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61" r:id="rId3"/>
    <p:sldId id="290" r:id="rId4"/>
    <p:sldId id="308" r:id="rId5"/>
    <p:sldId id="262" r:id="rId6"/>
    <p:sldId id="282" r:id="rId7"/>
    <p:sldId id="283" r:id="rId8"/>
    <p:sldId id="284" r:id="rId9"/>
    <p:sldId id="285" r:id="rId10"/>
    <p:sldId id="287" r:id="rId11"/>
    <p:sldId id="288" r:id="rId12"/>
    <p:sldId id="289" r:id="rId13"/>
    <p:sldId id="291" r:id="rId14"/>
    <p:sldId id="312" r:id="rId15"/>
    <p:sldId id="264" r:id="rId16"/>
    <p:sldId id="265" r:id="rId17"/>
    <p:sldId id="257" r:id="rId18"/>
    <p:sldId id="292" r:id="rId19"/>
    <p:sldId id="293" r:id="rId20"/>
    <p:sldId id="294" r:id="rId21"/>
    <p:sldId id="298" r:id="rId22"/>
    <p:sldId id="299" r:id="rId23"/>
    <p:sldId id="300" r:id="rId24"/>
    <p:sldId id="301" r:id="rId25"/>
    <p:sldId id="302" r:id="rId26"/>
    <p:sldId id="303" r:id="rId27"/>
    <p:sldId id="304" r:id="rId28"/>
    <p:sldId id="305" r:id="rId29"/>
    <p:sldId id="306" r:id="rId30"/>
    <p:sldId id="307" r:id="rId31"/>
    <p:sldId id="296" r:id="rId32"/>
    <p:sldId id="270" r:id="rId33"/>
    <p:sldId id="266" r:id="rId34"/>
    <p:sldId id="280" r:id="rId35"/>
    <p:sldId id="309" r:id="rId36"/>
    <p:sldId id="279" r:id="rId37"/>
    <p:sldId id="310" r:id="rId38"/>
    <p:sldId id="311" r:id="rId39"/>
    <p:sldId id="268" r:id="rId40"/>
    <p:sldId id="27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00"/>
    <a:srgbClr val="CC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3" autoAdjust="0"/>
    <p:restoredTop sz="79420" autoAdjust="0"/>
  </p:normalViewPr>
  <p:slideViewPr>
    <p:cSldViewPr>
      <p:cViewPr>
        <p:scale>
          <a:sx n="100" d="100"/>
          <a:sy n="100" d="100"/>
        </p:scale>
        <p:origin x="-750"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38.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2E4F68-E92D-479A-A67C-53D7F34EB275}" type="datetimeFigureOut">
              <a:rPr lang="en-US" smtClean="0"/>
              <a:pPr/>
              <a:t>11/19/2010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FA2548-9538-4BD4-8F1F-C8BC4576540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FA2548-9538-4BD4-8F1F-C8BC4576540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 close the loop on the design</a:t>
            </a:r>
            <a:r>
              <a:rPr lang="en-US" baseline="0" dirty="0" smtClean="0"/>
              <a:t> process. Some of us get uncomfortable at the thought of iterating the design, but there are two points we should make here: 1. Often design problems are due to partial understanding, which we don’t discover until later in the integration, verification, and testing phases. Sometimes you have to break the design to address those problems.  2. We want to make the whole process as painless and lightweight as possible, so that we can preserve model artifacts that were not affected by our radical re-design, and quickly rebuild things that </a:t>
            </a:r>
            <a:r>
              <a:rPr lang="en-US" baseline="0" smtClean="0"/>
              <a:t>were broken.  </a:t>
            </a:r>
            <a:r>
              <a:rPr lang="en-US" baseline="0" dirty="0" smtClean="0"/>
              <a:t>For example, what if we realized late in the game that our control architecture was inadequate, and we needed a more sophisticated control framework instead?  We may end up seriously breaking the component structure (including interfaces) to accommodate such a change.</a:t>
            </a:r>
            <a:endParaRPr lang="en-US" dirty="0"/>
          </a:p>
        </p:txBody>
      </p:sp>
      <p:sp>
        <p:nvSpPr>
          <p:cNvPr id="4" name="Slide Number Placeholder 3"/>
          <p:cNvSpPr>
            <a:spLocks noGrp="1"/>
          </p:cNvSpPr>
          <p:nvPr>
            <p:ph type="sldNum" sz="quarter" idx="10"/>
          </p:nvPr>
        </p:nvSpPr>
        <p:spPr/>
        <p:txBody>
          <a:bodyPr/>
          <a:lstStyle/>
          <a:p>
            <a:fld id="{B1943300-29B8-4866-90FD-EB2B173E781E}"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are we talking about when we say</a:t>
            </a:r>
            <a:r>
              <a:rPr lang="en-US" baseline="0" dirty="0" smtClean="0"/>
              <a:t> “Correct-by-construction methods”?  There are lots of variants out there in different domains.</a:t>
            </a:r>
            <a:endParaRPr lang="en-US" dirty="0"/>
          </a:p>
        </p:txBody>
      </p:sp>
      <p:sp>
        <p:nvSpPr>
          <p:cNvPr id="4" name="Slide Number Placeholder 3"/>
          <p:cNvSpPr>
            <a:spLocks noGrp="1"/>
          </p:cNvSpPr>
          <p:nvPr>
            <p:ph type="sldNum" sz="quarter" idx="10"/>
          </p:nvPr>
        </p:nvSpPr>
        <p:spPr/>
        <p:txBody>
          <a:bodyPr/>
          <a:lstStyle/>
          <a:p>
            <a:fld id="{B1943300-29B8-4866-90FD-EB2B173E781E}"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24AD3B-8503-4141-9B10-D68A0557DFE1}"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deployment language</a:t>
            </a:r>
            <a:r>
              <a:rPr lang="en-US" baseline="0" dirty="0" smtClean="0"/>
              <a:t> integrates elements from the architecture sublanguage with elements from the platform sublanguage.  Their relationships are precisely defined, and user visualization is also specified.</a:t>
            </a:r>
            <a:endParaRPr lang="en-US" dirty="0"/>
          </a:p>
        </p:txBody>
      </p:sp>
      <p:sp>
        <p:nvSpPr>
          <p:cNvPr id="4" name="Slide Number Placeholder 3"/>
          <p:cNvSpPr>
            <a:spLocks noGrp="1"/>
          </p:cNvSpPr>
          <p:nvPr>
            <p:ph type="sldNum" sz="quarter" idx="10"/>
          </p:nvPr>
        </p:nvSpPr>
        <p:spPr/>
        <p:txBody>
          <a:bodyPr/>
          <a:lstStyle/>
          <a:p>
            <a:fld id="{23FA2548-9538-4BD4-8F1F-C8BC45765404}"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We’re determining phase for each task on</a:t>
            </a:r>
            <a:r>
              <a:rPr lang="en-US" baseline="0" dirty="0" smtClean="0"/>
              <a:t> each processor.</a:t>
            </a:r>
            <a:endParaRPr lang="en-US" dirty="0"/>
          </a:p>
        </p:txBody>
      </p:sp>
      <p:sp>
        <p:nvSpPr>
          <p:cNvPr id="4" name="Slide Number Placeholder 3"/>
          <p:cNvSpPr>
            <a:spLocks noGrp="1"/>
          </p:cNvSpPr>
          <p:nvPr>
            <p:ph type="sldNum" sz="quarter" idx="10"/>
          </p:nvPr>
        </p:nvSpPr>
        <p:spPr/>
        <p:txBody>
          <a:bodyPr/>
          <a:lstStyle/>
          <a:p>
            <a:fld id="{B1943300-29B8-4866-90FD-EB2B173E781E}" type="slidenum">
              <a:rPr lang="en-US" smtClean="0"/>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Global constraints – Quimper</a:t>
            </a:r>
            <a:r>
              <a:rPr lang="en-US" baseline="0" dirty="0" smtClean="0"/>
              <a:t> Thesis: Efficient Propagators for Global Constraints.  Also the paper on </a:t>
            </a:r>
            <a:r>
              <a:rPr lang="en-US" baseline="0" dirty="0" err="1" smtClean="0"/>
              <a:t>Cumulatives</a:t>
            </a:r>
            <a:r>
              <a:rPr lang="en-US" baseline="0" smtClean="0"/>
              <a:t>.</a:t>
            </a:r>
            <a:endParaRPr lang="en-US"/>
          </a:p>
        </p:txBody>
      </p:sp>
      <p:sp>
        <p:nvSpPr>
          <p:cNvPr id="4" name="Slide Number Placeholder 3"/>
          <p:cNvSpPr>
            <a:spLocks noGrp="1"/>
          </p:cNvSpPr>
          <p:nvPr>
            <p:ph type="sldNum" sz="quarter" idx="10"/>
          </p:nvPr>
        </p:nvSpPr>
        <p:spPr/>
        <p:txBody>
          <a:bodyPr/>
          <a:lstStyle/>
          <a:p>
            <a:fld id="{B1943300-29B8-4866-90FD-EB2B173E781E}" type="slidenum">
              <a:rPr lang="en-US" smtClean="0"/>
              <a:pPr/>
              <a:t>25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FA2548-9538-4BD4-8F1F-C8BC45765404}" type="slidenum">
              <a:rPr lang="en-US" smtClean="0"/>
              <a:pPr/>
              <a:t>32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FA2548-9538-4BD4-8F1F-C8BC45765404}" type="slidenum">
              <a:rPr lang="en-US" smtClean="0"/>
              <a:pPr/>
              <a:t>34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FA2548-9538-4BD4-8F1F-C8BC45765404}" type="slidenum">
              <a:rPr lang="en-US" smtClean="0"/>
              <a:pPr/>
              <a:t>36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High-confidence</a:t>
            </a:r>
            <a:r>
              <a:rPr lang="en-US" baseline="0" dirty="0" smtClean="0"/>
              <a:t> designs have to deal with multiple layers of design </a:t>
            </a:r>
            <a:r>
              <a:rPr lang="en-US" baseline="0" dirty="0" smtClean="0"/>
              <a:t>concerns and multiple correctness objectives.  </a:t>
            </a:r>
            <a:r>
              <a:rPr lang="en-US" baseline="0" dirty="0" smtClean="0"/>
              <a:t>Rather than an all-in-one tool approach that admits the full expressive power of all design languages involved in the process, we’re trying to restrict the design space for each aspect to use correct-by-construction techniques to reduce verification burdens.   Our approach is to build up modeling tools incrementally as we can identify new areas where </a:t>
            </a:r>
            <a:r>
              <a:rPr lang="en-US" baseline="0" dirty="0" smtClean="0"/>
              <a:t>correct-by-construction </a:t>
            </a:r>
            <a:r>
              <a:rPr lang="en-US" baseline="0" dirty="0" smtClean="0"/>
              <a:t>methods can be applied.  </a:t>
            </a:r>
          </a:p>
        </p:txBody>
      </p:sp>
      <p:sp>
        <p:nvSpPr>
          <p:cNvPr id="4" name="Slide Number Placeholder 3"/>
          <p:cNvSpPr>
            <a:spLocks noGrp="1"/>
          </p:cNvSpPr>
          <p:nvPr>
            <p:ph type="sldNum" sz="quarter" idx="10"/>
          </p:nvPr>
        </p:nvSpPr>
        <p:spPr/>
        <p:txBody>
          <a:bodyPr/>
          <a:lstStyle/>
          <a:p>
            <a:fld id="{23FA2548-9538-4BD4-8F1F-C8BC4576540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We’re starting with the big picture. Beyond our goals we also have a bigger project with many contributors.  The AFOSR funded two MURI projects in this area.  Our collaborators are </a:t>
            </a:r>
            <a:r>
              <a:rPr lang="en-US" baseline="0" dirty="0" smtClean="0"/>
              <a:t>Claire Tomlin and Edward Lee at </a:t>
            </a:r>
            <a:r>
              <a:rPr lang="en-US" baseline="0" dirty="0" smtClean="0"/>
              <a:t>UC Berkeley, </a:t>
            </a:r>
            <a:r>
              <a:rPr lang="en-US" baseline="0" dirty="0" smtClean="0"/>
              <a:t>Bruce Krogh and Edmund Clarke at Carnegie-Mellon </a:t>
            </a:r>
            <a:r>
              <a:rPr lang="en-US" baseline="0" dirty="0" smtClean="0"/>
              <a:t>University, and </a:t>
            </a:r>
            <a:r>
              <a:rPr lang="en-US" baseline="0" dirty="0" smtClean="0"/>
              <a:t>Stephen Boyd at Stanford</a:t>
            </a:r>
            <a:r>
              <a:rPr lang="en-US" baseline="0" dirty="0" smtClean="0"/>
              <a:t>.</a:t>
            </a:r>
          </a:p>
        </p:txBody>
      </p:sp>
      <p:sp>
        <p:nvSpPr>
          <p:cNvPr id="4" name="Slide Number Placeholder 3"/>
          <p:cNvSpPr>
            <a:spLocks noGrp="1"/>
          </p:cNvSpPr>
          <p:nvPr>
            <p:ph type="sldNum" sz="quarter" idx="10"/>
          </p:nvPr>
        </p:nvSpPr>
        <p:spPr/>
        <p:txBody>
          <a:bodyPr/>
          <a:lstStyle/>
          <a:p>
            <a:fld id="{23FA2548-9538-4BD4-8F1F-C8BC4576540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Inputs to our tools are Simulink control designs, but we recognize that distributing those functions quickly leads to violation of the semantic execution model in Simulink.  Our goal is to use model integrated computing to pull together all of these aspects of the design in a consistent way, and generate code that maintains the properties of the control </a:t>
            </a:r>
            <a:r>
              <a:rPr lang="en-US" baseline="0" dirty="0" smtClean="0"/>
              <a:t>design when executed on a proper platform.  These </a:t>
            </a:r>
            <a:r>
              <a:rPr lang="en-US" baseline="0" dirty="0" smtClean="0"/>
              <a:t>technologies do not exist in a vacuum. Tools and development processes must work together, recognizing that often simply understanding the design problems is the rate-limiting factor</a:t>
            </a:r>
            <a:r>
              <a:rPr lang="en-US" baseline="0" dirty="0" smtClean="0"/>
              <a:t>.    We’ll describe a design flow that cuts across these modeling and analysis aspects, and which </a:t>
            </a:r>
            <a:r>
              <a:rPr lang="en-US" baseline="0" smtClean="0"/>
              <a:t>is supported by our modeling tools.</a:t>
            </a:r>
            <a:endParaRPr lang="en-US" dirty="0"/>
          </a:p>
        </p:txBody>
      </p:sp>
      <p:sp>
        <p:nvSpPr>
          <p:cNvPr id="4" name="Slide Number Placeholder 3"/>
          <p:cNvSpPr>
            <a:spLocks noGrp="1"/>
          </p:cNvSpPr>
          <p:nvPr>
            <p:ph type="sldNum" sz="quarter" idx="10"/>
          </p:nvPr>
        </p:nvSpPr>
        <p:spPr/>
        <p:txBody>
          <a:bodyPr/>
          <a:lstStyle/>
          <a:p>
            <a:fld id="{B1943300-29B8-4866-90FD-EB2B173E781E}"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943300-29B8-4866-90FD-EB2B173E781E}"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ISIS our business</a:t>
            </a:r>
            <a:r>
              <a:rPr lang="en-US" baseline="0" dirty="0" smtClean="0"/>
              <a:t> is Domain-Specific Modeling Languages.</a:t>
            </a:r>
            <a:endParaRPr lang="en-US" dirty="0"/>
          </a:p>
        </p:txBody>
      </p:sp>
      <p:sp>
        <p:nvSpPr>
          <p:cNvPr id="4" name="Slide Number Placeholder 3"/>
          <p:cNvSpPr>
            <a:spLocks noGrp="1"/>
          </p:cNvSpPr>
          <p:nvPr>
            <p:ph type="sldNum" sz="quarter" idx="10"/>
          </p:nvPr>
        </p:nvSpPr>
        <p:spPr/>
        <p:txBody>
          <a:bodyPr/>
          <a:lstStyle/>
          <a:p>
            <a:fld id="{B1943300-29B8-4866-90FD-EB2B173E781E}"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the syntactic</a:t>
            </a:r>
            <a:r>
              <a:rPr lang="en-US" baseline="0" dirty="0" smtClean="0"/>
              <a:t> binding from Simulink components to ESMoL components is very lightweight, so importing a revised design is straightforward and requires only a small amount of model rework. </a:t>
            </a:r>
            <a:endParaRPr lang="en-US" dirty="0"/>
          </a:p>
        </p:txBody>
      </p:sp>
      <p:sp>
        <p:nvSpPr>
          <p:cNvPr id="4" name="Slide Number Placeholder 3"/>
          <p:cNvSpPr>
            <a:spLocks noGrp="1"/>
          </p:cNvSpPr>
          <p:nvPr>
            <p:ph type="sldNum" sz="quarter" idx="10"/>
          </p:nvPr>
        </p:nvSpPr>
        <p:spPr/>
        <p:txBody>
          <a:bodyPr/>
          <a:lstStyle/>
          <a:p>
            <a:fld id="{B1943300-29B8-4866-90FD-EB2B173E781E}"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BIP analysis is under development to support</a:t>
            </a:r>
            <a:r>
              <a:rPr lang="en-US" baseline="0" dirty="0" smtClean="0"/>
              <a:t> extending our execution semantics to asynchronous communications in a safe and constructive way.</a:t>
            </a:r>
            <a:endParaRPr lang="en-US" dirty="0"/>
          </a:p>
        </p:txBody>
      </p:sp>
      <p:sp>
        <p:nvSpPr>
          <p:cNvPr id="4" name="Slide Number Placeholder 3"/>
          <p:cNvSpPr>
            <a:spLocks noGrp="1"/>
          </p:cNvSpPr>
          <p:nvPr>
            <p:ph type="sldNum" sz="quarter" idx="10"/>
          </p:nvPr>
        </p:nvSpPr>
        <p:spPr/>
        <p:txBody>
          <a:bodyPr/>
          <a:lstStyle/>
          <a:p>
            <a:fld id="{B1943300-29B8-4866-90FD-EB2B173E781E}"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943300-29B8-4866-90FD-EB2B173E781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11/19/2010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11/19/2010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11/19/2010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11/19/2010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Line 9"/>
          <p:cNvSpPr>
            <a:spLocks noChangeShapeType="1"/>
          </p:cNvSpPr>
          <p:nvPr userDrawn="1"/>
        </p:nvSpPr>
        <p:spPr bwMode="auto">
          <a:xfrm>
            <a:off x="0" y="1524000"/>
            <a:ext cx="9144000" cy="0"/>
          </a:xfrm>
          <a:prstGeom prst="line">
            <a:avLst/>
          </a:prstGeom>
          <a:noFill/>
          <a:ln w="57150">
            <a:solidFill>
              <a:srgbClr val="800000"/>
            </a:solidFill>
            <a:round/>
            <a:headEnd/>
            <a:tailEnd/>
          </a:ln>
          <a:effectLst/>
        </p:spPr>
        <p:txBody>
          <a:bodyPr/>
          <a:lstStyle/>
          <a:p>
            <a:pPr>
              <a:defRPr/>
            </a:pPr>
            <a:endParaRPr lang="en-US" b="1">
              <a:solidFill>
                <a:srgbClr val="000000"/>
              </a:solidFill>
              <a:latin typeface="Comic Sans MS" pitchFamily="66" charset="0"/>
              <a:cs typeface="+mn-cs"/>
            </a:endParaRPr>
          </a:p>
        </p:txBody>
      </p:sp>
      <p:pic>
        <p:nvPicPr>
          <p:cNvPr id="8" name="Picture 21" descr="isis"/>
          <p:cNvPicPr>
            <a:picLocks noChangeAspect="1" noChangeArrowheads="1"/>
          </p:cNvPicPr>
          <p:nvPr userDrawn="1"/>
        </p:nvPicPr>
        <p:blipFill>
          <a:blip r:embed="rId13" cstate="print"/>
          <a:srcRect/>
          <a:stretch>
            <a:fillRect/>
          </a:stretch>
        </p:blipFill>
        <p:spPr bwMode="auto">
          <a:xfrm>
            <a:off x="7848601" y="336353"/>
            <a:ext cx="1066800" cy="730447"/>
          </a:xfrm>
          <a:prstGeom prst="rect">
            <a:avLst/>
          </a:prstGeom>
          <a:noFill/>
          <a:ln w="9525">
            <a:noFill/>
            <a:miter lim="800000"/>
            <a:headEnd/>
            <a:tailEnd/>
          </a:ln>
        </p:spPr>
      </p:pic>
      <p:pic>
        <p:nvPicPr>
          <p:cNvPr id="9" name="Picture 2" descr="C:\Documents and Settings\jporter\Desktop\Publications\MURI\ESWeek09\figures\vandy_icon.png"/>
          <p:cNvPicPr>
            <a:picLocks noChangeAspect="1" noChangeArrowheads="1"/>
          </p:cNvPicPr>
          <p:nvPr userDrawn="1"/>
        </p:nvPicPr>
        <p:blipFill>
          <a:blip r:embed="rId14" cstate="print"/>
          <a:srcRect/>
          <a:stretch>
            <a:fillRect/>
          </a:stretch>
        </p:blipFill>
        <p:spPr bwMode="auto">
          <a:xfrm>
            <a:off x="249402" y="337165"/>
            <a:ext cx="893598" cy="729635"/>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4.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oleObject" Target="../embeddings/oleObject20.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 Id="rId9" Type="http://schemas.openxmlformats.org/officeDocument/2006/relationships/oleObject" Target="../embeddings/oleObject26.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wiki.isis.vanderbilt.edu/hcdde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1.jpeg"/><Relationship Id="rId4" Type="http://schemas.openxmlformats.org/officeDocument/2006/relationships/image" Target="../media/image40.jpeg"/></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mailto:jporter@129.59.129.223" TargetMode="External"/><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hyperlink" Target="https://wiki.isis.vanderbilt.edu/hcddes/index.php/The_ESMoL_Tool"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New Developments in </a:t>
            </a:r>
            <a:br>
              <a:rPr lang="en-US" dirty="0" smtClean="0"/>
            </a:br>
            <a:r>
              <a:rPr lang="en-US" dirty="0" smtClean="0"/>
              <a:t>Model-Integrated Development of High-Confidence Software</a:t>
            </a:r>
            <a:endParaRPr lang="en-US" dirty="0"/>
          </a:p>
        </p:txBody>
      </p:sp>
      <p:sp>
        <p:nvSpPr>
          <p:cNvPr id="3" name="Subtitle 2"/>
          <p:cNvSpPr>
            <a:spLocks noGrp="1"/>
          </p:cNvSpPr>
          <p:nvPr>
            <p:ph type="subTitle" idx="1"/>
          </p:nvPr>
        </p:nvSpPr>
        <p:spPr>
          <a:xfrm>
            <a:off x="1371600" y="3886200"/>
            <a:ext cx="6400800" cy="2667000"/>
          </a:xfrm>
        </p:spPr>
        <p:txBody>
          <a:bodyPr>
            <a:normAutofit fontScale="62500" lnSpcReduction="20000"/>
          </a:bodyPr>
          <a:lstStyle/>
          <a:p>
            <a:endParaRPr lang="en-US" dirty="0" smtClean="0"/>
          </a:p>
          <a:p>
            <a:r>
              <a:rPr lang="en-US" dirty="0" smtClean="0"/>
              <a:t>Joe Porter, Graham Hemingway, Nicholas Kottenstette,</a:t>
            </a:r>
          </a:p>
          <a:p>
            <a:r>
              <a:rPr lang="en-US" dirty="0" smtClean="0"/>
              <a:t>Harmon Nine, Chris vanBuskirk,</a:t>
            </a:r>
          </a:p>
          <a:p>
            <a:r>
              <a:rPr lang="en-US" dirty="0" smtClean="0"/>
              <a:t>Gabor Karsai, and Janos Sztipanovits </a:t>
            </a:r>
          </a:p>
          <a:p>
            <a:endParaRPr lang="en-US" dirty="0" smtClean="0"/>
          </a:p>
          <a:p>
            <a:r>
              <a:rPr lang="en-US" dirty="0" smtClean="0"/>
              <a:t>Institute for Software Integrated Systems</a:t>
            </a:r>
          </a:p>
          <a:p>
            <a:r>
              <a:rPr lang="en-US" dirty="0" smtClean="0"/>
              <a:t>Vanderbilt  University</a:t>
            </a:r>
          </a:p>
          <a:p>
            <a:r>
              <a:rPr lang="en-US" dirty="0" smtClean="0"/>
              <a:t>Nashville, TN 37205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Workflow: Generation</a:t>
            </a:r>
            <a:br>
              <a:rPr lang="en-US" dirty="0" smtClean="0"/>
            </a:br>
            <a:r>
              <a:rPr lang="en-US" dirty="0" smtClean="0"/>
              <a:t>&amp; Execution</a:t>
            </a:r>
            <a:endParaRPr lang="en-US" dirty="0"/>
          </a:p>
        </p:txBody>
      </p:sp>
      <p:sp>
        <p:nvSpPr>
          <p:cNvPr id="22" name="Rounded Rectangle 21"/>
          <p:cNvSpPr/>
          <p:nvPr/>
        </p:nvSpPr>
        <p:spPr>
          <a:xfrm>
            <a:off x="152400" y="220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
        <p:nvSpPr>
          <p:cNvPr id="25" name="Rounded Rectangle 24"/>
          <p:cNvSpPr/>
          <p:nvPr/>
        </p:nvSpPr>
        <p:spPr>
          <a:xfrm>
            <a:off x="2362200" y="220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sp>
        <p:nvSpPr>
          <p:cNvPr id="33" name="Rounded Rectangle 32"/>
          <p:cNvSpPr/>
          <p:nvPr/>
        </p:nvSpPr>
        <p:spPr>
          <a:xfrm>
            <a:off x="5029200" y="2221736"/>
            <a:ext cx="17526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ANALYSIS</a:t>
            </a:r>
            <a:endParaRPr lang="en-US" sz="2000" dirty="0"/>
          </a:p>
        </p:txBody>
      </p:sp>
      <p:sp>
        <p:nvSpPr>
          <p:cNvPr id="34" name="Rounded Rectangle 33"/>
          <p:cNvSpPr/>
          <p:nvPr/>
        </p:nvSpPr>
        <p:spPr>
          <a:xfrm>
            <a:off x="7239000" y="22098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
        <p:nvSpPr>
          <p:cNvPr id="43" name="Rounded Rectangle 42"/>
          <p:cNvSpPr/>
          <p:nvPr/>
        </p:nvSpPr>
        <p:spPr>
          <a:xfrm>
            <a:off x="2438400" y="32766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Modeling </a:t>
            </a:r>
          </a:p>
          <a:p>
            <a:pPr algn="ctr"/>
            <a:r>
              <a:rPr lang="en-US" dirty="0" smtClean="0"/>
              <a:t>(Arch/Deployment)</a:t>
            </a:r>
            <a:endParaRPr lang="en-US" dirty="0"/>
          </a:p>
        </p:txBody>
      </p:sp>
      <p:sp>
        <p:nvSpPr>
          <p:cNvPr id="48" name="Rounded Rectangle 47"/>
          <p:cNvSpPr/>
          <p:nvPr/>
        </p:nvSpPr>
        <p:spPr>
          <a:xfrm>
            <a:off x="2438400" y="60198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Platform Design</a:t>
            </a:r>
            <a:endParaRPr lang="en-US" dirty="0"/>
          </a:p>
        </p:txBody>
      </p:sp>
      <p:sp>
        <p:nvSpPr>
          <p:cNvPr id="51" name="Rounded Rectangle 50"/>
          <p:cNvSpPr/>
          <p:nvPr/>
        </p:nvSpPr>
        <p:spPr>
          <a:xfrm>
            <a:off x="7162800" y="3429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Platform/HIL</a:t>
            </a:r>
          </a:p>
          <a:p>
            <a:pPr algn="ctr"/>
            <a:r>
              <a:rPr lang="en-US" sz="2000" dirty="0" smtClean="0"/>
              <a:t>Simulation</a:t>
            </a:r>
            <a:endParaRPr lang="en-US" sz="2000" dirty="0"/>
          </a:p>
        </p:txBody>
      </p:sp>
      <p:sp>
        <p:nvSpPr>
          <p:cNvPr id="52" name="Rounded Rectangle 51"/>
          <p:cNvSpPr/>
          <p:nvPr/>
        </p:nvSpPr>
        <p:spPr>
          <a:xfrm>
            <a:off x="7162800" y="6096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Testing</a:t>
            </a:r>
            <a:endParaRPr lang="en-US" sz="2000" dirty="0"/>
          </a:p>
        </p:txBody>
      </p:sp>
      <p:cxnSp>
        <p:nvCxnSpPr>
          <p:cNvPr id="53" name="Straight Connector 52"/>
          <p:cNvCxnSpPr/>
          <p:nvPr/>
        </p:nvCxnSpPr>
        <p:spPr>
          <a:xfrm rot="10800000">
            <a:off x="174434" y="3124200"/>
            <a:ext cx="8686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917634" y="4604132"/>
            <a:ext cx="1143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ESMoL Modeling Language</a:t>
            </a:r>
            <a:endParaRPr lang="en-US" dirty="0">
              <a:solidFill>
                <a:schemeClr val="tx1"/>
              </a:solidFill>
            </a:endParaRPr>
          </a:p>
        </p:txBody>
      </p:sp>
      <p:sp>
        <p:nvSpPr>
          <p:cNvPr id="24" name="Rounded Rectangle 23"/>
          <p:cNvSpPr/>
          <p:nvPr/>
        </p:nvSpPr>
        <p:spPr>
          <a:xfrm>
            <a:off x="304800" y="34290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Simulink</a:t>
            </a:r>
          </a:p>
          <a:p>
            <a:pPr algn="ctr"/>
            <a:r>
              <a:rPr lang="en-US" dirty="0" smtClean="0"/>
              <a:t>Simulation</a:t>
            </a:r>
            <a:endParaRPr lang="en-US" dirty="0"/>
          </a:p>
        </p:txBody>
      </p:sp>
      <p:sp>
        <p:nvSpPr>
          <p:cNvPr id="26" name="Rounded Rectangle 25"/>
          <p:cNvSpPr/>
          <p:nvPr/>
        </p:nvSpPr>
        <p:spPr>
          <a:xfrm>
            <a:off x="304800" y="44196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a:t>
            </a:r>
            <a:endParaRPr lang="en-US" dirty="0"/>
          </a:p>
        </p:txBody>
      </p:sp>
      <p:sp>
        <p:nvSpPr>
          <p:cNvPr id="27" name="Oval 26"/>
          <p:cNvSpPr/>
          <p:nvPr/>
        </p:nvSpPr>
        <p:spPr>
          <a:xfrm>
            <a:off x="2743200" y="4419600"/>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sp>
        <p:nvSpPr>
          <p:cNvPr id="39" name="Rounded Rectangle 38"/>
          <p:cNvSpPr/>
          <p:nvPr/>
        </p:nvSpPr>
        <p:spPr>
          <a:xfrm>
            <a:off x="5029200" y="34409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Scheduling</a:t>
            </a:r>
            <a:endParaRPr lang="en-US" sz="2000" dirty="0"/>
          </a:p>
        </p:txBody>
      </p:sp>
      <p:sp>
        <p:nvSpPr>
          <p:cNvPr id="40" name="Rounded Rectangle 39"/>
          <p:cNvSpPr/>
          <p:nvPr/>
        </p:nvSpPr>
        <p:spPr>
          <a:xfrm>
            <a:off x="5029200" y="44315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Deadlock</a:t>
            </a:r>
            <a:endParaRPr lang="en-US" sz="2000" dirty="0"/>
          </a:p>
        </p:txBody>
      </p:sp>
      <p:sp>
        <p:nvSpPr>
          <p:cNvPr id="41" name="Rectangle 40"/>
          <p:cNvSpPr/>
          <p:nvPr/>
        </p:nvSpPr>
        <p:spPr>
          <a:xfrm>
            <a:off x="48006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762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52400" y="5135940"/>
            <a:ext cx="2133600" cy="1569660"/>
          </a:xfrm>
          <a:prstGeom prst="rect">
            <a:avLst/>
          </a:prstGeom>
          <a:solidFill>
            <a:schemeClr val="bg1"/>
          </a:solidFill>
          <a:ln w="12700">
            <a:solidFill>
              <a:schemeClr val="tx1"/>
            </a:solidFill>
          </a:ln>
        </p:spPr>
        <p:txBody>
          <a:bodyPr wrap="square" rtlCol="0">
            <a:spAutoFit/>
          </a:bodyPr>
          <a:lstStyle/>
          <a:p>
            <a:r>
              <a:rPr lang="en-US" sz="1600" dirty="0" smtClean="0"/>
              <a:t>Model interpreters synthesize C code for controller functions and for platform-specific task/messaging wrappers.</a:t>
            </a:r>
            <a:endParaRPr lang="en-US" sz="1600" dirty="0"/>
          </a:p>
        </p:txBody>
      </p:sp>
      <p:sp>
        <p:nvSpPr>
          <p:cNvPr id="44" name="Rectangle 43"/>
          <p:cNvSpPr/>
          <p:nvPr/>
        </p:nvSpPr>
        <p:spPr>
          <a:xfrm>
            <a:off x="7086600" y="4191000"/>
            <a:ext cx="1828800" cy="32683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Control Functions</a:t>
            </a:r>
            <a:endParaRPr lang="en-US" sz="1600" dirty="0">
              <a:solidFill>
                <a:schemeClr val="tx1"/>
              </a:solidFill>
            </a:endParaRPr>
          </a:p>
        </p:txBody>
      </p:sp>
      <p:sp>
        <p:nvSpPr>
          <p:cNvPr id="45" name="Rectangle 44"/>
          <p:cNvSpPr/>
          <p:nvPr/>
        </p:nvSpPr>
        <p:spPr>
          <a:xfrm>
            <a:off x="7086600" y="4572000"/>
            <a:ext cx="1828800" cy="533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Task/</a:t>
            </a:r>
            <a:r>
              <a:rPr lang="en-US" sz="1600" dirty="0" err="1" smtClean="0">
                <a:solidFill>
                  <a:schemeClr val="tx1"/>
                </a:solidFill>
              </a:rPr>
              <a:t>Msg</a:t>
            </a:r>
            <a:endParaRPr lang="en-US" sz="1600" dirty="0" smtClean="0">
              <a:solidFill>
                <a:schemeClr val="tx1"/>
              </a:solidFill>
            </a:endParaRPr>
          </a:p>
          <a:p>
            <a:pPr algn="ctr"/>
            <a:r>
              <a:rPr lang="en-US" sz="1600" dirty="0" smtClean="0">
                <a:solidFill>
                  <a:schemeClr val="tx1"/>
                </a:solidFill>
              </a:rPr>
              <a:t>Wrappers</a:t>
            </a:r>
            <a:endParaRPr lang="en-US" sz="1600" dirty="0">
              <a:solidFill>
                <a:schemeClr val="tx1"/>
              </a:solidFill>
            </a:endParaRPr>
          </a:p>
        </p:txBody>
      </p:sp>
      <p:sp>
        <p:nvSpPr>
          <p:cNvPr id="46" name="Rectangle 45"/>
          <p:cNvSpPr/>
          <p:nvPr/>
        </p:nvSpPr>
        <p:spPr>
          <a:xfrm>
            <a:off x="7086600" y="5160485"/>
            <a:ext cx="1828800" cy="25063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FRODO VM</a:t>
            </a:r>
            <a:endParaRPr lang="en-US" sz="1600" dirty="0">
              <a:solidFill>
                <a:schemeClr val="tx1"/>
              </a:solidFill>
            </a:endParaRPr>
          </a:p>
        </p:txBody>
      </p:sp>
      <p:sp>
        <p:nvSpPr>
          <p:cNvPr id="47" name="TextBox 46"/>
          <p:cNvSpPr txBox="1"/>
          <p:nvPr/>
        </p:nvSpPr>
        <p:spPr>
          <a:xfrm>
            <a:off x="4800600" y="3172361"/>
            <a:ext cx="2209800" cy="1323439"/>
          </a:xfrm>
          <a:prstGeom prst="rect">
            <a:avLst/>
          </a:prstGeom>
          <a:solidFill>
            <a:schemeClr val="bg1"/>
          </a:solidFill>
          <a:ln w="12700">
            <a:solidFill>
              <a:schemeClr val="tx1"/>
            </a:solidFill>
          </a:ln>
        </p:spPr>
        <p:txBody>
          <a:bodyPr wrap="square" rtlCol="0">
            <a:spAutoFit/>
          </a:bodyPr>
          <a:lstStyle/>
          <a:p>
            <a:r>
              <a:rPr lang="en-US" sz="1600" dirty="0" smtClean="0"/>
              <a:t>A platform-independent time-triggered virtual machine provides a synchronous distributed execution environment.</a:t>
            </a:r>
            <a:endParaRPr lang="en-US" sz="1600" dirty="0"/>
          </a:p>
        </p:txBody>
      </p:sp>
      <p:sp>
        <p:nvSpPr>
          <p:cNvPr id="54" name="Down Arrow 53"/>
          <p:cNvSpPr/>
          <p:nvPr/>
        </p:nvSpPr>
        <p:spPr>
          <a:xfrm rot="15776143">
            <a:off x="5392927" y="3124352"/>
            <a:ext cx="304800" cy="3103493"/>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own Arrow 54"/>
          <p:cNvSpPr/>
          <p:nvPr/>
        </p:nvSpPr>
        <p:spPr>
          <a:xfrm rot="16200000">
            <a:off x="5400501" y="3419300"/>
            <a:ext cx="304800" cy="3067402"/>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rot="5400000">
            <a:off x="3886200" y="4724400"/>
            <a:ext cx="1143000" cy="5334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SoftwareGenerator</a:t>
            </a:r>
            <a:endParaRPr lang="en-US" dirty="0">
              <a:solidFill>
                <a:schemeClr val="tx1"/>
              </a:solidFill>
            </a:endParaRPr>
          </a:p>
        </p:txBody>
      </p:sp>
      <p:sp>
        <p:nvSpPr>
          <p:cNvPr id="29" name="Rectangle 28"/>
          <p:cNvSpPr/>
          <p:nvPr/>
        </p:nvSpPr>
        <p:spPr>
          <a:xfrm>
            <a:off x="7086600" y="5465285"/>
            <a:ext cx="1828800" cy="533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TrueTime (Simulink)</a:t>
            </a:r>
          </a:p>
          <a:p>
            <a:pPr algn="ctr"/>
            <a:r>
              <a:rPr lang="en-US" sz="1600" dirty="0" smtClean="0">
                <a:solidFill>
                  <a:schemeClr val="tx1"/>
                </a:solidFill>
              </a:rPr>
              <a:t>xPC Target (HIL)</a:t>
            </a:r>
          </a:p>
        </p:txBody>
      </p:sp>
      <p:sp>
        <p:nvSpPr>
          <p:cNvPr id="30" name="TextBox 29"/>
          <p:cNvSpPr txBox="1"/>
          <p:nvPr/>
        </p:nvSpPr>
        <p:spPr>
          <a:xfrm>
            <a:off x="4800600" y="5334000"/>
            <a:ext cx="2209800" cy="1323439"/>
          </a:xfrm>
          <a:prstGeom prst="rect">
            <a:avLst/>
          </a:prstGeom>
          <a:solidFill>
            <a:schemeClr val="bg1"/>
          </a:solidFill>
          <a:ln w="12700">
            <a:solidFill>
              <a:schemeClr val="tx1"/>
            </a:solidFill>
          </a:ln>
        </p:spPr>
        <p:txBody>
          <a:bodyPr wrap="square" rtlCol="0">
            <a:spAutoFit/>
          </a:bodyPr>
          <a:lstStyle/>
          <a:p>
            <a:r>
              <a:rPr lang="en-US" sz="1600" dirty="0" smtClean="0"/>
              <a:t>TrueTime provides platform-specific simulation, and the xPC target enables hardware-in-the-loop.</a:t>
            </a:r>
            <a:endParaRPr 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Workflow: Assessment </a:t>
            </a:r>
            <a:br>
              <a:rPr lang="en-US" dirty="0" smtClean="0"/>
            </a:br>
            <a:r>
              <a:rPr lang="en-US" dirty="0" smtClean="0"/>
              <a:t>&amp; Refinement (in progress)</a:t>
            </a:r>
            <a:endParaRPr lang="en-US" dirty="0"/>
          </a:p>
        </p:txBody>
      </p:sp>
      <p:sp>
        <p:nvSpPr>
          <p:cNvPr id="22" name="Rounded Rectangle 21"/>
          <p:cNvSpPr/>
          <p:nvPr/>
        </p:nvSpPr>
        <p:spPr>
          <a:xfrm>
            <a:off x="152400" y="220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
        <p:nvSpPr>
          <p:cNvPr id="25" name="Rounded Rectangle 24"/>
          <p:cNvSpPr/>
          <p:nvPr/>
        </p:nvSpPr>
        <p:spPr>
          <a:xfrm>
            <a:off x="2362200" y="220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sp>
        <p:nvSpPr>
          <p:cNvPr id="33" name="Rounded Rectangle 32"/>
          <p:cNvSpPr/>
          <p:nvPr/>
        </p:nvSpPr>
        <p:spPr>
          <a:xfrm>
            <a:off x="5029200" y="2221736"/>
            <a:ext cx="17526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ANALYSIS</a:t>
            </a:r>
            <a:endParaRPr lang="en-US" sz="2000" dirty="0"/>
          </a:p>
        </p:txBody>
      </p:sp>
      <p:sp>
        <p:nvSpPr>
          <p:cNvPr id="34" name="Rounded Rectangle 33"/>
          <p:cNvSpPr/>
          <p:nvPr/>
        </p:nvSpPr>
        <p:spPr>
          <a:xfrm>
            <a:off x="7239000" y="22098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
        <p:nvSpPr>
          <p:cNvPr id="51" name="Rounded Rectangle 50"/>
          <p:cNvSpPr/>
          <p:nvPr/>
        </p:nvSpPr>
        <p:spPr>
          <a:xfrm>
            <a:off x="7162800" y="3429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Platform/HIL</a:t>
            </a:r>
          </a:p>
          <a:p>
            <a:pPr algn="ctr"/>
            <a:r>
              <a:rPr lang="en-US" sz="2000" dirty="0" smtClean="0"/>
              <a:t>Simulation</a:t>
            </a:r>
            <a:endParaRPr lang="en-US" sz="2000" dirty="0"/>
          </a:p>
        </p:txBody>
      </p:sp>
      <p:sp>
        <p:nvSpPr>
          <p:cNvPr id="52" name="Rounded Rectangle 51"/>
          <p:cNvSpPr/>
          <p:nvPr/>
        </p:nvSpPr>
        <p:spPr>
          <a:xfrm>
            <a:off x="7162800" y="6096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Testing</a:t>
            </a:r>
            <a:endParaRPr lang="en-US" sz="2000" dirty="0"/>
          </a:p>
        </p:txBody>
      </p:sp>
      <p:cxnSp>
        <p:nvCxnSpPr>
          <p:cNvPr id="53" name="Straight Connector 52"/>
          <p:cNvCxnSpPr/>
          <p:nvPr/>
        </p:nvCxnSpPr>
        <p:spPr>
          <a:xfrm rot="10800000">
            <a:off x="174434" y="3124200"/>
            <a:ext cx="8686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304800" y="34290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Simulink</a:t>
            </a:r>
          </a:p>
          <a:p>
            <a:pPr algn="ctr"/>
            <a:r>
              <a:rPr lang="en-US" dirty="0" smtClean="0"/>
              <a:t>Simulation</a:t>
            </a:r>
            <a:endParaRPr lang="en-US" dirty="0"/>
          </a:p>
        </p:txBody>
      </p:sp>
      <p:sp>
        <p:nvSpPr>
          <p:cNvPr id="39" name="Rounded Rectangle 38"/>
          <p:cNvSpPr/>
          <p:nvPr/>
        </p:nvSpPr>
        <p:spPr>
          <a:xfrm>
            <a:off x="5029200" y="34409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Scheduling</a:t>
            </a:r>
            <a:endParaRPr lang="en-US" sz="2000" dirty="0"/>
          </a:p>
        </p:txBody>
      </p:sp>
      <p:sp>
        <p:nvSpPr>
          <p:cNvPr id="40" name="Rounded Rectangle 39"/>
          <p:cNvSpPr/>
          <p:nvPr/>
        </p:nvSpPr>
        <p:spPr>
          <a:xfrm>
            <a:off x="5029200" y="44315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Deadlock</a:t>
            </a:r>
            <a:endParaRPr lang="en-US" sz="2000" dirty="0"/>
          </a:p>
        </p:txBody>
      </p:sp>
      <p:sp>
        <p:nvSpPr>
          <p:cNvPr id="41" name="Rectangle 40"/>
          <p:cNvSpPr/>
          <p:nvPr/>
        </p:nvSpPr>
        <p:spPr>
          <a:xfrm>
            <a:off x="48006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086600" y="4191000"/>
            <a:ext cx="1828800" cy="32683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Control Functions</a:t>
            </a:r>
            <a:endParaRPr lang="en-US" sz="1600" dirty="0">
              <a:solidFill>
                <a:schemeClr val="tx1"/>
              </a:solidFill>
            </a:endParaRPr>
          </a:p>
        </p:txBody>
      </p:sp>
      <p:sp>
        <p:nvSpPr>
          <p:cNvPr id="45" name="Rectangle 44"/>
          <p:cNvSpPr/>
          <p:nvPr/>
        </p:nvSpPr>
        <p:spPr>
          <a:xfrm>
            <a:off x="7086600" y="4572000"/>
            <a:ext cx="1828800" cy="533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Task/</a:t>
            </a:r>
            <a:r>
              <a:rPr lang="en-US" sz="1600" dirty="0" err="1" smtClean="0">
                <a:solidFill>
                  <a:schemeClr val="tx1"/>
                </a:solidFill>
              </a:rPr>
              <a:t>Msg</a:t>
            </a:r>
            <a:endParaRPr lang="en-US" sz="1600" dirty="0" smtClean="0">
              <a:solidFill>
                <a:schemeClr val="tx1"/>
              </a:solidFill>
            </a:endParaRPr>
          </a:p>
          <a:p>
            <a:pPr algn="ctr"/>
            <a:r>
              <a:rPr lang="en-US" sz="1600" dirty="0" smtClean="0">
                <a:solidFill>
                  <a:schemeClr val="tx1"/>
                </a:solidFill>
              </a:rPr>
              <a:t>Wrappers</a:t>
            </a:r>
            <a:endParaRPr lang="en-US" sz="1600" dirty="0">
              <a:solidFill>
                <a:schemeClr val="tx1"/>
              </a:solidFill>
            </a:endParaRPr>
          </a:p>
        </p:txBody>
      </p:sp>
      <p:sp>
        <p:nvSpPr>
          <p:cNvPr id="46" name="Rectangle 45"/>
          <p:cNvSpPr/>
          <p:nvPr/>
        </p:nvSpPr>
        <p:spPr>
          <a:xfrm>
            <a:off x="7086600" y="5160485"/>
            <a:ext cx="1828800" cy="25063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FRODO VM</a:t>
            </a:r>
            <a:endParaRPr lang="en-US" sz="1600" dirty="0">
              <a:solidFill>
                <a:schemeClr val="tx1"/>
              </a:solidFill>
            </a:endParaRPr>
          </a:p>
        </p:txBody>
      </p:sp>
      <p:sp>
        <p:nvSpPr>
          <p:cNvPr id="29" name="Rectangle 28"/>
          <p:cNvSpPr/>
          <p:nvPr/>
        </p:nvSpPr>
        <p:spPr>
          <a:xfrm>
            <a:off x="7086600" y="5465285"/>
            <a:ext cx="1828800" cy="533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TrueTime (Simulink)</a:t>
            </a:r>
          </a:p>
          <a:p>
            <a:pPr algn="ctr"/>
            <a:r>
              <a:rPr lang="en-US" sz="1600" dirty="0" smtClean="0">
                <a:solidFill>
                  <a:schemeClr val="tx1"/>
                </a:solidFill>
              </a:rPr>
              <a:t>xPC Target (HIL)</a:t>
            </a:r>
          </a:p>
        </p:txBody>
      </p:sp>
      <p:sp>
        <p:nvSpPr>
          <p:cNvPr id="31" name="Rounded Rectangle 30"/>
          <p:cNvSpPr/>
          <p:nvPr/>
        </p:nvSpPr>
        <p:spPr>
          <a:xfrm>
            <a:off x="2438400" y="34290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Modeling </a:t>
            </a:r>
            <a:endParaRPr lang="en-US" dirty="0"/>
          </a:p>
        </p:txBody>
      </p:sp>
      <p:sp>
        <p:nvSpPr>
          <p:cNvPr id="32" name="Rounded Rectangle 31"/>
          <p:cNvSpPr/>
          <p:nvPr/>
        </p:nvSpPr>
        <p:spPr>
          <a:xfrm>
            <a:off x="2438400" y="44196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Platform Design</a:t>
            </a:r>
            <a:endParaRPr lang="en-US" dirty="0"/>
          </a:p>
        </p:txBody>
      </p:sp>
      <p:sp>
        <p:nvSpPr>
          <p:cNvPr id="42" name="Rectangle 41"/>
          <p:cNvSpPr/>
          <p:nvPr/>
        </p:nvSpPr>
        <p:spPr>
          <a:xfrm>
            <a:off x="2395251"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04800" y="54102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 Assessment</a:t>
            </a:r>
            <a:endParaRPr lang="en-US" dirty="0"/>
          </a:p>
        </p:txBody>
      </p:sp>
      <p:sp>
        <p:nvSpPr>
          <p:cNvPr id="50" name="Up-Down Arrow 49"/>
          <p:cNvSpPr/>
          <p:nvPr/>
        </p:nvSpPr>
        <p:spPr>
          <a:xfrm rot="5400000">
            <a:off x="4343400" y="3124201"/>
            <a:ext cx="381000" cy="5257799"/>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400800" y="5410200"/>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37" name="Rectangle 36"/>
          <p:cNvSpPr/>
          <p:nvPr/>
        </p:nvSpPr>
        <p:spPr>
          <a:xfrm>
            <a:off x="2438400" y="5410200"/>
            <a:ext cx="2362200" cy="3048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Matlab analysis scripts</a:t>
            </a:r>
            <a:endParaRPr lang="en-US" dirty="0">
              <a:solidFill>
                <a:schemeClr val="tx1"/>
              </a:solidFill>
            </a:endParaRPr>
          </a:p>
        </p:txBody>
      </p:sp>
      <p:sp>
        <p:nvSpPr>
          <p:cNvPr id="57" name="Rectangle 56"/>
          <p:cNvSpPr/>
          <p:nvPr/>
        </p:nvSpPr>
        <p:spPr>
          <a:xfrm>
            <a:off x="152400" y="32004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810000" y="3962400"/>
            <a:ext cx="3048000" cy="1077218"/>
          </a:xfrm>
          <a:prstGeom prst="rect">
            <a:avLst/>
          </a:prstGeom>
          <a:solidFill>
            <a:schemeClr val="bg1"/>
          </a:solidFill>
          <a:ln w="12700">
            <a:solidFill>
              <a:schemeClr val="tx1"/>
            </a:solidFill>
          </a:ln>
        </p:spPr>
        <p:txBody>
          <a:bodyPr wrap="square" rtlCol="0">
            <a:spAutoFit/>
          </a:bodyPr>
          <a:lstStyle/>
          <a:p>
            <a:r>
              <a:rPr lang="en-US" sz="1600" dirty="0" smtClean="0"/>
              <a:t>In the TrueTime and HIL execution environments we can measure the effects of platform uncertainty on controller performance.</a:t>
            </a:r>
            <a:endParaRPr lang="en-US" sz="1600" dirty="0"/>
          </a:p>
        </p:txBody>
      </p:sp>
      <p:sp>
        <p:nvSpPr>
          <p:cNvPr id="49" name="Rectangle 48"/>
          <p:cNvSpPr/>
          <p:nvPr/>
        </p:nvSpPr>
        <p:spPr>
          <a:xfrm>
            <a:off x="5029200" y="5791200"/>
            <a:ext cx="914400" cy="304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Tuning</a:t>
            </a:r>
            <a:endParaRPr lang="en-US" dirty="0">
              <a:solidFill>
                <a:schemeClr val="tx1"/>
              </a:solidFill>
            </a:endParaRPr>
          </a:p>
        </p:txBody>
      </p:sp>
      <p:sp>
        <p:nvSpPr>
          <p:cNvPr id="28" name="TextBox 27"/>
          <p:cNvSpPr txBox="1"/>
          <p:nvPr/>
        </p:nvSpPr>
        <p:spPr>
          <a:xfrm>
            <a:off x="533400" y="3657600"/>
            <a:ext cx="2667000" cy="1323439"/>
          </a:xfrm>
          <a:prstGeom prst="rect">
            <a:avLst/>
          </a:prstGeom>
          <a:solidFill>
            <a:schemeClr val="bg1"/>
          </a:solidFill>
          <a:ln w="12700">
            <a:solidFill>
              <a:schemeClr val="tx1"/>
            </a:solidFill>
          </a:ln>
        </p:spPr>
        <p:txBody>
          <a:bodyPr wrap="square" rtlCol="0">
            <a:spAutoFit/>
          </a:bodyPr>
          <a:lstStyle/>
          <a:p>
            <a:r>
              <a:rPr lang="en-US" sz="1600" dirty="0" smtClean="0"/>
              <a:t>Control designers can use the same tests to assess controller stability and performance, closing the loop on the design flow.</a:t>
            </a:r>
            <a:endParaRPr 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Workflow: </a:t>
            </a:r>
            <a:br>
              <a:rPr lang="en-US" dirty="0" smtClean="0"/>
            </a:br>
            <a:r>
              <a:rPr lang="en-US" dirty="0" smtClean="0"/>
              <a:t>Correct-by-construction</a:t>
            </a:r>
            <a:endParaRPr lang="en-US" dirty="0"/>
          </a:p>
        </p:txBody>
      </p:sp>
      <p:sp>
        <p:nvSpPr>
          <p:cNvPr id="27" name="Right Arrow 26"/>
          <p:cNvSpPr/>
          <p:nvPr/>
        </p:nvSpPr>
        <p:spPr>
          <a:xfrm rot="5400000">
            <a:off x="6490252" y="4419600"/>
            <a:ext cx="1828800" cy="914400"/>
          </a:xfrm>
          <a:prstGeom prst="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1600200" y="3810000"/>
            <a:ext cx="5791200" cy="914400"/>
          </a:xfrm>
          <a:prstGeom prst="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rot="16200000">
            <a:off x="876300" y="4381500"/>
            <a:ext cx="1447800" cy="914400"/>
          </a:xfrm>
          <a:prstGeom prst="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52400" y="220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
        <p:nvSpPr>
          <p:cNvPr id="25" name="Rounded Rectangle 24"/>
          <p:cNvSpPr/>
          <p:nvPr/>
        </p:nvSpPr>
        <p:spPr>
          <a:xfrm>
            <a:off x="2362200" y="220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sp>
        <p:nvSpPr>
          <p:cNvPr id="33" name="Rounded Rectangle 32"/>
          <p:cNvSpPr/>
          <p:nvPr/>
        </p:nvSpPr>
        <p:spPr>
          <a:xfrm>
            <a:off x="5029200" y="2221736"/>
            <a:ext cx="17526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ANALYSIS</a:t>
            </a:r>
            <a:endParaRPr lang="en-US" sz="2000" dirty="0"/>
          </a:p>
        </p:txBody>
      </p:sp>
      <p:sp>
        <p:nvSpPr>
          <p:cNvPr id="34" name="Rounded Rectangle 33"/>
          <p:cNvSpPr/>
          <p:nvPr/>
        </p:nvSpPr>
        <p:spPr>
          <a:xfrm>
            <a:off x="7239000" y="22098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
        <p:nvSpPr>
          <p:cNvPr id="41" name="Rounded Rectangle 40"/>
          <p:cNvSpPr/>
          <p:nvPr/>
        </p:nvSpPr>
        <p:spPr>
          <a:xfrm>
            <a:off x="304800" y="34290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Simulink</a:t>
            </a:r>
          </a:p>
          <a:p>
            <a:pPr algn="ctr"/>
            <a:r>
              <a:rPr lang="en-US" dirty="0" smtClean="0"/>
              <a:t>Simulation</a:t>
            </a:r>
            <a:endParaRPr lang="en-US" dirty="0"/>
          </a:p>
        </p:txBody>
      </p:sp>
      <p:sp>
        <p:nvSpPr>
          <p:cNvPr id="42" name="Rounded Rectangle 41"/>
          <p:cNvSpPr/>
          <p:nvPr/>
        </p:nvSpPr>
        <p:spPr>
          <a:xfrm>
            <a:off x="304800" y="46482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a:t>
            </a:r>
            <a:endParaRPr lang="en-US" dirty="0"/>
          </a:p>
        </p:txBody>
      </p:sp>
      <p:sp>
        <p:nvSpPr>
          <p:cNvPr id="43" name="Rounded Rectangle 42"/>
          <p:cNvSpPr/>
          <p:nvPr/>
        </p:nvSpPr>
        <p:spPr>
          <a:xfrm>
            <a:off x="2438400" y="34290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Modeling </a:t>
            </a:r>
            <a:endParaRPr lang="en-US" dirty="0"/>
          </a:p>
        </p:txBody>
      </p:sp>
      <p:sp>
        <p:nvSpPr>
          <p:cNvPr id="48" name="Rounded Rectangle 47"/>
          <p:cNvSpPr/>
          <p:nvPr/>
        </p:nvSpPr>
        <p:spPr>
          <a:xfrm>
            <a:off x="2438400" y="44196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Platform Design</a:t>
            </a:r>
            <a:endParaRPr lang="en-US" dirty="0"/>
          </a:p>
        </p:txBody>
      </p:sp>
      <p:sp>
        <p:nvSpPr>
          <p:cNvPr id="26" name="Right Arrow 25"/>
          <p:cNvSpPr/>
          <p:nvPr/>
        </p:nvSpPr>
        <p:spPr>
          <a:xfrm rot="10800000">
            <a:off x="1371600" y="5105399"/>
            <a:ext cx="6019801" cy="914400"/>
          </a:xfrm>
          <a:prstGeom prst="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p:nvSpPr>
        <p:spPr>
          <a:xfrm>
            <a:off x="5029200" y="34409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Scheduling</a:t>
            </a:r>
            <a:endParaRPr lang="en-US" sz="2000" dirty="0"/>
          </a:p>
        </p:txBody>
      </p:sp>
      <p:sp>
        <p:nvSpPr>
          <p:cNvPr id="50" name="Rounded Rectangle 49"/>
          <p:cNvSpPr/>
          <p:nvPr/>
        </p:nvSpPr>
        <p:spPr>
          <a:xfrm>
            <a:off x="5029200" y="44315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Deadlock</a:t>
            </a:r>
            <a:endParaRPr lang="en-US" sz="2000" dirty="0"/>
          </a:p>
        </p:txBody>
      </p:sp>
      <p:sp>
        <p:nvSpPr>
          <p:cNvPr id="51" name="Rounded Rectangle 50"/>
          <p:cNvSpPr/>
          <p:nvPr/>
        </p:nvSpPr>
        <p:spPr>
          <a:xfrm>
            <a:off x="7162800" y="3429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Platform/HIL</a:t>
            </a:r>
          </a:p>
          <a:p>
            <a:pPr algn="ctr"/>
            <a:r>
              <a:rPr lang="en-US" sz="2000" dirty="0" smtClean="0"/>
              <a:t>Simulation</a:t>
            </a:r>
            <a:endParaRPr lang="en-US" sz="2000" dirty="0"/>
          </a:p>
        </p:txBody>
      </p:sp>
      <p:sp>
        <p:nvSpPr>
          <p:cNvPr id="52" name="Rounded Rectangle 51"/>
          <p:cNvSpPr/>
          <p:nvPr/>
        </p:nvSpPr>
        <p:spPr>
          <a:xfrm>
            <a:off x="7162800" y="44196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Testing</a:t>
            </a:r>
            <a:endParaRPr lang="en-US" sz="2000" dirty="0"/>
          </a:p>
        </p:txBody>
      </p:sp>
      <p:cxnSp>
        <p:nvCxnSpPr>
          <p:cNvPr id="53" name="Straight Connector 52"/>
          <p:cNvCxnSpPr/>
          <p:nvPr/>
        </p:nvCxnSpPr>
        <p:spPr>
          <a:xfrm rot="10800000">
            <a:off x="174434" y="3124200"/>
            <a:ext cx="8686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85800" y="6120825"/>
            <a:ext cx="5715000" cy="584775"/>
          </a:xfrm>
          <a:prstGeom prst="rect">
            <a:avLst/>
          </a:prstGeom>
          <a:solidFill>
            <a:schemeClr val="bg1"/>
          </a:solidFill>
          <a:ln w="12700">
            <a:solidFill>
              <a:schemeClr val="tx1"/>
            </a:solidFill>
          </a:ln>
        </p:spPr>
        <p:txBody>
          <a:bodyPr wrap="square" rtlCol="0">
            <a:spAutoFit/>
          </a:bodyPr>
          <a:lstStyle/>
          <a:p>
            <a:r>
              <a:rPr lang="en-US" sz="1600" dirty="0" smtClean="0"/>
              <a:t>Structural conditions guaranteeing correctness must be maintained throughout the implementation generation  process.</a:t>
            </a:r>
            <a:endParaRPr lang="en-US" sz="1600" dirty="0"/>
          </a:p>
        </p:txBody>
      </p:sp>
      <p:sp>
        <p:nvSpPr>
          <p:cNvPr id="19" name="TextBox 18"/>
          <p:cNvSpPr txBox="1"/>
          <p:nvPr/>
        </p:nvSpPr>
        <p:spPr>
          <a:xfrm>
            <a:off x="228600" y="2895600"/>
            <a:ext cx="1828800" cy="584775"/>
          </a:xfrm>
          <a:prstGeom prst="rect">
            <a:avLst/>
          </a:prstGeom>
          <a:solidFill>
            <a:schemeClr val="bg1"/>
          </a:solidFill>
          <a:ln w="12700">
            <a:solidFill>
              <a:schemeClr val="tx1"/>
            </a:solidFill>
          </a:ln>
        </p:spPr>
        <p:txBody>
          <a:bodyPr wrap="square" rtlCol="0">
            <a:spAutoFit/>
          </a:bodyPr>
          <a:lstStyle/>
          <a:p>
            <a:pPr algn="ctr"/>
            <a:r>
              <a:rPr lang="en-US" sz="1600" b="1" dirty="0" smtClean="0"/>
              <a:t>PASSIVE CONTROL</a:t>
            </a:r>
          </a:p>
          <a:p>
            <a:pPr algn="ctr"/>
            <a:r>
              <a:rPr lang="en-US" sz="1600" b="1" dirty="0" smtClean="0"/>
              <a:t>TECHNIQUES</a:t>
            </a:r>
            <a:endParaRPr lang="en-US" sz="1600" b="1" dirty="0"/>
          </a:p>
        </p:txBody>
      </p:sp>
      <p:sp>
        <p:nvSpPr>
          <p:cNvPr id="20" name="TextBox 19"/>
          <p:cNvSpPr txBox="1"/>
          <p:nvPr/>
        </p:nvSpPr>
        <p:spPr>
          <a:xfrm>
            <a:off x="4953000" y="3962400"/>
            <a:ext cx="1828800" cy="584775"/>
          </a:xfrm>
          <a:prstGeom prst="rect">
            <a:avLst/>
          </a:prstGeom>
          <a:solidFill>
            <a:schemeClr val="bg1"/>
          </a:solidFill>
          <a:ln w="12700">
            <a:solidFill>
              <a:schemeClr val="tx1"/>
            </a:solidFill>
          </a:ln>
        </p:spPr>
        <p:txBody>
          <a:bodyPr wrap="square" rtlCol="0">
            <a:spAutoFit/>
          </a:bodyPr>
          <a:lstStyle/>
          <a:p>
            <a:pPr algn="ctr"/>
            <a:r>
              <a:rPr lang="en-US" sz="1600" b="1" dirty="0" smtClean="0"/>
              <a:t>COMPOSITIONAL</a:t>
            </a:r>
          </a:p>
          <a:p>
            <a:pPr algn="ctr"/>
            <a:r>
              <a:rPr lang="en-US" sz="1600" b="1" dirty="0" smtClean="0"/>
              <a:t>ANALYSIS</a:t>
            </a:r>
            <a:endParaRPr lang="en-US" sz="1600" b="1" dirty="0"/>
          </a:p>
        </p:txBody>
      </p:sp>
      <p:sp>
        <p:nvSpPr>
          <p:cNvPr id="23" name="TextBox 22"/>
          <p:cNvSpPr txBox="1"/>
          <p:nvPr/>
        </p:nvSpPr>
        <p:spPr>
          <a:xfrm>
            <a:off x="914400" y="1625025"/>
            <a:ext cx="7010400" cy="584775"/>
          </a:xfrm>
          <a:prstGeom prst="rect">
            <a:avLst/>
          </a:prstGeom>
          <a:solidFill>
            <a:schemeClr val="bg1"/>
          </a:solidFill>
          <a:ln w="12700">
            <a:solidFill>
              <a:schemeClr val="tx1"/>
            </a:solidFill>
          </a:ln>
        </p:spPr>
        <p:txBody>
          <a:bodyPr wrap="square" rtlCol="0">
            <a:spAutoFit/>
          </a:bodyPr>
          <a:lstStyle/>
          <a:p>
            <a:r>
              <a:rPr lang="en-US" sz="1600" dirty="0" smtClean="0"/>
              <a:t>Correct-by-construction methods rely on component behavior conditions and interconnection rules to guarantee correct behavior, reducing verification burdens.</a:t>
            </a:r>
            <a:endParaRPr lang="en-US" sz="1600" dirty="0"/>
          </a:p>
        </p:txBody>
      </p:sp>
      <p:sp>
        <p:nvSpPr>
          <p:cNvPr id="21" name="TextBox 20"/>
          <p:cNvSpPr txBox="1"/>
          <p:nvPr/>
        </p:nvSpPr>
        <p:spPr>
          <a:xfrm>
            <a:off x="7010400" y="5562600"/>
            <a:ext cx="1828800" cy="1077218"/>
          </a:xfrm>
          <a:prstGeom prst="rect">
            <a:avLst/>
          </a:prstGeom>
          <a:solidFill>
            <a:schemeClr val="bg1"/>
          </a:solidFill>
          <a:ln w="12700">
            <a:solidFill>
              <a:schemeClr val="tx1"/>
            </a:solidFill>
          </a:ln>
        </p:spPr>
        <p:txBody>
          <a:bodyPr wrap="square" rtlCol="0">
            <a:spAutoFit/>
          </a:bodyPr>
          <a:lstStyle/>
          <a:p>
            <a:pPr algn="ctr"/>
            <a:r>
              <a:rPr lang="en-US" sz="1600" b="1" dirty="0" smtClean="0"/>
              <a:t>SYNCHRONOUS EXECUTION/</a:t>
            </a:r>
          </a:p>
          <a:p>
            <a:pPr algn="ctr"/>
            <a:r>
              <a:rPr lang="en-US" sz="1600" b="1" dirty="0" smtClean="0"/>
              <a:t>TIME-TRIGGERED</a:t>
            </a:r>
          </a:p>
          <a:p>
            <a:pPr algn="ctr"/>
            <a:r>
              <a:rPr lang="en-US" sz="1600" b="1" dirty="0" smtClean="0"/>
              <a:t>ARCHITECTURE</a:t>
            </a:r>
            <a:endParaRPr lang="en-US" sz="16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META Ugly Chart (Ted)</a:t>
            </a:r>
            <a:endParaRPr lang="en-US" dirty="0"/>
          </a:p>
        </p:txBody>
      </p:sp>
      <p:sp>
        <p:nvSpPr>
          <p:cNvPr id="4" name="Slide Number Placeholder 3"/>
          <p:cNvSpPr>
            <a:spLocks noGrp="1"/>
          </p:cNvSpPr>
          <p:nvPr>
            <p:ph type="sldNum" sz="quarter" idx="12"/>
          </p:nvPr>
        </p:nvSpPr>
        <p:spPr>
          <a:xfrm>
            <a:off x="6781800" y="5899150"/>
            <a:ext cx="2133600" cy="365125"/>
          </a:xfrm>
        </p:spPr>
        <p:txBody>
          <a:bodyPr/>
          <a:lstStyle/>
          <a:p>
            <a:fld id="{F8F46CBD-CB27-474F-875E-AEB8773B61CA}" type="slidenum">
              <a:rPr lang="en-US" smtClean="0"/>
              <a:pPr/>
              <a:t>13</a:t>
            </a:fld>
            <a:endParaRPr lang="en-US"/>
          </a:p>
        </p:txBody>
      </p:sp>
      <p:sp>
        <p:nvSpPr>
          <p:cNvPr id="6" name="Curved Down Arrow 5"/>
          <p:cNvSpPr/>
          <p:nvPr/>
        </p:nvSpPr>
        <p:spPr>
          <a:xfrm rot="19007670" flipH="1">
            <a:off x="3916707" y="2796620"/>
            <a:ext cx="914400" cy="2286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lowchart: Magnetic Disk 6"/>
          <p:cNvSpPr/>
          <p:nvPr/>
        </p:nvSpPr>
        <p:spPr>
          <a:xfrm>
            <a:off x="4267200" y="2362200"/>
            <a:ext cx="1295400"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a:t>
            </a:r>
          </a:p>
          <a:p>
            <a:pPr algn="ctr"/>
            <a:r>
              <a:rPr lang="en-US" dirty="0" smtClean="0"/>
              <a:t>Lib</a:t>
            </a:r>
            <a:endParaRPr lang="en-US" dirty="0"/>
          </a:p>
        </p:txBody>
      </p:sp>
      <p:sp>
        <p:nvSpPr>
          <p:cNvPr id="8" name="Curved Down Arrow 7"/>
          <p:cNvSpPr/>
          <p:nvPr/>
        </p:nvSpPr>
        <p:spPr>
          <a:xfrm rot="5620129" flipH="1">
            <a:off x="5248722" y="3092477"/>
            <a:ext cx="914400" cy="2286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ounded Rectangle 8"/>
          <p:cNvSpPr/>
          <p:nvPr/>
        </p:nvSpPr>
        <p:spPr>
          <a:xfrm>
            <a:off x="4038600" y="3276600"/>
            <a:ext cx="1752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OTIF</a:t>
            </a:r>
          </a:p>
          <a:p>
            <a:pPr algn="ctr"/>
            <a:r>
              <a:rPr lang="en-US" dirty="0" smtClean="0"/>
              <a:t>Tool </a:t>
            </a:r>
            <a:r>
              <a:rPr lang="en-US" dirty="0" err="1" smtClean="0"/>
              <a:t>Integr</a:t>
            </a:r>
            <a:endParaRPr lang="en-US" dirty="0"/>
          </a:p>
        </p:txBody>
      </p:sp>
      <p:sp>
        <p:nvSpPr>
          <p:cNvPr id="11" name="Rounded Rectangle 10"/>
          <p:cNvSpPr/>
          <p:nvPr/>
        </p:nvSpPr>
        <p:spPr>
          <a:xfrm>
            <a:off x="7010400" y="1295400"/>
            <a:ext cx="1600200" cy="762000"/>
          </a:xfrm>
          <a:prstGeom prst="roundRect">
            <a:avLst>
              <a:gd name="adj" fmla="val 22109"/>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Complexity/</a:t>
            </a:r>
          </a:p>
          <a:p>
            <a:pPr algn="ctr"/>
            <a:r>
              <a:rPr lang="en-US" dirty="0" smtClean="0"/>
              <a:t>Adaptability</a:t>
            </a:r>
            <a:endParaRPr lang="en-US" dirty="0"/>
          </a:p>
        </p:txBody>
      </p:sp>
      <p:sp>
        <p:nvSpPr>
          <p:cNvPr id="12" name="Rounded Rectangle 11"/>
          <p:cNvSpPr/>
          <p:nvPr/>
        </p:nvSpPr>
        <p:spPr>
          <a:xfrm>
            <a:off x="7772400" y="2362200"/>
            <a:ext cx="1371600" cy="68580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Verification</a:t>
            </a:r>
            <a:endParaRPr lang="en-US" dirty="0"/>
          </a:p>
        </p:txBody>
      </p:sp>
      <p:sp>
        <p:nvSpPr>
          <p:cNvPr id="13" name="Rounded Rectangle 12"/>
          <p:cNvSpPr/>
          <p:nvPr/>
        </p:nvSpPr>
        <p:spPr>
          <a:xfrm>
            <a:off x="7543800" y="3810000"/>
            <a:ext cx="1600200" cy="83820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DESERT</a:t>
            </a:r>
          </a:p>
          <a:p>
            <a:pPr algn="ctr"/>
            <a:r>
              <a:rPr lang="en-US" dirty="0" smtClean="0"/>
              <a:t>Discrete</a:t>
            </a:r>
          </a:p>
          <a:p>
            <a:pPr algn="ctr"/>
            <a:r>
              <a:rPr lang="en-US" dirty="0" smtClean="0"/>
              <a:t>Des Sp </a:t>
            </a:r>
            <a:r>
              <a:rPr lang="en-US" dirty="0" err="1" smtClean="0"/>
              <a:t>Expl</a:t>
            </a:r>
            <a:endParaRPr lang="en-US" dirty="0"/>
          </a:p>
        </p:txBody>
      </p:sp>
      <p:sp>
        <p:nvSpPr>
          <p:cNvPr id="14" name="Rounded Rectangle 13"/>
          <p:cNvSpPr/>
          <p:nvPr/>
        </p:nvSpPr>
        <p:spPr>
          <a:xfrm>
            <a:off x="7010400" y="5410200"/>
            <a:ext cx="2133600" cy="11430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MDAO</a:t>
            </a:r>
          </a:p>
          <a:p>
            <a:pPr algn="ctr"/>
            <a:r>
              <a:rPr lang="en-US" dirty="0" smtClean="0"/>
              <a:t>Parametric Design Space Exploration</a:t>
            </a:r>
            <a:endParaRPr lang="en-US" dirty="0"/>
          </a:p>
        </p:txBody>
      </p:sp>
      <p:sp>
        <p:nvSpPr>
          <p:cNvPr id="15" name="Rounded Rectangle 14"/>
          <p:cNvSpPr/>
          <p:nvPr/>
        </p:nvSpPr>
        <p:spPr>
          <a:xfrm>
            <a:off x="228600" y="4267200"/>
            <a:ext cx="1447800" cy="914400"/>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Domain</a:t>
            </a:r>
          </a:p>
          <a:p>
            <a:pPr algn="ctr"/>
            <a:r>
              <a:rPr lang="en-US" dirty="0" smtClean="0"/>
              <a:t>Analysis Tools</a:t>
            </a:r>
            <a:endParaRPr lang="en-US" dirty="0"/>
          </a:p>
        </p:txBody>
      </p:sp>
      <p:sp>
        <p:nvSpPr>
          <p:cNvPr id="16" name="Rounded Rectangle 15"/>
          <p:cNvSpPr/>
          <p:nvPr/>
        </p:nvSpPr>
        <p:spPr>
          <a:xfrm>
            <a:off x="304800" y="2743200"/>
            <a:ext cx="1447800" cy="9906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C2WT</a:t>
            </a:r>
          </a:p>
          <a:p>
            <a:pPr algn="ctr"/>
            <a:r>
              <a:rPr lang="en-US" dirty="0" smtClean="0"/>
              <a:t>System</a:t>
            </a:r>
          </a:p>
          <a:p>
            <a:pPr algn="ctr"/>
            <a:r>
              <a:rPr lang="en-US" dirty="0" smtClean="0"/>
              <a:t>Simulation</a:t>
            </a:r>
            <a:endParaRPr lang="en-US" dirty="0"/>
          </a:p>
        </p:txBody>
      </p:sp>
      <p:sp>
        <p:nvSpPr>
          <p:cNvPr id="17" name="Rounded Rectangle 16"/>
          <p:cNvSpPr/>
          <p:nvPr/>
        </p:nvSpPr>
        <p:spPr>
          <a:xfrm>
            <a:off x="457200" y="1600200"/>
            <a:ext cx="1447800" cy="685800"/>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a:t>
            </a:r>
          </a:p>
          <a:p>
            <a:pPr algn="ctr"/>
            <a:r>
              <a:rPr lang="en-US" dirty="0" smtClean="0"/>
              <a:t>Build</a:t>
            </a:r>
          </a:p>
        </p:txBody>
      </p:sp>
      <p:sp>
        <p:nvSpPr>
          <p:cNvPr id="18" name="Rounded Rectangle 17"/>
          <p:cNvSpPr/>
          <p:nvPr/>
        </p:nvSpPr>
        <p:spPr>
          <a:xfrm>
            <a:off x="3810000" y="6019800"/>
            <a:ext cx="2133600" cy="53340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Manufacturability</a:t>
            </a:r>
            <a:endParaRPr lang="en-US" dirty="0"/>
          </a:p>
        </p:txBody>
      </p:sp>
      <p:cxnSp>
        <p:nvCxnSpPr>
          <p:cNvPr id="20" name="Straight Arrow Connector 19"/>
          <p:cNvCxnSpPr>
            <a:stCxn id="18" idx="3"/>
            <a:endCxn id="14" idx="1"/>
          </p:cNvCxnSpPr>
          <p:nvPr/>
        </p:nvCxnSpPr>
        <p:spPr>
          <a:xfrm flipV="1">
            <a:off x="5943600" y="5981700"/>
            <a:ext cx="1066800" cy="30480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1"/>
            <a:endCxn id="17" idx="3"/>
          </p:cNvCxnSpPr>
          <p:nvPr/>
        </p:nvCxnSpPr>
        <p:spPr>
          <a:xfrm rot="10800000">
            <a:off x="1905000" y="1943100"/>
            <a:ext cx="2133600" cy="17907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1"/>
            <a:endCxn id="16" idx="3"/>
          </p:cNvCxnSpPr>
          <p:nvPr/>
        </p:nvCxnSpPr>
        <p:spPr>
          <a:xfrm rot="10800000">
            <a:off x="1752600" y="3238500"/>
            <a:ext cx="2286000" cy="495300"/>
          </a:xfrm>
          <a:prstGeom prst="straightConnector1">
            <a:avLst/>
          </a:prstGeom>
          <a:ln w="762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9" idx="2"/>
            <a:endCxn id="15" idx="3"/>
          </p:cNvCxnSpPr>
          <p:nvPr/>
        </p:nvCxnSpPr>
        <p:spPr>
          <a:xfrm rot="5400000">
            <a:off x="3028950" y="2838450"/>
            <a:ext cx="533400" cy="3238500"/>
          </a:xfrm>
          <a:prstGeom prst="straightConnector1">
            <a:avLst/>
          </a:prstGeom>
          <a:ln w="762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8" idx="0"/>
          </p:cNvCxnSpPr>
          <p:nvPr/>
        </p:nvCxnSpPr>
        <p:spPr>
          <a:xfrm rot="5400000">
            <a:off x="3981450" y="5086350"/>
            <a:ext cx="1828800" cy="38100"/>
          </a:xfrm>
          <a:prstGeom prst="straightConnector1">
            <a:avLst/>
          </a:prstGeom>
          <a:ln w="762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3"/>
          </p:cNvCxnSpPr>
          <p:nvPr/>
        </p:nvCxnSpPr>
        <p:spPr>
          <a:xfrm>
            <a:off x="5791200" y="3733800"/>
            <a:ext cx="1600200" cy="1676400"/>
          </a:xfrm>
          <a:prstGeom prst="straightConnector1">
            <a:avLst/>
          </a:prstGeom>
          <a:ln w="762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3"/>
            <a:endCxn id="13" idx="1"/>
          </p:cNvCxnSpPr>
          <p:nvPr/>
        </p:nvCxnSpPr>
        <p:spPr>
          <a:xfrm>
            <a:off x="5791200" y="3733800"/>
            <a:ext cx="1752600" cy="495300"/>
          </a:xfrm>
          <a:prstGeom prst="straightConnector1">
            <a:avLst/>
          </a:prstGeom>
          <a:ln w="762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9" idx="3"/>
            <a:endCxn id="12" idx="1"/>
          </p:cNvCxnSpPr>
          <p:nvPr/>
        </p:nvCxnSpPr>
        <p:spPr>
          <a:xfrm flipV="1">
            <a:off x="5791200" y="2705100"/>
            <a:ext cx="1981200" cy="1028700"/>
          </a:xfrm>
          <a:prstGeom prst="straightConnector1">
            <a:avLst/>
          </a:prstGeom>
          <a:ln w="7620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9" idx="3"/>
            <a:endCxn id="11" idx="2"/>
          </p:cNvCxnSpPr>
          <p:nvPr/>
        </p:nvCxnSpPr>
        <p:spPr>
          <a:xfrm flipV="1">
            <a:off x="5791200" y="2057400"/>
            <a:ext cx="2019300" cy="1676400"/>
          </a:xfrm>
          <a:prstGeom prst="straightConnector1">
            <a:avLst/>
          </a:prstGeom>
          <a:ln w="762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rot="2362893">
            <a:off x="2373050" y="2577888"/>
            <a:ext cx="1521635" cy="338554"/>
          </a:xfrm>
          <a:prstGeom prst="rect">
            <a:avLst/>
          </a:prstGeom>
          <a:noFill/>
        </p:spPr>
        <p:txBody>
          <a:bodyPr wrap="none" rtlCol="0">
            <a:spAutoFit/>
          </a:bodyPr>
          <a:lstStyle/>
          <a:p>
            <a:r>
              <a:rPr lang="en-US" sz="1600" dirty="0" smtClean="0"/>
              <a:t>Implementation</a:t>
            </a:r>
            <a:endParaRPr lang="en-US" sz="1600" dirty="0"/>
          </a:p>
        </p:txBody>
      </p:sp>
      <p:sp>
        <p:nvSpPr>
          <p:cNvPr id="68" name="TextBox 67"/>
          <p:cNvSpPr txBox="1"/>
          <p:nvPr/>
        </p:nvSpPr>
        <p:spPr>
          <a:xfrm rot="19148523">
            <a:off x="5852895" y="2686105"/>
            <a:ext cx="1570815" cy="307777"/>
          </a:xfrm>
          <a:prstGeom prst="rect">
            <a:avLst/>
          </a:prstGeom>
          <a:noFill/>
        </p:spPr>
        <p:txBody>
          <a:bodyPr wrap="none" rtlCol="0">
            <a:spAutoFit/>
          </a:bodyPr>
          <a:lstStyle/>
          <a:p>
            <a:r>
              <a:rPr lang="en-US" sz="1400" dirty="0" smtClean="0"/>
              <a:t>Graph, Hierarchy,…</a:t>
            </a:r>
            <a:endParaRPr lang="en-US" sz="1400" dirty="0"/>
          </a:p>
        </p:txBody>
      </p:sp>
      <p:sp>
        <p:nvSpPr>
          <p:cNvPr id="69" name="TextBox 68"/>
          <p:cNvSpPr txBox="1"/>
          <p:nvPr/>
        </p:nvSpPr>
        <p:spPr>
          <a:xfrm rot="19921200">
            <a:off x="6347985" y="3074894"/>
            <a:ext cx="1544334" cy="523220"/>
          </a:xfrm>
          <a:prstGeom prst="rect">
            <a:avLst/>
          </a:prstGeom>
          <a:noFill/>
        </p:spPr>
        <p:txBody>
          <a:bodyPr wrap="none" rtlCol="0">
            <a:spAutoFit/>
          </a:bodyPr>
          <a:lstStyle/>
          <a:p>
            <a:r>
              <a:rPr lang="en-US" sz="1400" dirty="0" smtClean="0"/>
              <a:t>Comp. Properties,</a:t>
            </a:r>
          </a:p>
          <a:p>
            <a:r>
              <a:rPr lang="en-US" sz="1400" dirty="0" smtClean="0"/>
              <a:t>Statistics, etc</a:t>
            </a:r>
          </a:p>
        </p:txBody>
      </p:sp>
      <p:sp>
        <p:nvSpPr>
          <p:cNvPr id="70" name="TextBox 69"/>
          <p:cNvSpPr txBox="1"/>
          <p:nvPr/>
        </p:nvSpPr>
        <p:spPr>
          <a:xfrm rot="303987">
            <a:off x="6168577" y="3875541"/>
            <a:ext cx="1507464" cy="523220"/>
          </a:xfrm>
          <a:prstGeom prst="rect">
            <a:avLst/>
          </a:prstGeom>
          <a:noFill/>
        </p:spPr>
        <p:txBody>
          <a:bodyPr wrap="none" rtlCol="0">
            <a:spAutoFit/>
          </a:bodyPr>
          <a:lstStyle/>
          <a:p>
            <a:r>
              <a:rPr lang="en-US" sz="1400" dirty="0" err="1" smtClean="0"/>
              <a:t>Struct</a:t>
            </a:r>
            <a:r>
              <a:rPr lang="en-US" sz="1400" dirty="0" smtClean="0"/>
              <a:t>, Properties,</a:t>
            </a:r>
          </a:p>
          <a:p>
            <a:r>
              <a:rPr lang="en-US" sz="1400" dirty="0" smtClean="0"/>
              <a:t>Constraints,.</a:t>
            </a:r>
            <a:endParaRPr lang="en-US" sz="1400" dirty="0"/>
          </a:p>
        </p:txBody>
      </p:sp>
      <p:sp>
        <p:nvSpPr>
          <p:cNvPr id="72" name="TextBox 71"/>
          <p:cNvSpPr txBox="1"/>
          <p:nvPr/>
        </p:nvSpPr>
        <p:spPr>
          <a:xfrm rot="2963986">
            <a:off x="5651158" y="4454948"/>
            <a:ext cx="1284839" cy="523220"/>
          </a:xfrm>
          <a:prstGeom prst="rect">
            <a:avLst/>
          </a:prstGeom>
          <a:noFill/>
        </p:spPr>
        <p:txBody>
          <a:bodyPr wrap="none" rtlCol="0">
            <a:spAutoFit/>
          </a:bodyPr>
          <a:lstStyle/>
          <a:p>
            <a:r>
              <a:rPr lang="en-US" sz="1400" dirty="0" err="1" smtClean="0"/>
              <a:t>Struct</a:t>
            </a:r>
            <a:r>
              <a:rPr lang="en-US" sz="1400" dirty="0" smtClean="0"/>
              <a:t>, </a:t>
            </a:r>
            <a:r>
              <a:rPr lang="en-US" sz="1400" dirty="0" err="1" smtClean="0"/>
              <a:t>Params</a:t>
            </a:r>
            <a:r>
              <a:rPr lang="en-US" sz="1400" dirty="0" smtClean="0"/>
              <a:t>,</a:t>
            </a:r>
          </a:p>
          <a:p>
            <a:r>
              <a:rPr lang="en-US" sz="1400" dirty="0" smtClean="0"/>
              <a:t>Comp. Models</a:t>
            </a:r>
            <a:endParaRPr lang="en-US" sz="1400" dirty="0"/>
          </a:p>
        </p:txBody>
      </p:sp>
      <p:sp>
        <p:nvSpPr>
          <p:cNvPr id="73" name="TextBox 72"/>
          <p:cNvSpPr txBox="1"/>
          <p:nvPr/>
        </p:nvSpPr>
        <p:spPr>
          <a:xfrm rot="20976260">
            <a:off x="2091949" y="4453642"/>
            <a:ext cx="1895134" cy="518874"/>
          </a:xfrm>
          <a:prstGeom prst="rect">
            <a:avLst/>
          </a:prstGeom>
          <a:noFill/>
        </p:spPr>
        <p:txBody>
          <a:bodyPr wrap="square" rtlCol="0">
            <a:spAutoFit/>
          </a:bodyPr>
          <a:lstStyle/>
          <a:p>
            <a:r>
              <a:rPr lang="en-US" sz="1400" dirty="0" err="1" smtClean="0"/>
              <a:t>Struct</a:t>
            </a:r>
            <a:r>
              <a:rPr lang="en-US" sz="1400" dirty="0" smtClean="0"/>
              <a:t>, </a:t>
            </a:r>
            <a:r>
              <a:rPr lang="en-US" sz="1400" dirty="0" err="1" smtClean="0"/>
              <a:t>Params</a:t>
            </a:r>
            <a:r>
              <a:rPr lang="en-US" sz="1400" dirty="0" smtClean="0"/>
              <a:t>,</a:t>
            </a:r>
          </a:p>
          <a:p>
            <a:r>
              <a:rPr lang="en-US" sz="1400" dirty="0" smtClean="0"/>
              <a:t>Detailed Comp. Models</a:t>
            </a:r>
            <a:endParaRPr lang="en-US" sz="1400" dirty="0"/>
          </a:p>
        </p:txBody>
      </p:sp>
      <p:sp>
        <p:nvSpPr>
          <p:cNvPr id="74" name="TextBox 73"/>
          <p:cNvSpPr txBox="1"/>
          <p:nvPr/>
        </p:nvSpPr>
        <p:spPr>
          <a:xfrm rot="449026">
            <a:off x="2209800" y="3657600"/>
            <a:ext cx="1609800" cy="738664"/>
          </a:xfrm>
          <a:prstGeom prst="rect">
            <a:avLst/>
          </a:prstGeom>
          <a:noFill/>
        </p:spPr>
        <p:txBody>
          <a:bodyPr wrap="none" rtlCol="0">
            <a:spAutoFit/>
          </a:bodyPr>
          <a:lstStyle/>
          <a:p>
            <a:r>
              <a:rPr lang="en-US" sz="1400" dirty="0" err="1" smtClean="0"/>
              <a:t>Struct</a:t>
            </a:r>
            <a:r>
              <a:rPr lang="en-US" sz="1400" dirty="0" smtClean="0"/>
              <a:t>, </a:t>
            </a:r>
            <a:r>
              <a:rPr lang="en-US" sz="1400" dirty="0" err="1" smtClean="0"/>
              <a:t>Params</a:t>
            </a:r>
            <a:r>
              <a:rPr lang="en-US" sz="1400" dirty="0" smtClean="0"/>
              <a:t>,</a:t>
            </a:r>
          </a:p>
          <a:p>
            <a:r>
              <a:rPr lang="en-US" sz="1400" dirty="0" smtClean="0"/>
              <a:t>Exec Comp. Models</a:t>
            </a:r>
          </a:p>
          <a:p>
            <a:r>
              <a:rPr lang="en-US" sz="1400" dirty="0" smtClean="0"/>
              <a:t>Conditions</a:t>
            </a:r>
            <a:endParaRPr lang="en-US" sz="1400" dirty="0"/>
          </a:p>
        </p:txBody>
      </p:sp>
      <p:sp>
        <p:nvSpPr>
          <p:cNvPr id="81" name="TextBox 80"/>
          <p:cNvSpPr txBox="1"/>
          <p:nvPr/>
        </p:nvSpPr>
        <p:spPr>
          <a:xfrm>
            <a:off x="4876800" y="4648200"/>
            <a:ext cx="1284839" cy="523220"/>
          </a:xfrm>
          <a:prstGeom prst="rect">
            <a:avLst/>
          </a:prstGeom>
          <a:noFill/>
        </p:spPr>
        <p:txBody>
          <a:bodyPr wrap="none" rtlCol="0">
            <a:spAutoFit/>
          </a:bodyPr>
          <a:lstStyle/>
          <a:p>
            <a:r>
              <a:rPr lang="en-US" sz="1400" dirty="0" err="1" smtClean="0"/>
              <a:t>Struct</a:t>
            </a:r>
            <a:r>
              <a:rPr lang="en-US" sz="1400" dirty="0" smtClean="0"/>
              <a:t>, </a:t>
            </a:r>
            <a:r>
              <a:rPr lang="en-US" sz="1400" dirty="0" err="1" smtClean="0"/>
              <a:t>Params</a:t>
            </a:r>
            <a:r>
              <a:rPr lang="en-US" sz="1400" dirty="0" smtClean="0"/>
              <a:t>,</a:t>
            </a:r>
          </a:p>
          <a:p>
            <a:r>
              <a:rPr lang="en-US" sz="1400" dirty="0" smtClean="0"/>
              <a:t>Mfg Models</a:t>
            </a:r>
            <a:endParaRPr lang="en-US" sz="1400" dirty="0"/>
          </a:p>
        </p:txBody>
      </p:sp>
      <p:sp>
        <p:nvSpPr>
          <p:cNvPr id="34" name="TextBox 33"/>
          <p:cNvSpPr txBox="1"/>
          <p:nvPr/>
        </p:nvSpPr>
        <p:spPr>
          <a:xfrm flipH="1">
            <a:off x="6858000" y="4191000"/>
            <a:ext cx="914400" cy="261610"/>
          </a:xfrm>
          <a:prstGeom prst="rect">
            <a:avLst/>
          </a:prstGeom>
          <a:noFill/>
        </p:spPr>
        <p:txBody>
          <a:bodyPr wrap="square" rtlCol="0">
            <a:spAutoFit/>
          </a:bodyPr>
          <a:lstStyle/>
          <a:p>
            <a:r>
              <a:rPr lang="en-US" sz="1100" b="1" dirty="0" err="1" smtClean="0">
                <a:solidFill>
                  <a:srgbClr val="C00000"/>
                </a:solidFill>
              </a:rPr>
              <a:t>Feng</a:t>
            </a:r>
            <a:endParaRPr lang="en-US" sz="1100" b="1" dirty="0">
              <a:solidFill>
                <a:srgbClr val="C00000"/>
              </a:solidFill>
            </a:endParaRPr>
          </a:p>
        </p:txBody>
      </p:sp>
      <p:sp>
        <p:nvSpPr>
          <p:cNvPr id="49" name="Rounded Rectangle 48"/>
          <p:cNvSpPr/>
          <p:nvPr/>
        </p:nvSpPr>
        <p:spPr>
          <a:xfrm>
            <a:off x="1905000" y="5943600"/>
            <a:ext cx="1447800" cy="914400"/>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ESMOL</a:t>
            </a:r>
          </a:p>
          <a:p>
            <a:pPr algn="ctr"/>
            <a:r>
              <a:rPr lang="en-US" dirty="0" smtClean="0"/>
              <a:t>SW </a:t>
            </a:r>
            <a:r>
              <a:rPr lang="en-US" dirty="0" err="1" smtClean="0"/>
              <a:t>Impl</a:t>
            </a:r>
            <a:endParaRPr lang="en-US" dirty="0"/>
          </a:p>
        </p:txBody>
      </p:sp>
      <p:cxnSp>
        <p:nvCxnSpPr>
          <p:cNvPr id="50" name="Straight Arrow Connector 49"/>
          <p:cNvCxnSpPr>
            <a:stCxn id="9" idx="2"/>
            <a:endCxn id="49" idx="0"/>
          </p:cNvCxnSpPr>
          <p:nvPr/>
        </p:nvCxnSpPr>
        <p:spPr>
          <a:xfrm rot="5400000">
            <a:off x="2895600" y="3924300"/>
            <a:ext cx="1752600" cy="2286000"/>
          </a:xfrm>
          <a:prstGeom prst="straightConnector1">
            <a:avLst/>
          </a:prstGeom>
          <a:ln w="762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flipH="1">
            <a:off x="7391400" y="2971800"/>
            <a:ext cx="805870" cy="261610"/>
          </a:xfrm>
          <a:prstGeom prst="rect">
            <a:avLst/>
          </a:prstGeom>
          <a:noFill/>
        </p:spPr>
        <p:txBody>
          <a:bodyPr wrap="square" rtlCol="0">
            <a:spAutoFit/>
          </a:bodyPr>
          <a:lstStyle/>
          <a:p>
            <a:r>
              <a:rPr lang="en-US" sz="1100" b="1" dirty="0" smtClean="0">
                <a:solidFill>
                  <a:srgbClr val="C00000"/>
                </a:solidFill>
              </a:rPr>
              <a:t>Porter</a:t>
            </a:r>
            <a:endParaRPr lang="en-US" sz="1100" b="1" dirty="0">
              <a:solidFill>
                <a:srgbClr val="C00000"/>
              </a:solidFill>
            </a:endParaRPr>
          </a:p>
        </p:txBody>
      </p:sp>
      <p:sp>
        <p:nvSpPr>
          <p:cNvPr id="54" name="TextBox 53"/>
          <p:cNvSpPr txBox="1"/>
          <p:nvPr/>
        </p:nvSpPr>
        <p:spPr>
          <a:xfrm flipH="1">
            <a:off x="2895600" y="5562600"/>
            <a:ext cx="1676400" cy="430887"/>
          </a:xfrm>
          <a:prstGeom prst="rect">
            <a:avLst/>
          </a:prstGeom>
          <a:noFill/>
        </p:spPr>
        <p:txBody>
          <a:bodyPr wrap="square" rtlCol="0">
            <a:spAutoFit/>
          </a:bodyPr>
          <a:lstStyle/>
          <a:p>
            <a:r>
              <a:rPr lang="en-US" sz="1100" b="1" dirty="0" smtClean="0">
                <a:solidFill>
                  <a:srgbClr val="C00000"/>
                </a:solidFill>
              </a:rPr>
              <a:t>Wrenn/Porter/Hemingway</a:t>
            </a:r>
            <a:endParaRPr lang="en-US" sz="1100" b="1" dirty="0">
              <a:solidFill>
                <a:srgbClr val="C00000"/>
              </a:solidFill>
            </a:endParaRPr>
          </a:p>
        </p:txBody>
      </p:sp>
      <p:sp>
        <p:nvSpPr>
          <p:cNvPr id="55" name="TextBox 54"/>
          <p:cNvSpPr txBox="1"/>
          <p:nvPr/>
        </p:nvSpPr>
        <p:spPr>
          <a:xfrm flipH="1">
            <a:off x="4953000" y="5758190"/>
            <a:ext cx="1981200" cy="261610"/>
          </a:xfrm>
          <a:prstGeom prst="rect">
            <a:avLst/>
          </a:prstGeom>
          <a:noFill/>
        </p:spPr>
        <p:txBody>
          <a:bodyPr wrap="square" rtlCol="0">
            <a:spAutoFit/>
          </a:bodyPr>
          <a:lstStyle/>
          <a:p>
            <a:r>
              <a:rPr lang="en-US" sz="1100" b="1" dirty="0" smtClean="0">
                <a:solidFill>
                  <a:srgbClr val="C00000"/>
                </a:solidFill>
              </a:rPr>
              <a:t>Wrenn/</a:t>
            </a:r>
            <a:r>
              <a:rPr lang="en-US" sz="1100" b="1" dirty="0" err="1" smtClean="0">
                <a:solidFill>
                  <a:srgbClr val="C00000"/>
                </a:solidFill>
              </a:rPr>
              <a:t>Lattman</a:t>
            </a:r>
            <a:endParaRPr lang="en-US" sz="1100" b="1" dirty="0">
              <a:solidFill>
                <a:srgbClr val="C00000"/>
              </a:solidFill>
            </a:endParaRPr>
          </a:p>
        </p:txBody>
      </p:sp>
      <p:sp>
        <p:nvSpPr>
          <p:cNvPr id="60" name="Rounded Rectangle 59"/>
          <p:cNvSpPr/>
          <p:nvPr/>
        </p:nvSpPr>
        <p:spPr>
          <a:xfrm>
            <a:off x="228600" y="5562600"/>
            <a:ext cx="1447800" cy="914400"/>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Bond Graph</a:t>
            </a:r>
          </a:p>
          <a:p>
            <a:pPr algn="ctr"/>
            <a:r>
              <a:rPr lang="en-US" dirty="0" smtClean="0"/>
              <a:t>Multi-</a:t>
            </a:r>
            <a:r>
              <a:rPr lang="en-US" dirty="0" err="1" smtClean="0"/>
              <a:t>Dyn</a:t>
            </a:r>
            <a:endParaRPr lang="en-US" dirty="0" smtClean="0"/>
          </a:p>
          <a:p>
            <a:pPr algn="ctr"/>
            <a:r>
              <a:rPr lang="en-US" dirty="0" err="1" smtClean="0"/>
              <a:t>Sim</a:t>
            </a:r>
            <a:endParaRPr lang="en-US" dirty="0"/>
          </a:p>
        </p:txBody>
      </p:sp>
      <p:cxnSp>
        <p:nvCxnSpPr>
          <p:cNvPr id="61" name="Straight Arrow Connector 60"/>
          <p:cNvCxnSpPr>
            <a:stCxn id="9" idx="2"/>
            <a:endCxn id="60" idx="3"/>
          </p:cNvCxnSpPr>
          <p:nvPr/>
        </p:nvCxnSpPr>
        <p:spPr>
          <a:xfrm rot="5400000">
            <a:off x="2381250" y="3486150"/>
            <a:ext cx="1828800" cy="3238500"/>
          </a:xfrm>
          <a:prstGeom prst="straightConnector1">
            <a:avLst/>
          </a:prstGeom>
          <a:ln w="762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flipH="1">
            <a:off x="228600" y="5257800"/>
            <a:ext cx="1567870" cy="261610"/>
          </a:xfrm>
          <a:prstGeom prst="rect">
            <a:avLst/>
          </a:prstGeom>
          <a:noFill/>
        </p:spPr>
        <p:txBody>
          <a:bodyPr wrap="square" rtlCol="0">
            <a:spAutoFit/>
          </a:bodyPr>
          <a:lstStyle/>
          <a:p>
            <a:r>
              <a:rPr lang="en-US" sz="1100" b="1" dirty="0" err="1" smtClean="0">
                <a:solidFill>
                  <a:srgbClr val="C00000"/>
                </a:solidFill>
              </a:rPr>
              <a:t>Lattman</a:t>
            </a:r>
            <a:endParaRPr lang="en-US" sz="1100" b="1" dirty="0">
              <a:solidFill>
                <a:srgbClr val="C00000"/>
              </a:solidFill>
            </a:endParaRPr>
          </a:p>
        </p:txBody>
      </p:sp>
      <p:sp>
        <p:nvSpPr>
          <p:cNvPr id="80" name="Rounded Rectangle 79"/>
          <p:cNvSpPr/>
          <p:nvPr/>
        </p:nvSpPr>
        <p:spPr>
          <a:xfrm>
            <a:off x="4038600" y="1219200"/>
            <a:ext cx="1752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Architecture</a:t>
            </a:r>
          </a:p>
          <a:p>
            <a:pPr algn="ctr"/>
            <a:r>
              <a:rPr lang="en-US" dirty="0" smtClean="0"/>
              <a:t>Modeling</a:t>
            </a:r>
          </a:p>
        </p:txBody>
      </p:sp>
      <p:sp>
        <p:nvSpPr>
          <p:cNvPr id="83" name="TextBox 82"/>
          <p:cNvSpPr txBox="1"/>
          <p:nvPr/>
        </p:nvSpPr>
        <p:spPr>
          <a:xfrm flipH="1">
            <a:off x="4495800" y="3962400"/>
            <a:ext cx="1567870" cy="276999"/>
          </a:xfrm>
          <a:prstGeom prst="rect">
            <a:avLst/>
          </a:prstGeom>
          <a:noFill/>
        </p:spPr>
        <p:txBody>
          <a:bodyPr wrap="square" rtlCol="0">
            <a:spAutoFit/>
          </a:bodyPr>
          <a:lstStyle/>
          <a:p>
            <a:r>
              <a:rPr lang="en-US" sz="1200" b="1" dirty="0" smtClean="0">
                <a:solidFill>
                  <a:srgbClr val="C00000"/>
                </a:solidFill>
              </a:rPr>
              <a:t>Smith/Feng</a:t>
            </a:r>
            <a:endParaRPr lang="en-US" sz="1200" b="1" dirty="0">
              <a:solidFill>
                <a:srgbClr val="C00000"/>
              </a:solidFill>
            </a:endParaRPr>
          </a:p>
        </p:txBody>
      </p:sp>
      <p:sp>
        <p:nvSpPr>
          <p:cNvPr id="84" name="TextBox 83"/>
          <p:cNvSpPr txBox="1"/>
          <p:nvPr/>
        </p:nvSpPr>
        <p:spPr>
          <a:xfrm flipH="1">
            <a:off x="7391400" y="5029200"/>
            <a:ext cx="1567870" cy="261610"/>
          </a:xfrm>
          <a:prstGeom prst="rect">
            <a:avLst/>
          </a:prstGeom>
          <a:noFill/>
        </p:spPr>
        <p:txBody>
          <a:bodyPr wrap="square" rtlCol="0">
            <a:spAutoFit/>
          </a:bodyPr>
          <a:lstStyle/>
          <a:p>
            <a:r>
              <a:rPr lang="en-US" sz="1100" b="1" dirty="0" smtClean="0">
                <a:solidFill>
                  <a:srgbClr val="C00000"/>
                </a:solidFill>
              </a:rPr>
              <a:t>Matt</a:t>
            </a:r>
            <a:endParaRPr lang="en-US" sz="1100" b="1" dirty="0">
              <a:solidFill>
                <a:srgbClr val="C00000"/>
              </a:solidFill>
            </a:endParaRPr>
          </a:p>
        </p:txBody>
      </p:sp>
      <p:sp>
        <p:nvSpPr>
          <p:cNvPr id="85" name="TextBox 84"/>
          <p:cNvSpPr txBox="1"/>
          <p:nvPr/>
        </p:nvSpPr>
        <p:spPr>
          <a:xfrm flipH="1">
            <a:off x="304800" y="2438400"/>
            <a:ext cx="2057400" cy="261610"/>
          </a:xfrm>
          <a:prstGeom prst="rect">
            <a:avLst/>
          </a:prstGeom>
          <a:noFill/>
        </p:spPr>
        <p:txBody>
          <a:bodyPr wrap="square" rtlCol="0">
            <a:spAutoFit/>
          </a:bodyPr>
          <a:lstStyle/>
          <a:p>
            <a:r>
              <a:rPr lang="en-US" sz="1100" b="1" dirty="0" smtClean="0">
                <a:solidFill>
                  <a:srgbClr val="C00000"/>
                </a:solidFill>
              </a:rPr>
              <a:t>Harmon/</a:t>
            </a:r>
            <a:r>
              <a:rPr lang="en-US" sz="1100" b="1" dirty="0" err="1" smtClean="0">
                <a:solidFill>
                  <a:srgbClr val="C00000"/>
                </a:solidFill>
              </a:rPr>
              <a:t>Himanshu</a:t>
            </a:r>
            <a:endParaRPr lang="en-US" sz="1100" b="1" dirty="0">
              <a:solidFill>
                <a:srgbClr val="C00000"/>
              </a:solidFill>
            </a:endParaRPr>
          </a:p>
        </p:txBody>
      </p:sp>
      <p:sp>
        <p:nvSpPr>
          <p:cNvPr id="87" name="TextBox 86"/>
          <p:cNvSpPr txBox="1"/>
          <p:nvPr/>
        </p:nvSpPr>
        <p:spPr>
          <a:xfrm flipH="1">
            <a:off x="6858000" y="2057400"/>
            <a:ext cx="762000" cy="261610"/>
          </a:xfrm>
          <a:prstGeom prst="rect">
            <a:avLst/>
          </a:prstGeom>
          <a:noFill/>
        </p:spPr>
        <p:txBody>
          <a:bodyPr wrap="square" rtlCol="0">
            <a:spAutoFit/>
          </a:bodyPr>
          <a:lstStyle/>
          <a:p>
            <a:r>
              <a:rPr lang="en-US" sz="1100" b="1" dirty="0" smtClean="0">
                <a:solidFill>
                  <a:srgbClr val="C00000"/>
                </a:solidFill>
              </a:rPr>
              <a:t>Eby</a:t>
            </a:r>
            <a:endParaRPr lang="en-US" sz="1100" b="1" dirty="0">
              <a:solidFill>
                <a:srgbClr val="C00000"/>
              </a:solidFill>
            </a:endParaRPr>
          </a:p>
        </p:txBody>
      </p:sp>
      <p:sp>
        <p:nvSpPr>
          <p:cNvPr id="88" name="TextBox 87"/>
          <p:cNvSpPr txBox="1"/>
          <p:nvPr/>
        </p:nvSpPr>
        <p:spPr>
          <a:xfrm flipH="1">
            <a:off x="152400" y="3886200"/>
            <a:ext cx="1567870" cy="261610"/>
          </a:xfrm>
          <a:prstGeom prst="rect">
            <a:avLst/>
          </a:prstGeom>
          <a:noFill/>
        </p:spPr>
        <p:txBody>
          <a:bodyPr wrap="square" rtlCol="0">
            <a:spAutoFit/>
          </a:bodyPr>
          <a:lstStyle/>
          <a:p>
            <a:r>
              <a:rPr lang="en-US" sz="1100" b="1" dirty="0" smtClean="0">
                <a:solidFill>
                  <a:srgbClr val="C00000"/>
                </a:solidFill>
              </a:rPr>
              <a:t>Bapty/…</a:t>
            </a:r>
            <a:endParaRPr lang="en-US" sz="1100" b="1" dirty="0">
              <a:solidFill>
                <a:srgbClr val="C00000"/>
              </a:solidFill>
            </a:endParaRPr>
          </a:p>
        </p:txBody>
      </p:sp>
      <p:sp>
        <p:nvSpPr>
          <p:cNvPr id="89" name="TextBox 88"/>
          <p:cNvSpPr txBox="1"/>
          <p:nvPr/>
        </p:nvSpPr>
        <p:spPr>
          <a:xfrm flipH="1">
            <a:off x="4909130" y="1905000"/>
            <a:ext cx="1567870" cy="261610"/>
          </a:xfrm>
          <a:prstGeom prst="rect">
            <a:avLst/>
          </a:prstGeom>
          <a:noFill/>
        </p:spPr>
        <p:txBody>
          <a:bodyPr wrap="square" rtlCol="0">
            <a:spAutoFit/>
          </a:bodyPr>
          <a:lstStyle/>
          <a:p>
            <a:r>
              <a:rPr lang="en-US" sz="1100" b="1" dirty="0" smtClean="0">
                <a:solidFill>
                  <a:srgbClr val="C00000"/>
                </a:solidFill>
              </a:rPr>
              <a:t>Sandeep/Ted</a:t>
            </a:r>
            <a:endParaRPr lang="en-US" sz="1100" b="1" dirty="0">
              <a:solidFill>
                <a:srgbClr val="C00000"/>
              </a:solidFill>
            </a:endParaRPr>
          </a:p>
        </p:txBody>
      </p:sp>
      <p:cxnSp>
        <p:nvCxnSpPr>
          <p:cNvPr id="90" name="Straight Arrow Connector 89"/>
          <p:cNvCxnSpPr>
            <a:stCxn id="80" idx="2"/>
            <a:endCxn id="7" idx="1"/>
          </p:cNvCxnSpPr>
          <p:nvPr/>
        </p:nvCxnSpPr>
        <p:spPr>
          <a:xfrm rot="5400000">
            <a:off x="4686300" y="2133600"/>
            <a:ext cx="457200" cy="1588"/>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flipH="1">
            <a:off x="4114800" y="6488668"/>
            <a:ext cx="2209800" cy="261610"/>
          </a:xfrm>
          <a:prstGeom prst="rect">
            <a:avLst/>
          </a:prstGeom>
          <a:noFill/>
        </p:spPr>
        <p:txBody>
          <a:bodyPr wrap="square" rtlCol="0">
            <a:spAutoFit/>
          </a:bodyPr>
          <a:lstStyle/>
          <a:p>
            <a:r>
              <a:rPr lang="en-US" sz="1100" b="1" dirty="0" smtClean="0">
                <a:solidFill>
                  <a:srgbClr val="C00000"/>
                </a:solidFill>
              </a:rPr>
              <a:t>GTRI: </a:t>
            </a:r>
            <a:r>
              <a:rPr lang="en-US" sz="1100" b="1" dirty="0" err="1" smtClean="0">
                <a:solidFill>
                  <a:srgbClr val="C00000"/>
                </a:solidFill>
              </a:rPr>
              <a:t>Ceisel</a:t>
            </a:r>
            <a:r>
              <a:rPr lang="en-US" sz="1100" b="1" dirty="0" smtClean="0">
                <a:solidFill>
                  <a:srgbClr val="C00000"/>
                </a:solidFill>
              </a:rPr>
              <a:t>/German</a:t>
            </a:r>
            <a:endParaRPr lang="en-US" sz="1100" b="1" dirty="0">
              <a:solidFill>
                <a:srgbClr val="C00000"/>
              </a:solidFill>
            </a:endParaRPr>
          </a:p>
        </p:txBody>
      </p:sp>
      <p:sp>
        <p:nvSpPr>
          <p:cNvPr id="57" name="TextBox 56"/>
          <p:cNvSpPr txBox="1"/>
          <p:nvPr/>
        </p:nvSpPr>
        <p:spPr>
          <a:xfrm flipH="1">
            <a:off x="6934200" y="6488668"/>
            <a:ext cx="2209800" cy="261610"/>
          </a:xfrm>
          <a:prstGeom prst="rect">
            <a:avLst/>
          </a:prstGeom>
          <a:noFill/>
        </p:spPr>
        <p:txBody>
          <a:bodyPr wrap="square" rtlCol="0">
            <a:spAutoFit/>
          </a:bodyPr>
          <a:lstStyle/>
          <a:p>
            <a:r>
              <a:rPr lang="en-US" sz="1100" b="1" dirty="0" smtClean="0">
                <a:solidFill>
                  <a:srgbClr val="C00000"/>
                </a:solidFill>
              </a:rPr>
              <a:t>Boeing: </a:t>
            </a:r>
            <a:r>
              <a:rPr lang="en-US" sz="1100" b="1" dirty="0" err="1" smtClean="0">
                <a:solidFill>
                  <a:srgbClr val="C00000"/>
                </a:solidFill>
              </a:rPr>
              <a:t>Mattakali</a:t>
            </a:r>
            <a:endParaRPr lang="en-US" sz="1100" b="1" dirty="0">
              <a:solidFill>
                <a:srgbClr val="C00000"/>
              </a:solidFill>
            </a:endParaRPr>
          </a:p>
        </p:txBody>
      </p:sp>
      <p:sp>
        <p:nvSpPr>
          <p:cNvPr id="58" name="TextBox 57"/>
          <p:cNvSpPr txBox="1"/>
          <p:nvPr/>
        </p:nvSpPr>
        <p:spPr>
          <a:xfrm flipH="1">
            <a:off x="7086600" y="1033790"/>
            <a:ext cx="1828800" cy="261610"/>
          </a:xfrm>
          <a:prstGeom prst="rect">
            <a:avLst/>
          </a:prstGeom>
          <a:noFill/>
        </p:spPr>
        <p:txBody>
          <a:bodyPr wrap="square" rtlCol="0">
            <a:spAutoFit/>
          </a:bodyPr>
          <a:lstStyle/>
          <a:p>
            <a:r>
              <a:rPr lang="en-US" sz="1100" b="1" dirty="0" smtClean="0">
                <a:solidFill>
                  <a:srgbClr val="C00000"/>
                </a:solidFill>
              </a:rPr>
              <a:t>Boeing: Steward</a:t>
            </a:r>
            <a:endParaRPr lang="en-US" sz="1100" b="1" dirty="0">
              <a:solidFill>
                <a:srgbClr val="C00000"/>
              </a:solidFill>
            </a:endParaRPr>
          </a:p>
        </p:txBody>
      </p:sp>
      <p:sp>
        <p:nvSpPr>
          <p:cNvPr id="62" name="TextBox 61"/>
          <p:cNvSpPr txBox="1"/>
          <p:nvPr/>
        </p:nvSpPr>
        <p:spPr>
          <a:xfrm flipH="1">
            <a:off x="228600" y="1219200"/>
            <a:ext cx="1828800" cy="261610"/>
          </a:xfrm>
          <a:prstGeom prst="rect">
            <a:avLst/>
          </a:prstGeom>
          <a:noFill/>
        </p:spPr>
        <p:txBody>
          <a:bodyPr wrap="square" rtlCol="0">
            <a:spAutoFit/>
          </a:bodyPr>
          <a:lstStyle/>
          <a:p>
            <a:r>
              <a:rPr lang="en-US" sz="1100" b="1" dirty="0" err="1" smtClean="0">
                <a:solidFill>
                  <a:srgbClr val="C00000"/>
                </a:solidFill>
              </a:rPr>
              <a:t>iFAB</a:t>
            </a:r>
            <a:endParaRPr lang="en-US" sz="1100" b="1" dirty="0">
              <a:solidFill>
                <a:srgbClr val="C0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ESMoL</a:t>
            </a:r>
            <a:r>
              <a:rPr lang="en-US" dirty="0" smtClean="0"/>
              <a:t> Language:</a:t>
            </a:r>
            <a:br>
              <a:rPr lang="en-US" dirty="0" smtClean="0"/>
            </a:br>
            <a:r>
              <a:rPr lang="en-US" dirty="0" smtClean="0"/>
              <a:t>Model-Integrated Computing (MIC)</a:t>
            </a:r>
            <a:endParaRPr lang="en-US" dirty="0"/>
          </a:p>
        </p:txBody>
      </p:sp>
      <p:pic>
        <p:nvPicPr>
          <p:cNvPr id="59394" name="Picture 2"/>
          <p:cNvPicPr>
            <a:picLocks noChangeAspect="1" noChangeArrowheads="1"/>
          </p:cNvPicPr>
          <p:nvPr/>
        </p:nvPicPr>
        <p:blipFill>
          <a:blip r:embed="rId3" cstate="print"/>
          <a:srcRect l="19444" t="15814" r="28333" b="6046"/>
          <a:stretch>
            <a:fillRect/>
          </a:stretch>
        </p:blipFill>
        <p:spPr bwMode="auto">
          <a:xfrm>
            <a:off x="152400" y="2438400"/>
            <a:ext cx="3410857" cy="3048000"/>
          </a:xfrm>
          <a:prstGeom prst="rect">
            <a:avLst/>
          </a:prstGeom>
          <a:noFill/>
          <a:ln w="9525">
            <a:solidFill>
              <a:schemeClr val="tx1"/>
            </a:solidFill>
            <a:miter lim="800000"/>
            <a:headEnd/>
            <a:tailEnd/>
          </a:ln>
        </p:spPr>
      </p:pic>
      <p:pic>
        <p:nvPicPr>
          <p:cNvPr id="59395" name="Picture 3"/>
          <p:cNvPicPr>
            <a:picLocks noChangeAspect="1" noChangeArrowheads="1"/>
          </p:cNvPicPr>
          <p:nvPr/>
        </p:nvPicPr>
        <p:blipFill>
          <a:blip r:embed="rId4" cstate="print"/>
          <a:srcRect l="5000" t="13953" r="22778" b="22791"/>
          <a:stretch>
            <a:fillRect/>
          </a:stretch>
        </p:blipFill>
        <p:spPr bwMode="auto">
          <a:xfrm>
            <a:off x="3733800" y="4473527"/>
            <a:ext cx="4267199" cy="2232073"/>
          </a:xfrm>
          <a:prstGeom prst="rect">
            <a:avLst/>
          </a:prstGeom>
          <a:noFill/>
          <a:ln w="9525">
            <a:solidFill>
              <a:schemeClr val="tx1"/>
            </a:solidFill>
            <a:miter lim="800000"/>
            <a:headEnd/>
            <a:tailEnd/>
          </a:ln>
        </p:spPr>
      </p:pic>
      <p:pic>
        <p:nvPicPr>
          <p:cNvPr id="59396" name="Picture 4"/>
          <p:cNvPicPr>
            <a:picLocks noChangeAspect="1" noChangeArrowheads="1"/>
          </p:cNvPicPr>
          <p:nvPr/>
        </p:nvPicPr>
        <p:blipFill>
          <a:blip r:embed="rId5" cstate="print"/>
          <a:srcRect l="3889" t="14651" r="19444" b="8140"/>
          <a:stretch>
            <a:fillRect/>
          </a:stretch>
        </p:blipFill>
        <p:spPr bwMode="auto">
          <a:xfrm>
            <a:off x="4267200" y="1600200"/>
            <a:ext cx="4571999" cy="2749826"/>
          </a:xfrm>
          <a:prstGeom prst="rect">
            <a:avLst/>
          </a:prstGeom>
          <a:noFill/>
          <a:ln w="9525">
            <a:solidFill>
              <a:schemeClr val="tx1"/>
            </a:solidFill>
            <a:miter lim="800000"/>
            <a:headEnd/>
            <a:tailEnd/>
          </a:ln>
        </p:spPr>
      </p:pic>
      <p:sp>
        <p:nvSpPr>
          <p:cNvPr id="7" name="Rounded Rectangle 6"/>
          <p:cNvSpPr/>
          <p:nvPr/>
        </p:nvSpPr>
        <p:spPr>
          <a:xfrm>
            <a:off x="76200" y="1828800"/>
            <a:ext cx="2362200" cy="6858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rgbClr val="FFFFFF"/>
                </a:solidFill>
                <a:latin typeface="Arial" pitchFamily="34" charset="0"/>
                <a:cs typeface="Arial" pitchFamily="34" charset="0"/>
              </a:rPr>
              <a:t>Architecture Sublanguage</a:t>
            </a:r>
            <a:endParaRPr lang="en-US" sz="2400" dirty="0">
              <a:solidFill>
                <a:srgbClr val="FFFFFF"/>
              </a:solidFill>
              <a:latin typeface="Arial" pitchFamily="34" charset="0"/>
              <a:cs typeface="Arial" pitchFamily="34" charset="0"/>
            </a:endParaRPr>
          </a:p>
        </p:txBody>
      </p:sp>
      <p:sp>
        <p:nvSpPr>
          <p:cNvPr id="8" name="Rounded Rectangle 7"/>
          <p:cNvSpPr/>
          <p:nvPr/>
        </p:nvSpPr>
        <p:spPr>
          <a:xfrm>
            <a:off x="2667000" y="1676400"/>
            <a:ext cx="2209800" cy="6858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rgbClr val="FFFFFF"/>
                </a:solidFill>
                <a:latin typeface="Arial" pitchFamily="34" charset="0"/>
                <a:cs typeface="Arial" pitchFamily="34" charset="0"/>
              </a:rPr>
              <a:t>Platform Sublanguage</a:t>
            </a:r>
            <a:endParaRPr lang="en-US" sz="2400" dirty="0">
              <a:solidFill>
                <a:srgbClr val="FFFFFF"/>
              </a:solidFill>
              <a:latin typeface="Arial" pitchFamily="34" charset="0"/>
              <a:cs typeface="Arial" pitchFamily="34" charset="0"/>
            </a:endParaRPr>
          </a:p>
        </p:txBody>
      </p:sp>
      <p:sp>
        <p:nvSpPr>
          <p:cNvPr id="9" name="Rounded Rectangle 8"/>
          <p:cNvSpPr/>
          <p:nvPr/>
        </p:nvSpPr>
        <p:spPr>
          <a:xfrm>
            <a:off x="1371600" y="5791200"/>
            <a:ext cx="2362200" cy="6858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smtClean="0">
                <a:solidFill>
                  <a:srgbClr val="FFFFFF"/>
                </a:solidFill>
                <a:latin typeface="Arial" pitchFamily="34" charset="0"/>
                <a:cs typeface="Arial" pitchFamily="34" charset="0"/>
              </a:rPr>
              <a:t>Deployment</a:t>
            </a:r>
          </a:p>
          <a:p>
            <a:pPr algn="ctr">
              <a:defRPr/>
            </a:pPr>
            <a:r>
              <a:rPr lang="en-US" sz="2400" dirty="0" smtClean="0">
                <a:solidFill>
                  <a:srgbClr val="FFFFFF"/>
                </a:solidFill>
                <a:latin typeface="Arial" pitchFamily="34" charset="0"/>
                <a:cs typeface="Arial" pitchFamily="34" charset="0"/>
              </a:rPr>
              <a:t>Sublanguage</a:t>
            </a:r>
            <a:endParaRPr lang="en-US" sz="2400" dirty="0">
              <a:solidFill>
                <a:srgbClr val="FFFFFF"/>
              </a:solidFill>
              <a:latin typeface="Arial" pitchFamily="34" charset="0"/>
              <a:cs typeface="Arial" pitchFamily="34" charset="0"/>
            </a:endParaRPr>
          </a:p>
        </p:txBody>
      </p:sp>
      <p:sp>
        <p:nvSpPr>
          <p:cNvPr id="10" name="Oval 9"/>
          <p:cNvSpPr/>
          <p:nvPr/>
        </p:nvSpPr>
        <p:spPr>
          <a:xfrm>
            <a:off x="6248400" y="2971800"/>
            <a:ext cx="533400" cy="3810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086600" y="6172200"/>
            <a:ext cx="838200" cy="5334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667000" y="2971800"/>
            <a:ext cx="762000" cy="5334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486400" y="5715000"/>
            <a:ext cx="762000" cy="5334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19200" y="4857750"/>
            <a:ext cx="609600" cy="4572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867400" y="6248400"/>
            <a:ext cx="838200" cy="4572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096000" y="4648200"/>
            <a:ext cx="762000" cy="8382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343400" y="2667000"/>
            <a:ext cx="609600" cy="68580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18" idx="5"/>
            <a:endCxn id="17" idx="1"/>
          </p:cNvCxnSpPr>
          <p:nvPr/>
        </p:nvCxnSpPr>
        <p:spPr>
          <a:xfrm rot="16200000" flipH="1">
            <a:off x="4776367" y="3339726"/>
            <a:ext cx="1518584" cy="134386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0" idx="4"/>
            <a:endCxn id="11" idx="0"/>
          </p:cNvCxnSpPr>
          <p:nvPr/>
        </p:nvCxnSpPr>
        <p:spPr>
          <a:xfrm rot="16200000" flipH="1">
            <a:off x="5600700" y="4267200"/>
            <a:ext cx="2819400" cy="99060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2" idx="5"/>
            <a:endCxn id="13" idx="1"/>
          </p:cNvCxnSpPr>
          <p:nvPr/>
        </p:nvCxnSpPr>
        <p:spPr>
          <a:xfrm rot="16200000" flipH="1">
            <a:off x="3274685" y="3469808"/>
            <a:ext cx="2366030" cy="2280584"/>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4" idx="6"/>
            <a:endCxn id="16" idx="2"/>
          </p:cNvCxnSpPr>
          <p:nvPr/>
        </p:nvCxnSpPr>
        <p:spPr>
          <a:xfrm>
            <a:off x="1828800" y="5086350"/>
            <a:ext cx="4038600" cy="139065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Quadrotor Design Example</a:t>
            </a: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381000" y="2743200"/>
            <a:ext cx="8431213" cy="1655762"/>
          </a:xfrm>
          <a:prstGeom prst="rect">
            <a:avLst/>
          </a:prstGeom>
          <a:noFill/>
          <a:ln w="9525">
            <a:noFill/>
            <a:miter lim="800000"/>
            <a:headEnd/>
            <a:tailEnd/>
          </a:ln>
        </p:spPr>
      </p:pic>
      <p:sp>
        <p:nvSpPr>
          <p:cNvPr id="6" name="Rounded Rectangle 5"/>
          <p:cNvSpPr/>
          <p:nvPr/>
        </p:nvSpPr>
        <p:spPr>
          <a:xfrm>
            <a:off x="7588250" y="4627562"/>
            <a:ext cx="1295400" cy="5334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FFFF"/>
                </a:solidFill>
                <a:latin typeface="Arial" pitchFamily="34" charset="0"/>
                <a:cs typeface="Arial" pitchFamily="34" charset="0"/>
              </a:rPr>
              <a:t>Quadrotor</a:t>
            </a:r>
          </a:p>
        </p:txBody>
      </p:sp>
      <p:sp>
        <p:nvSpPr>
          <p:cNvPr id="7" name="Rounded Rectangle 6"/>
          <p:cNvSpPr/>
          <p:nvPr/>
        </p:nvSpPr>
        <p:spPr>
          <a:xfrm>
            <a:off x="5911850" y="4627562"/>
            <a:ext cx="1524000" cy="630238"/>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FFFF"/>
                </a:solidFill>
                <a:latin typeface="Arial" pitchFamily="34" charset="0"/>
                <a:cs typeface="Arial" pitchFamily="34" charset="0"/>
              </a:rPr>
              <a:t>Motor Compensator</a:t>
            </a:r>
          </a:p>
        </p:txBody>
      </p:sp>
      <p:sp>
        <p:nvSpPr>
          <p:cNvPr id="8" name="Rounded Rectangle 7"/>
          <p:cNvSpPr/>
          <p:nvPr/>
        </p:nvSpPr>
        <p:spPr>
          <a:xfrm>
            <a:off x="4464050" y="4627562"/>
            <a:ext cx="1295400" cy="935038"/>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FFFF"/>
                </a:solidFill>
                <a:latin typeface="Arial" pitchFamily="34" charset="0"/>
                <a:cs typeface="Arial" pitchFamily="34" charset="0"/>
              </a:rPr>
              <a:t>Inner Loop Controller</a:t>
            </a:r>
          </a:p>
          <a:p>
            <a:pPr algn="ctr">
              <a:defRPr/>
            </a:pPr>
            <a:r>
              <a:rPr lang="en-US" sz="1600" dirty="0">
                <a:solidFill>
                  <a:srgbClr val="FFFFFF"/>
                </a:solidFill>
                <a:latin typeface="Arial" pitchFamily="34" charset="0"/>
                <a:cs typeface="Arial" pitchFamily="34" charset="0"/>
              </a:rPr>
              <a:t>(Attitude)</a:t>
            </a:r>
          </a:p>
        </p:txBody>
      </p:sp>
      <p:sp>
        <p:nvSpPr>
          <p:cNvPr id="9" name="Rounded Rectangle 8"/>
          <p:cNvSpPr/>
          <p:nvPr/>
        </p:nvSpPr>
        <p:spPr>
          <a:xfrm>
            <a:off x="2254250" y="4627562"/>
            <a:ext cx="1524000" cy="935038"/>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FFFF"/>
                </a:solidFill>
                <a:latin typeface="Arial" pitchFamily="34" charset="0"/>
                <a:cs typeface="Arial" pitchFamily="34" charset="0"/>
              </a:rPr>
              <a:t>Outer Loop</a:t>
            </a:r>
          </a:p>
          <a:p>
            <a:pPr algn="ctr">
              <a:defRPr/>
            </a:pPr>
            <a:r>
              <a:rPr lang="en-US" sz="1600" dirty="0">
                <a:solidFill>
                  <a:srgbClr val="FFFFFF"/>
                </a:solidFill>
                <a:latin typeface="Arial" pitchFamily="34" charset="0"/>
                <a:cs typeface="Arial" pitchFamily="34" charset="0"/>
              </a:rPr>
              <a:t>Controller</a:t>
            </a:r>
          </a:p>
          <a:p>
            <a:pPr algn="ctr">
              <a:defRPr/>
            </a:pPr>
            <a:r>
              <a:rPr lang="en-US" sz="1600" dirty="0" smtClean="0">
                <a:solidFill>
                  <a:srgbClr val="FFFFFF"/>
                </a:solidFill>
                <a:latin typeface="Arial" pitchFamily="34" charset="0"/>
                <a:cs typeface="Arial" pitchFamily="34" charset="0"/>
              </a:rPr>
              <a:t>(Inertial Position)</a:t>
            </a:r>
            <a:endParaRPr lang="en-US" sz="1600" dirty="0">
              <a:solidFill>
                <a:srgbClr val="FFFFFF"/>
              </a:solidFill>
              <a:latin typeface="Arial" pitchFamily="34" charset="0"/>
              <a:cs typeface="Arial" pitchFamily="34" charset="0"/>
            </a:endParaRPr>
          </a:p>
        </p:txBody>
      </p:sp>
      <p:sp>
        <p:nvSpPr>
          <p:cNvPr id="10" name="Rounded Rectangle 9"/>
          <p:cNvSpPr/>
          <p:nvPr/>
        </p:nvSpPr>
        <p:spPr>
          <a:xfrm>
            <a:off x="577850" y="4724400"/>
            <a:ext cx="1524000" cy="5334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rgbClr val="FFFFFF"/>
                </a:solidFill>
                <a:latin typeface="Arial" pitchFamily="34" charset="0"/>
                <a:cs typeface="Arial" pitchFamily="34" charset="0"/>
              </a:rPr>
              <a:t>Trajectory</a:t>
            </a:r>
          </a:p>
          <a:p>
            <a:pPr algn="ctr">
              <a:defRPr/>
            </a:pPr>
            <a:r>
              <a:rPr lang="en-US" sz="1600" dirty="0" smtClean="0">
                <a:solidFill>
                  <a:srgbClr val="FFFFFF"/>
                </a:solidFill>
                <a:latin typeface="Arial" pitchFamily="34" charset="0"/>
                <a:cs typeface="Arial" pitchFamily="34" charset="0"/>
              </a:rPr>
              <a:t>Generator</a:t>
            </a:r>
            <a:endParaRPr lang="en-US" sz="1600" dirty="0">
              <a:solidFill>
                <a:srgbClr val="FFFFFF"/>
              </a:solidFill>
              <a:latin typeface="Arial" pitchFamily="34" charset="0"/>
              <a:cs typeface="Arial" pitchFamily="34" charset="0"/>
            </a:endParaRPr>
          </a:p>
        </p:txBody>
      </p:sp>
      <p:sp>
        <p:nvSpPr>
          <p:cNvPr id="11" name="Rounded Rectangle 10"/>
          <p:cNvSpPr/>
          <p:nvPr/>
        </p:nvSpPr>
        <p:spPr>
          <a:xfrm>
            <a:off x="228600" y="2133600"/>
            <a:ext cx="4375150" cy="5334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FFFFFF"/>
                </a:solidFill>
                <a:latin typeface="Arial" pitchFamily="34" charset="0"/>
                <a:cs typeface="Arial" pitchFamily="34" charset="0"/>
              </a:rPr>
              <a:t>Quadrotor Control Architecture</a:t>
            </a:r>
          </a:p>
        </p:txBody>
      </p:sp>
      <p:cxnSp>
        <p:nvCxnSpPr>
          <p:cNvPr id="12" name="Straight Arrow Connector 11"/>
          <p:cNvCxnSpPr>
            <a:stCxn id="10" idx="0"/>
          </p:cNvCxnSpPr>
          <p:nvPr/>
        </p:nvCxnSpPr>
        <p:spPr>
          <a:xfrm rot="5400000" flipH="1" flipV="1">
            <a:off x="1121568" y="4429919"/>
            <a:ext cx="512763" cy="7620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1149350" y="4076700"/>
            <a:ext cx="1143000" cy="15240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V="1">
            <a:off x="2493169" y="4104481"/>
            <a:ext cx="893762" cy="15240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4741069" y="4294981"/>
            <a:ext cx="665163" cy="3175"/>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6112669" y="4066381"/>
            <a:ext cx="1046162" cy="7620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V="1">
            <a:off x="7446169" y="3799681"/>
            <a:ext cx="969962" cy="68580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7239000" y="601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Quadrotor: Simulink</a:t>
            </a:r>
            <a:endParaRPr lang="en-US" dirty="0"/>
          </a:p>
        </p:txBody>
      </p:sp>
      <p:pic>
        <p:nvPicPr>
          <p:cNvPr id="1026" name="Picture 2"/>
          <p:cNvPicPr>
            <a:picLocks noChangeAspect="1" noChangeArrowheads="1"/>
          </p:cNvPicPr>
          <p:nvPr/>
        </p:nvPicPr>
        <p:blipFill>
          <a:blip r:embed="rId2" cstate="print"/>
          <a:srcRect t="3340" b="24297"/>
          <a:stretch>
            <a:fillRect/>
          </a:stretch>
        </p:blipFill>
        <p:spPr bwMode="auto">
          <a:xfrm>
            <a:off x="381000" y="1676400"/>
            <a:ext cx="8458200" cy="4953000"/>
          </a:xfrm>
          <a:prstGeom prst="rect">
            <a:avLst/>
          </a:prstGeom>
          <a:solidFill>
            <a:schemeClr val="bg1"/>
          </a:solidFill>
          <a:ln w="9525">
            <a:noFill/>
            <a:miter lim="800000"/>
            <a:headEnd/>
            <a:tailEnd/>
          </a:ln>
          <a:effectLst/>
        </p:spPr>
      </p:pic>
      <p:sp>
        <p:nvSpPr>
          <p:cNvPr id="4" name="Rounded Rectangle 3"/>
          <p:cNvSpPr/>
          <p:nvPr/>
        </p:nvSpPr>
        <p:spPr>
          <a:xfrm>
            <a:off x="6858000" y="1905000"/>
            <a:ext cx="1295400" cy="5334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FFFF"/>
                </a:solidFill>
                <a:latin typeface="Arial" pitchFamily="34" charset="0"/>
                <a:cs typeface="Arial" pitchFamily="34" charset="0"/>
              </a:rPr>
              <a:t>Quadrotor</a:t>
            </a:r>
          </a:p>
        </p:txBody>
      </p:sp>
      <p:sp>
        <p:nvSpPr>
          <p:cNvPr id="5" name="Rounded Rectangle 4"/>
          <p:cNvSpPr/>
          <p:nvPr/>
        </p:nvSpPr>
        <p:spPr>
          <a:xfrm>
            <a:off x="152400" y="3048000"/>
            <a:ext cx="1524000" cy="935038"/>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FFFF"/>
                </a:solidFill>
                <a:latin typeface="Arial" pitchFamily="34" charset="0"/>
                <a:cs typeface="Arial" pitchFamily="34" charset="0"/>
              </a:rPr>
              <a:t>Inner Loop Controller</a:t>
            </a:r>
          </a:p>
          <a:p>
            <a:pPr algn="ctr">
              <a:defRPr/>
            </a:pPr>
            <a:r>
              <a:rPr lang="en-US" sz="1600" dirty="0">
                <a:solidFill>
                  <a:srgbClr val="FFFFFF"/>
                </a:solidFill>
                <a:latin typeface="Arial" pitchFamily="34" charset="0"/>
                <a:cs typeface="Arial" pitchFamily="34" charset="0"/>
              </a:rPr>
              <a:t>(</a:t>
            </a:r>
            <a:r>
              <a:rPr lang="en-US" sz="1600" dirty="0" smtClean="0">
                <a:solidFill>
                  <a:srgbClr val="FFFFFF"/>
                </a:solidFill>
                <a:latin typeface="Arial" pitchFamily="34" charset="0"/>
                <a:cs typeface="Arial" pitchFamily="34" charset="0"/>
              </a:rPr>
              <a:t>Attitude)</a:t>
            </a:r>
            <a:endParaRPr lang="en-US" sz="1600" dirty="0">
              <a:solidFill>
                <a:srgbClr val="FFFFFF"/>
              </a:solidFill>
              <a:latin typeface="Arial" pitchFamily="34" charset="0"/>
              <a:cs typeface="Arial" pitchFamily="34" charset="0"/>
            </a:endParaRPr>
          </a:p>
        </p:txBody>
      </p:sp>
      <p:sp>
        <p:nvSpPr>
          <p:cNvPr id="6" name="Rounded Rectangle 5"/>
          <p:cNvSpPr/>
          <p:nvPr/>
        </p:nvSpPr>
        <p:spPr>
          <a:xfrm>
            <a:off x="0" y="4953000"/>
            <a:ext cx="2057400" cy="15240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rgbClr val="FFFFFF"/>
                </a:solidFill>
                <a:latin typeface="Arial" pitchFamily="34" charset="0"/>
                <a:cs typeface="Arial" pitchFamily="34" charset="0"/>
              </a:rPr>
              <a:t>Outer </a:t>
            </a:r>
            <a:r>
              <a:rPr lang="en-US" sz="1600" dirty="0" smtClean="0">
                <a:solidFill>
                  <a:srgbClr val="FFFFFF"/>
                </a:solidFill>
                <a:latin typeface="Arial" pitchFamily="34" charset="0"/>
                <a:cs typeface="Arial" pitchFamily="34" charset="0"/>
              </a:rPr>
              <a:t>Loop Controller</a:t>
            </a:r>
            <a:r>
              <a:rPr lang="en-US" sz="1600" dirty="0">
                <a:solidFill>
                  <a:srgbClr val="FFFFFF"/>
                </a:solidFill>
                <a:latin typeface="Arial" pitchFamily="34" charset="0"/>
                <a:cs typeface="Arial" pitchFamily="34" charset="0"/>
              </a:rPr>
              <a:t> </a:t>
            </a:r>
            <a:endParaRPr lang="en-US" sz="1600" dirty="0" smtClean="0">
              <a:solidFill>
                <a:srgbClr val="FFFFFF"/>
              </a:solidFill>
              <a:latin typeface="Arial" pitchFamily="34" charset="0"/>
              <a:cs typeface="Arial" pitchFamily="34" charset="0"/>
            </a:endParaRPr>
          </a:p>
          <a:p>
            <a:pPr algn="ctr">
              <a:defRPr/>
            </a:pPr>
            <a:r>
              <a:rPr lang="en-US" sz="1600" dirty="0" smtClean="0">
                <a:solidFill>
                  <a:srgbClr val="FFFFFF"/>
                </a:solidFill>
                <a:latin typeface="Arial" pitchFamily="34" charset="0"/>
                <a:cs typeface="Arial" pitchFamily="34" charset="0"/>
              </a:rPr>
              <a:t>(Inertial Position) and Trajectory Generator</a:t>
            </a:r>
            <a:endParaRPr lang="en-US" sz="1600" dirty="0">
              <a:solidFill>
                <a:srgbClr val="FFFFFF"/>
              </a:solidFill>
              <a:latin typeface="Arial" pitchFamily="34" charset="0"/>
              <a:cs typeface="Arial" pitchFamily="34" charset="0"/>
            </a:endParaRPr>
          </a:p>
        </p:txBody>
      </p:sp>
      <p:cxnSp>
        <p:nvCxnSpPr>
          <p:cNvPr id="7" name="Straight Arrow Connector 6"/>
          <p:cNvCxnSpPr>
            <a:stCxn id="6" idx="3"/>
          </p:cNvCxnSpPr>
          <p:nvPr/>
        </p:nvCxnSpPr>
        <p:spPr>
          <a:xfrm>
            <a:off x="2057400" y="5715000"/>
            <a:ext cx="609600" cy="1588"/>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3"/>
          </p:cNvCxnSpPr>
          <p:nvPr/>
        </p:nvCxnSpPr>
        <p:spPr>
          <a:xfrm>
            <a:off x="1676400" y="3515519"/>
            <a:ext cx="838200" cy="523081"/>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1"/>
          </p:cNvCxnSpPr>
          <p:nvPr/>
        </p:nvCxnSpPr>
        <p:spPr>
          <a:xfrm rot="10800000" flipV="1">
            <a:off x="5562600" y="2171700"/>
            <a:ext cx="1295400" cy="3810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7239000" y="601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Quadrotor Software Design: </a:t>
            </a:r>
            <a:br>
              <a:rPr lang="en-US" dirty="0" smtClean="0"/>
            </a:br>
            <a:r>
              <a:rPr lang="en-US" dirty="0" smtClean="0"/>
              <a:t>GME &amp; ESMoL</a:t>
            </a:r>
            <a:endParaRPr lang="en-US" dirty="0"/>
          </a:p>
        </p:txBody>
      </p:sp>
      <p:pic>
        <p:nvPicPr>
          <p:cNvPr id="1026" name="Picture 2"/>
          <p:cNvPicPr>
            <a:picLocks noChangeAspect="1" noChangeArrowheads="1"/>
          </p:cNvPicPr>
          <p:nvPr/>
        </p:nvPicPr>
        <p:blipFill>
          <a:blip r:embed="rId2" cstate="print"/>
          <a:srcRect l="6923" t="19388" r="7692" b="21429"/>
          <a:stretch>
            <a:fillRect/>
          </a:stretch>
        </p:blipFill>
        <p:spPr bwMode="auto">
          <a:xfrm>
            <a:off x="381000" y="1752600"/>
            <a:ext cx="4800600" cy="2508422"/>
          </a:xfrm>
          <a:prstGeom prst="rect">
            <a:avLst/>
          </a:prstGeom>
          <a:noFill/>
          <a:ln w="9525">
            <a:solidFill>
              <a:schemeClr val="tx1"/>
            </a:solidFill>
            <a:miter lim="800000"/>
            <a:headEnd/>
            <a:tailEnd/>
          </a:ln>
        </p:spPr>
      </p:pic>
      <p:cxnSp>
        <p:nvCxnSpPr>
          <p:cNvPr id="8" name="Straight Arrow Connector 7"/>
          <p:cNvCxnSpPr>
            <a:stCxn id="6" idx="0"/>
          </p:cNvCxnSpPr>
          <p:nvPr/>
        </p:nvCxnSpPr>
        <p:spPr>
          <a:xfrm rot="5400000" flipH="1" flipV="1">
            <a:off x="990600" y="3276600"/>
            <a:ext cx="457200" cy="4572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457200" y="1447800"/>
            <a:ext cx="1066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Processor</a:t>
            </a:r>
            <a:endParaRPr lang="en-US" sz="1600" dirty="0"/>
          </a:p>
        </p:txBody>
      </p:sp>
      <p:cxnSp>
        <p:nvCxnSpPr>
          <p:cNvPr id="10" name="Straight Arrow Connector 9"/>
          <p:cNvCxnSpPr/>
          <p:nvPr/>
        </p:nvCxnSpPr>
        <p:spPr>
          <a:xfrm rot="16200000" flipV="1">
            <a:off x="685800" y="3581400"/>
            <a:ext cx="533400" cy="762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2"/>
          </p:cNvCxnSpPr>
          <p:nvPr/>
        </p:nvCxnSpPr>
        <p:spPr>
          <a:xfrm rot="16200000" flipH="1">
            <a:off x="876300" y="1866900"/>
            <a:ext cx="381000" cy="1524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5" idx="2"/>
          </p:cNvCxnSpPr>
          <p:nvPr/>
        </p:nvCxnSpPr>
        <p:spPr>
          <a:xfrm rot="5400000">
            <a:off x="2533650" y="2266950"/>
            <a:ext cx="609600" cy="3429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6781800" y="601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pic>
        <p:nvPicPr>
          <p:cNvPr id="19" name="Picture 2"/>
          <p:cNvPicPr>
            <a:picLocks noChangeAspect="1" noChangeArrowheads="1"/>
          </p:cNvPicPr>
          <p:nvPr/>
        </p:nvPicPr>
        <p:blipFill>
          <a:blip r:embed="rId3" cstate="print"/>
          <a:srcRect l="10000" t="19388" r="22838" b="29592"/>
          <a:stretch>
            <a:fillRect/>
          </a:stretch>
        </p:blipFill>
        <p:spPr bwMode="auto">
          <a:xfrm>
            <a:off x="5285232" y="3200400"/>
            <a:ext cx="3858768" cy="2209800"/>
          </a:xfrm>
          <a:prstGeom prst="rect">
            <a:avLst/>
          </a:prstGeom>
          <a:noFill/>
          <a:ln w="9525">
            <a:solidFill>
              <a:schemeClr val="tx1"/>
            </a:solidFill>
            <a:miter lim="800000"/>
            <a:headEnd/>
            <a:tailEnd/>
          </a:ln>
        </p:spPr>
      </p:pic>
      <p:sp>
        <p:nvSpPr>
          <p:cNvPr id="20" name="Rounded Rectangle 19"/>
          <p:cNvSpPr/>
          <p:nvPr/>
        </p:nvSpPr>
        <p:spPr>
          <a:xfrm>
            <a:off x="6781800" y="3581400"/>
            <a:ext cx="23622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Port == Message Instance</a:t>
            </a:r>
            <a:endParaRPr lang="en-US" sz="1600" dirty="0"/>
          </a:p>
        </p:txBody>
      </p:sp>
      <p:cxnSp>
        <p:nvCxnSpPr>
          <p:cNvPr id="21" name="Straight Arrow Connector 20"/>
          <p:cNvCxnSpPr>
            <a:stCxn id="20" idx="1"/>
          </p:cNvCxnSpPr>
          <p:nvPr/>
        </p:nvCxnSpPr>
        <p:spPr>
          <a:xfrm rot="10800000">
            <a:off x="6324600" y="3581400"/>
            <a:ext cx="457200" cy="1524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5410200" y="2743200"/>
            <a:ext cx="3200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Block == Component Instance</a:t>
            </a:r>
            <a:endParaRPr lang="en-US" sz="1600" dirty="0"/>
          </a:p>
        </p:txBody>
      </p:sp>
      <p:cxnSp>
        <p:nvCxnSpPr>
          <p:cNvPr id="23" name="Straight Arrow Connector 22"/>
          <p:cNvCxnSpPr>
            <a:stCxn id="22" idx="2"/>
          </p:cNvCxnSpPr>
          <p:nvPr/>
        </p:nvCxnSpPr>
        <p:spPr>
          <a:xfrm rot="5400000">
            <a:off x="6591300" y="2933700"/>
            <a:ext cx="304800" cy="5334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667000" y="1828800"/>
            <a:ext cx="685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Bus</a:t>
            </a:r>
            <a:endParaRPr lang="en-US" sz="1600" dirty="0"/>
          </a:p>
        </p:txBody>
      </p:sp>
      <p:pic>
        <p:nvPicPr>
          <p:cNvPr id="33" name="Picture 2"/>
          <p:cNvPicPr>
            <a:picLocks noChangeAspect="1" noChangeArrowheads="1"/>
          </p:cNvPicPr>
          <p:nvPr/>
        </p:nvPicPr>
        <p:blipFill>
          <a:blip r:embed="rId4" cstate="print"/>
          <a:srcRect l="5385" t="21428" r="7692" b="10204"/>
          <a:stretch>
            <a:fillRect/>
          </a:stretch>
        </p:blipFill>
        <p:spPr bwMode="auto">
          <a:xfrm>
            <a:off x="228600" y="3810000"/>
            <a:ext cx="5181600" cy="3072276"/>
          </a:xfrm>
          <a:prstGeom prst="rect">
            <a:avLst/>
          </a:prstGeom>
          <a:noFill/>
          <a:ln w="9525">
            <a:solidFill>
              <a:schemeClr val="tx1"/>
            </a:solidFill>
            <a:miter lim="800000"/>
            <a:headEnd/>
            <a:tailEnd/>
          </a:ln>
        </p:spPr>
      </p:pic>
      <p:sp>
        <p:nvSpPr>
          <p:cNvPr id="34" name="Rounded Rectangle 33"/>
          <p:cNvSpPr/>
          <p:nvPr/>
        </p:nvSpPr>
        <p:spPr>
          <a:xfrm>
            <a:off x="0" y="4191000"/>
            <a:ext cx="28194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Node Ports == </a:t>
            </a:r>
            <a:r>
              <a:rPr lang="en-US" sz="1600" dirty="0" err="1" smtClean="0"/>
              <a:t>Comm</a:t>
            </a:r>
            <a:r>
              <a:rPr lang="en-US" sz="1600" dirty="0" smtClean="0"/>
              <a:t> Channels</a:t>
            </a:r>
            <a:endParaRPr lang="en-US" sz="1600" dirty="0"/>
          </a:p>
        </p:txBody>
      </p:sp>
      <p:cxnSp>
        <p:nvCxnSpPr>
          <p:cNvPr id="35" name="Straight Arrow Connector 34"/>
          <p:cNvCxnSpPr>
            <a:stCxn id="34" idx="2"/>
          </p:cNvCxnSpPr>
          <p:nvPr/>
        </p:nvCxnSpPr>
        <p:spPr>
          <a:xfrm rot="16200000" flipH="1">
            <a:off x="1238250" y="4667250"/>
            <a:ext cx="533400" cy="190500"/>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2667000" y="5385924"/>
            <a:ext cx="1295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Component Assignment</a:t>
            </a:r>
            <a:endParaRPr lang="en-US" sz="1600" dirty="0"/>
          </a:p>
        </p:txBody>
      </p:sp>
      <p:cxnSp>
        <p:nvCxnSpPr>
          <p:cNvPr id="37" name="Straight Arrow Connector 36"/>
          <p:cNvCxnSpPr>
            <a:stCxn id="36" idx="1"/>
          </p:cNvCxnSpPr>
          <p:nvPr/>
        </p:nvCxnSpPr>
        <p:spPr>
          <a:xfrm rot="10800000">
            <a:off x="2286000" y="5690724"/>
            <a:ext cx="381000" cy="1588"/>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2438400" y="4572000"/>
            <a:ext cx="1371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Message</a:t>
            </a:r>
          </a:p>
          <a:p>
            <a:pPr algn="ctr"/>
            <a:r>
              <a:rPr lang="en-US" sz="1600" dirty="0" smtClean="0"/>
              <a:t>Assignment</a:t>
            </a:r>
            <a:endParaRPr lang="en-US" sz="1600" dirty="0"/>
          </a:p>
        </p:txBody>
      </p:sp>
      <p:cxnSp>
        <p:nvCxnSpPr>
          <p:cNvPr id="39" name="Straight Arrow Connector 38"/>
          <p:cNvCxnSpPr>
            <a:stCxn id="38" idx="3"/>
          </p:cNvCxnSpPr>
          <p:nvPr/>
        </p:nvCxnSpPr>
        <p:spPr>
          <a:xfrm>
            <a:off x="3810000" y="4800600"/>
            <a:ext cx="228600" cy="1588"/>
          </a:xfrm>
          <a:prstGeom prst="straightConnector1">
            <a:avLst/>
          </a:prstGeom>
          <a:ln w="38100">
            <a:tailEnd type="triangle" w="lg" len="med"/>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304800" y="3733800"/>
            <a:ext cx="13716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Peripherals</a:t>
            </a:r>
            <a:endParaRPr lang="en-US" sz="1600" dirty="0"/>
          </a:p>
        </p:txBody>
      </p:sp>
      <p:sp>
        <p:nvSpPr>
          <p:cNvPr id="49" name="TextBox 48"/>
          <p:cNvSpPr txBox="1"/>
          <p:nvPr/>
        </p:nvSpPr>
        <p:spPr>
          <a:xfrm>
            <a:off x="4724400" y="1676400"/>
            <a:ext cx="1828800" cy="584775"/>
          </a:xfrm>
          <a:prstGeom prst="rect">
            <a:avLst/>
          </a:prstGeom>
          <a:solidFill>
            <a:schemeClr val="bg1"/>
          </a:solidFill>
          <a:ln w="12700">
            <a:solidFill>
              <a:schemeClr val="tx1"/>
            </a:solidFill>
          </a:ln>
        </p:spPr>
        <p:txBody>
          <a:bodyPr wrap="square" rtlCol="0">
            <a:spAutoFit/>
          </a:bodyPr>
          <a:lstStyle/>
          <a:p>
            <a:pPr algn="ctr"/>
            <a:r>
              <a:rPr lang="en-US" sz="1600" b="1" dirty="0" smtClean="0"/>
              <a:t>Platform Design</a:t>
            </a:r>
          </a:p>
          <a:p>
            <a:pPr algn="ctr"/>
            <a:r>
              <a:rPr lang="en-US" sz="1600" b="1" dirty="0" smtClean="0"/>
              <a:t>Model</a:t>
            </a:r>
            <a:endParaRPr lang="en-US" sz="1600" b="1" dirty="0"/>
          </a:p>
        </p:txBody>
      </p:sp>
      <p:sp>
        <p:nvSpPr>
          <p:cNvPr id="50" name="TextBox 49"/>
          <p:cNvSpPr txBox="1"/>
          <p:nvPr/>
        </p:nvSpPr>
        <p:spPr>
          <a:xfrm>
            <a:off x="6477000" y="5282625"/>
            <a:ext cx="1981200" cy="584775"/>
          </a:xfrm>
          <a:prstGeom prst="rect">
            <a:avLst/>
          </a:prstGeom>
          <a:solidFill>
            <a:schemeClr val="bg1"/>
          </a:solidFill>
          <a:ln w="12700">
            <a:solidFill>
              <a:schemeClr val="tx1"/>
            </a:solidFill>
          </a:ln>
        </p:spPr>
        <p:txBody>
          <a:bodyPr wrap="square" rtlCol="0">
            <a:spAutoFit/>
          </a:bodyPr>
          <a:lstStyle/>
          <a:p>
            <a:pPr algn="ctr"/>
            <a:r>
              <a:rPr lang="en-US" sz="1600" b="1" dirty="0" smtClean="0"/>
              <a:t>Logical Architecture</a:t>
            </a:r>
          </a:p>
          <a:p>
            <a:pPr algn="ctr"/>
            <a:r>
              <a:rPr lang="en-US" sz="1600" b="1" dirty="0" smtClean="0"/>
              <a:t>(Dataflow)</a:t>
            </a:r>
            <a:endParaRPr lang="en-US" sz="1600" b="1" dirty="0"/>
          </a:p>
        </p:txBody>
      </p:sp>
      <p:sp>
        <p:nvSpPr>
          <p:cNvPr id="51" name="TextBox 50"/>
          <p:cNvSpPr txBox="1"/>
          <p:nvPr/>
        </p:nvSpPr>
        <p:spPr>
          <a:xfrm>
            <a:off x="0" y="5029200"/>
            <a:ext cx="1447800" cy="584775"/>
          </a:xfrm>
          <a:prstGeom prst="rect">
            <a:avLst/>
          </a:prstGeom>
          <a:solidFill>
            <a:schemeClr val="bg1"/>
          </a:solidFill>
          <a:ln w="12700">
            <a:solidFill>
              <a:schemeClr val="tx1"/>
            </a:solidFill>
          </a:ln>
        </p:spPr>
        <p:txBody>
          <a:bodyPr wrap="square" rtlCol="0">
            <a:spAutoFit/>
          </a:bodyPr>
          <a:lstStyle/>
          <a:p>
            <a:pPr algn="ctr"/>
            <a:r>
              <a:rPr lang="en-US" sz="1600" b="1" dirty="0" smtClean="0"/>
              <a:t>Software</a:t>
            </a:r>
          </a:p>
          <a:p>
            <a:pPr algn="ctr"/>
            <a:r>
              <a:rPr lang="en-US" sz="1600" b="1" dirty="0" smtClean="0"/>
              <a:t>Deployment</a:t>
            </a:r>
            <a:endParaRPr lang="en-US" sz="16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 Interpreter </a:t>
            </a:r>
            <a:br>
              <a:rPr lang="en-US" dirty="0" smtClean="0"/>
            </a:br>
            <a:r>
              <a:rPr lang="en-US" dirty="0" smtClean="0"/>
              <a:t>Framework: Stage 1</a:t>
            </a:r>
            <a:endParaRPr lang="en-US" dirty="0"/>
          </a:p>
        </p:txBody>
      </p:sp>
      <p:pic>
        <p:nvPicPr>
          <p:cNvPr id="1026" name="Picture 2"/>
          <p:cNvPicPr>
            <a:picLocks noChangeAspect="1" noChangeArrowheads="1"/>
          </p:cNvPicPr>
          <p:nvPr/>
        </p:nvPicPr>
        <p:blipFill>
          <a:blip r:embed="rId2" cstate="print"/>
          <a:srcRect t="14997"/>
          <a:stretch>
            <a:fillRect/>
          </a:stretch>
        </p:blipFill>
        <p:spPr bwMode="auto">
          <a:xfrm>
            <a:off x="76200" y="1905000"/>
            <a:ext cx="8942784" cy="44196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 Interpreter</a:t>
            </a:r>
            <a:br>
              <a:rPr lang="en-US" dirty="0" smtClean="0"/>
            </a:br>
            <a:r>
              <a:rPr lang="en-US" dirty="0" smtClean="0"/>
              <a:t>Framework: Stage 2</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28600" y="1952672"/>
            <a:ext cx="8763000" cy="444812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Big Picture: High-Confidence</a:t>
            </a:r>
            <a:br>
              <a:rPr lang="en-US" dirty="0" smtClean="0"/>
            </a:br>
            <a:r>
              <a:rPr lang="en-US" dirty="0" smtClean="0"/>
              <a:t>Embedded Software Design</a:t>
            </a:r>
            <a:endParaRPr lang="en-US" dirty="0"/>
          </a:p>
        </p:txBody>
      </p:sp>
      <p:grpSp>
        <p:nvGrpSpPr>
          <p:cNvPr id="50" name="Group 49"/>
          <p:cNvGrpSpPr/>
          <p:nvPr/>
        </p:nvGrpSpPr>
        <p:grpSpPr>
          <a:xfrm>
            <a:off x="152400" y="2438400"/>
            <a:ext cx="4380478" cy="4164321"/>
            <a:chOff x="288925" y="1611312"/>
            <a:chExt cx="5057775" cy="5151232"/>
          </a:xfrm>
        </p:grpSpPr>
        <p:grpSp>
          <p:nvGrpSpPr>
            <p:cNvPr id="4" name="Group 54"/>
            <p:cNvGrpSpPr>
              <a:grpSpLocks/>
            </p:cNvGrpSpPr>
            <p:nvPr/>
          </p:nvGrpSpPr>
          <p:grpSpPr bwMode="auto">
            <a:xfrm>
              <a:off x="1136650" y="3582986"/>
              <a:ext cx="4210050" cy="1210825"/>
              <a:chOff x="899538" y="3105150"/>
              <a:chExt cx="4210726" cy="1210535"/>
            </a:xfrm>
          </p:grpSpPr>
          <p:sp>
            <p:nvSpPr>
              <p:cNvPr id="13" name="Rectangle 12"/>
              <p:cNvSpPr/>
              <p:nvPr/>
            </p:nvSpPr>
            <p:spPr bwMode="auto">
              <a:xfrm>
                <a:off x="899538" y="3105150"/>
                <a:ext cx="4210726" cy="1152249"/>
              </a:xfrm>
              <a:prstGeom prst="rect">
                <a:avLst/>
              </a:prstGeom>
              <a:solidFill>
                <a:schemeClr val="accent5">
                  <a:lumMod val="40000"/>
                  <a:lumOff val="60000"/>
                </a:schemeClr>
              </a:solidFill>
              <a:ln w="38100"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sp>
            <p:nvSpPr>
              <p:cNvPr id="14" name="Rectangle 7"/>
              <p:cNvSpPr>
                <a:spLocks noChangeArrowheads="1"/>
              </p:cNvSpPr>
              <p:nvPr/>
            </p:nvSpPr>
            <p:spPr bwMode="auto">
              <a:xfrm>
                <a:off x="1166238" y="3171825"/>
                <a:ext cx="1695450" cy="828675"/>
              </a:xfrm>
              <a:prstGeom prst="rect">
                <a:avLst/>
              </a:prstGeom>
              <a:solidFill>
                <a:srgbClr val="FFFFFF"/>
              </a:solidFill>
              <a:ln w="9525" algn="ctr">
                <a:solidFill>
                  <a:schemeClr val="tx1"/>
                </a:solidFill>
                <a:round/>
                <a:headEnd/>
                <a:tailEnd/>
              </a:ln>
            </p:spPr>
            <p:txBody>
              <a:bodyPr/>
              <a:lstStyle/>
              <a:p>
                <a:pPr algn="ctr"/>
                <a:r>
                  <a:rPr lang="en-US" sz="1400" b="1" dirty="0">
                    <a:solidFill>
                      <a:srgbClr val="000000"/>
                    </a:solidFill>
                    <a:latin typeface="Arial" charset="0"/>
                  </a:rPr>
                  <a:t>Software</a:t>
                </a:r>
              </a:p>
              <a:p>
                <a:pPr algn="ctr"/>
                <a:r>
                  <a:rPr lang="en-US" sz="1400" b="1" dirty="0">
                    <a:solidFill>
                      <a:srgbClr val="000000"/>
                    </a:solidFill>
                    <a:latin typeface="Arial" charset="0"/>
                  </a:rPr>
                  <a:t>Architecture</a:t>
                </a:r>
              </a:p>
              <a:p>
                <a:pPr algn="ctr"/>
                <a:r>
                  <a:rPr lang="en-US" sz="1400" b="1" dirty="0">
                    <a:solidFill>
                      <a:srgbClr val="000000"/>
                    </a:solidFill>
                    <a:latin typeface="Arial" charset="0"/>
                  </a:rPr>
                  <a:t>Models</a:t>
                </a:r>
              </a:p>
            </p:txBody>
          </p:sp>
          <p:sp>
            <p:nvSpPr>
              <p:cNvPr id="15" name="Rectangle 8"/>
              <p:cNvSpPr>
                <a:spLocks noChangeArrowheads="1"/>
              </p:cNvSpPr>
              <p:nvPr/>
            </p:nvSpPr>
            <p:spPr bwMode="auto">
              <a:xfrm>
                <a:off x="3147438" y="3171825"/>
                <a:ext cx="1695450" cy="828675"/>
              </a:xfrm>
              <a:prstGeom prst="rect">
                <a:avLst/>
              </a:prstGeom>
              <a:solidFill>
                <a:srgbClr val="FFFFFF"/>
              </a:solidFill>
              <a:ln w="9525" algn="ctr">
                <a:solidFill>
                  <a:schemeClr val="tx1"/>
                </a:solidFill>
                <a:round/>
                <a:headEnd/>
                <a:tailEnd/>
              </a:ln>
            </p:spPr>
            <p:txBody>
              <a:bodyPr/>
              <a:lstStyle/>
              <a:p>
                <a:pPr algn="ctr"/>
                <a:r>
                  <a:rPr lang="en-US" sz="1400" b="1" dirty="0">
                    <a:solidFill>
                      <a:srgbClr val="000000"/>
                    </a:solidFill>
                    <a:latin typeface="Arial" charset="0"/>
                  </a:rPr>
                  <a:t>Software Component Code</a:t>
                </a:r>
                <a:endParaRPr lang="en-US" sz="1400" b="1" dirty="0">
                  <a:solidFill>
                    <a:srgbClr val="C00000"/>
                  </a:solidFill>
                  <a:latin typeface="Arial" charset="0"/>
                </a:endParaRPr>
              </a:p>
            </p:txBody>
          </p:sp>
          <p:sp>
            <p:nvSpPr>
              <p:cNvPr id="16" name="Left-Right Arrow 26"/>
              <p:cNvSpPr>
                <a:spLocks noChangeArrowheads="1"/>
              </p:cNvSpPr>
              <p:nvPr/>
            </p:nvSpPr>
            <p:spPr bwMode="auto">
              <a:xfrm>
                <a:off x="2871529" y="3514627"/>
                <a:ext cx="276269" cy="152363"/>
              </a:xfrm>
              <a:prstGeom prst="leftRightArrow">
                <a:avLst>
                  <a:gd name="adj1" fmla="val 50000"/>
                  <a:gd name="adj2" fmla="val 50003"/>
                </a:avLst>
              </a:prstGeom>
              <a:solidFill>
                <a:srgbClr val="D6D6F5"/>
              </a:solidFill>
              <a:ln w="9525" algn="ctr">
                <a:solidFill>
                  <a:schemeClr val="tx1"/>
                </a:solidFill>
                <a:round/>
                <a:headEnd/>
                <a:tailEnd/>
              </a:ln>
            </p:spPr>
            <p:txBody>
              <a:bodyPr/>
              <a:lstStyle/>
              <a:p>
                <a:pPr>
                  <a:defRPr/>
                </a:pPr>
                <a:endParaRPr lang="en-US" b="1">
                  <a:solidFill>
                    <a:srgbClr val="000000"/>
                  </a:solidFill>
                  <a:latin typeface="Comic Sans MS" pitchFamily="66" charset="0"/>
                  <a:cs typeface="+mn-cs"/>
                </a:endParaRPr>
              </a:p>
            </p:txBody>
          </p:sp>
          <p:sp>
            <p:nvSpPr>
              <p:cNvPr id="17" name="TextBox 40"/>
              <p:cNvSpPr txBox="1">
                <a:spLocks noChangeArrowheads="1"/>
              </p:cNvSpPr>
              <p:nvPr/>
            </p:nvSpPr>
            <p:spPr bwMode="auto">
              <a:xfrm>
                <a:off x="3009399" y="3935059"/>
                <a:ext cx="1808945" cy="380626"/>
              </a:xfrm>
              <a:prstGeom prst="rect">
                <a:avLst/>
              </a:prstGeom>
              <a:noFill/>
              <a:ln w="9525">
                <a:noFill/>
                <a:miter lim="800000"/>
                <a:headEnd/>
                <a:tailEnd/>
              </a:ln>
            </p:spPr>
            <p:txBody>
              <a:bodyPr wrap="none">
                <a:spAutoFit/>
              </a:bodyPr>
              <a:lstStyle/>
              <a:p>
                <a:r>
                  <a:rPr lang="en-US" sz="1400" b="1" dirty="0">
                    <a:solidFill>
                      <a:srgbClr val="000000"/>
                    </a:solidFill>
                    <a:latin typeface="Arial" charset="0"/>
                  </a:rPr>
                  <a:t>Software design</a:t>
                </a:r>
              </a:p>
            </p:txBody>
          </p:sp>
        </p:grpSp>
        <p:grpSp>
          <p:nvGrpSpPr>
            <p:cNvPr id="49" name="Group 48"/>
            <p:cNvGrpSpPr/>
            <p:nvPr/>
          </p:nvGrpSpPr>
          <p:grpSpPr>
            <a:xfrm>
              <a:off x="288925" y="1611312"/>
              <a:ext cx="4225925" cy="5151232"/>
              <a:chOff x="288925" y="1611312"/>
              <a:chExt cx="4225925" cy="5151232"/>
            </a:xfrm>
          </p:grpSpPr>
          <p:sp>
            <p:nvSpPr>
              <p:cNvPr id="5" name="Down Arrow 18">
                <a:hlinkClick r:id="" action="ppaction://noaction"/>
              </p:cNvPr>
              <p:cNvSpPr>
                <a:spLocks noChangeArrowheads="1"/>
              </p:cNvSpPr>
              <p:nvPr/>
            </p:nvSpPr>
            <p:spPr bwMode="auto">
              <a:xfrm>
                <a:off x="482600" y="2795587"/>
                <a:ext cx="361950" cy="2754313"/>
              </a:xfrm>
              <a:prstGeom prst="upDownArrow">
                <a:avLst/>
              </a:prstGeom>
              <a:solidFill>
                <a:schemeClr val="accent5">
                  <a:lumMod val="20000"/>
                  <a:lumOff val="80000"/>
                </a:schemeClr>
              </a:solidFill>
              <a:ln w="9525" algn="ctr">
                <a:solidFill>
                  <a:schemeClr val="tx1"/>
                </a:solidFill>
                <a:round/>
                <a:headEnd/>
                <a:tailEnd/>
              </a:ln>
            </p:spPr>
            <p:txBody>
              <a:bodyPr/>
              <a:lstStyle/>
              <a:p>
                <a:pPr>
                  <a:defRPr/>
                </a:pPr>
                <a:endParaRPr lang="en-US" b="1">
                  <a:solidFill>
                    <a:srgbClr val="000000"/>
                  </a:solidFill>
                  <a:latin typeface="Comic Sans MS" pitchFamily="66" charset="0"/>
                  <a:cs typeface="+mn-cs"/>
                </a:endParaRPr>
              </a:p>
            </p:txBody>
          </p:sp>
          <p:grpSp>
            <p:nvGrpSpPr>
              <p:cNvPr id="3" name="Group 45"/>
              <p:cNvGrpSpPr>
                <a:grpSpLocks/>
              </p:cNvGrpSpPr>
              <p:nvPr/>
            </p:nvGrpSpPr>
            <p:grpSpPr bwMode="auto">
              <a:xfrm>
                <a:off x="288925" y="1611312"/>
                <a:ext cx="4210050" cy="1209475"/>
                <a:chOff x="52314" y="1133210"/>
                <a:chExt cx="4210320" cy="1209743"/>
              </a:xfrm>
            </p:grpSpPr>
            <p:sp>
              <p:nvSpPr>
                <p:cNvPr id="7" name="Rectangle 6"/>
                <p:cNvSpPr/>
                <p:nvPr/>
              </p:nvSpPr>
              <p:spPr bwMode="auto">
                <a:xfrm>
                  <a:off x="52314" y="1133210"/>
                  <a:ext cx="4210320" cy="1152780"/>
                </a:xfrm>
                <a:prstGeom prst="rect">
                  <a:avLst/>
                </a:prstGeom>
                <a:solidFill>
                  <a:schemeClr val="accent5">
                    <a:lumMod val="40000"/>
                    <a:lumOff val="60000"/>
                  </a:schemeClr>
                </a:solidFill>
                <a:ln w="38100"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sp>
              <p:nvSpPr>
                <p:cNvPr id="8" name="Rectangle 2"/>
                <p:cNvSpPr>
                  <a:spLocks noChangeArrowheads="1"/>
                </p:cNvSpPr>
                <p:nvPr/>
              </p:nvSpPr>
              <p:spPr bwMode="auto">
                <a:xfrm>
                  <a:off x="319014" y="1200150"/>
                  <a:ext cx="1695450" cy="828675"/>
                </a:xfrm>
                <a:prstGeom prst="rect">
                  <a:avLst/>
                </a:prstGeom>
                <a:solidFill>
                  <a:srgbClr val="FFFFFF"/>
                </a:solidFill>
                <a:ln w="9525" algn="ctr">
                  <a:solidFill>
                    <a:schemeClr val="tx1"/>
                  </a:solidFill>
                  <a:round/>
                  <a:headEnd/>
                  <a:tailEnd/>
                </a:ln>
              </p:spPr>
              <p:txBody>
                <a:bodyPr/>
                <a:lstStyle/>
                <a:p>
                  <a:pPr algn="ctr"/>
                  <a:r>
                    <a:rPr lang="en-US" sz="1400" b="1" dirty="0">
                      <a:solidFill>
                        <a:srgbClr val="000000"/>
                      </a:solidFill>
                      <a:latin typeface="Arial" charset="0"/>
                    </a:rPr>
                    <a:t>Plant Dynamics</a:t>
                  </a:r>
                </a:p>
                <a:p>
                  <a:pPr algn="ctr"/>
                  <a:r>
                    <a:rPr lang="en-US" sz="1400" b="1" dirty="0">
                      <a:solidFill>
                        <a:srgbClr val="000000"/>
                      </a:solidFill>
                      <a:latin typeface="Arial" charset="0"/>
                    </a:rPr>
                    <a:t>Models</a:t>
                  </a:r>
                </a:p>
              </p:txBody>
            </p:sp>
            <p:sp>
              <p:nvSpPr>
                <p:cNvPr id="9" name="Rectangle 4"/>
                <p:cNvSpPr>
                  <a:spLocks noChangeArrowheads="1"/>
                </p:cNvSpPr>
                <p:nvPr/>
              </p:nvSpPr>
              <p:spPr bwMode="auto">
                <a:xfrm>
                  <a:off x="2300214" y="1200150"/>
                  <a:ext cx="1695450" cy="828675"/>
                </a:xfrm>
                <a:prstGeom prst="rect">
                  <a:avLst/>
                </a:prstGeom>
                <a:solidFill>
                  <a:srgbClr val="FFFFFF"/>
                </a:solidFill>
                <a:ln w="9525" algn="ctr">
                  <a:solidFill>
                    <a:schemeClr val="tx1"/>
                  </a:solidFill>
                  <a:round/>
                  <a:headEnd/>
                  <a:tailEnd/>
                </a:ln>
              </p:spPr>
              <p:txBody>
                <a:bodyPr/>
                <a:lstStyle/>
                <a:p>
                  <a:pPr algn="ctr"/>
                  <a:r>
                    <a:rPr lang="en-US" sz="1600" b="1">
                      <a:solidFill>
                        <a:srgbClr val="000000"/>
                      </a:solidFill>
                      <a:latin typeface="Arial" charset="0"/>
                    </a:rPr>
                    <a:t>Controller Models</a:t>
                  </a:r>
                </a:p>
              </p:txBody>
            </p:sp>
            <p:sp>
              <p:nvSpPr>
                <p:cNvPr id="10" name="Left-Right Arrow 25"/>
                <p:cNvSpPr>
                  <a:spLocks noChangeArrowheads="1"/>
                </p:cNvSpPr>
                <p:nvPr/>
              </p:nvSpPr>
              <p:spPr bwMode="auto">
                <a:xfrm>
                  <a:off x="2014590" y="1580984"/>
                  <a:ext cx="276243" cy="152434"/>
                </a:xfrm>
                <a:prstGeom prst="leftRightArrow">
                  <a:avLst>
                    <a:gd name="adj1" fmla="val 50000"/>
                    <a:gd name="adj2" fmla="val 50003"/>
                  </a:avLst>
                </a:prstGeom>
                <a:solidFill>
                  <a:schemeClr val="accent5">
                    <a:lumMod val="20000"/>
                    <a:lumOff val="80000"/>
                  </a:schemeClr>
                </a:solidFill>
                <a:ln w="9525" algn="ctr">
                  <a:solidFill>
                    <a:schemeClr val="tx1"/>
                  </a:solidFill>
                  <a:round/>
                  <a:headEnd/>
                  <a:tailEnd/>
                </a:ln>
              </p:spPr>
              <p:txBody>
                <a:bodyPr/>
                <a:lstStyle/>
                <a:p>
                  <a:pPr>
                    <a:defRPr/>
                  </a:pPr>
                  <a:endParaRPr lang="en-US" b="1">
                    <a:solidFill>
                      <a:srgbClr val="000000"/>
                    </a:solidFill>
                    <a:latin typeface="Comic Sans MS" pitchFamily="66" charset="0"/>
                    <a:cs typeface="+mn-cs"/>
                  </a:endParaRPr>
                </a:p>
              </p:txBody>
            </p:sp>
            <p:sp>
              <p:nvSpPr>
                <p:cNvPr id="11" name="TextBox 41"/>
                <p:cNvSpPr txBox="1">
                  <a:spLocks noChangeArrowheads="1"/>
                </p:cNvSpPr>
                <p:nvPr/>
              </p:nvSpPr>
              <p:spPr bwMode="auto">
                <a:xfrm>
                  <a:off x="2059186" y="1962151"/>
                  <a:ext cx="1923532" cy="380802"/>
                </a:xfrm>
                <a:prstGeom prst="rect">
                  <a:avLst/>
                </a:prstGeom>
                <a:noFill/>
                <a:ln w="9525">
                  <a:noFill/>
                  <a:miter lim="800000"/>
                  <a:headEnd/>
                  <a:tailEnd/>
                </a:ln>
              </p:spPr>
              <p:txBody>
                <a:bodyPr wrap="none">
                  <a:spAutoFit/>
                </a:bodyPr>
                <a:lstStyle/>
                <a:p>
                  <a:r>
                    <a:rPr lang="en-US" sz="1400" b="1" dirty="0">
                      <a:solidFill>
                        <a:srgbClr val="000000"/>
                      </a:solidFill>
                      <a:latin typeface="Arial" charset="0"/>
                    </a:rPr>
                    <a:t>Controller design</a:t>
                  </a:r>
                </a:p>
              </p:txBody>
            </p:sp>
          </p:grpSp>
          <p:grpSp>
            <p:nvGrpSpPr>
              <p:cNvPr id="6" name="Group 55"/>
              <p:cNvGrpSpPr>
                <a:grpSpLocks/>
              </p:cNvGrpSpPr>
              <p:nvPr/>
            </p:nvGrpSpPr>
            <p:grpSpPr bwMode="auto">
              <a:xfrm>
                <a:off x="304800" y="5554664"/>
                <a:ext cx="4210050" cy="1207880"/>
                <a:chOff x="67812" y="5076825"/>
                <a:chExt cx="4209628" cy="1208287"/>
              </a:xfrm>
            </p:grpSpPr>
            <p:sp>
              <p:nvSpPr>
                <p:cNvPr id="19" name="Rectangle 18"/>
                <p:cNvSpPr/>
                <p:nvPr/>
              </p:nvSpPr>
              <p:spPr bwMode="auto">
                <a:xfrm>
                  <a:off x="67812" y="5076825"/>
                  <a:ext cx="4209628" cy="1152914"/>
                </a:xfrm>
                <a:prstGeom prst="rect">
                  <a:avLst/>
                </a:prstGeom>
                <a:solidFill>
                  <a:schemeClr val="accent5">
                    <a:lumMod val="40000"/>
                    <a:lumOff val="60000"/>
                  </a:schemeClr>
                </a:solidFill>
                <a:ln w="38100"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sp>
              <p:nvSpPr>
                <p:cNvPr id="20" name="Rectangle 10"/>
                <p:cNvSpPr>
                  <a:spLocks noChangeArrowheads="1"/>
                </p:cNvSpPr>
                <p:nvPr/>
              </p:nvSpPr>
              <p:spPr bwMode="auto">
                <a:xfrm>
                  <a:off x="319014" y="5143500"/>
                  <a:ext cx="1695450" cy="828675"/>
                </a:xfrm>
                <a:prstGeom prst="rect">
                  <a:avLst/>
                </a:prstGeom>
                <a:solidFill>
                  <a:srgbClr val="FFFFFF"/>
                </a:solidFill>
                <a:ln w="9525" algn="ctr">
                  <a:solidFill>
                    <a:schemeClr val="tx1"/>
                  </a:solidFill>
                  <a:round/>
                  <a:headEnd/>
                  <a:tailEnd/>
                </a:ln>
              </p:spPr>
              <p:txBody>
                <a:bodyPr/>
                <a:lstStyle/>
                <a:p>
                  <a:pPr algn="ctr"/>
                  <a:r>
                    <a:rPr lang="en-US" sz="1400" b="1" dirty="0">
                      <a:solidFill>
                        <a:srgbClr val="000000"/>
                      </a:solidFill>
                      <a:latin typeface="Arial" charset="0"/>
                    </a:rPr>
                    <a:t>System </a:t>
                  </a:r>
                </a:p>
                <a:p>
                  <a:pPr algn="ctr"/>
                  <a:r>
                    <a:rPr lang="en-US" sz="1400" b="1" dirty="0">
                      <a:solidFill>
                        <a:srgbClr val="000000"/>
                      </a:solidFill>
                      <a:latin typeface="Arial" charset="0"/>
                    </a:rPr>
                    <a:t>Architecture Models</a:t>
                  </a:r>
                </a:p>
              </p:txBody>
            </p:sp>
            <p:sp>
              <p:nvSpPr>
                <p:cNvPr id="21" name="Rectangle 11"/>
                <p:cNvSpPr>
                  <a:spLocks noChangeArrowheads="1"/>
                </p:cNvSpPr>
                <p:nvPr/>
              </p:nvSpPr>
              <p:spPr bwMode="auto">
                <a:xfrm>
                  <a:off x="2300214" y="5143500"/>
                  <a:ext cx="1695450" cy="828675"/>
                </a:xfrm>
                <a:prstGeom prst="rect">
                  <a:avLst/>
                </a:prstGeom>
                <a:solidFill>
                  <a:srgbClr val="FFFFFF"/>
                </a:solidFill>
                <a:ln w="9525" algn="ctr">
                  <a:solidFill>
                    <a:schemeClr val="tx1"/>
                  </a:solidFill>
                  <a:round/>
                  <a:headEnd/>
                  <a:tailEnd/>
                </a:ln>
              </p:spPr>
              <p:txBody>
                <a:bodyPr/>
                <a:lstStyle/>
                <a:p>
                  <a:pPr algn="ctr"/>
                  <a:r>
                    <a:rPr lang="en-US" sz="1200" b="1" dirty="0">
                      <a:solidFill>
                        <a:srgbClr val="000000"/>
                      </a:solidFill>
                      <a:latin typeface="Arial" charset="0"/>
                    </a:rPr>
                    <a:t>Resource</a:t>
                  </a:r>
                </a:p>
                <a:p>
                  <a:pPr algn="ctr"/>
                  <a:r>
                    <a:rPr lang="en-US" sz="1200" b="1" dirty="0">
                      <a:solidFill>
                        <a:srgbClr val="000000"/>
                      </a:solidFill>
                      <a:latin typeface="Arial" charset="0"/>
                    </a:rPr>
                    <a:t>Management</a:t>
                  </a:r>
                </a:p>
                <a:p>
                  <a:pPr algn="ctr"/>
                  <a:r>
                    <a:rPr lang="en-US" sz="1200" b="1" dirty="0">
                      <a:solidFill>
                        <a:srgbClr val="000000"/>
                      </a:solidFill>
                      <a:latin typeface="Arial" charset="0"/>
                    </a:rPr>
                    <a:t>Models</a:t>
                  </a:r>
                </a:p>
                <a:p>
                  <a:pPr algn="ctr"/>
                  <a:endParaRPr lang="en-US" sz="1200" b="1" dirty="0">
                    <a:solidFill>
                      <a:srgbClr val="000000"/>
                    </a:solidFill>
                    <a:latin typeface="Arial" charset="0"/>
                  </a:endParaRPr>
                </a:p>
              </p:txBody>
            </p:sp>
            <p:sp>
              <p:nvSpPr>
                <p:cNvPr id="22" name="Left-Right Arrow 27"/>
                <p:cNvSpPr>
                  <a:spLocks noChangeArrowheads="1"/>
                </p:cNvSpPr>
                <p:nvPr/>
              </p:nvSpPr>
              <p:spPr bwMode="auto">
                <a:xfrm>
                  <a:off x="2023416" y="5486538"/>
                  <a:ext cx="276197" cy="152451"/>
                </a:xfrm>
                <a:prstGeom prst="leftRightArrow">
                  <a:avLst>
                    <a:gd name="adj1" fmla="val 50000"/>
                    <a:gd name="adj2" fmla="val 50003"/>
                  </a:avLst>
                </a:prstGeom>
                <a:solidFill>
                  <a:srgbClr val="D6D6F5"/>
                </a:solidFill>
                <a:ln w="9525" algn="ctr">
                  <a:solidFill>
                    <a:schemeClr val="tx1"/>
                  </a:solidFill>
                  <a:round/>
                  <a:headEnd/>
                  <a:tailEnd/>
                </a:ln>
              </p:spPr>
              <p:txBody>
                <a:bodyPr/>
                <a:lstStyle/>
                <a:p>
                  <a:pPr>
                    <a:defRPr/>
                  </a:pPr>
                  <a:endParaRPr lang="en-US" b="1">
                    <a:solidFill>
                      <a:srgbClr val="000000"/>
                    </a:solidFill>
                    <a:latin typeface="Comic Sans MS" pitchFamily="66" charset="0"/>
                    <a:cs typeface="+mn-cs"/>
                  </a:endParaRPr>
                </a:p>
              </p:txBody>
            </p:sp>
            <p:sp>
              <p:nvSpPr>
                <p:cNvPr id="23" name="TextBox 42"/>
                <p:cNvSpPr txBox="1">
                  <a:spLocks noChangeArrowheads="1"/>
                </p:cNvSpPr>
                <p:nvPr/>
              </p:nvSpPr>
              <p:spPr bwMode="auto">
                <a:xfrm>
                  <a:off x="1200408" y="5904266"/>
                  <a:ext cx="2593158" cy="380846"/>
                </a:xfrm>
                <a:prstGeom prst="rect">
                  <a:avLst/>
                </a:prstGeom>
                <a:noFill/>
                <a:ln w="9525">
                  <a:noFill/>
                  <a:miter lim="800000"/>
                  <a:headEnd/>
                  <a:tailEnd/>
                </a:ln>
              </p:spPr>
              <p:txBody>
                <a:bodyPr wrap="none">
                  <a:spAutoFit/>
                </a:bodyPr>
                <a:lstStyle/>
                <a:p>
                  <a:r>
                    <a:rPr lang="en-US" sz="1400" b="1" dirty="0">
                      <a:solidFill>
                        <a:srgbClr val="000000"/>
                      </a:solidFill>
                      <a:latin typeface="Arial" charset="0"/>
                    </a:rPr>
                    <a:t>System Platform Design</a:t>
                  </a:r>
                </a:p>
              </p:txBody>
            </p:sp>
          </p:grpSp>
          <p:grpSp>
            <p:nvGrpSpPr>
              <p:cNvPr id="12" name="Group 59"/>
              <p:cNvGrpSpPr>
                <a:grpSpLocks/>
              </p:cNvGrpSpPr>
              <p:nvPr/>
            </p:nvGrpSpPr>
            <p:grpSpPr bwMode="auto">
              <a:xfrm>
                <a:off x="2455863" y="2782887"/>
                <a:ext cx="704850" cy="771525"/>
                <a:chOff x="2219324" y="2305050"/>
                <a:chExt cx="704851" cy="771525"/>
              </a:xfrm>
            </p:grpSpPr>
            <p:grpSp>
              <p:nvGrpSpPr>
                <p:cNvPr id="18" name="Group 35"/>
                <p:cNvGrpSpPr/>
                <p:nvPr/>
              </p:nvGrpSpPr>
              <p:grpSpPr>
                <a:xfrm>
                  <a:off x="2219325" y="2536879"/>
                  <a:ext cx="704850" cy="180973"/>
                  <a:chOff x="5534025" y="4305300"/>
                  <a:chExt cx="990600" cy="209550"/>
                </a:xfrm>
                <a:solidFill>
                  <a:srgbClr val="FFFFFF"/>
                </a:solidFill>
              </p:grpSpPr>
              <p:sp>
                <p:nvSpPr>
                  <p:cNvPr id="31" name="Arc 30"/>
                  <p:cNvSpPr/>
                  <p:nvPr/>
                </p:nvSpPr>
                <p:spPr bwMode="auto">
                  <a:xfrm>
                    <a:off x="553402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sp>
                <p:nvSpPr>
                  <p:cNvPr id="32" name="Arc 31"/>
                  <p:cNvSpPr/>
                  <p:nvPr/>
                </p:nvSpPr>
                <p:spPr bwMode="auto">
                  <a:xfrm flipH="1">
                    <a:off x="555307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grpSp>
            <p:grpSp>
              <p:nvGrpSpPr>
                <p:cNvPr id="24" name="Group 57"/>
                <p:cNvGrpSpPr>
                  <a:grpSpLocks/>
                </p:cNvGrpSpPr>
                <p:nvPr/>
              </p:nvGrpSpPr>
              <p:grpSpPr bwMode="auto">
                <a:xfrm>
                  <a:off x="2219324" y="2305050"/>
                  <a:ext cx="704850" cy="771525"/>
                  <a:chOff x="2219324" y="2305050"/>
                  <a:chExt cx="704850" cy="771525"/>
                </a:xfrm>
              </p:grpSpPr>
              <p:sp>
                <p:nvSpPr>
                  <p:cNvPr id="27" name="Down Arrow 18">
                    <a:hlinkClick r:id="" action="ppaction://noaction"/>
                  </p:cNvPr>
                  <p:cNvSpPr>
                    <a:spLocks noChangeArrowheads="1"/>
                  </p:cNvSpPr>
                  <p:nvPr/>
                </p:nvSpPr>
                <p:spPr bwMode="auto">
                  <a:xfrm>
                    <a:off x="2371724" y="2305050"/>
                    <a:ext cx="361951" cy="771525"/>
                  </a:xfrm>
                  <a:prstGeom prst="upDownArrow">
                    <a:avLst/>
                  </a:prstGeom>
                  <a:solidFill>
                    <a:srgbClr val="D3E2F1"/>
                  </a:solidFill>
                  <a:ln w="9525" algn="ctr">
                    <a:solidFill>
                      <a:schemeClr val="tx1"/>
                    </a:solidFill>
                    <a:round/>
                    <a:headEnd/>
                    <a:tailEnd/>
                  </a:ln>
                </p:spPr>
                <p:txBody>
                  <a:bodyPr/>
                  <a:lstStyle/>
                  <a:p>
                    <a:pPr>
                      <a:defRPr/>
                    </a:pPr>
                    <a:endParaRPr lang="en-US" b="1">
                      <a:solidFill>
                        <a:srgbClr val="000000"/>
                      </a:solidFill>
                      <a:latin typeface="Comic Sans MS" pitchFamily="66" charset="0"/>
                      <a:cs typeface="+mn-cs"/>
                    </a:endParaRPr>
                  </a:p>
                </p:txBody>
              </p:sp>
              <p:grpSp>
                <p:nvGrpSpPr>
                  <p:cNvPr id="25" name="Group 36"/>
                  <p:cNvGrpSpPr/>
                  <p:nvPr/>
                </p:nvGrpSpPr>
                <p:grpSpPr bwMode="auto">
                  <a:xfrm flipV="1">
                    <a:off x="2219324" y="2536878"/>
                    <a:ext cx="704850" cy="180975"/>
                    <a:chOff x="5534025" y="4305300"/>
                    <a:chExt cx="990600" cy="209550"/>
                  </a:xfrm>
                  <a:solidFill>
                    <a:srgbClr val="FFFFFF"/>
                  </a:solidFill>
                </p:grpSpPr>
                <p:sp>
                  <p:nvSpPr>
                    <p:cNvPr id="29" name="Arc 28"/>
                    <p:cNvSpPr/>
                    <p:nvPr/>
                  </p:nvSpPr>
                  <p:spPr bwMode="auto">
                    <a:xfrm>
                      <a:off x="553402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sp>
                  <p:nvSpPr>
                    <p:cNvPr id="30" name="Arc 29"/>
                    <p:cNvSpPr/>
                    <p:nvPr/>
                  </p:nvSpPr>
                  <p:spPr bwMode="auto">
                    <a:xfrm flipH="1">
                      <a:off x="555307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grpSp>
            </p:grpSp>
          </p:grpSp>
          <p:grpSp>
            <p:nvGrpSpPr>
              <p:cNvPr id="26" name="Group 60"/>
              <p:cNvGrpSpPr>
                <a:grpSpLocks/>
              </p:cNvGrpSpPr>
              <p:nvPr/>
            </p:nvGrpSpPr>
            <p:grpSpPr bwMode="auto">
              <a:xfrm>
                <a:off x="2427288" y="4754562"/>
                <a:ext cx="704850" cy="771525"/>
                <a:chOff x="2190750" y="4276725"/>
                <a:chExt cx="704851" cy="771525"/>
              </a:xfrm>
            </p:grpSpPr>
            <p:grpSp>
              <p:nvGrpSpPr>
                <p:cNvPr id="28" name="Group 46"/>
                <p:cNvGrpSpPr/>
                <p:nvPr/>
              </p:nvGrpSpPr>
              <p:grpSpPr>
                <a:xfrm>
                  <a:off x="2190750" y="4537129"/>
                  <a:ext cx="704850" cy="180973"/>
                  <a:chOff x="5534025" y="4305300"/>
                  <a:chExt cx="990600" cy="209550"/>
                </a:xfrm>
                <a:solidFill>
                  <a:srgbClr val="FFFFFF"/>
                </a:solidFill>
              </p:grpSpPr>
              <p:sp>
                <p:nvSpPr>
                  <p:cNvPr id="40" name="Arc 39"/>
                  <p:cNvSpPr/>
                  <p:nvPr/>
                </p:nvSpPr>
                <p:spPr bwMode="auto">
                  <a:xfrm>
                    <a:off x="553402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sp>
                <p:nvSpPr>
                  <p:cNvPr id="41" name="Arc 40"/>
                  <p:cNvSpPr/>
                  <p:nvPr/>
                </p:nvSpPr>
                <p:spPr bwMode="auto">
                  <a:xfrm flipH="1">
                    <a:off x="555307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grpSp>
            <p:grpSp>
              <p:nvGrpSpPr>
                <p:cNvPr id="33" name="Group 58"/>
                <p:cNvGrpSpPr>
                  <a:grpSpLocks/>
                </p:cNvGrpSpPr>
                <p:nvPr/>
              </p:nvGrpSpPr>
              <p:grpSpPr bwMode="auto">
                <a:xfrm>
                  <a:off x="2190751" y="4276725"/>
                  <a:ext cx="704850" cy="771525"/>
                  <a:chOff x="2190751" y="4276725"/>
                  <a:chExt cx="704850" cy="771525"/>
                </a:xfrm>
              </p:grpSpPr>
              <p:sp>
                <p:nvSpPr>
                  <p:cNvPr id="36" name="Up-Down Arrow 35"/>
                  <p:cNvSpPr/>
                  <p:nvPr/>
                </p:nvSpPr>
                <p:spPr bwMode="auto">
                  <a:xfrm>
                    <a:off x="2333625" y="4276725"/>
                    <a:ext cx="361951" cy="771525"/>
                  </a:xfrm>
                  <a:prstGeom prst="upDownArrow">
                    <a:avLst/>
                  </a:prstGeom>
                  <a:solidFill>
                    <a:srgbClr val="D3E2F1"/>
                  </a:solid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grpSp>
                <p:nvGrpSpPr>
                  <p:cNvPr id="34" name="Group 51"/>
                  <p:cNvGrpSpPr/>
                  <p:nvPr/>
                </p:nvGrpSpPr>
                <p:grpSpPr bwMode="auto">
                  <a:xfrm flipV="1">
                    <a:off x="2190751" y="4537128"/>
                    <a:ext cx="704850" cy="180975"/>
                    <a:chOff x="5534025" y="4305300"/>
                    <a:chExt cx="990600" cy="209550"/>
                  </a:xfrm>
                  <a:solidFill>
                    <a:srgbClr val="FFFFFF"/>
                  </a:solidFill>
                </p:grpSpPr>
                <p:sp>
                  <p:nvSpPr>
                    <p:cNvPr id="38" name="Arc 37"/>
                    <p:cNvSpPr/>
                    <p:nvPr/>
                  </p:nvSpPr>
                  <p:spPr bwMode="auto">
                    <a:xfrm>
                      <a:off x="553402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sp>
                  <p:nvSpPr>
                    <p:cNvPr id="39" name="Arc 38"/>
                    <p:cNvSpPr/>
                    <p:nvPr/>
                  </p:nvSpPr>
                  <p:spPr bwMode="auto">
                    <a:xfrm flipH="1">
                      <a:off x="555307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grpSp>
            </p:grpSp>
          </p:grpSp>
        </p:grpSp>
      </p:grpSp>
      <p:sp>
        <p:nvSpPr>
          <p:cNvPr id="42" name="Text Box 13"/>
          <p:cNvSpPr txBox="1">
            <a:spLocks noChangeArrowheads="1"/>
          </p:cNvSpPr>
          <p:nvPr/>
        </p:nvSpPr>
        <p:spPr bwMode="auto">
          <a:xfrm>
            <a:off x="4819650" y="2286000"/>
            <a:ext cx="4324350" cy="338554"/>
          </a:xfrm>
          <a:prstGeom prst="rect">
            <a:avLst/>
          </a:prstGeom>
          <a:noFill/>
          <a:ln w="9525">
            <a:noFill/>
            <a:miter lim="800000"/>
            <a:headEnd/>
            <a:tailEnd/>
          </a:ln>
        </p:spPr>
        <p:txBody>
          <a:bodyPr>
            <a:spAutoFit/>
          </a:bodyPr>
          <a:lstStyle/>
          <a:p>
            <a:r>
              <a:rPr lang="en-US" sz="1600" b="1" dirty="0">
                <a:solidFill>
                  <a:schemeClr val="tx1"/>
                </a:solidFill>
                <a:latin typeface="Arial" charset="0"/>
              </a:rPr>
              <a:t>Certifiable implementations</a:t>
            </a:r>
          </a:p>
        </p:txBody>
      </p:sp>
      <p:sp>
        <p:nvSpPr>
          <p:cNvPr id="43" name="Text Box 13"/>
          <p:cNvSpPr txBox="1">
            <a:spLocks noChangeArrowheads="1"/>
          </p:cNvSpPr>
          <p:nvPr/>
        </p:nvSpPr>
        <p:spPr bwMode="auto">
          <a:xfrm>
            <a:off x="5703887" y="3581400"/>
            <a:ext cx="2830513" cy="584775"/>
          </a:xfrm>
          <a:prstGeom prst="rect">
            <a:avLst/>
          </a:prstGeom>
          <a:noFill/>
          <a:ln w="9525">
            <a:noFill/>
            <a:miter lim="800000"/>
            <a:headEnd/>
            <a:tailEnd/>
          </a:ln>
        </p:spPr>
        <p:txBody>
          <a:bodyPr>
            <a:spAutoFit/>
          </a:bodyPr>
          <a:lstStyle/>
          <a:p>
            <a:r>
              <a:rPr lang="en-US" sz="1600" b="1" dirty="0">
                <a:solidFill>
                  <a:schemeClr val="tx1"/>
                </a:solidFill>
                <a:latin typeface="Arial" charset="0"/>
              </a:rPr>
              <a:t>Integrating verification and </a:t>
            </a:r>
            <a:r>
              <a:rPr lang="en-US" sz="1600" b="1" dirty="0" smtClean="0">
                <a:solidFill>
                  <a:schemeClr val="tx1"/>
                </a:solidFill>
                <a:latin typeface="Arial" charset="0"/>
              </a:rPr>
              <a:t>validation into tools</a:t>
            </a:r>
            <a:endParaRPr lang="en-US" sz="1600" b="1" dirty="0">
              <a:solidFill>
                <a:schemeClr val="tx1"/>
              </a:solidFill>
              <a:latin typeface="Arial" charset="0"/>
            </a:endParaRPr>
          </a:p>
        </p:txBody>
      </p:sp>
      <p:sp>
        <p:nvSpPr>
          <p:cNvPr id="44" name="Text Box 13"/>
          <p:cNvSpPr txBox="1">
            <a:spLocks noChangeArrowheads="1"/>
          </p:cNvSpPr>
          <p:nvPr/>
        </p:nvSpPr>
        <p:spPr bwMode="auto">
          <a:xfrm>
            <a:off x="4876800" y="5071646"/>
            <a:ext cx="4324350" cy="338554"/>
          </a:xfrm>
          <a:prstGeom prst="rect">
            <a:avLst/>
          </a:prstGeom>
          <a:noFill/>
          <a:ln w="9525">
            <a:noFill/>
            <a:miter lim="800000"/>
            <a:headEnd/>
            <a:tailEnd/>
          </a:ln>
        </p:spPr>
        <p:txBody>
          <a:bodyPr>
            <a:spAutoFit/>
          </a:bodyPr>
          <a:lstStyle/>
          <a:p>
            <a:r>
              <a:rPr lang="en-US" sz="1600" b="1" dirty="0">
                <a:solidFill>
                  <a:schemeClr val="tx1"/>
                </a:solidFill>
                <a:latin typeface="Arial" charset="0"/>
              </a:rPr>
              <a:t>Exploring compositional techniques</a:t>
            </a:r>
          </a:p>
        </p:txBody>
      </p:sp>
      <p:sp>
        <p:nvSpPr>
          <p:cNvPr id="46" name="Text Box 13"/>
          <p:cNvSpPr txBox="1">
            <a:spLocks noChangeArrowheads="1"/>
          </p:cNvSpPr>
          <p:nvPr/>
        </p:nvSpPr>
        <p:spPr bwMode="auto">
          <a:xfrm>
            <a:off x="5181600" y="5410200"/>
            <a:ext cx="3867150" cy="1107996"/>
          </a:xfrm>
          <a:prstGeom prst="rect">
            <a:avLst/>
          </a:prstGeom>
          <a:noFill/>
          <a:ln w="9525">
            <a:noFill/>
            <a:miter lim="800000"/>
            <a:headEnd/>
            <a:tailEnd/>
          </a:ln>
        </p:spPr>
        <p:txBody>
          <a:bodyPr wrap="square">
            <a:spAutoFit/>
          </a:bodyPr>
          <a:lstStyle/>
          <a:p>
            <a:pPr>
              <a:buFont typeface="Arial" charset="0"/>
              <a:buChar char="•"/>
            </a:pPr>
            <a:r>
              <a:rPr lang="en-US" sz="1600" dirty="0" smtClean="0">
                <a:solidFill>
                  <a:schemeClr val="tx1"/>
                </a:solidFill>
                <a:latin typeface="Arial" charset="0"/>
              </a:rPr>
              <a:t> Emphasize correct-by-construction</a:t>
            </a:r>
          </a:p>
          <a:p>
            <a:pPr>
              <a:buFont typeface="Arial" charset="0"/>
              <a:buChar char="•"/>
            </a:pPr>
            <a:r>
              <a:rPr lang="en-US" sz="1600" dirty="0" smtClean="0">
                <a:latin typeface="Arial" charset="0"/>
              </a:rPr>
              <a:t> </a:t>
            </a:r>
            <a:r>
              <a:rPr lang="en-US" sz="1600" dirty="0" smtClean="0">
                <a:solidFill>
                  <a:schemeClr val="tx1"/>
                </a:solidFill>
                <a:latin typeface="Arial" charset="0"/>
              </a:rPr>
              <a:t>Passive control design</a:t>
            </a:r>
          </a:p>
          <a:p>
            <a:pPr>
              <a:buFont typeface="Arial" charset="0"/>
              <a:buChar char="•"/>
            </a:pPr>
            <a:r>
              <a:rPr lang="en-US" sz="1600" dirty="0" smtClean="0">
                <a:solidFill>
                  <a:schemeClr val="tx1"/>
                </a:solidFill>
                <a:latin typeface="Arial" charset="0"/>
              </a:rPr>
              <a:t> Verification</a:t>
            </a:r>
          </a:p>
          <a:p>
            <a:pPr>
              <a:buFont typeface="Arial" charset="0"/>
              <a:buChar char="•"/>
            </a:pPr>
            <a:r>
              <a:rPr lang="en-US" sz="1600" dirty="0" smtClean="0">
                <a:latin typeface="Arial" charset="0"/>
              </a:rPr>
              <a:t> Scheduling</a:t>
            </a:r>
            <a:endParaRPr lang="en-US" sz="1600" dirty="0">
              <a:solidFill>
                <a:schemeClr val="tx1"/>
              </a:solidFill>
              <a:latin typeface="Arial" charset="0"/>
            </a:endParaRPr>
          </a:p>
        </p:txBody>
      </p:sp>
      <p:sp>
        <p:nvSpPr>
          <p:cNvPr id="47" name="Text Box 13"/>
          <p:cNvSpPr txBox="1">
            <a:spLocks noChangeArrowheads="1"/>
          </p:cNvSpPr>
          <p:nvPr/>
        </p:nvSpPr>
        <p:spPr bwMode="auto">
          <a:xfrm>
            <a:off x="5962650" y="4167426"/>
            <a:ext cx="3867150" cy="861774"/>
          </a:xfrm>
          <a:prstGeom prst="rect">
            <a:avLst/>
          </a:prstGeom>
          <a:noFill/>
          <a:ln w="9525">
            <a:noFill/>
            <a:miter lim="800000"/>
            <a:headEnd/>
            <a:tailEnd/>
          </a:ln>
        </p:spPr>
        <p:txBody>
          <a:bodyPr wrap="square">
            <a:spAutoFit/>
          </a:bodyPr>
          <a:lstStyle/>
          <a:p>
            <a:pPr>
              <a:buFont typeface="Arial" charset="0"/>
              <a:buChar char="•"/>
            </a:pPr>
            <a:r>
              <a:rPr lang="en-US" sz="1600" dirty="0" smtClean="0">
                <a:solidFill>
                  <a:schemeClr val="tx1"/>
                </a:solidFill>
                <a:latin typeface="Arial" charset="0"/>
              </a:rPr>
              <a:t> Concurrency/Deadlock</a:t>
            </a:r>
          </a:p>
          <a:p>
            <a:pPr>
              <a:buFont typeface="Arial" charset="0"/>
              <a:buChar char="•"/>
            </a:pPr>
            <a:r>
              <a:rPr lang="en-US" sz="1600" dirty="0" smtClean="0">
                <a:solidFill>
                  <a:schemeClr val="tx1"/>
                </a:solidFill>
                <a:latin typeface="Arial" charset="0"/>
              </a:rPr>
              <a:t> Schedulability</a:t>
            </a:r>
          </a:p>
          <a:p>
            <a:pPr>
              <a:buFont typeface="Arial" charset="0"/>
              <a:buChar char="•"/>
            </a:pPr>
            <a:r>
              <a:rPr lang="en-US" sz="1600" dirty="0" smtClean="0">
                <a:latin typeface="Arial" charset="0"/>
              </a:rPr>
              <a:t> Value domain issues</a:t>
            </a:r>
            <a:endParaRPr lang="en-US" sz="1600" dirty="0">
              <a:solidFill>
                <a:schemeClr val="tx1"/>
              </a:solidFill>
              <a:latin typeface="Arial" charset="0"/>
            </a:endParaRPr>
          </a:p>
        </p:txBody>
      </p:sp>
      <p:sp>
        <p:nvSpPr>
          <p:cNvPr id="48" name="Text Box 13"/>
          <p:cNvSpPr txBox="1">
            <a:spLocks noChangeArrowheads="1"/>
          </p:cNvSpPr>
          <p:nvPr/>
        </p:nvSpPr>
        <p:spPr bwMode="auto">
          <a:xfrm>
            <a:off x="5200650" y="2643426"/>
            <a:ext cx="3867150" cy="861774"/>
          </a:xfrm>
          <a:prstGeom prst="rect">
            <a:avLst/>
          </a:prstGeom>
          <a:noFill/>
          <a:ln w="9525">
            <a:noFill/>
            <a:miter lim="800000"/>
            <a:headEnd/>
            <a:tailEnd/>
          </a:ln>
        </p:spPr>
        <p:txBody>
          <a:bodyPr wrap="square">
            <a:spAutoFit/>
          </a:bodyPr>
          <a:lstStyle/>
          <a:p>
            <a:pPr>
              <a:buFont typeface="Arial" charset="0"/>
              <a:buChar char="•"/>
            </a:pPr>
            <a:r>
              <a:rPr lang="en-US" sz="1600" dirty="0" smtClean="0">
                <a:solidFill>
                  <a:schemeClr val="tx1"/>
                </a:solidFill>
                <a:latin typeface="Arial" charset="0"/>
              </a:rPr>
              <a:t> Model-based Design Flows (GME)</a:t>
            </a:r>
          </a:p>
          <a:p>
            <a:pPr>
              <a:buFont typeface="Arial" charset="0"/>
              <a:buChar char="•"/>
            </a:pPr>
            <a:r>
              <a:rPr lang="en-US" sz="1600" dirty="0" smtClean="0">
                <a:solidFill>
                  <a:schemeClr val="tx1"/>
                </a:solidFill>
                <a:latin typeface="Arial" charset="0"/>
              </a:rPr>
              <a:t> Domain-Specificity (ESMoL)</a:t>
            </a:r>
          </a:p>
          <a:p>
            <a:pPr>
              <a:buFont typeface="Arial" charset="0"/>
              <a:buChar char="•"/>
            </a:pPr>
            <a:r>
              <a:rPr lang="en-US" sz="1600" dirty="0" smtClean="0">
                <a:latin typeface="Arial" charset="0"/>
              </a:rPr>
              <a:t> Support certification processes</a:t>
            </a:r>
            <a:endParaRPr lang="en-US" sz="1600" dirty="0">
              <a:solidFill>
                <a:schemeClr val="tx1"/>
              </a:solidFill>
              <a:latin typeface="Arial" charset="0"/>
            </a:endParaRPr>
          </a:p>
        </p:txBody>
      </p:sp>
      <p:sp>
        <p:nvSpPr>
          <p:cNvPr id="51" name="Text Box 13"/>
          <p:cNvSpPr txBox="1">
            <a:spLocks noChangeArrowheads="1"/>
          </p:cNvSpPr>
          <p:nvPr/>
        </p:nvSpPr>
        <p:spPr bwMode="auto">
          <a:xfrm>
            <a:off x="228600" y="1687513"/>
            <a:ext cx="4324350" cy="369887"/>
          </a:xfrm>
          <a:prstGeom prst="rect">
            <a:avLst/>
          </a:prstGeom>
          <a:noFill/>
          <a:ln w="9525">
            <a:noFill/>
            <a:miter lim="800000"/>
            <a:headEnd/>
            <a:tailEnd/>
          </a:ln>
        </p:spPr>
        <p:txBody>
          <a:bodyPr>
            <a:spAutoFit/>
          </a:bodyPr>
          <a:lstStyle/>
          <a:p>
            <a:r>
              <a:rPr lang="en-US" b="1" u="sng" dirty="0" smtClean="0">
                <a:latin typeface="Arial" charset="0"/>
              </a:rPr>
              <a:t>Layered Design Concerns</a:t>
            </a:r>
            <a:endParaRPr lang="en-US" sz="1800" b="1" u="sng" dirty="0">
              <a:solidFill>
                <a:schemeClr val="tx1"/>
              </a:solidFill>
              <a:latin typeface="Arial" charset="0"/>
            </a:endParaRPr>
          </a:p>
        </p:txBody>
      </p:sp>
      <p:cxnSp>
        <p:nvCxnSpPr>
          <p:cNvPr id="53" name="Straight Connector 52"/>
          <p:cNvCxnSpPr/>
          <p:nvPr/>
        </p:nvCxnSpPr>
        <p:spPr>
          <a:xfrm rot="5400000">
            <a:off x="2101468" y="4191000"/>
            <a:ext cx="5181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 Box 13"/>
          <p:cNvSpPr txBox="1">
            <a:spLocks noChangeArrowheads="1"/>
          </p:cNvSpPr>
          <p:nvPr/>
        </p:nvSpPr>
        <p:spPr bwMode="auto">
          <a:xfrm>
            <a:off x="4819650" y="1676400"/>
            <a:ext cx="4324350" cy="369887"/>
          </a:xfrm>
          <a:prstGeom prst="rect">
            <a:avLst/>
          </a:prstGeom>
          <a:noFill/>
          <a:ln w="9525">
            <a:noFill/>
            <a:miter lim="800000"/>
            <a:headEnd/>
            <a:tailEnd/>
          </a:ln>
        </p:spPr>
        <p:txBody>
          <a:bodyPr>
            <a:spAutoFit/>
          </a:bodyPr>
          <a:lstStyle/>
          <a:p>
            <a:r>
              <a:rPr lang="en-US" sz="1800" b="1" u="sng" dirty="0" smtClean="0">
                <a:solidFill>
                  <a:schemeClr val="tx1"/>
                </a:solidFill>
                <a:latin typeface="Arial" charset="0"/>
              </a:rPr>
              <a:t>Our Goals</a:t>
            </a:r>
            <a:endParaRPr lang="en-US" sz="1800" b="1" u="sng" dirty="0">
              <a:solidFill>
                <a:schemeClr val="tx1"/>
              </a:solidFill>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Quadrotor</a:t>
            </a:r>
            <a:r>
              <a:rPr lang="en-US" dirty="0" smtClean="0"/>
              <a:t>: Schedule</a:t>
            </a:r>
            <a:br>
              <a:rPr lang="en-US" dirty="0" smtClean="0"/>
            </a:br>
            <a:r>
              <a:rPr lang="en-US" dirty="0" smtClean="0"/>
              <a:t>Verification and Generation</a:t>
            </a:r>
            <a:endParaRPr lang="en-US" dirty="0"/>
          </a:p>
        </p:txBody>
      </p:sp>
      <p:sp>
        <p:nvSpPr>
          <p:cNvPr id="4" name="Content Placeholder 2"/>
          <p:cNvSpPr>
            <a:spLocks noGrp="1"/>
          </p:cNvSpPr>
          <p:nvPr>
            <p:ph idx="1"/>
          </p:nvPr>
        </p:nvSpPr>
        <p:spPr>
          <a:xfrm>
            <a:off x="457200" y="2362200"/>
            <a:ext cx="8229600" cy="4144963"/>
          </a:xfrm>
        </p:spPr>
        <p:txBody>
          <a:bodyPr>
            <a:normAutofit fontScale="62500" lnSpcReduction="20000"/>
          </a:bodyPr>
          <a:lstStyle/>
          <a:p>
            <a:r>
              <a:rPr lang="en-US" dirty="0" smtClean="0"/>
              <a:t>Tasks are released on a periodic static schedule. For plants having discrete dynamics (i.e. for DES or hybrid models) the assumption is necessary for consistency of the dynamic state between replicas.</a:t>
            </a:r>
          </a:p>
          <a:p>
            <a:r>
              <a:rPr lang="en-US" dirty="0" smtClean="0"/>
              <a:t>Worst-case execution time (WCET) is known for each task on its processor.</a:t>
            </a:r>
          </a:p>
          <a:p>
            <a:r>
              <a:rPr lang="en-US" dirty="0" smtClean="0"/>
              <a:t>Tasks assigned to the same processor are not preemptive.</a:t>
            </a:r>
          </a:p>
          <a:p>
            <a:r>
              <a:rPr lang="en-US" dirty="0" smtClean="0"/>
              <a:t>Message buses are shared by multiple processors.</a:t>
            </a:r>
          </a:p>
          <a:p>
            <a:r>
              <a:rPr lang="en-US" dirty="0" smtClean="0"/>
              <a:t>Processors (and tasks) may connect to multiple communication buses (though scheduling will be harder).</a:t>
            </a:r>
          </a:p>
          <a:p>
            <a:r>
              <a:rPr lang="en-US" dirty="0" smtClean="0"/>
              <a:t>Message transfer times are known.</a:t>
            </a:r>
          </a:p>
          <a:p>
            <a:r>
              <a:rPr lang="en-US" dirty="0" smtClean="0"/>
              <a:t>A feasible bus schedule does not allow preemption of message transfers.</a:t>
            </a:r>
          </a:p>
          <a:p>
            <a:r>
              <a:rPr lang="en-US" dirty="0" smtClean="0"/>
              <a:t>Messages are broadcast to all nodes on a bus.</a:t>
            </a:r>
          </a:p>
          <a:p>
            <a:r>
              <a:rPr lang="en-US" dirty="0" smtClean="0"/>
              <a:t>On task release input data are already available for use in input buffers. Tasks write output data to output buffers at completion time. The communication framework transfers data and updates these buffers.</a:t>
            </a:r>
          </a:p>
        </p:txBody>
      </p:sp>
      <p:sp>
        <p:nvSpPr>
          <p:cNvPr id="5" name="TextBox 4"/>
          <p:cNvSpPr txBox="1"/>
          <p:nvPr/>
        </p:nvSpPr>
        <p:spPr>
          <a:xfrm>
            <a:off x="304800" y="1840468"/>
            <a:ext cx="4648200" cy="369332"/>
          </a:xfrm>
          <a:prstGeom prst="rect">
            <a:avLst/>
          </a:prstGeom>
          <a:noFill/>
        </p:spPr>
        <p:txBody>
          <a:bodyPr wrap="square" rtlCol="0">
            <a:spAutoFit/>
          </a:bodyPr>
          <a:lstStyle/>
          <a:p>
            <a:r>
              <a:rPr lang="en-US" b="1" dirty="0" smtClean="0"/>
              <a:t>Scheduling Model Assumptions</a:t>
            </a:r>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Periodic Tasks</a:t>
            </a:r>
            <a:endParaRPr lang="en-US" dirty="0"/>
          </a:p>
        </p:txBody>
      </p:sp>
      <p:sp>
        <p:nvSpPr>
          <p:cNvPr id="3" name="Content Placeholder 2"/>
          <p:cNvSpPr>
            <a:spLocks noGrp="1"/>
          </p:cNvSpPr>
          <p:nvPr>
            <p:ph idx="1"/>
          </p:nvPr>
        </p:nvSpPr>
        <p:spPr/>
        <p:txBody>
          <a:bodyPr/>
          <a:lstStyle/>
          <a:p>
            <a:r>
              <a:rPr lang="en-US" dirty="0" smtClean="0"/>
              <a:t>Task      has instances        ordered by the constraint:</a:t>
            </a:r>
          </a:p>
          <a:p>
            <a:endParaRPr lang="en-US" dirty="0"/>
          </a:p>
        </p:txBody>
      </p:sp>
      <p:graphicFrame>
        <p:nvGraphicFramePr>
          <p:cNvPr id="4" name="Object 3"/>
          <p:cNvGraphicFramePr>
            <a:graphicFrameLocks noChangeAspect="1"/>
          </p:cNvGraphicFramePr>
          <p:nvPr/>
        </p:nvGraphicFramePr>
        <p:xfrm>
          <a:off x="2374900" y="2819400"/>
          <a:ext cx="4491038" cy="914400"/>
        </p:xfrm>
        <a:graphic>
          <a:graphicData uri="http://schemas.openxmlformats.org/presentationml/2006/ole">
            <p:oleObj spid="_x0000_s3074" name="Equation" r:id="rId3" imgW="2120760" imgH="431640" progId="Equation.DSMT4">
              <p:embed/>
            </p:oleObj>
          </a:graphicData>
        </a:graphic>
      </p:graphicFrame>
      <p:graphicFrame>
        <p:nvGraphicFramePr>
          <p:cNvPr id="5" name="Object 4"/>
          <p:cNvGraphicFramePr>
            <a:graphicFrameLocks noChangeAspect="1"/>
          </p:cNvGraphicFramePr>
          <p:nvPr/>
        </p:nvGraphicFramePr>
        <p:xfrm>
          <a:off x="1676400" y="1600200"/>
          <a:ext cx="381000" cy="623455"/>
        </p:xfrm>
        <a:graphic>
          <a:graphicData uri="http://schemas.openxmlformats.org/presentationml/2006/ole">
            <p:oleObj spid="_x0000_s3075" name="Equation" r:id="rId4" imgW="139680" imgH="228600" progId="Equation.DSMT4">
              <p:embed/>
            </p:oleObj>
          </a:graphicData>
        </a:graphic>
      </p:graphicFrame>
      <p:graphicFrame>
        <p:nvGraphicFramePr>
          <p:cNvPr id="1029" name="Object 5"/>
          <p:cNvGraphicFramePr>
            <a:graphicFrameLocks noChangeAspect="1"/>
          </p:cNvGraphicFramePr>
          <p:nvPr/>
        </p:nvGraphicFramePr>
        <p:xfrm>
          <a:off x="4419600" y="1600200"/>
          <a:ext cx="587375" cy="658812"/>
        </p:xfrm>
        <a:graphic>
          <a:graphicData uri="http://schemas.openxmlformats.org/presentationml/2006/ole">
            <p:oleObj spid="_x0000_s3076" name="Equation" r:id="rId5" imgW="215640" imgH="241200" progId="Equation.DSMT4">
              <p:embed/>
            </p:oleObj>
          </a:graphicData>
        </a:graphic>
      </p:graphicFrame>
      <p:sp>
        <p:nvSpPr>
          <p:cNvPr id="8" name="TextBox 7"/>
          <p:cNvSpPr txBox="1"/>
          <p:nvPr/>
        </p:nvSpPr>
        <p:spPr>
          <a:xfrm>
            <a:off x="914400" y="3886200"/>
            <a:ext cx="1752600" cy="646331"/>
          </a:xfrm>
          <a:prstGeom prst="rect">
            <a:avLst/>
          </a:prstGeom>
          <a:solidFill>
            <a:schemeClr val="bg1"/>
          </a:solidFill>
          <a:ln>
            <a:solidFill>
              <a:schemeClr val="tx1"/>
            </a:solidFill>
          </a:ln>
        </p:spPr>
        <p:txBody>
          <a:bodyPr wrap="square" rtlCol="0">
            <a:spAutoFit/>
          </a:bodyPr>
          <a:lstStyle/>
          <a:p>
            <a:r>
              <a:rPr lang="en-US" dirty="0" smtClean="0"/>
              <a:t>Release time of instance</a:t>
            </a:r>
            <a:endParaRPr lang="en-US" dirty="0"/>
          </a:p>
        </p:txBody>
      </p:sp>
      <p:graphicFrame>
        <p:nvGraphicFramePr>
          <p:cNvPr id="1030" name="Object 6"/>
          <p:cNvGraphicFramePr>
            <a:graphicFrameLocks noChangeAspect="1"/>
          </p:cNvGraphicFramePr>
          <p:nvPr/>
        </p:nvGraphicFramePr>
        <p:xfrm>
          <a:off x="1882775" y="4151531"/>
          <a:ext cx="479425" cy="381000"/>
        </p:xfrm>
        <a:graphic>
          <a:graphicData uri="http://schemas.openxmlformats.org/presentationml/2006/ole">
            <p:oleObj spid="_x0000_s3077" name="Equation" r:id="rId6" imgW="304560" imgH="241200" progId="Equation.DSMT4">
              <p:embed/>
            </p:oleObj>
          </a:graphicData>
        </a:graphic>
      </p:graphicFrame>
      <p:cxnSp>
        <p:nvCxnSpPr>
          <p:cNvPr id="11" name="Straight Arrow Connector 10"/>
          <p:cNvCxnSpPr>
            <a:stCxn id="8" idx="0"/>
          </p:cNvCxnSpPr>
          <p:nvPr/>
        </p:nvCxnSpPr>
        <p:spPr>
          <a:xfrm rot="5400000" flipH="1" flipV="1">
            <a:off x="1885950" y="3409950"/>
            <a:ext cx="381000" cy="571500"/>
          </a:xfrm>
          <a:prstGeom prst="straightConnector1">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971800" y="3886200"/>
            <a:ext cx="1752600" cy="646331"/>
          </a:xfrm>
          <a:prstGeom prst="rect">
            <a:avLst/>
          </a:prstGeom>
          <a:solidFill>
            <a:schemeClr val="bg1"/>
          </a:solidFill>
          <a:ln>
            <a:solidFill>
              <a:schemeClr val="tx1"/>
            </a:solidFill>
          </a:ln>
        </p:spPr>
        <p:txBody>
          <a:bodyPr wrap="square" rtlCol="0">
            <a:spAutoFit/>
          </a:bodyPr>
          <a:lstStyle/>
          <a:p>
            <a:r>
              <a:rPr lang="en-US" dirty="0" smtClean="0"/>
              <a:t>Period of  task</a:t>
            </a:r>
          </a:p>
          <a:p>
            <a:endParaRPr lang="en-US" dirty="0"/>
          </a:p>
        </p:txBody>
      </p:sp>
      <p:graphicFrame>
        <p:nvGraphicFramePr>
          <p:cNvPr id="1031" name="Object 7"/>
          <p:cNvGraphicFramePr>
            <a:graphicFrameLocks noChangeAspect="1"/>
          </p:cNvGraphicFramePr>
          <p:nvPr/>
        </p:nvGraphicFramePr>
        <p:xfrm>
          <a:off x="3182938" y="4173538"/>
          <a:ext cx="220662" cy="360362"/>
        </p:xfrm>
        <a:graphic>
          <a:graphicData uri="http://schemas.openxmlformats.org/presentationml/2006/ole">
            <p:oleObj spid="_x0000_s3078" name="Equation" r:id="rId7" imgW="139680" imgH="228600" progId="Equation.DSMT4">
              <p:embed/>
            </p:oleObj>
          </a:graphicData>
        </a:graphic>
      </p:graphicFrame>
      <p:cxnSp>
        <p:nvCxnSpPr>
          <p:cNvPr id="14" name="Straight Arrow Connector 13"/>
          <p:cNvCxnSpPr>
            <a:stCxn id="12" idx="0"/>
          </p:cNvCxnSpPr>
          <p:nvPr/>
        </p:nvCxnSpPr>
        <p:spPr>
          <a:xfrm rot="5400000" flipH="1" flipV="1">
            <a:off x="3752850" y="3600450"/>
            <a:ext cx="381000" cy="190500"/>
          </a:xfrm>
          <a:prstGeom prst="straightConnector1">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934200" y="2209800"/>
            <a:ext cx="1752600" cy="646331"/>
          </a:xfrm>
          <a:prstGeom prst="rect">
            <a:avLst/>
          </a:prstGeom>
          <a:solidFill>
            <a:schemeClr val="bg1"/>
          </a:solidFill>
          <a:ln>
            <a:solidFill>
              <a:schemeClr val="tx1"/>
            </a:solidFill>
          </a:ln>
        </p:spPr>
        <p:txBody>
          <a:bodyPr wrap="square" rtlCol="0">
            <a:spAutoFit/>
          </a:bodyPr>
          <a:lstStyle/>
          <a:p>
            <a:r>
              <a:rPr lang="en-US" dirty="0" err="1" smtClean="0"/>
              <a:t>Hyperperiod</a:t>
            </a:r>
            <a:r>
              <a:rPr lang="en-US" dirty="0" smtClean="0"/>
              <a:t> of all tasks</a:t>
            </a:r>
            <a:endParaRPr lang="en-US" dirty="0"/>
          </a:p>
        </p:txBody>
      </p:sp>
      <p:cxnSp>
        <p:nvCxnSpPr>
          <p:cNvPr id="18" name="Straight Arrow Connector 17"/>
          <p:cNvCxnSpPr>
            <a:stCxn id="17" idx="1"/>
          </p:cNvCxnSpPr>
          <p:nvPr/>
        </p:nvCxnSpPr>
        <p:spPr>
          <a:xfrm rot="10800000" flipV="1">
            <a:off x="6400800" y="2532966"/>
            <a:ext cx="533400" cy="438834"/>
          </a:xfrm>
          <a:prstGeom prst="straightConnector1">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934200" y="3886200"/>
            <a:ext cx="1752600" cy="646331"/>
          </a:xfrm>
          <a:prstGeom prst="rect">
            <a:avLst/>
          </a:prstGeom>
          <a:solidFill>
            <a:schemeClr val="bg1"/>
          </a:solidFill>
          <a:ln>
            <a:solidFill>
              <a:schemeClr val="tx1"/>
            </a:solidFill>
          </a:ln>
        </p:spPr>
        <p:txBody>
          <a:bodyPr wrap="square" rtlCol="0">
            <a:spAutoFit/>
          </a:bodyPr>
          <a:lstStyle/>
          <a:p>
            <a:r>
              <a:rPr lang="en-US" dirty="0" smtClean="0"/>
              <a:t>Period of  task</a:t>
            </a:r>
          </a:p>
          <a:p>
            <a:endParaRPr lang="en-US" dirty="0"/>
          </a:p>
        </p:txBody>
      </p:sp>
      <p:cxnSp>
        <p:nvCxnSpPr>
          <p:cNvPr id="24" name="Straight Arrow Connector 23"/>
          <p:cNvCxnSpPr>
            <a:stCxn id="23" idx="1"/>
          </p:cNvCxnSpPr>
          <p:nvPr/>
        </p:nvCxnSpPr>
        <p:spPr>
          <a:xfrm rot="10800000">
            <a:off x="6400800" y="3581400"/>
            <a:ext cx="533400" cy="627966"/>
          </a:xfrm>
          <a:prstGeom prst="straightConnector1">
            <a:avLst/>
          </a:prstGeom>
          <a:ln w="41275">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032" name="Object 8"/>
          <p:cNvGraphicFramePr>
            <a:graphicFrameLocks noChangeAspect="1"/>
          </p:cNvGraphicFramePr>
          <p:nvPr/>
        </p:nvGraphicFramePr>
        <p:xfrm>
          <a:off x="7170738" y="4191000"/>
          <a:ext cx="220662" cy="360362"/>
        </p:xfrm>
        <a:graphic>
          <a:graphicData uri="http://schemas.openxmlformats.org/presentationml/2006/ole">
            <p:oleObj spid="_x0000_s3079" name="Equation" r:id="rId8" imgW="139680" imgH="228600" progId="Equation.DSMT4">
              <p:embed/>
            </p:oleObj>
          </a:graphicData>
        </a:graphic>
      </p:graphicFrame>
      <p:sp>
        <p:nvSpPr>
          <p:cNvPr id="28" name="TextBox 27"/>
          <p:cNvSpPr txBox="1"/>
          <p:nvPr/>
        </p:nvSpPr>
        <p:spPr>
          <a:xfrm>
            <a:off x="76200" y="2858869"/>
            <a:ext cx="1752600" cy="646331"/>
          </a:xfrm>
          <a:prstGeom prst="rect">
            <a:avLst/>
          </a:prstGeom>
          <a:solidFill>
            <a:schemeClr val="bg1"/>
          </a:solidFill>
          <a:ln>
            <a:solidFill>
              <a:schemeClr val="tx1"/>
            </a:solidFill>
          </a:ln>
        </p:spPr>
        <p:txBody>
          <a:bodyPr wrap="square" rtlCol="0">
            <a:spAutoFit/>
          </a:bodyPr>
          <a:lstStyle/>
          <a:p>
            <a:r>
              <a:rPr lang="en-US" dirty="0" smtClean="0">
                <a:solidFill>
                  <a:srgbClr val="FF0000"/>
                </a:solidFill>
              </a:rPr>
              <a:t>Correction from formula (1)</a:t>
            </a:r>
            <a:endParaRPr lang="en-US"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Periodic Tasks</a:t>
            </a:r>
            <a:endParaRPr lang="en-US" dirty="0"/>
          </a:p>
        </p:txBody>
      </p:sp>
      <p:sp>
        <p:nvSpPr>
          <p:cNvPr id="3" name="Content Placeholder 2"/>
          <p:cNvSpPr>
            <a:spLocks noGrp="1"/>
          </p:cNvSpPr>
          <p:nvPr>
            <p:ph idx="1"/>
          </p:nvPr>
        </p:nvSpPr>
        <p:spPr/>
        <p:txBody>
          <a:bodyPr/>
          <a:lstStyle/>
          <a:p>
            <a:r>
              <a:rPr lang="en-US" dirty="0" smtClean="0"/>
              <a:t>Task      has instances        ordered by the constraint:</a:t>
            </a:r>
          </a:p>
          <a:p>
            <a:endParaRPr lang="en-US" dirty="0" smtClean="0"/>
          </a:p>
          <a:p>
            <a:endParaRPr lang="en-US" dirty="0" smtClean="0"/>
          </a:p>
          <a:p>
            <a:r>
              <a:rPr lang="en-US" dirty="0" smtClean="0"/>
              <a:t>Each instance has exclusive processor access:</a:t>
            </a:r>
          </a:p>
          <a:p>
            <a:endParaRPr lang="en-US" dirty="0"/>
          </a:p>
        </p:txBody>
      </p:sp>
      <p:graphicFrame>
        <p:nvGraphicFramePr>
          <p:cNvPr id="4" name="Object 3"/>
          <p:cNvGraphicFramePr>
            <a:graphicFrameLocks noChangeAspect="1"/>
          </p:cNvGraphicFramePr>
          <p:nvPr/>
        </p:nvGraphicFramePr>
        <p:xfrm>
          <a:off x="2374900" y="2819400"/>
          <a:ext cx="4491038" cy="914400"/>
        </p:xfrm>
        <a:graphic>
          <a:graphicData uri="http://schemas.openxmlformats.org/presentationml/2006/ole">
            <p:oleObj spid="_x0000_s4098" name="Equation" r:id="rId4" imgW="2120760" imgH="431640" progId="Equation.DSMT4">
              <p:embed/>
            </p:oleObj>
          </a:graphicData>
        </a:graphic>
      </p:graphicFrame>
      <p:graphicFrame>
        <p:nvGraphicFramePr>
          <p:cNvPr id="5" name="Object 4"/>
          <p:cNvGraphicFramePr>
            <a:graphicFrameLocks noChangeAspect="1"/>
          </p:cNvGraphicFramePr>
          <p:nvPr/>
        </p:nvGraphicFramePr>
        <p:xfrm>
          <a:off x="1676400" y="1600200"/>
          <a:ext cx="381000" cy="623455"/>
        </p:xfrm>
        <a:graphic>
          <a:graphicData uri="http://schemas.openxmlformats.org/presentationml/2006/ole">
            <p:oleObj spid="_x0000_s4099" name="Equation" r:id="rId5" imgW="139680" imgH="228600" progId="Equation.DSMT4">
              <p:embed/>
            </p:oleObj>
          </a:graphicData>
        </a:graphic>
      </p:graphicFrame>
      <p:graphicFrame>
        <p:nvGraphicFramePr>
          <p:cNvPr id="1029" name="Object 5"/>
          <p:cNvGraphicFramePr>
            <a:graphicFrameLocks noChangeAspect="1"/>
          </p:cNvGraphicFramePr>
          <p:nvPr/>
        </p:nvGraphicFramePr>
        <p:xfrm>
          <a:off x="4419600" y="1600200"/>
          <a:ext cx="587375" cy="658812"/>
        </p:xfrm>
        <a:graphic>
          <a:graphicData uri="http://schemas.openxmlformats.org/presentationml/2006/ole">
            <p:oleObj spid="_x0000_s4100" name="Equation" r:id="rId6" imgW="215640" imgH="241200" progId="Equation.DSMT4">
              <p:embed/>
            </p:oleObj>
          </a:graphicData>
        </a:graphic>
      </p:graphicFrame>
      <p:graphicFrame>
        <p:nvGraphicFramePr>
          <p:cNvPr id="19" name="Object 18"/>
          <p:cNvGraphicFramePr>
            <a:graphicFrameLocks noChangeAspect="1"/>
          </p:cNvGraphicFramePr>
          <p:nvPr/>
        </p:nvGraphicFramePr>
        <p:xfrm>
          <a:off x="2442887" y="4486730"/>
          <a:ext cx="4186513" cy="847270"/>
        </p:xfrm>
        <a:graphic>
          <a:graphicData uri="http://schemas.openxmlformats.org/presentationml/2006/ole">
            <p:oleObj spid="_x0000_s4101" name="Equation" r:id="rId7" imgW="2133360" imgH="431640" progId="Equation.DSMT4">
              <p:embed/>
            </p:oleObj>
          </a:graphicData>
        </a:graphic>
      </p:graphicFrame>
      <p:sp>
        <p:nvSpPr>
          <p:cNvPr id="20" name="TextBox 19"/>
          <p:cNvSpPr txBox="1"/>
          <p:nvPr/>
        </p:nvSpPr>
        <p:spPr>
          <a:xfrm>
            <a:off x="914400" y="5602069"/>
            <a:ext cx="1905000" cy="646331"/>
          </a:xfrm>
          <a:prstGeom prst="rect">
            <a:avLst/>
          </a:prstGeom>
          <a:solidFill>
            <a:schemeClr val="bg1"/>
          </a:solidFill>
          <a:ln>
            <a:solidFill>
              <a:schemeClr val="tx1"/>
            </a:solidFill>
          </a:ln>
        </p:spPr>
        <p:txBody>
          <a:bodyPr wrap="square" rtlCol="0">
            <a:spAutoFit/>
          </a:bodyPr>
          <a:lstStyle/>
          <a:p>
            <a:r>
              <a:rPr lang="en-US" dirty="0" smtClean="0"/>
              <a:t>Index set of tasks on processor p</a:t>
            </a:r>
            <a:endParaRPr lang="en-US" dirty="0"/>
          </a:p>
        </p:txBody>
      </p:sp>
      <p:cxnSp>
        <p:nvCxnSpPr>
          <p:cNvPr id="21" name="Straight Arrow Connector 20"/>
          <p:cNvCxnSpPr>
            <a:stCxn id="20" idx="0"/>
          </p:cNvCxnSpPr>
          <p:nvPr/>
        </p:nvCxnSpPr>
        <p:spPr>
          <a:xfrm rot="5400000" flipH="1" flipV="1">
            <a:off x="2209119" y="4763188"/>
            <a:ext cx="496662" cy="1181101"/>
          </a:xfrm>
          <a:prstGeom prst="straightConnector1">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276600" y="5602069"/>
            <a:ext cx="1905000" cy="646331"/>
          </a:xfrm>
          <a:prstGeom prst="rect">
            <a:avLst/>
          </a:prstGeom>
          <a:solidFill>
            <a:schemeClr val="bg1"/>
          </a:solidFill>
          <a:ln>
            <a:solidFill>
              <a:schemeClr val="tx1"/>
            </a:solidFill>
          </a:ln>
        </p:spPr>
        <p:txBody>
          <a:bodyPr wrap="square" rtlCol="0">
            <a:spAutoFit/>
          </a:bodyPr>
          <a:lstStyle/>
          <a:p>
            <a:r>
              <a:rPr lang="en-US" dirty="0" smtClean="0"/>
              <a:t>All instances of task </a:t>
            </a:r>
            <a:endParaRPr lang="en-US" dirty="0"/>
          </a:p>
        </p:txBody>
      </p:sp>
      <p:cxnSp>
        <p:nvCxnSpPr>
          <p:cNvPr id="27" name="Straight Arrow Connector 26"/>
          <p:cNvCxnSpPr>
            <a:stCxn id="26" idx="0"/>
          </p:cNvCxnSpPr>
          <p:nvPr/>
        </p:nvCxnSpPr>
        <p:spPr>
          <a:xfrm rot="5400000" flipH="1" flipV="1">
            <a:off x="4076017" y="5258484"/>
            <a:ext cx="496669" cy="190502"/>
          </a:xfrm>
          <a:prstGeom prst="straightConnector1">
            <a:avLst/>
          </a:prstGeom>
          <a:ln w="41275">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2057" name="Object 9"/>
          <p:cNvGraphicFramePr>
            <a:graphicFrameLocks noChangeAspect="1"/>
          </p:cNvGraphicFramePr>
          <p:nvPr/>
        </p:nvGraphicFramePr>
        <p:xfrm>
          <a:off x="3886200" y="5888038"/>
          <a:ext cx="220662" cy="360362"/>
        </p:xfrm>
        <a:graphic>
          <a:graphicData uri="http://schemas.openxmlformats.org/presentationml/2006/ole">
            <p:oleObj spid="_x0000_s4102" name="Equation" r:id="rId8" imgW="139680" imgH="228600" progId="Equation.DSMT4">
              <p:embed/>
            </p:oleObj>
          </a:graphicData>
        </a:graphic>
      </p:graphicFrame>
      <p:sp>
        <p:nvSpPr>
          <p:cNvPr id="30" name="TextBox 29"/>
          <p:cNvSpPr txBox="1"/>
          <p:nvPr/>
        </p:nvSpPr>
        <p:spPr>
          <a:xfrm>
            <a:off x="5791200" y="5602069"/>
            <a:ext cx="3200400" cy="923330"/>
          </a:xfrm>
          <a:prstGeom prst="rect">
            <a:avLst/>
          </a:prstGeom>
          <a:solidFill>
            <a:schemeClr val="bg1"/>
          </a:solidFill>
          <a:ln>
            <a:solidFill>
              <a:schemeClr val="tx1"/>
            </a:solidFill>
          </a:ln>
        </p:spPr>
        <p:txBody>
          <a:bodyPr wrap="square" rtlCol="0">
            <a:spAutoFit/>
          </a:bodyPr>
          <a:lstStyle/>
          <a:p>
            <a:r>
              <a:rPr lang="en-US" dirty="0" smtClean="0"/>
              <a:t>Enforce exclusive access to the resource during each interval (using a global constraint).</a:t>
            </a:r>
            <a:endParaRPr lang="en-US" dirty="0"/>
          </a:p>
        </p:txBody>
      </p:sp>
      <p:cxnSp>
        <p:nvCxnSpPr>
          <p:cNvPr id="31" name="Straight Arrow Connector 30"/>
          <p:cNvCxnSpPr>
            <a:stCxn id="30" idx="0"/>
          </p:cNvCxnSpPr>
          <p:nvPr/>
        </p:nvCxnSpPr>
        <p:spPr>
          <a:xfrm rot="16200000" flipV="1">
            <a:off x="6495367" y="4706036"/>
            <a:ext cx="496668" cy="1295398"/>
          </a:xfrm>
          <a:prstGeom prst="straightConnector1">
            <a:avLst/>
          </a:prstGeom>
          <a:ln w="41275">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9" name="Picture 7" descr="C:\Documents and Settings\jporter\Desktop\Publications\MURI\ESWeek09\figures\ordering.png"/>
          <p:cNvPicPr>
            <a:picLocks noChangeAspect="1" noChangeArrowheads="1"/>
          </p:cNvPicPr>
          <p:nvPr/>
        </p:nvPicPr>
        <p:blipFill>
          <a:blip r:embed="rId3" cstate="print"/>
          <a:srcRect/>
          <a:stretch>
            <a:fillRect/>
          </a:stretch>
        </p:blipFill>
        <p:spPr bwMode="auto">
          <a:xfrm>
            <a:off x="304800" y="4319544"/>
            <a:ext cx="7696200" cy="2386056"/>
          </a:xfrm>
          <a:prstGeom prst="rect">
            <a:avLst/>
          </a:prstGeom>
          <a:noFill/>
        </p:spPr>
      </p:pic>
      <p:sp>
        <p:nvSpPr>
          <p:cNvPr id="2" name="Title 1"/>
          <p:cNvSpPr>
            <a:spLocks noGrp="1"/>
          </p:cNvSpPr>
          <p:nvPr>
            <p:ph type="title"/>
          </p:nvPr>
        </p:nvSpPr>
        <p:spPr/>
        <p:txBody>
          <a:bodyPr/>
          <a:lstStyle/>
          <a:p>
            <a:r>
              <a:rPr lang="en-US" dirty="0" smtClean="0"/>
              <a:t>Scheduling: Messages</a:t>
            </a:r>
            <a:endParaRPr lang="en-US" dirty="0"/>
          </a:p>
        </p:txBody>
      </p:sp>
      <p:sp>
        <p:nvSpPr>
          <p:cNvPr id="3" name="Content Placeholder 2"/>
          <p:cNvSpPr>
            <a:spLocks noGrp="1"/>
          </p:cNvSpPr>
          <p:nvPr>
            <p:ph idx="1"/>
          </p:nvPr>
        </p:nvSpPr>
        <p:spPr/>
        <p:txBody>
          <a:bodyPr/>
          <a:lstStyle/>
          <a:p>
            <a:r>
              <a:rPr lang="en-US" dirty="0" smtClean="0"/>
              <a:t>Message        instance (        ) ordering:</a:t>
            </a:r>
            <a:endParaRPr lang="en-US" dirty="0"/>
          </a:p>
        </p:txBody>
      </p:sp>
      <p:graphicFrame>
        <p:nvGraphicFramePr>
          <p:cNvPr id="4" name="Object 3"/>
          <p:cNvGraphicFramePr>
            <a:graphicFrameLocks noChangeAspect="1"/>
          </p:cNvGraphicFramePr>
          <p:nvPr/>
        </p:nvGraphicFramePr>
        <p:xfrm>
          <a:off x="1600200" y="2514600"/>
          <a:ext cx="2213811" cy="609600"/>
        </p:xfrm>
        <a:graphic>
          <a:graphicData uri="http://schemas.openxmlformats.org/presentationml/2006/ole">
            <p:oleObj spid="_x0000_s5122" name="Equation" r:id="rId4" imgW="876240" imgH="241200" progId="Equation.DSMT4">
              <p:embed/>
            </p:oleObj>
          </a:graphicData>
        </a:graphic>
      </p:graphicFrame>
      <p:graphicFrame>
        <p:nvGraphicFramePr>
          <p:cNvPr id="3075" name="Object 3"/>
          <p:cNvGraphicFramePr>
            <a:graphicFrameLocks noChangeAspect="1"/>
          </p:cNvGraphicFramePr>
          <p:nvPr/>
        </p:nvGraphicFramePr>
        <p:xfrm>
          <a:off x="4876800" y="2514600"/>
          <a:ext cx="2376487" cy="609600"/>
        </p:xfrm>
        <a:graphic>
          <a:graphicData uri="http://schemas.openxmlformats.org/presentationml/2006/ole">
            <p:oleObj spid="_x0000_s5123" name="Equation" r:id="rId5" imgW="939600" imgH="241200" progId="Equation.DSMT4">
              <p:embed/>
            </p:oleObj>
          </a:graphicData>
        </a:graphic>
      </p:graphicFrame>
      <p:graphicFrame>
        <p:nvGraphicFramePr>
          <p:cNvPr id="6" name="Object 5"/>
          <p:cNvGraphicFramePr>
            <a:graphicFrameLocks noChangeAspect="1"/>
          </p:cNvGraphicFramePr>
          <p:nvPr/>
        </p:nvGraphicFramePr>
        <p:xfrm>
          <a:off x="2438400" y="1600200"/>
          <a:ext cx="609600" cy="609600"/>
        </p:xfrm>
        <a:graphic>
          <a:graphicData uri="http://schemas.openxmlformats.org/presentationml/2006/ole">
            <p:oleObj spid="_x0000_s5124" name="Equation" r:id="rId6" imgW="228600" imgH="228600" progId="Equation.DSMT4">
              <p:embed/>
            </p:oleObj>
          </a:graphicData>
        </a:graphic>
      </p:graphicFrame>
      <p:graphicFrame>
        <p:nvGraphicFramePr>
          <p:cNvPr id="3077" name="Object 5"/>
          <p:cNvGraphicFramePr>
            <a:graphicFrameLocks noChangeAspect="1"/>
          </p:cNvGraphicFramePr>
          <p:nvPr/>
        </p:nvGraphicFramePr>
        <p:xfrm>
          <a:off x="4648200" y="1584325"/>
          <a:ext cx="779462" cy="642938"/>
        </p:xfrm>
        <a:graphic>
          <a:graphicData uri="http://schemas.openxmlformats.org/presentationml/2006/ole">
            <p:oleObj spid="_x0000_s5125" name="Equation" r:id="rId7" imgW="291960" imgH="241200" progId="Equation.DSMT4">
              <p:embed/>
            </p:oleObj>
          </a:graphicData>
        </a:graphic>
      </p:graphicFrame>
      <p:sp>
        <p:nvSpPr>
          <p:cNvPr id="8" name="TextBox 7"/>
          <p:cNvSpPr txBox="1"/>
          <p:nvPr/>
        </p:nvSpPr>
        <p:spPr>
          <a:xfrm>
            <a:off x="761997" y="3392269"/>
            <a:ext cx="1752600" cy="646331"/>
          </a:xfrm>
          <a:prstGeom prst="rect">
            <a:avLst/>
          </a:prstGeom>
          <a:solidFill>
            <a:schemeClr val="bg1"/>
          </a:solidFill>
          <a:ln>
            <a:solidFill>
              <a:schemeClr val="tx1"/>
            </a:solidFill>
          </a:ln>
        </p:spPr>
        <p:txBody>
          <a:bodyPr wrap="square" rtlCol="0">
            <a:spAutoFit/>
          </a:bodyPr>
          <a:lstStyle/>
          <a:p>
            <a:r>
              <a:rPr lang="en-US" dirty="0" smtClean="0"/>
              <a:t>End of the sending task</a:t>
            </a:r>
            <a:endParaRPr lang="en-US" dirty="0"/>
          </a:p>
        </p:txBody>
      </p:sp>
      <p:cxnSp>
        <p:nvCxnSpPr>
          <p:cNvPr id="9" name="Straight Arrow Connector 8"/>
          <p:cNvCxnSpPr>
            <a:stCxn id="8" idx="0"/>
          </p:cNvCxnSpPr>
          <p:nvPr/>
        </p:nvCxnSpPr>
        <p:spPr>
          <a:xfrm rot="5400000" flipH="1" flipV="1">
            <a:off x="2018618" y="2667688"/>
            <a:ext cx="344261" cy="1104902"/>
          </a:xfrm>
          <a:prstGeom prst="straightConnector1">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0"/>
          </p:cNvCxnSpPr>
          <p:nvPr/>
        </p:nvCxnSpPr>
        <p:spPr>
          <a:xfrm rot="5400000" flipH="1" flipV="1">
            <a:off x="1561418" y="3048688"/>
            <a:ext cx="420461" cy="266702"/>
          </a:xfrm>
          <a:prstGeom prst="straightConnector1">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95600" y="3392261"/>
            <a:ext cx="1752600" cy="646331"/>
          </a:xfrm>
          <a:prstGeom prst="rect">
            <a:avLst/>
          </a:prstGeom>
          <a:solidFill>
            <a:schemeClr val="bg1"/>
          </a:solidFill>
          <a:ln>
            <a:solidFill>
              <a:schemeClr val="tx1"/>
            </a:solidFill>
          </a:ln>
        </p:spPr>
        <p:txBody>
          <a:bodyPr wrap="square" rtlCol="0">
            <a:spAutoFit/>
          </a:bodyPr>
          <a:lstStyle/>
          <a:p>
            <a:r>
              <a:rPr lang="en-US" dirty="0" smtClean="0"/>
              <a:t>Message send start time</a:t>
            </a:r>
            <a:endParaRPr lang="en-US" dirty="0"/>
          </a:p>
        </p:txBody>
      </p:sp>
      <p:cxnSp>
        <p:nvCxnSpPr>
          <p:cNvPr id="19" name="Straight Arrow Connector 18"/>
          <p:cNvCxnSpPr>
            <a:stCxn id="18" idx="0"/>
          </p:cNvCxnSpPr>
          <p:nvPr/>
        </p:nvCxnSpPr>
        <p:spPr>
          <a:xfrm rot="16200000" flipV="1">
            <a:off x="3466420" y="3086781"/>
            <a:ext cx="344261" cy="266700"/>
          </a:xfrm>
          <a:prstGeom prst="straightConnector1">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952997" y="3392261"/>
            <a:ext cx="1752600" cy="646331"/>
          </a:xfrm>
          <a:prstGeom prst="rect">
            <a:avLst/>
          </a:prstGeom>
          <a:solidFill>
            <a:schemeClr val="bg1"/>
          </a:solidFill>
          <a:ln>
            <a:solidFill>
              <a:schemeClr val="tx1"/>
            </a:solidFill>
          </a:ln>
        </p:spPr>
        <p:txBody>
          <a:bodyPr wrap="square" rtlCol="0">
            <a:spAutoFit/>
          </a:bodyPr>
          <a:lstStyle/>
          <a:p>
            <a:r>
              <a:rPr lang="en-US" dirty="0" smtClean="0"/>
              <a:t>Message transfer time</a:t>
            </a:r>
            <a:endParaRPr lang="en-US" dirty="0"/>
          </a:p>
        </p:txBody>
      </p:sp>
      <p:cxnSp>
        <p:nvCxnSpPr>
          <p:cNvPr id="22" name="Straight Arrow Connector 21"/>
          <p:cNvCxnSpPr>
            <a:stCxn id="21" idx="0"/>
          </p:cNvCxnSpPr>
          <p:nvPr/>
        </p:nvCxnSpPr>
        <p:spPr>
          <a:xfrm rot="5400000" flipH="1" flipV="1">
            <a:off x="5638122" y="3162982"/>
            <a:ext cx="420455" cy="38105"/>
          </a:xfrm>
          <a:prstGeom prst="straightConnector1">
            <a:avLst/>
          </a:prstGeom>
          <a:ln w="41275">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010400" y="3352800"/>
            <a:ext cx="1752600" cy="646331"/>
          </a:xfrm>
          <a:prstGeom prst="rect">
            <a:avLst/>
          </a:prstGeom>
          <a:solidFill>
            <a:schemeClr val="bg1"/>
          </a:solidFill>
          <a:ln>
            <a:solidFill>
              <a:schemeClr val="tx1"/>
            </a:solidFill>
          </a:ln>
        </p:spPr>
        <p:txBody>
          <a:bodyPr wrap="square" rtlCol="0">
            <a:spAutoFit/>
          </a:bodyPr>
          <a:lstStyle/>
          <a:p>
            <a:r>
              <a:rPr lang="en-US" dirty="0" smtClean="0"/>
              <a:t>Start of the receiving task</a:t>
            </a:r>
            <a:endParaRPr lang="en-US" dirty="0"/>
          </a:p>
        </p:txBody>
      </p:sp>
      <p:cxnSp>
        <p:nvCxnSpPr>
          <p:cNvPr id="25" name="Straight Arrow Connector 24"/>
          <p:cNvCxnSpPr>
            <a:stCxn id="24" idx="0"/>
          </p:cNvCxnSpPr>
          <p:nvPr/>
        </p:nvCxnSpPr>
        <p:spPr>
          <a:xfrm rot="16200000" flipV="1">
            <a:off x="7390723" y="2856823"/>
            <a:ext cx="420454" cy="571500"/>
          </a:xfrm>
          <a:prstGeom prst="straightConnector1">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3375660" y="5097780"/>
            <a:ext cx="1295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2"/>
          </p:cNvCxnSpPr>
          <p:nvPr/>
        </p:nvCxnSpPr>
        <p:spPr>
          <a:xfrm rot="16200000" flipH="1">
            <a:off x="2609848" y="3067048"/>
            <a:ext cx="457202" cy="2400305"/>
          </a:xfrm>
          <a:prstGeom prst="straightConnector1">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16200000" flipH="1">
            <a:off x="3733800" y="4572000"/>
            <a:ext cx="1371600" cy="304800"/>
          </a:xfrm>
          <a:prstGeom prst="straightConnector1">
            <a:avLst/>
          </a:prstGeom>
          <a:ln w="41275">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762500" y="5082540"/>
            <a:ext cx="1295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4" idx="2"/>
          </p:cNvCxnSpPr>
          <p:nvPr/>
        </p:nvCxnSpPr>
        <p:spPr>
          <a:xfrm rot="5400000">
            <a:off x="6400115" y="3009216"/>
            <a:ext cx="496671" cy="2476500"/>
          </a:xfrm>
          <a:prstGeom prst="straightConnector1">
            <a:avLst/>
          </a:prstGeom>
          <a:ln w="41275">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Messages</a:t>
            </a:r>
            <a:endParaRPr lang="en-US" dirty="0"/>
          </a:p>
        </p:txBody>
      </p:sp>
      <p:sp>
        <p:nvSpPr>
          <p:cNvPr id="3" name="Content Placeholder 2"/>
          <p:cNvSpPr>
            <a:spLocks noGrp="1"/>
          </p:cNvSpPr>
          <p:nvPr>
            <p:ph idx="1"/>
          </p:nvPr>
        </p:nvSpPr>
        <p:spPr>
          <a:xfrm>
            <a:off x="0" y="1981200"/>
            <a:ext cx="3124200" cy="4038600"/>
          </a:xfrm>
        </p:spPr>
        <p:txBody>
          <a:bodyPr>
            <a:normAutofit fontScale="92500" lnSpcReduction="10000"/>
          </a:bodyPr>
          <a:lstStyle/>
          <a:p>
            <a:r>
              <a:rPr lang="en-US" sz="2800" dirty="0" smtClean="0"/>
              <a:t>That case showed</a:t>
            </a:r>
          </a:p>
          <a:p>
            <a:pPr lvl="1"/>
            <a:r>
              <a:rPr lang="en-US" sz="2400" dirty="0" smtClean="0"/>
              <a:t>One ordering possibility</a:t>
            </a:r>
          </a:p>
          <a:p>
            <a:pPr lvl="1"/>
            <a:r>
              <a:rPr lang="en-US" sz="2400" dirty="0" smtClean="0"/>
              <a:t>Single-rate transfer</a:t>
            </a:r>
          </a:p>
          <a:p>
            <a:endParaRPr lang="en-US" sz="2800" dirty="0" smtClean="0"/>
          </a:p>
          <a:p>
            <a:r>
              <a:rPr lang="en-US" sz="2800" dirty="0" smtClean="0"/>
              <a:t>Need to handle:</a:t>
            </a:r>
          </a:p>
          <a:p>
            <a:pPr lvl="1"/>
            <a:r>
              <a:rPr lang="en-US" sz="2400" dirty="0" smtClean="0"/>
              <a:t>Wrap-around at the ends →</a:t>
            </a:r>
          </a:p>
          <a:p>
            <a:pPr lvl="1"/>
            <a:r>
              <a:rPr lang="en-US" sz="2400" dirty="0" smtClean="0"/>
              <a:t>Multi-rate data transfers</a:t>
            </a:r>
            <a:endParaRPr lang="en-US" sz="2400" dirty="0"/>
          </a:p>
        </p:txBody>
      </p:sp>
      <p:pic>
        <p:nvPicPr>
          <p:cNvPr id="23554" name="Picture 2" descr="C:\Documents and Settings\jporter\Desktop\Publications\MURI\ESWeek09\figures\possibilities2.png"/>
          <p:cNvPicPr>
            <a:picLocks noChangeAspect="1" noChangeArrowheads="1"/>
          </p:cNvPicPr>
          <p:nvPr/>
        </p:nvPicPr>
        <p:blipFill>
          <a:blip r:embed="rId2" cstate="print"/>
          <a:srcRect/>
          <a:stretch>
            <a:fillRect/>
          </a:stretch>
        </p:blipFill>
        <p:spPr bwMode="auto">
          <a:xfrm>
            <a:off x="3094998" y="2590800"/>
            <a:ext cx="5972802" cy="3896320"/>
          </a:xfrm>
          <a:prstGeom prst="rect">
            <a:avLst/>
          </a:prstGeom>
          <a:noFill/>
          <a:ln>
            <a:solidFill>
              <a:schemeClr val="tx1"/>
            </a:solid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Messages</a:t>
            </a:r>
            <a:endParaRPr lang="en-US" dirty="0"/>
          </a:p>
        </p:txBody>
      </p:sp>
      <p:sp>
        <p:nvSpPr>
          <p:cNvPr id="3" name="Content Placeholder 2"/>
          <p:cNvSpPr>
            <a:spLocks noGrp="1"/>
          </p:cNvSpPr>
          <p:nvPr>
            <p:ph idx="1"/>
          </p:nvPr>
        </p:nvSpPr>
        <p:spPr>
          <a:xfrm>
            <a:off x="76200" y="1981200"/>
            <a:ext cx="3352800" cy="2514600"/>
          </a:xfrm>
        </p:spPr>
        <p:txBody>
          <a:bodyPr>
            <a:normAutofit/>
          </a:bodyPr>
          <a:lstStyle/>
          <a:p>
            <a:r>
              <a:rPr lang="en-US" sz="2800" dirty="0" smtClean="0"/>
              <a:t>Need to handle:</a:t>
            </a:r>
          </a:p>
          <a:p>
            <a:pPr lvl="1"/>
            <a:r>
              <a:rPr lang="en-US" sz="2400" dirty="0" smtClean="0"/>
              <a:t>Wrap-around at the ends →</a:t>
            </a:r>
          </a:p>
          <a:p>
            <a:pPr lvl="1"/>
            <a:r>
              <a:rPr lang="en-US" sz="2400" dirty="0" smtClean="0"/>
              <a:t>Multi-rate data transfers</a:t>
            </a:r>
            <a:endParaRPr lang="en-US" sz="2400" dirty="0"/>
          </a:p>
        </p:txBody>
      </p:sp>
      <p:graphicFrame>
        <p:nvGraphicFramePr>
          <p:cNvPr id="5" name="Object 4"/>
          <p:cNvGraphicFramePr>
            <a:graphicFrameLocks noChangeAspect="1"/>
          </p:cNvGraphicFramePr>
          <p:nvPr/>
        </p:nvGraphicFramePr>
        <p:xfrm>
          <a:off x="3276600" y="1905000"/>
          <a:ext cx="5773271" cy="1066800"/>
        </p:xfrm>
        <a:graphic>
          <a:graphicData uri="http://schemas.openxmlformats.org/presentationml/2006/ole">
            <p:oleObj spid="_x0000_s6146" name="Equation" r:id="rId4" imgW="2336760" imgH="431640" progId="Equation.DSMT4">
              <p:embed/>
            </p:oleObj>
          </a:graphicData>
        </a:graphic>
      </p:graphicFrame>
      <p:sp>
        <p:nvSpPr>
          <p:cNvPr id="6" name="TextBox 5"/>
          <p:cNvSpPr txBox="1"/>
          <p:nvPr/>
        </p:nvSpPr>
        <p:spPr>
          <a:xfrm>
            <a:off x="3733800" y="3124200"/>
            <a:ext cx="4343400" cy="923330"/>
          </a:xfrm>
          <a:prstGeom prst="rect">
            <a:avLst/>
          </a:prstGeom>
          <a:solidFill>
            <a:schemeClr val="bg1"/>
          </a:solidFill>
          <a:ln>
            <a:solidFill>
              <a:schemeClr val="tx1"/>
            </a:solidFill>
          </a:ln>
        </p:spPr>
        <p:txBody>
          <a:bodyPr wrap="square" rtlCol="0">
            <a:spAutoFit/>
          </a:bodyPr>
          <a:lstStyle/>
          <a:p>
            <a:r>
              <a:rPr lang="en-US" b="1" dirty="0" smtClean="0"/>
              <a:t>Encodes all of the ordering for a single bus, its messages, and the tasks that send them (no receivers).</a:t>
            </a:r>
            <a:endParaRPr lang="en-US" b="1" dirty="0"/>
          </a:p>
        </p:txBody>
      </p:sp>
      <p:graphicFrame>
        <p:nvGraphicFramePr>
          <p:cNvPr id="7" name="Object 6"/>
          <p:cNvGraphicFramePr>
            <a:graphicFrameLocks noChangeAspect="1"/>
          </p:cNvGraphicFramePr>
          <p:nvPr/>
        </p:nvGraphicFramePr>
        <p:xfrm>
          <a:off x="152400" y="4495800"/>
          <a:ext cx="3770671" cy="990600"/>
        </p:xfrm>
        <a:graphic>
          <a:graphicData uri="http://schemas.openxmlformats.org/presentationml/2006/ole">
            <p:oleObj spid="_x0000_s6147" name="Equation" r:id="rId5" imgW="1498320" imgH="393480" progId="Equation.DSMT4">
              <p:embed/>
            </p:oleObj>
          </a:graphicData>
        </a:graphic>
      </p:graphicFrame>
      <p:graphicFrame>
        <p:nvGraphicFramePr>
          <p:cNvPr id="24580" name="Object 4"/>
          <p:cNvGraphicFramePr>
            <a:graphicFrameLocks noChangeAspect="1"/>
          </p:cNvGraphicFramePr>
          <p:nvPr/>
        </p:nvGraphicFramePr>
        <p:xfrm>
          <a:off x="4391025" y="4489450"/>
          <a:ext cx="4600575" cy="1149350"/>
        </p:xfrm>
        <a:graphic>
          <a:graphicData uri="http://schemas.openxmlformats.org/presentationml/2006/ole">
            <p:oleObj spid="_x0000_s6148" name="Equation" r:id="rId6" imgW="1828800" imgH="457200" progId="Equation.DSMT4">
              <p:embed/>
            </p:oleObj>
          </a:graphicData>
        </a:graphic>
      </p:graphicFrame>
      <p:sp>
        <p:nvSpPr>
          <p:cNvPr id="9" name="TextBox 8"/>
          <p:cNvSpPr txBox="1"/>
          <p:nvPr/>
        </p:nvSpPr>
        <p:spPr>
          <a:xfrm>
            <a:off x="609600" y="5706070"/>
            <a:ext cx="7162800" cy="923330"/>
          </a:xfrm>
          <a:prstGeom prst="rect">
            <a:avLst/>
          </a:prstGeom>
          <a:solidFill>
            <a:schemeClr val="bg1"/>
          </a:solidFill>
          <a:ln>
            <a:solidFill>
              <a:schemeClr val="tx1"/>
            </a:solidFill>
          </a:ln>
        </p:spPr>
        <p:txBody>
          <a:bodyPr wrap="square" rtlCol="0">
            <a:spAutoFit/>
          </a:bodyPr>
          <a:lstStyle/>
          <a:p>
            <a:r>
              <a:rPr lang="en-US" b="1" dirty="0" smtClean="0"/>
              <a:t>To handle multi-rate transfers (with decimation rate     ), we have to also insure a minimum distance between instances of the same messages.  These constraints replace those shown earlier for messages.</a:t>
            </a:r>
            <a:endParaRPr lang="en-US" b="1" dirty="0"/>
          </a:p>
        </p:txBody>
      </p:sp>
      <p:graphicFrame>
        <p:nvGraphicFramePr>
          <p:cNvPr id="10" name="Object 9"/>
          <p:cNvGraphicFramePr>
            <a:graphicFrameLocks noChangeAspect="1"/>
          </p:cNvGraphicFramePr>
          <p:nvPr/>
        </p:nvGraphicFramePr>
        <p:xfrm>
          <a:off x="5600700" y="5715000"/>
          <a:ext cx="190500" cy="393700"/>
        </p:xfrm>
        <a:graphic>
          <a:graphicData uri="http://schemas.openxmlformats.org/presentationml/2006/ole">
            <p:oleObj spid="_x0000_s6149" name="Equation" r:id="rId7" imgW="190440" imgH="393480" progId="Equation.DSMT4">
              <p:embed/>
            </p:oleObj>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Latency</a:t>
            </a:r>
            <a:endParaRPr lang="en-US" dirty="0"/>
          </a:p>
        </p:txBody>
      </p:sp>
      <p:sp>
        <p:nvSpPr>
          <p:cNvPr id="3" name="Content Placeholder 2"/>
          <p:cNvSpPr>
            <a:spLocks noGrp="1"/>
          </p:cNvSpPr>
          <p:nvPr>
            <p:ph idx="1"/>
          </p:nvPr>
        </p:nvSpPr>
        <p:spPr/>
        <p:txBody>
          <a:bodyPr>
            <a:normAutofit lnSpcReduction="10000"/>
          </a:bodyPr>
          <a:lstStyle/>
          <a:p>
            <a:r>
              <a:rPr lang="en-US" dirty="0" smtClean="0"/>
              <a:t>For control systems, we would like to enforce maximum temporal separation between two tasks in different parts of the system.</a:t>
            </a:r>
          </a:p>
          <a:p>
            <a:endParaRPr lang="en-US" dirty="0" smtClean="0"/>
          </a:p>
          <a:p>
            <a:r>
              <a:rPr lang="en-US" dirty="0" smtClean="0"/>
              <a:t>This is tricky:</a:t>
            </a:r>
          </a:p>
          <a:p>
            <a:pPr lvl="1"/>
            <a:r>
              <a:rPr lang="en-US" dirty="0" smtClean="0"/>
              <a:t>Enumeration of all execution dependency paths between them leads to severe problem growth.</a:t>
            </a:r>
          </a:p>
          <a:p>
            <a:pPr lvl="1"/>
            <a:r>
              <a:rPr lang="en-US" dirty="0" smtClean="0"/>
              <a:t>Many of the expanded paths would be infeasible?</a:t>
            </a:r>
          </a:p>
          <a:p>
            <a:pPr lvl="1"/>
            <a:r>
              <a:rPr lang="en-US" dirty="0" smtClean="0"/>
              <a:t>We want to avoid problem explosions!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Latency</a:t>
            </a:r>
            <a:endParaRPr lang="en-US" dirty="0"/>
          </a:p>
        </p:txBody>
      </p:sp>
      <p:sp>
        <p:nvSpPr>
          <p:cNvPr id="3" name="Content Placeholder 2"/>
          <p:cNvSpPr>
            <a:spLocks noGrp="1"/>
          </p:cNvSpPr>
          <p:nvPr>
            <p:ph idx="1"/>
          </p:nvPr>
        </p:nvSpPr>
        <p:spPr/>
        <p:txBody>
          <a:bodyPr/>
          <a:lstStyle/>
          <a:p>
            <a:r>
              <a:rPr lang="en-US" dirty="0" smtClean="0"/>
              <a:t>Relax the latency constraints – </a:t>
            </a:r>
          </a:p>
          <a:p>
            <a:pPr lvl="1"/>
            <a:r>
              <a:rPr lang="en-US" dirty="0" smtClean="0"/>
              <a:t>Ignore the dependency chains between the specified tasks</a:t>
            </a:r>
          </a:p>
          <a:p>
            <a:pPr lvl="1"/>
            <a:r>
              <a:rPr lang="en-US" dirty="0" smtClean="0"/>
              <a:t>Enforce only the temporal distance</a:t>
            </a:r>
          </a:p>
          <a:p>
            <a:pPr lvl="1"/>
            <a:r>
              <a:rPr lang="en-US" dirty="0" smtClean="0"/>
              <a:t>Check to see if the dependencies are satisfied in the result (here we could use an IPET-like check).</a:t>
            </a:r>
          </a:p>
          <a:p>
            <a:pPr lvl="1"/>
            <a:endParaRPr lang="en-US" dirty="0" smtClean="0"/>
          </a:p>
          <a:p>
            <a:r>
              <a:rPr lang="en-US" dirty="0" smtClean="0"/>
              <a:t>Now, for the constraints…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Latency</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sz="2800" dirty="0" smtClean="0"/>
              <a:t>These are less efficient (so far) – for a sending task  and a receiving task      we create (up to)       reified constraints enforcing the maximum time separation, one for each sender/receiver instance pair.  Many of these constraints are actually infeasible.</a:t>
            </a:r>
          </a:p>
          <a:p>
            <a:endParaRPr lang="en-US" sz="2800" dirty="0" smtClean="0"/>
          </a:p>
          <a:p>
            <a:endParaRPr lang="en-US" sz="2800" dirty="0" smtClean="0"/>
          </a:p>
          <a:p>
            <a:endParaRPr lang="en-US" sz="2800" dirty="0" smtClean="0"/>
          </a:p>
          <a:p>
            <a:endParaRPr lang="en-US" sz="2800" dirty="0" smtClean="0"/>
          </a:p>
          <a:p>
            <a:r>
              <a:rPr lang="en-US" sz="2800" dirty="0" smtClean="0"/>
              <a:t>It seems to work better to use equality in the constraint and optimize on the value of      .</a:t>
            </a:r>
          </a:p>
          <a:p>
            <a:endParaRPr lang="en-US" sz="2800" dirty="0"/>
          </a:p>
        </p:txBody>
      </p:sp>
      <p:graphicFrame>
        <p:nvGraphicFramePr>
          <p:cNvPr id="4" name="Object 3"/>
          <p:cNvGraphicFramePr>
            <a:graphicFrameLocks noChangeAspect="1"/>
          </p:cNvGraphicFramePr>
          <p:nvPr/>
        </p:nvGraphicFramePr>
        <p:xfrm>
          <a:off x="685800" y="4038600"/>
          <a:ext cx="3930650" cy="725071"/>
        </p:xfrm>
        <a:graphic>
          <a:graphicData uri="http://schemas.openxmlformats.org/presentationml/2006/ole">
            <p:oleObj spid="_x0000_s7170" name="Equation" r:id="rId3" imgW="1307880" imgH="241200" progId="Equation.DSMT4">
              <p:embed/>
            </p:oleObj>
          </a:graphicData>
        </a:graphic>
      </p:graphicFrame>
      <p:graphicFrame>
        <p:nvGraphicFramePr>
          <p:cNvPr id="5" name="Object 4"/>
          <p:cNvGraphicFramePr>
            <a:graphicFrameLocks noChangeAspect="1"/>
          </p:cNvGraphicFramePr>
          <p:nvPr/>
        </p:nvGraphicFramePr>
        <p:xfrm>
          <a:off x="773288" y="4876800"/>
          <a:ext cx="1588912" cy="932622"/>
        </p:xfrm>
        <a:graphic>
          <a:graphicData uri="http://schemas.openxmlformats.org/presentationml/2006/ole">
            <p:oleObj spid="_x0000_s7171" name="Equation" r:id="rId4" imgW="583920" imgH="342720" progId="Equation.DSMT4">
              <p:embed/>
            </p:oleObj>
          </a:graphicData>
        </a:graphic>
      </p:graphicFrame>
      <p:graphicFrame>
        <p:nvGraphicFramePr>
          <p:cNvPr id="25605" name="Object 5"/>
          <p:cNvGraphicFramePr>
            <a:graphicFrameLocks noChangeAspect="1"/>
          </p:cNvGraphicFramePr>
          <p:nvPr/>
        </p:nvGraphicFramePr>
        <p:xfrm>
          <a:off x="8229600" y="1585912"/>
          <a:ext cx="381000" cy="623888"/>
        </p:xfrm>
        <a:graphic>
          <a:graphicData uri="http://schemas.openxmlformats.org/presentationml/2006/ole">
            <p:oleObj spid="_x0000_s7172" name="Equation" r:id="rId5" imgW="139680" imgH="228600" progId="Equation.DSMT4">
              <p:embed/>
            </p:oleObj>
          </a:graphicData>
        </a:graphic>
      </p:graphicFrame>
      <p:graphicFrame>
        <p:nvGraphicFramePr>
          <p:cNvPr id="25607" name="Object 7"/>
          <p:cNvGraphicFramePr>
            <a:graphicFrameLocks noChangeAspect="1"/>
          </p:cNvGraphicFramePr>
          <p:nvPr/>
        </p:nvGraphicFramePr>
        <p:xfrm>
          <a:off x="3775075" y="1963738"/>
          <a:ext cx="450850" cy="658812"/>
        </p:xfrm>
        <a:graphic>
          <a:graphicData uri="http://schemas.openxmlformats.org/presentationml/2006/ole">
            <p:oleObj spid="_x0000_s7173" name="Equation" r:id="rId6" imgW="164880" imgH="241200" progId="Equation.DSMT4">
              <p:embed/>
            </p:oleObj>
          </a:graphicData>
        </a:graphic>
      </p:graphicFrame>
      <p:graphicFrame>
        <p:nvGraphicFramePr>
          <p:cNvPr id="25608" name="Object 8"/>
          <p:cNvGraphicFramePr>
            <a:graphicFrameLocks noChangeAspect="1"/>
          </p:cNvGraphicFramePr>
          <p:nvPr/>
        </p:nvGraphicFramePr>
        <p:xfrm>
          <a:off x="6705600" y="1981200"/>
          <a:ext cx="484188" cy="554038"/>
        </p:xfrm>
        <a:graphic>
          <a:graphicData uri="http://schemas.openxmlformats.org/presentationml/2006/ole">
            <p:oleObj spid="_x0000_s7174" name="Equation" r:id="rId7" imgW="177480" imgH="203040" progId="Equation.DSMT4">
              <p:embed/>
            </p:oleObj>
          </a:graphicData>
        </a:graphic>
      </p:graphicFrame>
      <p:sp>
        <p:nvSpPr>
          <p:cNvPr id="11" name="TextBox 10"/>
          <p:cNvSpPr txBox="1"/>
          <p:nvPr/>
        </p:nvSpPr>
        <p:spPr>
          <a:xfrm>
            <a:off x="5029200" y="4056063"/>
            <a:ext cx="3505200" cy="646331"/>
          </a:xfrm>
          <a:prstGeom prst="rect">
            <a:avLst/>
          </a:prstGeom>
          <a:solidFill>
            <a:schemeClr val="bg1"/>
          </a:solidFill>
          <a:ln>
            <a:solidFill>
              <a:schemeClr val="tx1"/>
            </a:solidFill>
          </a:ln>
        </p:spPr>
        <p:txBody>
          <a:bodyPr wrap="square" rtlCol="0">
            <a:spAutoFit/>
          </a:bodyPr>
          <a:lstStyle/>
          <a:p>
            <a:r>
              <a:rPr lang="en-US" b="1" dirty="0" smtClean="0"/>
              <a:t>Each possible arrangement has a control variable       .  </a:t>
            </a:r>
            <a:endParaRPr lang="en-US" b="1" dirty="0"/>
          </a:p>
        </p:txBody>
      </p:sp>
      <p:graphicFrame>
        <p:nvGraphicFramePr>
          <p:cNvPr id="25609" name="Object 9"/>
          <p:cNvGraphicFramePr>
            <a:graphicFrameLocks noChangeAspect="1"/>
          </p:cNvGraphicFramePr>
          <p:nvPr/>
        </p:nvGraphicFramePr>
        <p:xfrm>
          <a:off x="6629400" y="4284663"/>
          <a:ext cx="317775" cy="439737"/>
        </p:xfrm>
        <a:graphic>
          <a:graphicData uri="http://schemas.openxmlformats.org/presentationml/2006/ole">
            <p:oleObj spid="_x0000_s7175" name="Equation" r:id="rId8" imgW="164880" imgH="228600" progId="Equation.DSMT4">
              <p:embed/>
            </p:oleObj>
          </a:graphicData>
        </a:graphic>
      </p:graphicFrame>
      <p:sp>
        <p:nvSpPr>
          <p:cNvPr id="13" name="TextBox 12"/>
          <p:cNvSpPr txBox="1"/>
          <p:nvPr/>
        </p:nvSpPr>
        <p:spPr>
          <a:xfrm>
            <a:off x="5029200" y="4953000"/>
            <a:ext cx="3505200" cy="646331"/>
          </a:xfrm>
          <a:prstGeom prst="rect">
            <a:avLst/>
          </a:prstGeom>
          <a:solidFill>
            <a:schemeClr val="bg1"/>
          </a:solidFill>
          <a:ln>
            <a:solidFill>
              <a:schemeClr val="tx1"/>
            </a:solidFill>
          </a:ln>
        </p:spPr>
        <p:txBody>
          <a:bodyPr wrap="square" rtlCol="0">
            <a:spAutoFit/>
          </a:bodyPr>
          <a:lstStyle/>
          <a:p>
            <a:r>
              <a:rPr lang="en-US" b="1" dirty="0" smtClean="0"/>
              <a:t>At least one of the control variables must be true.</a:t>
            </a:r>
            <a:endParaRPr lang="en-US" b="1" dirty="0"/>
          </a:p>
        </p:txBody>
      </p:sp>
      <p:graphicFrame>
        <p:nvGraphicFramePr>
          <p:cNvPr id="25610" name="Object 10"/>
          <p:cNvGraphicFramePr>
            <a:graphicFrameLocks noChangeAspect="1"/>
          </p:cNvGraphicFramePr>
          <p:nvPr/>
        </p:nvGraphicFramePr>
        <p:xfrm>
          <a:off x="6629400" y="6286501"/>
          <a:ext cx="381000" cy="571499"/>
        </p:xfrm>
        <a:graphic>
          <a:graphicData uri="http://schemas.openxmlformats.org/presentationml/2006/ole">
            <p:oleObj spid="_x0000_s7176" name="Equation" r:id="rId9" imgW="152280" imgH="228600" progId="Equation.DSMT4">
              <p:embed/>
            </p:oleObj>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6400800" cy="1143000"/>
          </a:xfrm>
        </p:spPr>
        <p:txBody>
          <a:bodyPr>
            <a:normAutofit fontScale="90000"/>
          </a:bodyPr>
          <a:lstStyle/>
          <a:p>
            <a:pPr algn="l"/>
            <a:r>
              <a:rPr lang="en-US" dirty="0" smtClean="0"/>
              <a:t>Scheduling: </a:t>
            </a:r>
            <a:br>
              <a:rPr lang="en-US" dirty="0" smtClean="0"/>
            </a:br>
            <a:r>
              <a:rPr lang="en-US" dirty="0" smtClean="0"/>
              <a:t>Language</a:t>
            </a:r>
            <a:endParaRPr lang="en-US" dirty="0"/>
          </a:p>
        </p:txBody>
      </p:sp>
      <p:sp>
        <p:nvSpPr>
          <p:cNvPr id="3" name="Content Placeholder 2"/>
          <p:cNvSpPr>
            <a:spLocks noGrp="1"/>
          </p:cNvSpPr>
          <p:nvPr>
            <p:ph idx="1"/>
          </p:nvPr>
        </p:nvSpPr>
        <p:spPr>
          <a:xfrm>
            <a:off x="152400" y="1874837"/>
            <a:ext cx="4419600" cy="2011363"/>
          </a:xfrm>
        </p:spPr>
        <p:txBody>
          <a:bodyPr>
            <a:normAutofit/>
          </a:bodyPr>
          <a:lstStyle/>
          <a:p>
            <a:r>
              <a:rPr lang="en-US" sz="2800" dirty="0" smtClean="0"/>
              <a:t>Keep it simple</a:t>
            </a:r>
          </a:p>
          <a:p>
            <a:r>
              <a:rPr lang="en-US" sz="2800" dirty="0" smtClean="0"/>
              <a:t>Capture relevant structure and platform parameters (e.g. rates and overhead)</a:t>
            </a:r>
          </a:p>
        </p:txBody>
      </p:sp>
      <p:sp>
        <p:nvSpPr>
          <p:cNvPr id="4" name="TextBox 3"/>
          <p:cNvSpPr txBox="1"/>
          <p:nvPr/>
        </p:nvSpPr>
        <p:spPr>
          <a:xfrm>
            <a:off x="5181600" y="41493"/>
            <a:ext cx="3200400" cy="6740307"/>
          </a:xfrm>
          <a:prstGeom prst="rect">
            <a:avLst/>
          </a:prstGeom>
          <a:solidFill>
            <a:schemeClr val="bg1"/>
          </a:solidFill>
          <a:ln>
            <a:solidFill>
              <a:schemeClr val="tx1"/>
            </a:solidFill>
          </a:ln>
        </p:spPr>
        <p:txBody>
          <a:bodyPr wrap="square" rtlCol="0">
            <a:spAutoFit/>
          </a:bodyPr>
          <a:lstStyle/>
          <a:p>
            <a:r>
              <a:rPr lang="en-US" dirty="0" smtClean="0"/>
              <a:t>Resolution 2us</a:t>
            </a:r>
          </a:p>
          <a:p>
            <a:endParaRPr lang="en-US" dirty="0" smtClean="0"/>
          </a:p>
          <a:p>
            <a:r>
              <a:rPr lang="en-US" dirty="0" smtClean="0"/>
              <a:t>Proc P1 100MHz 50us 10us</a:t>
            </a:r>
          </a:p>
          <a:p>
            <a:r>
              <a:rPr lang="en-US" dirty="0" smtClean="0"/>
              <a:t>Task T1 =50Hz 8us</a:t>
            </a:r>
          </a:p>
          <a:p>
            <a:r>
              <a:rPr lang="en-US" dirty="0" smtClean="0"/>
              <a:t>Task T2 =100Hz 10us</a:t>
            </a:r>
          </a:p>
          <a:p>
            <a:endParaRPr lang="en-US" dirty="0" smtClean="0"/>
          </a:p>
          <a:p>
            <a:r>
              <a:rPr lang="en-US" dirty="0" smtClean="0"/>
              <a:t>Proc P2 100MHz 40us 12us</a:t>
            </a:r>
          </a:p>
          <a:p>
            <a:r>
              <a:rPr lang="en-US" dirty="0" smtClean="0"/>
              <a:t>Task T1 =50Hz 10us</a:t>
            </a:r>
          </a:p>
          <a:p>
            <a:r>
              <a:rPr lang="en-US" dirty="0" smtClean="0"/>
              <a:t>Task T2 =100Hz 10us</a:t>
            </a:r>
          </a:p>
          <a:p>
            <a:endParaRPr lang="en-US" dirty="0" smtClean="0"/>
          </a:p>
          <a:p>
            <a:r>
              <a:rPr lang="en-US" dirty="0" smtClean="0"/>
              <a:t>Proc P3 100MHz 50us 12us</a:t>
            </a:r>
          </a:p>
          <a:p>
            <a:r>
              <a:rPr lang="en-US" dirty="0" smtClean="0"/>
              <a:t>Task T1 =25Hz 10us</a:t>
            </a:r>
          </a:p>
          <a:p>
            <a:r>
              <a:rPr lang="en-US" dirty="0" smtClean="0"/>
              <a:t>Task T2 =50Hz 5us</a:t>
            </a:r>
          </a:p>
          <a:p>
            <a:endParaRPr lang="en-US" dirty="0" smtClean="0"/>
          </a:p>
          <a:p>
            <a:r>
              <a:rPr lang="en-US" dirty="0" smtClean="0"/>
              <a:t>Bus B12 1Mb 0us</a:t>
            </a:r>
          </a:p>
          <a:p>
            <a:r>
              <a:rPr lang="en-US" dirty="0" err="1" smtClean="0"/>
              <a:t>Msg</a:t>
            </a:r>
            <a:r>
              <a:rPr lang="en-US" dirty="0" smtClean="0"/>
              <a:t> M1 16B P1/T1 P2/T1</a:t>
            </a:r>
          </a:p>
          <a:p>
            <a:endParaRPr lang="en-US" dirty="0" smtClean="0"/>
          </a:p>
          <a:p>
            <a:r>
              <a:rPr lang="en-US" dirty="0" smtClean="0"/>
              <a:t>Bus B23 1Mb 0us</a:t>
            </a:r>
          </a:p>
          <a:p>
            <a:r>
              <a:rPr lang="en-US" dirty="0" err="1" smtClean="0"/>
              <a:t>Msg</a:t>
            </a:r>
            <a:r>
              <a:rPr lang="en-US" dirty="0" smtClean="0"/>
              <a:t> M2 2B P2/T1 P3/T1</a:t>
            </a:r>
          </a:p>
          <a:p>
            <a:r>
              <a:rPr lang="en-US" dirty="0" err="1" smtClean="0"/>
              <a:t>Msg</a:t>
            </a:r>
            <a:r>
              <a:rPr lang="en-US" dirty="0" smtClean="0"/>
              <a:t> M3 4B P3/T2 P2/T2</a:t>
            </a:r>
          </a:p>
          <a:p>
            <a:endParaRPr lang="en-US" dirty="0" smtClean="0"/>
          </a:p>
          <a:p>
            <a:r>
              <a:rPr lang="en-US" dirty="0" smtClean="0"/>
              <a:t>Latency 35us P1/T1 P2/T1</a:t>
            </a:r>
          </a:p>
          <a:p>
            <a:r>
              <a:rPr lang="en-US" dirty="0" smtClean="0"/>
              <a:t>% Latency loop</a:t>
            </a:r>
          </a:p>
          <a:p>
            <a:r>
              <a:rPr lang="en-US" dirty="0" smtClean="0"/>
              <a:t>Latency 100us P2/T1 P2/T2</a:t>
            </a:r>
          </a:p>
        </p:txBody>
      </p:sp>
      <p:sp>
        <p:nvSpPr>
          <p:cNvPr id="6" name="Rectangle 5"/>
          <p:cNvSpPr/>
          <p:nvPr/>
        </p:nvSpPr>
        <p:spPr>
          <a:xfrm>
            <a:off x="228600" y="4114800"/>
            <a:ext cx="1371600" cy="106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000" b="1" dirty="0" smtClean="0"/>
              <a:t>P1</a:t>
            </a:r>
            <a:endParaRPr lang="en-US" b="1" dirty="0"/>
          </a:p>
        </p:txBody>
      </p:sp>
      <p:sp>
        <p:nvSpPr>
          <p:cNvPr id="7" name="Rectangle 6"/>
          <p:cNvSpPr/>
          <p:nvPr/>
        </p:nvSpPr>
        <p:spPr>
          <a:xfrm>
            <a:off x="1752600" y="4114800"/>
            <a:ext cx="1371600" cy="106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000" b="1" dirty="0" smtClean="0"/>
              <a:t>P2</a:t>
            </a:r>
            <a:endParaRPr lang="en-US" b="1" dirty="0"/>
          </a:p>
        </p:txBody>
      </p:sp>
      <p:sp>
        <p:nvSpPr>
          <p:cNvPr id="8" name="Rectangle 7"/>
          <p:cNvSpPr/>
          <p:nvPr/>
        </p:nvSpPr>
        <p:spPr>
          <a:xfrm>
            <a:off x="3276600" y="4114800"/>
            <a:ext cx="1371600" cy="106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000" b="1" dirty="0" smtClean="0"/>
              <a:t>P3</a:t>
            </a:r>
            <a:endParaRPr lang="en-US" b="1" dirty="0"/>
          </a:p>
        </p:txBody>
      </p:sp>
      <p:sp>
        <p:nvSpPr>
          <p:cNvPr id="9" name="Rounded Rectangle 8"/>
          <p:cNvSpPr/>
          <p:nvPr/>
        </p:nvSpPr>
        <p:spPr>
          <a:xfrm>
            <a:off x="381000" y="4648200"/>
            <a:ext cx="457200" cy="457200"/>
          </a:xfrm>
          <a:prstGeom prst="roundRect">
            <a:avLst/>
          </a:prstGeom>
          <a:solidFill>
            <a:schemeClr val="bg2">
              <a:lumMod val="9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T1</a:t>
            </a:r>
            <a:endParaRPr lang="en-US" b="1" dirty="0">
              <a:solidFill>
                <a:schemeClr val="tx1"/>
              </a:solidFill>
            </a:endParaRPr>
          </a:p>
        </p:txBody>
      </p:sp>
      <p:sp>
        <p:nvSpPr>
          <p:cNvPr id="10" name="Rounded Rectangle 9"/>
          <p:cNvSpPr/>
          <p:nvPr/>
        </p:nvSpPr>
        <p:spPr>
          <a:xfrm>
            <a:off x="990600" y="4648200"/>
            <a:ext cx="457200" cy="457200"/>
          </a:xfrm>
          <a:prstGeom prst="roundRect">
            <a:avLst/>
          </a:prstGeom>
          <a:solidFill>
            <a:schemeClr val="bg2">
              <a:lumMod val="9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T2</a:t>
            </a:r>
            <a:endParaRPr lang="en-US" b="1" dirty="0">
              <a:solidFill>
                <a:schemeClr val="tx1"/>
              </a:solidFill>
            </a:endParaRPr>
          </a:p>
        </p:txBody>
      </p:sp>
      <p:sp>
        <p:nvSpPr>
          <p:cNvPr id="11" name="Rounded Rectangle 10"/>
          <p:cNvSpPr/>
          <p:nvPr/>
        </p:nvSpPr>
        <p:spPr>
          <a:xfrm>
            <a:off x="1905000" y="4648200"/>
            <a:ext cx="457200" cy="457200"/>
          </a:xfrm>
          <a:prstGeom prst="roundRect">
            <a:avLst/>
          </a:prstGeom>
          <a:solidFill>
            <a:schemeClr val="bg2">
              <a:lumMod val="9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T1</a:t>
            </a:r>
            <a:endParaRPr lang="en-US" b="1" dirty="0">
              <a:solidFill>
                <a:schemeClr val="tx1"/>
              </a:solidFill>
            </a:endParaRPr>
          </a:p>
        </p:txBody>
      </p:sp>
      <p:sp>
        <p:nvSpPr>
          <p:cNvPr id="12" name="Rounded Rectangle 11"/>
          <p:cNvSpPr/>
          <p:nvPr/>
        </p:nvSpPr>
        <p:spPr>
          <a:xfrm>
            <a:off x="2514600" y="4648200"/>
            <a:ext cx="457200" cy="457200"/>
          </a:xfrm>
          <a:prstGeom prst="roundRect">
            <a:avLst/>
          </a:prstGeom>
          <a:solidFill>
            <a:schemeClr val="bg2">
              <a:lumMod val="9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T2</a:t>
            </a:r>
            <a:endParaRPr lang="en-US" b="1" dirty="0">
              <a:solidFill>
                <a:schemeClr val="tx1"/>
              </a:solidFill>
            </a:endParaRPr>
          </a:p>
        </p:txBody>
      </p:sp>
      <p:sp>
        <p:nvSpPr>
          <p:cNvPr id="13" name="Rounded Rectangle 12"/>
          <p:cNvSpPr/>
          <p:nvPr/>
        </p:nvSpPr>
        <p:spPr>
          <a:xfrm>
            <a:off x="3429000" y="4648200"/>
            <a:ext cx="457200" cy="457200"/>
          </a:xfrm>
          <a:prstGeom prst="roundRect">
            <a:avLst/>
          </a:prstGeom>
          <a:solidFill>
            <a:schemeClr val="bg2">
              <a:lumMod val="9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T1</a:t>
            </a:r>
            <a:endParaRPr lang="en-US" b="1" dirty="0">
              <a:solidFill>
                <a:schemeClr val="tx1"/>
              </a:solidFill>
            </a:endParaRPr>
          </a:p>
        </p:txBody>
      </p:sp>
      <p:sp>
        <p:nvSpPr>
          <p:cNvPr id="14" name="Rounded Rectangle 13"/>
          <p:cNvSpPr/>
          <p:nvPr/>
        </p:nvSpPr>
        <p:spPr>
          <a:xfrm>
            <a:off x="4038600" y="4648200"/>
            <a:ext cx="457200" cy="457200"/>
          </a:xfrm>
          <a:prstGeom prst="roundRect">
            <a:avLst/>
          </a:prstGeom>
          <a:solidFill>
            <a:schemeClr val="bg2">
              <a:lumMod val="9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T2</a:t>
            </a:r>
            <a:endParaRPr lang="en-US" b="1" dirty="0">
              <a:solidFill>
                <a:schemeClr val="tx1"/>
              </a:solidFill>
            </a:endParaRPr>
          </a:p>
        </p:txBody>
      </p:sp>
      <p:sp>
        <p:nvSpPr>
          <p:cNvPr id="15" name="Rounded Rectangle 14"/>
          <p:cNvSpPr/>
          <p:nvPr/>
        </p:nvSpPr>
        <p:spPr>
          <a:xfrm>
            <a:off x="762000" y="5638800"/>
            <a:ext cx="1371600" cy="83820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sz="2000" b="1" dirty="0" smtClean="0">
                <a:solidFill>
                  <a:schemeClr val="tx1"/>
                </a:solidFill>
              </a:rPr>
              <a:t>B12</a:t>
            </a:r>
            <a:endParaRPr lang="en-US" b="1" dirty="0">
              <a:solidFill>
                <a:schemeClr val="tx1"/>
              </a:solidFill>
            </a:endParaRPr>
          </a:p>
        </p:txBody>
      </p:sp>
      <p:sp>
        <p:nvSpPr>
          <p:cNvPr id="16" name="Rounded Rectangle 15"/>
          <p:cNvSpPr/>
          <p:nvPr/>
        </p:nvSpPr>
        <p:spPr>
          <a:xfrm>
            <a:off x="1447800" y="5715000"/>
            <a:ext cx="609600" cy="457200"/>
          </a:xfrm>
          <a:prstGeom prst="roundRect">
            <a:avLst/>
          </a:prstGeom>
          <a:solidFill>
            <a:schemeClr val="bg2">
              <a:lumMod val="9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M1</a:t>
            </a:r>
            <a:endParaRPr lang="en-US" b="1" dirty="0">
              <a:solidFill>
                <a:schemeClr val="tx1"/>
              </a:solidFill>
            </a:endParaRPr>
          </a:p>
        </p:txBody>
      </p:sp>
      <p:sp>
        <p:nvSpPr>
          <p:cNvPr id="17" name="Rounded Rectangle 16"/>
          <p:cNvSpPr/>
          <p:nvPr/>
        </p:nvSpPr>
        <p:spPr>
          <a:xfrm>
            <a:off x="2362200" y="5638800"/>
            <a:ext cx="2209800" cy="83820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sz="2000" b="1" dirty="0" smtClean="0">
                <a:solidFill>
                  <a:schemeClr val="tx1"/>
                </a:solidFill>
              </a:rPr>
              <a:t>B23</a:t>
            </a:r>
            <a:endParaRPr lang="en-US" b="1" dirty="0">
              <a:solidFill>
                <a:schemeClr val="tx1"/>
              </a:solidFill>
            </a:endParaRPr>
          </a:p>
        </p:txBody>
      </p:sp>
      <p:sp>
        <p:nvSpPr>
          <p:cNvPr id="18" name="Rounded Rectangle 17"/>
          <p:cNvSpPr/>
          <p:nvPr/>
        </p:nvSpPr>
        <p:spPr>
          <a:xfrm>
            <a:off x="3048000" y="5715000"/>
            <a:ext cx="609600" cy="457200"/>
          </a:xfrm>
          <a:prstGeom prst="roundRect">
            <a:avLst/>
          </a:prstGeom>
          <a:solidFill>
            <a:schemeClr val="bg2">
              <a:lumMod val="9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M2</a:t>
            </a:r>
            <a:endParaRPr lang="en-US" b="1" dirty="0">
              <a:solidFill>
                <a:schemeClr val="tx1"/>
              </a:solidFill>
            </a:endParaRPr>
          </a:p>
        </p:txBody>
      </p:sp>
      <p:sp>
        <p:nvSpPr>
          <p:cNvPr id="19" name="Rounded Rectangle 18"/>
          <p:cNvSpPr/>
          <p:nvPr/>
        </p:nvSpPr>
        <p:spPr>
          <a:xfrm>
            <a:off x="3810000" y="5715000"/>
            <a:ext cx="609600" cy="457200"/>
          </a:xfrm>
          <a:prstGeom prst="roundRect">
            <a:avLst/>
          </a:prstGeom>
          <a:solidFill>
            <a:schemeClr val="bg2">
              <a:lumMod val="9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M3</a:t>
            </a:r>
            <a:endParaRPr lang="en-US" b="1" dirty="0">
              <a:solidFill>
                <a:schemeClr val="tx1"/>
              </a:solidFill>
            </a:endParaRPr>
          </a:p>
        </p:txBody>
      </p:sp>
      <p:cxnSp>
        <p:nvCxnSpPr>
          <p:cNvPr id="21" name="Straight Arrow Connector 20"/>
          <p:cNvCxnSpPr>
            <a:stCxn id="9" idx="2"/>
          </p:cNvCxnSpPr>
          <p:nvPr/>
        </p:nvCxnSpPr>
        <p:spPr>
          <a:xfrm rot="16200000" flipH="1">
            <a:off x="762000" y="4953000"/>
            <a:ext cx="609600" cy="9144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0"/>
            <a:endCxn id="11" idx="2"/>
          </p:cNvCxnSpPr>
          <p:nvPr/>
        </p:nvCxnSpPr>
        <p:spPr>
          <a:xfrm rot="5400000" flipH="1" flipV="1">
            <a:off x="1638300" y="5219700"/>
            <a:ext cx="609600" cy="3810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316480" y="5059680"/>
            <a:ext cx="762000" cy="6858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8" idx="0"/>
            <a:endCxn id="13" idx="2"/>
          </p:cNvCxnSpPr>
          <p:nvPr/>
        </p:nvCxnSpPr>
        <p:spPr>
          <a:xfrm rot="5400000" flipH="1" flipV="1">
            <a:off x="3200400" y="5257800"/>
            <a:ext cx="609600" cy="3048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 idx="2"/>
            <a:endCxn id="19" idx="0"/>
          </p:cNvCxnSpPr>
          <p:nvPr/>
        </p:nvCxnSpPr>
        <p:spPr>
          <a:xfrm rot="5400000">
            <a:off x="3886200" y="5334000"/>
            <a:ext cx="609600" cy="1524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0800000">
            <a:off x="2926081" y="5059680"/>
            <a:ext cx="914400" cy="68580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Big Picture: High-Confidence</a:t>
            </a:r>
            <a:br>
              <a:rPr lang="en-US" dirty="0" smtClean="0"/>
            </a:br>
            <a:r>
              <a:rPr lang="en-US" dirty="0" smtClean="0"/>
              <a:t>Embedded Software Design</a:t>
            </a:r>
            <a:endParaRPr lang="en-US" dirty="0"/>
          </a:p>
        </p:txBody>
      </p:sp>
      <p:grpSp>
        <p:nvGrpSpPr>
          <p:cNvPr id="3" name="Group 49"/>
          <p:cNvGrpSpPr/>
          <p:nvPr/>
        </p:nvGrpSpPr>
        <p:grpSpPr>
          <a:xfrm>
            <a:off x="152400" y="2057400"/>
            <a:ext cx="2819400" cy="2666999"/>
            <a:chOff x="288925" y="1611312"/>
            <a:chExt cx="5057775" cy="5175081"/>
          </a:xfrm>
        </p:grpSpPr>
        <p:grpSp>
          <p:nvGrpSpPr>
            <p:cNvPr id="4" name="Group 54"/>
            <p:cNvGrpSpPr>
              <a:grpSpLocks/>
            </p:cNvGrpSpPr>
            <p:nvPr/>
          </p:nvGrpSpPr>
          <p:grpSpPr bwMode="auto">
            <a:xfrm>
              <a:off x="1136650" y="3582987"/>
              <a:ext cx="4210050" cy="1234674"/>
              <a:chOff x="899538" y="3105150"/>
              <a:chExt cx="4210726" cy="1234378"/>
            </a:xfrm>
          </p:grpSpPr>
          <p:sp>
            <p:nvSpPr>
              <p:cNvPr id="13" name="Rectangle 12"/>
              <p:cNvSpPr/>
              <p:nvPr/>
            </p:nvSpPr>
            <p:spPr bwMode="auto">
              <a:xfrm>
                <a:off x="899538" y="3105150"/>
                <a:ext cx="4210726" cy="1152249"/>
              </a:xfrm>
              <a:prstGeom prst="rect">
                <a:avLst/>
              </a:prstGeom>
              <a:solidFill>
                <a:schemeClr val="accent5">
                  <a:lumMod val="40000"/>
                  <a:lumOff val="60000"/>
                </a:schemeClr>
              </a:solidFill>
              <a:ln w="38100"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sp>
            <p:nvSpPr>
              <p:cNvPr id="14" name="Rectangle 7"/>
              <p:cNvSpPr>
                <a:spLocks noChangeArrowheads="1"/>
              </p:cNvSpPr>
              <p:nvPr/>
            </p:nvSpPr>
            <p:spPr bwMode="auto">
              <a:xfrm>
                <a:off x="1166238" y="3171825"/>
                <a:ext cx="1695450" cy="828675"/>
              </a:xfrm>
              <a:prstGeom prst="rect">
                <a:avLst/>
              </a:prstGeom>
              <a:solidFill>
                <a:srgbClr val="FFFFFF"/>
              </a:solidFill>
              <a:ln w="9525" algn="ctr">
                <a:solidFill>
                  <a:schemeClr val="tx1"/>
                </a:solidFill>
                <a:round/>
                <a:headEnd/>
                <a:tailEnd/>
              </a:ln>
            </p:spPr>
            <p:txBody>
              <a:bodyPr/>
              <a:lstStyle/>
              <a:p>
                <a:pPr algn="ctr"/>
                <a:r>
                  <a:rPr lang="en-US" sz="800" b="1" dirty="0">
                    <a:solidFill>
                      <a:srgbClr val="000000"/>
                    </a:solidFill>
                    <a:latin typeface="Arial" charset="0"/>
                  </a:rPr>
                  <a:t>Software</a:t>
                </a:r>
              </a:p>
              <a:p>
                <a:pPr algn="ctr"/>
                <a:r>
                  <a:rPr lang="en-US" sz="800" b="1" dirty="0">
                    <a:solidFill>
                      <a:srgbClr val="000000"/>
                    </a:solidFill>
                    <a:latin typeface="Arial" charset="0"/>
                  </a:rPr>
                  <a:t>Architecture</a:t>
                </a:r>
              </a:p>
              <a:p>
                <a:pPr algn="ctr"/>
                <a:r>
                  <a:rPr lang="en-US" sz="800" b="1" dirty="0">
                    <a:solidFill>
                      <a:srgbClr val="000000"/>
                    </a:solidFill>
                    <a:latin typeface="Arial" charset="0"/>
                  </a:rPr>
                  <a:t>Models</a:t>
                </a:r>
              </a:p>
            </p:txBody>
          </p:sp>
          <p:sp>
            <p:nvSpPr>
              <p:cNvPr id="15" name="Rectangle 8"/>
              <p:cNvSpPr>
                <a:spLocks noChangeArrowheads="1"/>
              </p:cNvSpPr>
              <p:nvPr/>
            </p:nvSpPr>
            <p:spPr bwMode="auto">
              <a:xfrm>
                <a:off x="3147438" y="3171825"/>
                <a:ext cx="1695450" cy="828675"/>
              </a:xfrm>
              <a:prstGeom prst="rect">
                <a:avLst/>
              </a:prstGeom>
              <a:solidFill>
                <a:srgbClr val="FFFFFF"/>
              </a:solidFill>
              <a:ln w="9525" algn="ctr">
                <a:solidFill>
                  <a:schemeClr val="tx1"/>
                </a:solidFill>
                <a:round/>
                <a:headEnd/>
                <a:tailEnd/>
              </a:ln>
            </p:spPr>
            <p:txBody>
              <a:bodyPr/>
              <a:lstStyle/>
              <a:p>
                <a:pPr algn="ctr"/>
                <a:r>
                  <a:rPr lang="en-US" sz="800" b="1" dirty="0">
                    <a:solidFill>
                      <a:srgbClr val="000000"/>
                    </a:solidFill>
                    <a:latin typeface="Arial" charset="0"/>
                  </a:rPr>
                  <a:t>Software Component Code</a:t>
                </a:r>
                <a:endParaRPr lang="en-US" sz="800" b="1" dirty="0">
                  <a:solidFill>
                    <a:srgbClr val="C00000"/>
                  </a:solidFill>
                  <a:latin typeface="Arial" charset="0"/>
                </a:endParaRPr>
              </a:p>
            </p:txBody>
          </p:sp>
          <p:sp>
            <p:nvSpPr>
              <p:cNvPr id="16" name="Left-Right Arrow 26"/>
              <p:cNvSpPr>
                <a:spLocks noChangeArrowheads="1"/>
              </p:cNvSpPr>
              <p:nvPr/>
            </p:nvSpPr>
            <p:spPr bwMode="auto">
              <a:xfrm>
                <a:off x="2871529" y="3514627"/>
                <a:ext cx="276269" cy="152363"/>
              </a:xfrm>
              <a:prstGeom prst="leftRightArrow">
                <a:avLst>
                  <a:gd name="adj1" fmla="val 50000"/>
                  <a:gd name="adj2" fmla="val 50003"/>
                </a:avLst>
              </a:prstGeom>
              <a:solidFill>
                <a:srgbClr val="D6D6F5"/>
              </a:solidFill>
              <a:ln w="9525" algn="ctr">
                <a:solidFill>
                  <a:schemeClr val="tx1"/>
                </a:solidFill>
                <a:round/>
                <a:headEnd/>
                <a:tailEnd/>
              </a:ln>
            </p:spPr>
            <p:txBody>
              <a:bodyPr/>
              <a:lstStyle/>
              <a:p>
                <a:pPr>
                  <a:defRPr/>
                </a:pPr>
                <a:endParaRPr lang="en-US" sz="1000" b="1">
                  <a:solidFill>
                    <a:srgbClr val="000000"/>
                  </a:solidFill>
                  <a:latin typeface="Comic Sans MS" pitchFamily="66" charset="0"/>
                  <a:cs typeface="+mn-cs"/>
                </a:endParaRPr>
              </a:p>
            </p:txBody>
          </p:sp>
          <p:sp>
            <p:nvSpPr>
              <p:cNvPr id="17" name="TextBox 40"/>
              <p:cNvSpPr txBox="1">
                <a:spLocks noChangeArrowheads="1"/>
              </p:cNvSpPr>
              <p:nvPr/>
            </p:nvSpPr>
            <p:spPr bwMode="auto">
              <a:xfrm>
                <a:off x="3009399" y="3935060"/>
                <a:ext cx="1711623" cy="404468"/>
              </a:xfrm>
              <a:prstGeom prst="rect">
                <a:avLst/>
              </a:prstGeom>
              <a:noFill/>
              <a:ln w="9525">
                <a:noFill/>
                <a:miter lim="800000"/>
                <a:headEnd/>
                <a:tailEnd/>
              </a:ln>
            </p:spPr>
            <p:txBody>
              <a:bodyPr wrap="none">
                <a:spAutoFit/>
              </a:bodyPr>
              <a:lstStyle/>
              <a:p>
                <a:r>
                  <a:rPr lang="en-US" sz="800" b="1" dirty="0">
                    <a:solidFill>
                      <a:srgbClr val="000000"/>
                    </a:solidFill>
                    <a:latin typeface="Arial" charset="0"/>
                  </a:rPr>
                  <a:t>Software design</a:t>
                </a:r>
              </a:p>
            </p:txBody>
          </p:sp>
        </p:grpSp>
        <p:grpSp>
          <p:nvGrpSpPr>
            <p:cNvPr id="6" name="Group 48"/>
            <p:cNvGrpSpPr/>
            <p:nvPr/>
          </p:nvGrpSpPr>
          <p:grpSpPr>
            <a:xfrm>
              <a:off x="288925" y="1611312"/>
              <a:ext cx="4225924" cy="5175081"/>
              <a:chOff x="288925" y="1611312"/>
              <a:chExt cx="4225924" cy="5175081"/>
            </a:xfrm>
          </p:grpSpPr>
          <p:sp>
            <p:nvSpPr>
              <p:cNvPr id="5" name="Down Arrow 18">
                <a:hlinkClick r:id="" action="ppaction://noaction"/>
              </p:cNvPr>
              <p:cNvSpPr>
                <a:spLocks noChangeArrowheads="1"/>
              </p:cNvSpPr>
              <p:nvPr/>
            </p:nvSpPr>
            <p:spPr bwMode="auto">
              <a:xfrm>
                <a:off x="482600" y="2795587"/>
                <a:ext cx="361950" cy="2754313"/>
              </a:xfrm>
              <a:prstGeom prst="upDownArrow">
                <a:avLst/>
              </a:prstGeom>
              <a:solidFill>
                <a:schemeClr val="accent5">
                  <a:lumMod val="20000"/>
                  <a:lumOff val="80000"/>
                </a:schemeClr>
              </a:solidFill>
              <a:ln w="9525" algn="ctr">
                <a:solidFill>
                  <a:schemeClr val="tx1"/>
                </a:solidFill>
                <a:round/>
                <a:headEnd/>
                <a:tailEnd/>
              </a:ln>
            </p:spPr>
            <p:txBody>
              <a:bodyPr/>
              <a:lstStyle/>
              <a:p>
                <a:pPr>
                  <a:defRPr/>
                </a:pPr>
                <a:endParaRPr lang="en-US" sz="1000" b="1">
                  <a:solidFill>
                    <a:srgbClr val="000000"/>
                  </a:solidFill>
                  <a:latin typeface="Comic Sans MS" pitchFamily="66" charset="0"/>
                  <a:cs typeface="+mn-cs"/>
                </a:endParaRPr>
              </a:p>
            </p:txBody>
          </p:sp>
          <p:grpSp>
            <p:nvGrpSpPr>
              <p:cNvPr id="12" name="Group 45"/>
              <p:cNvGrpSpPr>
                <a:grpSpLocks/>
              </p:cNvGrpSpPr>
              <p:nvPr/>
            </p:nvGrpSpPr>
            <p:grpSpPr bwMode="auto">
              <a:xfrm>
                <a:off x="288925" y="1611312"/>
                <a:ext cx="4210050" cy="1233321"/>
                <a:chOff x="52314" y="1133210"/>
                <a:chExt cx="4210320" cy="1233596"/>
              </a:xfrm>
            </p:grpSpPr>
            <p:sp>
              <p:nvSpPr>
                <p:cNvPr id="7" name="Rectangle 6"/>
                <p:cNvSpPr/>
                <p:nvPr/>
              </p:nvSpPr>
              <p:spPr bwMode="auto">
                <a:xfrm>
                  <a:off x="52314" y="1133210"/>
                  <a:ext cx="4210320" cy="1152780"/>
                </a:xfrm>
                <a:prstGeom prst="rect">
                  <a:avLst/>
                </a:prstGeom>
                <a:solidFill>
                  <a:schemeClr val="accent5">
                    <a:lumMod val="40000"/>
                    <a:lumOff val="60000"/>
                  </a:schemeClr>
                </a:solidFill>
                <a:ln w="38100"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sp>
              <p:nvSpPr>
                <p:cNvPr id="8" name="Rectangle 2"/>
                <p:cNvSpPr>
                  <a:spLocks noChangeArrowheads="1"/>
                </p:cNvSpPr>
                <p:nvPr/>
              </p:nvSpPr>
              <p:spPr bwMode="auto">
                <a:xfrm>
                  <a:off x="319014" y="1200150"/>
                  <a:ext cx="1695450" cy="828675"/>
                </a:xfrm>
                <a:prstGeom prst="rect">
                  <a:avLst/>
                </a:prstGeom>
                <a:solidFill>
                  <a:srgbClr val="FFFFFF"/>
                </a:solidFill>
                <a:ln w="9525" algn="ctr">
                  <a:solidFill>
                    <a:schemeClr val="tx1"/>
                  </a:solidFill>
                  <a:round/>
                  <a:headEnd/>
                  <a:tailEnd/>
                </a:ln>
              </p:spPr>
              <p:txBody>
                <a:bodyPr/>
                <a:lstStyle/>
                <a:p>
                  <a:pPr algn="ctr"/>
                  <a:r>
                    <a:rPr lang="en-US" sz="800" b="1" dirty="0">
                      <a:solidFill>
                        <a:srgbClr val="000000"/>
                      </a:solidFill>
                      <a:latin typeface="Arial" charset="0"/>
                    </a:rPr>
                    <a:t>Plant Dynamics</a:t>
                  </a:r>
                </a:p>
                <a:p>
                  <a:pPr algn="ctr"/>
                  <a:r>
                    <a:rPr lang="en-US" sz="800" b="1" dirty="0">
                      <a:solidFill>
                        <a:srgbClr val="000000"/>
                      </a:solidFill>
                      <a:latin typeface="Arial" charset="0"/>
                    </a:rPr>
                    <a:t>Models</a:t>
                  </a:r>
                </a:p>
              </p:txBody>
            </p:sp>
            <p:sp>
              <p:nvSpPr>
                <p:cNvPr id="9" name="Rectangle 4"/>
                <p:cNvSpPr>
                  <a:spLocks noChangeArrowheads="1"/>
                </p:cNvSpPr>
                <p:nvPr/>
              </p:nvSpPr>
              <p:spPr bwMode="auto">
                <a:xfrm>
                  <a:off x="2300214" y="1200150"/>
                  <a:ext cx="1695450" cy="828675"/>
                </a:xfrm>
                <a:prstGeom prst="rect">
                  <a:avLst/>
                </a:prstGeom>
                <a:solidFill>
                  <a:srgbClr val="FFFFFF"/>
                </a:solidFill>
                <a:ln w="9525" algn="ctr">
                  <a:solidFill>
                    <a:schemeClr val="tx1"/>
                  </a:solidFill>
                  <a:round/>
                  <a:headEnd/>
                  <a:tailEnd/>
                </a:ln>
              </p:spPr>
              <p:txBody>
                <a:bodyPr/>
                <a:lstStyle/>
                <a:p>
                  <a:pPr algn="ctr"/>
                  <a:r>
                    <a:rPr lang="en-US" sz="900" b="1" dirty="0">
                      <a:solidFill>
                        <a:srgbClr val="000000"/>
                      </a:solidFill>
                      <a:latin typeface="Arial" charset="0"/>
                    </a:rPr>
                    <a:t>Controller Models</a:t>
                  </a:r>
                </a:p>
              </p:txBody>
            </p:sp>
            <p:sp>
              <p:nvSpPr>
                <p:cNvPr id="10" name="Left-Right Arrow 25"/>
                <p:cNvSpPr>
                  <a:spLocks noChangeArrowheads="1"/>
                </p:cNvSpPr>
                <p:nvPr/>
              </p:nvSpPr>
              <p:spPr bwMode="auto">
                <a:xfrm>
                  <a:off x="2014590" y="1580984"/>
                  <a:ext cx="276243" cy="152434"/>
                </a:xfrm>
                <a:prstGeom prst="leftRightArrow">
                  <a:avLst>
                    <a:gd name="adj1" fmla="val 50000"/>
                    <a:gd name="adj2" fmla="val 50003"/>
                  </a:avLst>
                </a:prstGeom>
                <a:solidFill>
                  <a:schemeClr val="accent5">
                    <a:lumMod val="20000"/>
                    <a:lumOff val="80000"/>
                  </a:schemeClr>
                </a:solidFill>
                <a:ln w="9525" algn="ctr">
                  <a:solidFill>
                    <a:schemeClr val="tx1"/>
                  </a:solidFill>
                  <a:round/>
                  <a:headEnd/>
                  <a:tailEnd/>
                </a:ln>
              </p:spPr>
              <p:txBody>
                <a:bodyPr/>
                <a:lstStyle/>
                <a:p>
                  <a:pPr>
                    <a:defRPr/>
                  </a:pPr>
                  <a:endParaRPr lang="en-US" sz="1000" b="1">
                    <a:solidFill>
                      <a:srgbClr val="000000"/>
                    </a:solidFill>
                    <a:latin typeface="Comic Sans MS" pitchFamily="66" charset="0"/>
                    <a:cs typeface="+mn-cs"/>
                  </a:endParaRPr>
                </a:p>
              </p:txBody>
            </p:sp>
            <p:sp>
              <p:nvSpPr>
                <p:cNvPr id="11" name="TextBox 41"/>
                <p:cNvSpPr txBox="1">
                  <a:spLocks noChangeArrowheads="1"/>
                </p:cNvSpPr>
                <p:nvPr/>
              </p:nvSpPr>
              <p:spPr bwMode="auto">
                <a:xfrm>
                  <a:off x="2059186" y="1962151"/>
                  <a:ext cx="1809466" cy="404655"/>
                </a:xfrm>
                <a:prstGeom prst="rect">
                  <a:avLst/>
                </a:prstGeom>
                <a:noFill/>
                <a:ln w="9525">
                  <a:noFill/>
                  <a:miter lim="800000"/>
                  <a:headEnd/>
                  <a:tailEnd/>
                </a:ln>
              </p:spPr>
              <p:txBody>
                <a:bodyPr wrap="none">
                  <a:spAutoFit/>
                </a:bodyPr>
                <a:lstStyle/>
                <a:p>
                  <a:r>
                    <a:rPr lang="en-US" sz="800" b="1" dirty="0">
                      <a:solidFill>
                        <a:srgbClr val="000000"/>
                      </a:solidFill>
                      <a:latin typeface="Arial" charset="0"/>
                    </a:rPr>
                    <a:t>Controller design</a:t>
                  </a:r>
                </a:p>
              </p:txBody>
            </p:sp>
          </p:grpSp>
          <p:grpSp>
            <p:nvGrpSpPr>
              <p:cNvPr id="18" name="Group 55"/>
              <p:cNvGrpSpPr>
                <a:grpSpLocks/>
              </p:cNvGrpSpPr>
              <p:nvPr/>
            </p:nvGrpSpPr>
            <p:grpSpPr bwMode="auto">
              <a:xfrm>
                <a:off x="304800" y="5554669"/>
                <a:ext cx="4210049" cy="1231724"/>
                <a:chOff x="67812" y="5076825"/>
                <a:chExt cx="4209628" cy="1232138"/>
              </a:xfrm>
            </p:grpSpPr>
            <p:sp>
              <p:nvSpPr>
                <p:cNvPr id="19" name="Rectangle 18"/>
                <p:cNvSpPr/>
                <p:nvPr/>
              </p:nvSpPr>
              <p:spPr bwMode="auto">
                <a:xfrm>
                  <a:off x="67812" y="5076825"/>
                  <a:ext cx="4209628" cy="1152914"/>
                </a:xfrm>
                <a:prstGeom prst="rect">
                  <a:avLst/>
                </a:prstGeom>
                <a:solidFill>
                  <a:schemeClr val="accent5">
                    <a:lumMod val="40000"/>
                    <a:lumOff val="60000"/>
                  </a:schemeClr>
                </a:solidFill>
                <a:ln w="38100"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sp>
              <p:nvSpPr>
                <p:cNvPr id="20" name="Rectangle 10"/>
                <p:cNvSpPr>
                  <a:spLocks noChangeArrowheads="1"/>
                </p:cNvSpPr>
                <p:nvPr/>
              </p:nvSpPr>
              <p:spPr bwMode="auto">
                <a:xfrm>
                  <a:off x="319014" y="5143500"/>
                  <a:ext cx="1695450" cy="828675"/>
                </a:xfrm>
                <a:prstGeom prst="rect">
                  <a:avLst/>
                </a:prstGeom>
                <a:solidFill>
                  <a:srgbClr val="FFFFFF"/>
                </a:solidFill>
                <a:ln w="9525" algn="ctr">
                  <a:solidFill>
                    <a:schemeClr val="tx1"/>
                  </a:solidFill>
                  <a:round/>
                  <a:headEnd/>
                  <a:tailEnd/>
                </a:ln>
              </p:spPr>
              <p:txBody>
                <a:bodyPr/>
                <a:lstStyle/>
                <a:p>
                  <a:pPr algn="ctr"/>
                  <a:r>
                    <a:rPr lang="en-US" sz="800" b="1" dirty="0">
                      <a:solidFill>
                        <a:srgbClr val="000000"/>
                      </a:solidFill>
                      <a:latin typeface="Arial" charset="0"/>
                    </a:rPr>
                    <a:t>System </a:t>
                  </a:r>
                </a:p>
                <a:p>
                  <a:pPr algn="ctr"/>
                  <a:r>
                    <a:rPr lang="en-US" sz="800" b="1" dirty="0">
                      <a:solidFill>
                        <a:srgbClr val="000000"/>
                      </a:solidFill>
                      <a:latin typeface="Arial" charset="0"/>
                    </a:rPr>
                    <a:t>Architecture Models</a:t>
                  </a:r>
                </a:p>
              </p:txBody>
            </p:sp>
            <p:sp>
              <p:nvSpPr>
                <p:cNvPr id="21" name="Rectangle 11"/>
                <p:cNvSpPr>
                  <a:spLocks noChangeArrowheads="1"/>
                </p:cNvSpPr>
                <p:nvPr/>
              </p:nvSpPr>
              <p:spPr bwMode="auto">
                <a:xfrm>
                  <a:off x="2300214" y="5143500"/>
                  <a:ext cx="1695450" cy="828675"/>
                </a:xfrm>
                <a:prstGeom prst="rect">
                  <a:avLst/>
                </a:prstGeom>
                <a:solidFill>
                  <a:srgbClr val="FFFFFF"/>
                </a:solidFill>
                <a:ln w="9525" algn="ctr">
                  <a:solidFill>
                    <a:schemeClr val="tx1"/>
                  </a:solidFill>
                  <a:round/>
                  <a:headEnd/>
                  <a:tailEnd/>
                </a:ln>
              </p:spPr>
              <p:txBody>
                <a:bodyPr/>
                <a:lstStyle/>
                <a:p>
                  <a:pPr algn="ctr"/>
                  <a:r>
                    <a:rPr lang="en-US" sz="700" b="1" dirty="0">
                      <a:solidFill>
                        <a:srgbClr val="000000"/>
                      </a:solidFill>
                      <a:latin typeface="Arial" charset="0"/>
                    </a:rPr>
                    <a:t>Resource</a:t>
                  </a:r>
                </a:p>
                <a:p>
                  <a:pPr algn="ctr"/>
                  <a:r>
                    <a:rPr lang="en-US" sz="700" b="1" dirty="0">
                      <a:solidFill>
                        <a:srgbClr val="000000"/>
                      </a:solidFill>
                      <a:latin typeface="Arial" charset="0"/>
                    </a:rPr>
                    <a:t>Management</a:t>
                  </a:r>
                </a:p>
                <a:p>
                  <a:pPr algn="ctr"/>
                  <a:r>
                    <a:rPr lang="en-US" sz="700" b="1" dirty="0">
                      <a:solidFill>
                        <a:srgbClr val="000000"/>
                      </a:solidFill>
                      <a:latin typeface="Arial" charset="0"/>
                    </a:rPr>
                    <a:t>Models</a:t>
                  </a:r>
                </a:p>
                <a:p>
                  <a:pPr algn="ctr"/>
                  <a:endParaRPr lang="en-US" sz="700" b="1" dirty="0">
                    <a:solidFill>
                      <a:srgbClr val="000000"/>
                    </a:solidFill>
                    <a:latin typeface="Arial" charset="0"/>
                  </a:endParaRPr>
                </a:p>
              </p:txBody>
            </p:sp>
            <p:sp>
              <p:nvSpPr>
                <p:cNvPr id="22" name="Left-Right Arrow 27"/>
                <p:cNvSpPr>
                  <a:spLocks noChangeArrowheads="1"/>
                </p:cNvSpPr>
                <p:nvPr/>
              </p:nvSpPr>
              <p:spPr bwMode="auto">
                <a:xfrm>
                  <a:off x="2023416" y="5486538"/>
                  <a:ext cx="276197" cy="152451"/>
                </a:xfrm>
                <a:prstGeom prst="leftRightArrow">
                  <a:avLst>
                    <a:gd name="adj1" fmla="val 50000"/>
                    <a:gd name="adj2" fmla="val 50003"/>
                  </a:avLst>
                </a:prstGeom>
                <a:solidFill>
                  <a:srgbClr val="D6D6F5"/>
                </a:solidFill>
                <a:ln w="9525" algn="ctr">
                  <a:solidFill>
                    <a:schemeClr val="tx1"/>
                  </a:solidFill>
                  <a:round/>
                  <a:headEnd/>
                  <a:tailEnd/>
                </a:ln>
              </p:spPr>
              <p:txBody>
                <a:bodyPr/>
                <a:lstStyle/>
                <a:p>
                  <a:pPr>
                    <a:defRPr/>
                  </a:pPr>
                  <a:endParaRPr lang="en-US" sz="1000" b="1">
                    <a:solidFill>
                      <a:srgbClr val="000000"/>
                    </a:solidFill>
                    <a:latin typeface="Comic Sans MS" pitchFamily="66" charset="0"/>
                    <a:cs typeface="+mn-cs"/>
                  </a:endParaRPr>
                </a:p>
              </p:txBody>
            </p:sp>
            <p:sp>
              <p:nvSpPr>
                <p:cNvPr id="23" name="TextBox 42"/>
                <p:cNvSpPr txBox="1">
                  <a:spLocks noChangeArrowheads="1"/>
                </p:cNvSpPr>
                <p:nvPr/>
              </p:nvSpPr>
              <p:spPr bwMode="auto">
                <a:xfrm>
                  <a:off x="1200408" y="5904262"/>
                  <a:ext cx="2391508" cy="404701"/>
                </a:xfrm>
                <a:prstGeom prst="rect">
                  <a:avLst/>
                </a:prstGeom>
                <a:noFill/>
                <a:ln w="9525">
                  <a:noFill/>
                  <a:miter lim="800000"/>
                  <a:headEnd/>
                  <a:tailEnd/>
                </a:ln>
              </p:spPr>
              <p:txBody>
                <a:bodyPr wrap="none">
                  <a:spAutoFit/>
                </a:bodyPr>
                <a:lstStyle/>
                <a:p>
                  <a:r>
                    <a:rPr lang="en-US" sz="800" b="1" dirty="0">
                      <a:solidFill>
                        <a:srgbClr val="000000"/>
                      </a:solidFill>
                      <a:latin typeface="Arial" charset="0"/>
                    </a:rPr>
                    <a:t>System Platform Design</a:t>
                  </a:r>
                </a:p>
              </p:txBody>
            </p:sp>
          </p:grpSp>
          <p:grpSp>
            <p:nvGrpSpPr>
              <p:cNvPr id="24" name="Group 59"/>
              <p:cNvGrpSpPr>
                <a:grpSpLocks/>
              </p:cNvGrpSpPr>
              <p:nvPr/>
            </p:nvGrpSpPr>
            <p:grpSpPr bwMode="auto">
              <a:xfrm>
                <a:off x="2455863" y="2782887"/>
                <a:ext cx="704850" cy="771525"/>
                <a:chOff x="2219324" y="2305050"/>
                <a:chExt cx="704851" cy="771525"/>
              </a:xfrm>
            </p:grpSpPr>
            <p:grpSp>
              <p:nvGrpSpPr>
                <p:cNvPr id="25" name="Group 35"/>
                <p:cNvGrpSpPr/>
                <p:nvPr/>
              </p:nvGrpSpPr>
              <p:grpSpPr>
                <a:xfrm>
                  <a:off x="2219325" y="2536879"/>
                  <a:ext cx="704850" cy="180973"/>
                  <a:chOff x="5534025" y="4305300"/>
                  <a:chExt cx="990600" cy="209550"/>
                </a:xfrm>
                <a:solidFill>
                  <a:srgbClr val="FFFFFF"/>
                </a:solidFill>
              </p:grpSpPr>
              <p:sp>
                <p:nvSpPr>
                  <p:cNvPr id="31" name="Arc 30"/>
                  <p:cNvSpPr/>
                  <p:nvPr/>
                </p:nvSpPr>
                <p:spPr bwMode="auto">
                  <a:xfrm>
                    <a:off x="553402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sp>
                <p:nvSpPr>
                  <p:cNvPr id="32" name="Arc 31"/>
                  <p:cNvSpPr/>
                  <p:nvPr/>
                </p:nvSpPr>
                <p:spPr bwMode="auto">
                  <a:xfrm flipH="1">
                    <a:off x="555307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grpSp>
            <p:grpSp>
              <p:nvGrpSpPr>
                <p:cNvPr id="26" name="Group 57"/>
                <p:cNvGrpSpPr>
                  <a:grpSpLocks/>
                </p:cNvGrpSpPr>
                <p:nvPr/>
              </p:nvGrpSpPr>
              <p:grpSpPr bwMode="auto">
                <a:xfrm>
                  <a:off x="2219324" y="2305050"/>
                  <a:ext cx="704850" cy="771525"/>
                  <a:chOff x="2219324" y="2305050"/>
                  <a:chExt cx="704850" cy="771525"/>
                </a:xfrm>
              </p:grpSpPr>
              <p:sp>
                <p:nvSpPr>
                  <p:cNvPr id="27" name="Down Arrow 18">
                    <a:hlinkClick r:id="" action="ppaction://noaction"/>
                  </p:cNvPr>
                  <p:cNvSpPr>
                    <a:spLocks noChangeArrowheads="1"/>
                  </p:cNvSpPr>
                  <p:nvPr/>
                </p:nvSpPr>
                <p:spPr bwMode="auto">
                  <a:xfrm>
                    <a:off x="2371724" y="2305050"/>
                    <a:ext cx="361951" cy="771525"/>
                  </a:xfrm>
                  <a:prstGeom prst="upDownArrow">
                    <a:avLst/>
                  </a:prstGeom>
                  <a:solidFill>
                    <a:srgbClr val="D3E2F1"/>
                  </a:solidFill>
                  <a:ln w="9525" algn="ctr">
                    <a:solidFill>
                      <a:schemeClr val="tx1"/>
                    </a:solidFill>
                    <a:round/>
                    <a:headEnd/>
                    <a:tailEnd/>
                  </a:ln>
                </p:spPr>
                <p:txBody>
                  <a:bodyPr/>
                  <a:lstStyle/>
                  <a:p>
                    <a:pPr>
                      <a:defRPr/>
                    </a:pPr>
                    <a:endParaRPr lang="en-US" sz="1000" b="1">
                      <a:solidFill>
                        <a:srgbClr val="000000"/>
                      </a:solidFill>
                      <a:latin typeface="Comic Sans MS" pitchFamily="66" charset="0"/>
                      <a:cs typeface="+mn-cs"/>
                    </a:endParaRPr>
                  </a:p>
                </p:txBody>
              </p:sp>
              <p:grpSp>
                <p:nvGrpSpPr>
                  <p:cNvPr id="28" name="Group 36"/>
                  <p:cNvGrpSpPr/>
                  <p:nvPr/>
                </p:nvGrpSpPr>
                <p:grpSpPr bwMode="auto">
                  <a:xfrm flipV="1">
                    <a:off x="2219324" y="2536878"/>
                    <a:ext cx="704850" cy="180975"/>
                    <a:chOff x="5534025" y="4305300"/>
                    <a:chExt cx="990600" cy="209550"/>
                  </a:xfrm>
                  <a:solidFill>
                    <a:srgbClr val="FFFFFF"/>
                  </a:solidFill>
                </p:grpSpPr>
                <p:sp>
                  <p:nvSpPr>
                    <p:cNvPr id="29" name="Arc 28"/>
                    <p:cNvSpPr/>
                    <p:nvPr/>
                  </p:nvSpPr>
                  <p:spPr bwMode="auto">
                    <a:xfrm>
                      <a:off x="553402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sp>
                  <p:nvSpPr>
                    <p:cNvPr id="30" name="Arc 29"/>
                    <p:cNvSpPr/>
                    <p:nvPr/>
                  </p:nvSpPr>
                  <p:spPr bwMode="auto">
                    <a:xfrm flipH="1">
                      <a:off x="555307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grpSp>
            </p:grpSp>
          </p:grpSp>
          <p:grpSp>
            <p:nvGrpSpPr>
              <p:cNvPr id="33" name="Group 60"/>
              <p:cNvGrpSpPr>
                <a:grpSpLocks/>
              </p:cNvGrpSpPr>
              <p:nvPr/>
            </p:nvGrpSpPr>
            <p:grpSpPr bwMode="auto">
              <a:xfrm>
                <a:off x="2427288" y="4754562"/>
                <a:ext cx="704850" cy="771525"/>
                <a:chOff x="2190750" y="4276725"/>
                <a:chExt cx="704851" cy="771525"/>
              </a:xfrm>
            </p:grpSpPr>
            <p:grpSp>
              <p:nvGrpSpPr>
                <p:cNvPr id="34" name="Group 46"/>
                <p:cNvGrpSpPr/>
                <p:nvPr/>
              </p:nvGrpSpPr>
              <p:grpSpPr>
                <a:xfrm>
                  <a:off x="2190750" y="4537129"/>
                  <a:ext cx="704850" cy="180973"/>
                  <a:chOff x="5534025" y="4305300"/>
                  <a:chExt cx="990600" cy="209550"/>
                </a:xfrm>
                <a:solidFill>
                  <a:srgbClr val="FFFFFF"/>
                </a:solidFill>
              </p:grpSpPr>
              <p:sp>
                <p:nvSpPr>
                  <p:cNvPr id="40" name="Arc 39"/>
                  <p:cNvSpPr/>
                  <p:nvPr/>
                </p:nvSpPr>
                <p:spPr bwMode="auto">
                  <a:xfrm>
                    <a:off x="553402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sp>
                <p:nvSpPr>
                  <p:cNvPr id="41" name="Arc 40"/>
                  <p:cNvSpPr/>
                  <p:nvPr/>
                </p:nvSpPr>
                <p:spPr bwMode="auto">
                  <a:xfrm flipH="1">
                    <a:off x="555307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grpSp>
            <p:grpSp>
              <p:nvGrpSpPr>
                <p:cNvPr id="35" name="Group 58"/>
                <p:cNvGrpSpPr>
                  <a:grpSpLocks/>
                </p:cNvGrpSpPr>
                <p:nvPr/>
              </p:nvGrpSpPr>
              <p:grpSpPr bwMode="auto">
                <a:xfrm>
                  <a:off x="2190751" y="4276725"/>
                  <a:ext cx="704850" cy="771525"/>
                  <a:chOff x="2190751" y="4276725"/>
                  <a:chExt cx="704850" cy="771525"/>
                </a:xfrm>
              </p:grpSpPr>
              <p:sp>
                <p:nvSpPr>
                  <p:cNvPr id="36" name="Up-Down Arrow 35"/>
                  <p:cNvSpPr/>
                  <p:nvPr/>
                </p:nvSpPr>
                <p:spPr bwMode="auto">
                  <a:xfrm>
                    <a:off x="2333625" y="4276725"/>
                    <a:ext cx="361951" cy="771525"/>
                  </a:xfrm>
                  <a:prstGeom prst="upDownArrow">
                    <a:avLst/>
                  </a:prstGeom>
                  <a:solidFill>
                    <a:srgbClr val="D3E2F1"/>
                  </a:solidFill>
                  <a:ln w="9525"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grpSp>
                <p:nvGrpSpPr>
                  <p:cNvPr id="37" name="Group 51"/>
                  <p:cNvGrpSpPr/>
                  <p:nvPr/>
                </p:nvGrpSpPr>
                <p:grpSpPr bwMode="auto">
                  <a:xfrm flipV="1">
                    <a:off x="2190751" y="4537128"/>
                    <a:ext cx="704850" cy="180975"/>
                    <a:chOff x="5534025" y="4305300"/>
                    <a:chExt cx="990600" cy="209550"/>
                  </a:xfrm>
                  <a:solidFill>
                    <a:srgbClr val="FFFFFF"/>
                  </a:solidFill>
                </p:grpSpPr>
                <p:sp>
                  <p:nvSpPr>
                    <p:cNvPr id="38" name="Arc 37"/>
                    <p:cNvSpPr/>
                    <p:nvPr/>
                  </p:nvSpPr>
                  <p:spPr bwMode="auto">
                    <a:xfrm>
                      <a:off x="553402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sp>
                  <p:nvSpPr>
                    <p:cNvPr id="39" name="Arc 38"/>
                    <p:cNvSpPr/>
                    <p:nvPr/>
                  </p:nvSpPr>
                  <p:spPr bwMode="auto">
                    <a:xfrm flipH="1">
                      <a:off x="555307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sz="1000" b="1">
                        <a:solidFill>
                          <a:srgbClr val="000000"/>
                        </a:solidFill>
                        <a:latin typeface="Comic Sans MS" pitchFamily="66" charset="0"/>
                        <a:cs typeface="+mn-cs"/>
                      </a:endParaRPr>
                    </a:p>
                  </p:txBody>
                </p:sp>
              </p:grpSp>
            </p:grpSp>
          </p:grpSp>
        </p:grpSp>
      </p:grpSp>
      <p:sp>
        <p:nvSpPr>
          <p:cNvPr id="51" name="Text Box 13"/>
          <p:cNvSpPr txBox="1">
            <a:spLocks noChangeArrowheads="1"/>
          </p:cNvSpPr>
          <p:nvPr/>
        </p:nvSpPr>
        <p:spPr bwMode="auto">
          <a:xfrm>
            <a:off x="228600" y="1687513"/>
            <a:ext cx="2590800" cy="307777"/>
          </a:xfrm>
          <a:prstGeom prst="rect">
            <a:avLst/>
          </a:prstGeom>
          <a:noFill/>
          <a:ln w="9525">
            <a:noFill/>
            <a:miter lim="800000"/>
            <a:headEnd/>
            <a:tailEnd/>
          </a:ln>
        </p:spPr>
        <p:txBody>
          <a:bodyPr wrap="square">
            <a:spAutoFit/>
          </a:bodyPr>
          <a:lstStyle/>
          <a:p>
            <a:r>
              <a:rPr lang="en-US" sz="1400" b="1" u="sng" dirty="0" smtClean="0">
                <a:latin typeface="Arial" charset="0"/>
              </a:rPr>
              <a:t>Layered Design Concerns</a:t>
            </a:r>
            <a:endParaRPr lang="en-US" sz="1400" b="1" u="sng" dirty="0">
              <a:solidFill>
                <a:schemeClr val="tx1"/>
              </a:solidFill>
              <a:latin typeface="Arial" charset="0"/>
            </a:endParaRPr>
          </a:p>
        </p:txBody>
      </p:sp>
      <p:pic>
        <p:nvPicPr>
          <p:cNvPr id="1027" name="Picture 3"/>
          <p:cNvPicPr>
            <a:picLocks noChangeAspect="1" noChangeArrowheads="1"/>
          </p:cNvPicPr>
          <p:nvPr/>
        </p:nvPicPr>
        <p:blipFill>
          <a:blip r:embed="rId3" cstate="print"/>
          <a:srcRect b="25325"/>
          <a:stretch>
            <a:fillRect/>
          </a:stretch>
        </p:blipFill>
        <p:spPr bwMode="auto">
          <a:xfrm>
            <a:off x="3505200" y="2209800"/>
            <a:ext cx="5529755" cy="4648200"/>
          </a:xfrm>
          <a:prstGeom prst="rect">
            <a:avLst/>
          </a:prstGeom>
          <a:noFill/>
          <a:ln w="9525">
            <a:noFill/>
            <a:miter lim="800000"/>
            <a:headEnd/>
            <a:tailEnd/>
          </a:ln>
        </p:spPr>
      </p:pic>
      <p:sp>
        <p:nvSpPr>
          <p:cNvPr id="54" name="Text Box 13"/>
          <p:cNvSpPr txBox="1">
            <a:spLocks noChangeArrowheads="1"/>
          </p:cNvSpPr>
          <p:nvPr/>
        </p:nvSpPr>
        <p:spPr bwMode="auto">
          <a:xfrm>
            <a:off x="3352800" y="1676400"/>
            <a:ext cx="2819400" cy="307777"/>
          </a:xfrm>
          <a:prstGeom prst="rect">
            <a:avLst/>
          </a:prstGeom>
          <a:noFill/>
          <a:ln w="9525">
            <a:noFill/>
            <a:miter lim="800000"/>
            <a:headEnd/>
            <a:tailEnd/>
          </a:ln>
        </p:spPr>
        <p:txBody>
          <a:bodyPr wrap="square">
            <a:spAutoFit/>
          </a:bodyPr>
          <a:lstStyle/>
          <a:p>
            <a:r>
              <a:rPr lang="en-US" sz="1400" b="1" u="sng" dirty="0" smtClean="0">
                <a:latin typeface="Arial" charset="0"/>
              </a:rPr>
              <a:t>AFOSR HCDDES MURI Team</a:t>
            </a:r>
            <a:endParaRPr lang="en-US" sz="1400" b="1" u="sng" dirty="0">
              <a:solidFill>
                <a:schemeClr val="tx1"/>
              </a:solidFill>
              <a:latin typeface="Arial" charset="0"/>
            </a:endParaRPr>
          </a:p>
        </p:txBody>
      </p:sp>
      <p:sp>
        <p:nvSpPr>
          <p:cNvPr id="56" name="Text Box 13"/>
          <p:cNvSpPr txBox="1">
            <a:spLocks noChangeArrowheads="1"/>
          </p:cNvSpPr>
          <p:nvPr/>
        </p:nvSpPr>
        <p:spPr bwMode="auto">
          <a:xfrm>
            <a:off x="152400" y="5029200"/>
            <a:ext cx="2971800" cy="1600438"/>
          </a:xfrm>
          <a:prstGeom prst="rect">
            <a:avLst/>
          </a:prstGeom>
          <a:noFill/>
          <a:ln w="9525">
            <a:noFill/>
            <a:miter lim="800000"/>
            <a:headEnd/>
            <a:tailEnd/>
          </a:ln>
        </p:spPr>
        <p:txBody>
          <a:bodyPr wrap="square">
            <a:spAutoFit/>
          </a:bodyPr>
          <a:lstStyle/>
          <a:p>
            <a:r>
              <a:rPr lang="en-US" sz="1400" b="1" dirty="0" smtClean="0">
                <a:latin typeface="Arial" charset="0"/>
                <a:hlinkClick r:id="rId4"/>
              </a:rPr>
              <a:t>https://wiki.isis.vanderbilt.edu/</a:t>
            </a:r>
          </a:p>
          <a:p>
            <a:r>
              <a:rPr lang="en-US" sz="1400" b="1" dirty="0" err="1" smtClean="0">
                <a:latin typeface="Arial" charset="0"/>
                <a:hlinkClick r:id="rId4"/>
              </a:rPr>
              <a:t>hcddes</a:t>
            </a:r>
            <a:endParaRPr lang="en-US" sz="1400" b="1" dirty="0" smtClean="0">
              <a:latin typeface="Arial" charset="0"/>
            </a:endParaRPr>
          </a:p>
          <a:p>
            <a:endParaRPr lang="en-US" sz="1400" b="1" dirty="0" smtClean="0">
              <a:solidFill>
                <a:schemeClr val="tx1"/>
              </a:solidFill>
              <a:latin typeface="Arial" charset="0"/>
            </a:endParaRPr>
          </a:p>
          <a:p>
            <a:r>
              <a:rPr lang="en-US" sz="1400" b="1" dirty="0" smtClean="0">
                <a:latin typeface="Arial" charset="0"/>
              </a:rPr>
              <a:t>Sponsored by the AFOSR MURI</a:t>
            </a:r>
          </a:p>
          <a:p>
            <a:r>
              <a:rPr lang="en-US" sz="1400" dirty="0" smtClean="0"/>
              <a:t>FA9550-06-0312</a:t>
            </a:r>
          </a:p>
          <a:p>
            <a:r>
              <a:rPr lang="en-US" sz="1400" b="1" dirty="0" smtClean="0">
                <a:latin typeface="Arial" charset="0"/>
              </a:rPr>
              <a:t>a</a:t>
            </a:r>
            <a:r>
              <a:rPr lang="en-US" sz="1400" b="1" dirty="0" smtClean="0">
                <a:solidFill>
                  <a:schemeClr val="tx1"/>
                </a:solidFill>
                <a:latin typeface="Arial" charset="0"/>
              </a:rPr>
              <a:t>nd by NSF CPS contract</a:t>
            </a:r>
          </a:p>
          <a:p>
            <a:r>
              <a:rPr lang="en-US" sz="1400" dirty="0" smtClean="0"/>
              <a:t>NSF-CCF-0820088</a:t>
            </a:r>
            <a:endParaRPr lang="en-US" sz="1400" b="1" dirty="0" smtClean="0">
              <a:solidFill>
                <a:schemeClr val="tx1"/>
              </a:solidFill>
              <a:latin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Limitations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No mode switching</a:t>
            </a:r>
          </a:p>
          <a:p>
            <a:r>
              <a:rPr lang="en-US" dirty="0" smtClean="0"/>
              <a:t>No preemption</a:t>
            </a:r>
          </a:p>
          <a:p>
            <a:r>
              <a:rPr lang="en-US" dirty="0" smtClean="0"/>
              <a:t>No slots</a:t>
            </a:r>
          </a:p>
          <a:p>
            <a:r>
              <a:rPr lang="en-US" dirty="0" smtClean="0"/>
              <a:t>Single set of overhead parameters for each resource</a:t>
            </a:r>
          </a:p>
          <a:p>
            <a:r>
              <a:rPr lang="en-US" dirty="0" smtClean="0"/>
              <a:t>Single resolution and </a:t>
            </a:r>
            <a:r>
              <a:rPr lang="en-US" dirty="0" err="1" smtClean="0"/>
              <a:t>hyperperiod</a:t>
            </a:r>
            <a:r>
              <a:rPr lang="en-US" dirty="0" smtClean="0"/>
              <a:t> for the whole problem</a:t>
            </a:r>
          </a:p>
          <a:p>
            <a:r>
              <a:rPr lang="en-US" dirty="0" smtClean="0"/>
              <a:t>No parameters for inter-frame gap nor time sync uncertainty</a:t>
            </a:r>
          </a:p>
          <a:p>
            <a:r>
              <a:rPr lang="en-US" dirty="0" smtClean="0"/>
              <a:t>No optimization on the schedule to account for control (or other) performance cost functions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Quadrotor</a:t>
            </a:r>
            <a:r>
              <a:rPr lang="en-US" dirty="0" smtClean="0"/>
              <a:t>: Schedule</a:t>
            </a:r>
            <a:br>
              <a:rPr lang="en-US" dirty="0" smtClean="0"/>
            </a:br>
            <a:r>
              <a:rPr lang="en-US" dirty="0" smtClean="0"/>
              <a:t>Verification and Generation</a:t>
            </a:r>
            <a:endParaRPr lang="en-US" dirty="0"/>
          </a:p>
        </p:txBody>
      </p:sp>
      <p:sp>
        <p:nvSpPr>
          <p:cNvPr id="3" name="Content Placeholder 2"/>
          <p:cNvSpPr>
            <a:spLocks noGrp="1"/>
          </p:cNvSpPr>
          <p:nvPr>
            <p:ph sz="half" idx="1"/>
          </p:nvPr>
        </p:nvSpPr>
        <p:spPr>
          <a:xfrm>
            <a:off x="152400" y="2209800"/>
            <a:ext cx="4800600" cy="4419600"/>
          </a:xfrm>
          <a:ln>
            <a:solidFill>
              <a:schemeClr val="tx1"/>
            </a:solidFill>
          </a:ln>
        </p:spPr>
        <p:txBody>
          <a:bodyPr>
            <a:normAutofit fontScale="40000" lnSpcReduction="20000"/>
          </a:bodyPr>
          <a:lstStyle/>
          <a:p>
            <a:pPr>
              <a:buNone/>
            </a:pPr>
            <a:r>
              <a:rPr lang="en-US" b="1" dirty="0" smtClean="0"/>
              <a:t>Resolution 5us</a:t>
            </a:r>
          </a:p>
          <a:p>
            <a:pPr>
              <a:buNone/>
            </a:pPr>
            <a:endParaRPr lang="en-US" b="1" dirty="0" smtClean="0"/>
          </a:p>
          <a:p>
            <a:pPr>
              <a:buNone/>
            </a:pPr>
            <a:r>
              <a:rPr lang="en-US" b="1" dirty="0" smtClean="0"/>
              <a:t>Proc RS 4MHz 0s </a:t>
            </a:r>
            <a:r>
              <a:rPr lang="en-US" b="1" dirty="0" err="1" smtClean="0"/>
              <a:t>0s</a:t>
            </a:r>
            <a:endParaRPr lang="en-US" b="1" dirty="0" smtClean="0"/>
          </a:p>
          <a:p>
            <a:pPr>
              <a:buNone/>
            </a:pPr>
            <a:r>
              <a:rPr lang="en-US" b="1" dirty="0" smtClean="0"/>
              <a:t>Comp </a:t>
            </a:r>
            <a:r>
              <a:rPr lang="en-US" b="1" dirty="0" err="1" smtClean="0"/>
              <a:t>InnerLoop</a:t>
            </a:r>
            <a:r>
              <a:rPr lang="en-US" b="1" dirty="0" smtClean="0"/>
              <a:t> =50Hz 1ms</a:t>
            </a:r>
          </a:p>
          <a:p>
            <a:pPr>
              <a:buNone/>
            </a:pPr>
            <a:r>
              <a:rPr lang="en-US" b="1" dirty="0" smtClean="0"/>
              <a:t>Comp </a:t>
            </a:r>
            <a:r>
              <a:rPr lang="en-US" b="1" dirty="0" err="1" smtClean="0"/>
              <a:t>DataHandling</a:t>
            </a:r>
            <a:r>
              <a:rPr lang="en-US" b="1" dirty="0" smtClean="0"/>
              <a:t> =50Hz 1ms</a:t>
            </a:r>
          </a:p>
          <a:p>
            <a:pPr>
              <a:buNone/>
            </a:pPr>
            <a:r>
              <a:rPr lang="en-US" b="1" dirty="0" smtClean="0"/>
              <a:t>Comp ADC =50Hz 1us</a:t>
            </a:r>
          </a:p>
          <a:p>
            <a:pPr>
              <a:buNone/>
            </a:pPr>
            <a:r>
              <a:rPr lang="en-US" b="1" dirty="0" smtClean="0"/>
              <a:t>Comp </a:t>
            </a:r>
            <a:r>
              <a:rPr lang="en-US" b="1" dirty="0" err="1" smtClean="0"/>
              <a:t>SerialIn</a:t>
            </a:r>
            <a:r>
              <a:rPr lang="en-US" b="1" dirty="0" smtClean="0"/>
              <a:t> =50Hz 1ms</a:t>
            </a:r>
          </a:p>
          <a:p>
            <a:pPr>
              <a:buNone/>
            </a:pPr>
            <a:r>
              <a:rPr lang="en-US" b="1" dirty="0" smtClean="0"/>
              <a:t>Comp </a:t>
            </a:r>
            <a:r>
              <a:rPr lang="en-US" b="1" dirty="0" err="1" smtClean="0"/>
              <a:t>SerialOut</a:t>
            </a:r>
            <a:r>
              <a:rPr lang="en-US" b="1" dirty="0" smtClean="0"/>
              <a:t> =50Hz 1ms</a:t>
            </a:r>
          </a:p>
          <a:p>
            <a:pPr>
              <a:buNone/>
            </a:pPr>
            <a:r>
              <a:rPr lang="en-US" b="1" dirty="0" err="1" smtClean="0"/>
              <a:t>Msg</a:t>
            </a:r>
            <a:r>
              <a:rPr lang="en-US" b="1" dirty="0" smtClean="0"/>
              <a:t> </a:t>
            </a:r>
            <a:r>
              <a:rPr lang="en-US" b="1" dirty="0" err="1" smtClean="0"/>
              <a:t>DataHandling.sensor_data</a:t>
            </a:r>
            <a:r>
              <a:rPr lang="en-US" b="1" dirty="0" smtClean="0"/>
              <a:t> 8B RS/ADC RS/</a:t>
            </a:r>
            <a:r>
              <a:rPr lang="en-US" b="1" dirty="0" err="1" smtClean="0"/>
              <a:t>DataHandling</a:t>
            </a:r>
            <a:r>
              <a:rPr lang="en-US" b="1" dirty="0" smtClean="0"/>
              <a:t> </a:t>
            </a:r>
          </a:p>
          <a:p>
            <a:pPr>
              <a:buNone/>
            </a:pPr>
            <a:r>
              <a:rPr lang="en-US" b="1" dirty="0" err="1" smtClean="0"/>
              <a:t>Msg</a:t>
            </a:r>
            <a:r>
              <a:rPr lang="en-US" b="1" dirty="0" smtClean="0"/>
              <a:t> </a:t>
            </a:r>
            <a:r>
              <a:rPr lang="en-US" b="1" dirty="0" err="1" smtClean="0"/>
              <a:t>DataHandling.pos_ref</a:t>
            </a:r>
            <a:r>
              <a:rPr lang="en-US" b="1" dirty="0" smtClean="0"/>
              <a:t> 8B RS/</a:t>
            </a:r>
            <a:r>
              <a:rPr lang="en-US" b="1" dirty="0" err="1" smtClean="0"/>
              <a:t>SerialIn</a:t>
            </a:r>
            <a:r>
              <a:rPr lang="en-US" b="1" dirty="0" smtClean="0"/>
              <a:t> RS/</a:t>
            </a:r>
            <a:r>
              <a:rPr lang="en-US" b="1" dirty="0" err="1" smtClean="0"/>
              <a:t>DataHandling</a:t>
            </a:r>
            <a:r>
              <a:rPr lang="en-US" b="1" dirty="0" smtClean="0"/>
              <a:t> </a:t>
            </a:r>
          </a:p>
          <a:p>
            <a:pPr>
              <a:buNone/>
            </a:pPr>
            <a:r>
              <a:rPr lang="en-US" b="1" dirty="0" err="1" smtClean="0"/>
              <a:t>Msg</a:t>
            </a:r>
            <a:r>
              <a:rPr lang="en-US" b="1" dirty="0" smtClean="0"/>
              <a:t> </a:t>
            </a:r>
            <a:r>
              <a:rPr lang="en-US" b="1" dirty="0" err="1" smtClean="0"/>
              <a:t>InnerLoop.thrust_commands</a:t>
            </a:r>
            <a:r>
              <a:rPr lang="en-US" b="1" dirty="0" smtClean="0"/>
              <a:t> 8B RS/</a:t>
            </a:r>
            <a:r>
              <a:rPr lang="en-US" b="1" dirty="0" err="1" smtClean="0"/>
              <a:t>InnerLoop</a:t>
            </a:r>
            <a:r>
              <a:rPr lang="en-US" b="1" dirty="0" smtClean="0"/>
              <a:t> RS/</a:t>
            </a:r>
            <a:r>
              <a:rPr lang="en-US" b="1" dirty="0" err="1" smtClean="0"/>
              <a:t>SerialOut</a:t>
            </a:r>
            <a:endParaRPr lang="en-US" b="1" dirty="0" smtClean="0"/>
          </a:p>
          <a:p>
            <a:pPr>
              <a:buNone/>
            </a:pPr>
            <a:r>
              <a:rPr lang="en-US" b="1" dirty="0" err="1" smtClean="0"/>
              <a:t>Msg</a:t>
            </a:r>
            <a:r>
              <a:rPr lang="en-US" b="1" dirty="0" smtClean="0"/>
              <a:t> </a:t>
            </a:r>
            <a:r>
              <a:rPr lang="en-US" b="1" dirty="0" err="1" smtClean="0"/>
              <a:t>LocalOrder</a:t>
            </a:r>
            <a:r>
              <a:rPr lang="en-US" b="1" dirty="0" smtClean="0"/>
              <a:t> 1B RS/</a:t>
            </a:r>
            <a:r>
              <a:rPr lang="en-US" b="1" dirty="0" err="1" smtClean="0"/>
              <a:t>DataHandling</a:t>
            </a:r>
            <a:r>
              <a:rPr lang="en-US" b="1" dirty="0" smtClean="0"/>
              <a:t> RS/</a:t>
            </a:r>
            <a:r>
              <a:rPr lang="en-US" b="1" dirty="0" err="1" smtClean="0"/>
              <a:t>InnerLoop</a:t>
            </a:r>
            <a:endParaRPr lang="en-US" b="1" dirty="0" smtClean="0"/>
          </a:p>
          <a:p>
            <a:pPr>
              <a:buNone/>
            </a:pPr>
            <a:endParaRPr lang="en-US" b="1" dirty="0" smtClean="0"/>
          </a:p>
          <a:p>
            <a:pPr>
              <a:buNone/>
            </a:pPr>
            <a:endParaRPr lang="en-US" b="1" dirty="0" smtClean="0"/>
          </a:p>
          <a:p>
            <a:pPr>
              <a:buNone/>
            </a:pPr>
            <a:r>
              <a:rPr lang="en-US" b="1" dirty="0" smtClean="0"/>
              <a:t>Proc GS 100MHz 0s </a:t>
            </a:r>
            <a:r>
              <a:rPr lang="en-US" b="1" dirty="0" err="1" smtClean="0"/>
              <a:t>0s</a:t>
            </a:r>
            <a:endParaRPr lang="en-US" b="1" dirty="0" smtClean="0"/>
          </a:p>
          <a:p>
            <a:pPr>
              <a:buNone/>
            </a:pPr>
            <a:r>
              <a:rPr lang="en-US" b="1" dirty="0" smtClean="0"/>
              <a:t>Comp </a:t>
            </a:r>
            <a:r>
              <a:rPr lang="en-US" b="1" dirty="0" err="1" smtClean="0"/>
              <a:t>OuterLoop</a:t>
            </a:r>
            <a:r>
              <a:rPr lang="en-US" b="1" dirty="0" smtClean="0"/>
              <a:t> =50Hz 1ms</a:t>
            </a:r>
          </a:p>
          <a:p>
            <a:pPr>
              <a:buNone/>
            </a:pPr>
            <a:endParaRPr lang="en-US" b="1" dirty="0" smtClean="0"/>
          </a:p>
          <a:p>
            <a:pPr>
              <a:buNone/>
            </a:pPr>
            <a:r>
              <a:rPr lang="en-US" b="1" dirty="0" smtClean="0"/>
              <a:t>Bus TT_I2C 100kb 1ms</a:t>
            </a:r>
          </a:p>
          <a:p>
            <a:pPr>
              <a:buNone/>
            </a:pPr>
            <a:r>
              <a:rPr lang="en-US" b="1" dirty="0" err="1" smtClean="0"/>
              <a:t>Msg</a:t>
            </a:r>
            <a:r>
              <a:rPr lang="en-US" b="1" dirty="0" smtClean="0"/>
              <a:t> </a:t>
            </a:r>
            <a:r>
              <a:rPr lang="en-US" b="1" dirty="0" err="1" smtClean="0"/>
              <a:t>OuterLoop.ang_ref</a:t>
            </a:r>
            <a:r>
              <a:rPr lang="en-US" b="1" dirty="0" smtClean="0"/>
              <a:t> 8B GS/</a:t>
            </a:r>
            <a:r>
              <a:rPr lang="en-US" b="1" dirty="0" err="1" smtClean="0"/>
              <a:t>OuterLoop</a:t>
            </a:r>
            <a:r>
              <a:rPr lang="en-US" b="1" dirty="0" smtClean="0"/>
              <a:t> RS/</a:t>
            </a:r>
            <a:r>
              <a:rPr lang="en-US" b="1" dirty="0" err="1" smtClean="0"/>
              <a:t>InnerLoop</a:t>
            </a:r>
            <a:r>
              <a:rPr lang="en-US" b="1" dirty="0" smtClean="0"/>
              <a:t> </a:t>
            </a:r>
          </a:p>
          <a:p>
            <a:pPr>
              <a:buNone/>
            </a:pPr>
            <a:r>
              <a:rPr lang="en-US" b="1" dirty="0" err="1" smtClean="0"/>
              <a:t>Msg</a:t>
            </a:r>
            <a:r>
              <a:rPr lang="en-US" b="1" dirty="0" smtClean="0"/>
              <a:t> </a:t>
            </a:r>
            <a:r>
              <a:rPr lang="en-US" b="1" dirty="0" err="1" smtClean="0"/>
              <a:t>DataHandling.pos_msg</a:t>
            </a:r>
            <a:r>
              <a:rPr lang="en-US" b="1" dirty="0" smtClean="0"/>
              <a:t> 8B RS/</a:t>
            </a:r>
            <a:r>
              <a:rPr lang="en-US" b="1" dirty="0" err="1" smtClean="0"/>
              <a:t>DataHandling</a:t>
            </a:r>
            <a:r>
              <a:rPr lang="en-US" b="1" dirty="0" smtClean="0"/>
              <a:t> GS/</a:t>
            </a:r>
            <a:r>
              <a:rPr lang="en-US" b="1" dirty="0" err="1" smtClean="0"/>
              <a:t>OuterLoop</a:t>
            </a:r>
            <a:endParaRPr lang="en-US" b="1" dirty="0"/>
          </a:p>
        </p:txBody>
      </p:sp>
      <p:sp>
        <p:nvSpPr>
          <p:cNvPr id="4" name="Content Placeholder 3"/>
          <p:cNvSpPr txBox="1">
            <a:spLocks/>
          </p:cNvSpPr>
          <p:nvPr/>
        </p:nvSpPr>
        <p:spPr>
          <a:xfrm>
            <a:off x="5334000" y="3200400"/>
            <a:ext cx="3581400" cy="2819400"/>
          </a:xfrm>
          <a:prstGeom prst="rect">
            <a:avLst/>
          </a:prstGeom>
          <a:ln>
            <a:solidFill>
              <a:schemeClr val="tx1"/>
            </a:solidFill>
          </a:ln>
        </p:spPr>
        <p:txBody>
          <a:bodyPr>
            <a:normAutofit fontScale="4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chemeClr val="tx1"/>
                </a:solidFill>
                <a:effectLst/>
                <a:uLnTx/>
                <a:uFillTx/>
                <a:latin typeface="+mn-lt"/>
                <a:ea typeface="+mn-ea"/>
                <a:cs typeface="+mn-cs"/>
              </a:rPr>
              <a:t>Hyperperiod 20 ms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chemeClr val="tx1"/>
                </a:solidFill>
                <a:effectLst/>
                <a:uLnTx/>
                <a:uFillTx/>
                <a:latin typeface="+mn-lt"/>
                <a:ea typeface="+mn-ea"/>
                <a:cs typeface="+mn-cs"/>
              </a:rPr>
              <a:t>GS/OuterLoop_0 9.495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chemeClr val="tx1"/>
                </a:solidFill>
                <a:effectLst/>
                <a:uLnTx/>
                <a:uFillTx/>
                <a:latin typeface="+mn-lt"/>
                <a:ea typeface="+mn-ea"/>
                <a:cs typeface="+mn-cs"/>
              </a:rPr>
              <a:t>RS/SerialIn_0 7.75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chemeClr val="tx1"/>
                </a:solidFill>
                <a:effectLst/>
                <a:uLnTx/>
                <a:uFillTx/>
                <a:latin typeface="+mn-lt"/>
                <a:ea typeface="+mn-ea"/>
                <a:cs typeface="+mn-cs"/>
              </a:rPr>
              <a:t>RS/ADC_0 8.995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chemeClr val="tx1"/>
                </a:solidFill>
                <a:effectLst/>
                <a:uLnTx/>
                <a:uFillTx/>
                <a:latin typeface="+mn-lt"/>
                <a:ea typeface="+mn-ea"/>
                <a:cs typeface="+mn-cs"/>
              </a:rPr>
              <a:t>RS/InnerLoop_0 9.495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chemeClr val="tx1"/>
                </a:solidFill>
                <a:effectLst/>
                <a:uLnTx/>
                <a:uFillTx/>
                <a:latin typeface="+mn-lt"/>
                <a:ea typeface="+mn-ea"/>
                <a:cs typeface="+mn-cs"/>
              </a:rPr>
              <a:t>RS/DataHandling_0 10.495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chemeClr val="tx1"/>
                </a:solidFill>
                <a:effectLst/>
                <a:uLnTx/>
                <a:uFillTx/>
                <a:latin typeface="+mn-lt"/>
                <a:ea typeface="+mn-ea"/>
                <a:cs typeface="+mn-cs"/>
              </a:rPr>
              <a:t>RS/SerialOut_0 11.865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chemeClr val="tx1"/>
                </a:solidFill>
                <a:effectLst/>
                <a:uLnTx/>
                <a:uFillTx/>
                <a:latin typeface="+mn-lt"/>
                <a:ea typeface="+mn-ea"/>
                <a:cs typeface="+mn-cs"/>
              </a:rPr>
              <a:t>TT_I2C/OuterLoop.ang_ref_0 9.175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chemeClr val="tx1"/>
                </a:solidFill>
                <a:effectLst/>
                <a:uLnTx/>
                <a:uFillTx/>
                <a:latin typeface="+mn-lt"/>
                <a:ea typeface="+mn-ea"/>
                <a:cs typeface="+mn-cs"/>
              </a:rPr>
              <a:t>TT_I2C/DataHandling.pos_msg_0 10.815</a:t>
            </a:r>
            <a:endParaRPr kumimoji="0" lang="en-US"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5" name="Rounded Rectangle 4"/>
          <p:cNvSpPr/>
          <p:nvPr/>
        </p:nvSpPr>
        <p:spPr>
          <a:xfrm>
            <a:off x="6553200" y="2514600"/>
            <a:ext cx="2286000" cy="5334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smtClean="0">
                <a:solidFill>
                  <a:srgbClr val="FFFFFF"/>
                </a:solidFill>
                <a:latin typeface="Arial" pitchFamily="34" charset="0"/>
                <a:cs typeface="Arial" pitchFamily="34" charset="0"/>
              </a:rPr>
              <a:t>Calculated Schedule</a:t>
            </a:r>
            <a:endParaRPr lang="en-US" sz="1600" b="1" dirty="0">
              <a:solidFill>
                <a:srgbClr val="FFFFFF"/>
              </a:solidFill>
              <a:latin typeface="Arial" pitchFamily="34" charset="0"/>
              <a:cs typeface="Arial" pitchFamily="34" charset="0"/>
            </a:endParaRPr>
          </a:p>
        </p:txBody>
      </p:sp>
      <p:sp>
        <p:nvSpPr>
          <p:cNvPr id="6" name="Rounded Rectangle 5"/>
          <p:cNvSpPr/>
          <p:nvPr/>
        </p:nvSpPr>
        <p:spPr>
          <a:xfrm>
            <a:off x="1828800" y="1905000"/>
            <a:ext cx="2590800" cy="5334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smtClean="0">
                <a:solidFill>
                  <a:srgbClr val="FFFFFF"/>
                </a:solidFill>
                <a:latin typeface="Arial" pitchFamily="34" charset="0"/>
                <a:cs typeface="Arial" pitchFamily="34" charset="0"/>
              </a:rPr>
              <a:t>Schedule Specification</a:t>
            </a:r>
            <a:endParaRPr lang="en-US" sz="1600" b="1" dirty="0">
              <a:solidFill>
                <a:srgbClr val="FFFFFF"/>
              </a:solidFill>
              <a:latin typeface="Arial" pitchFamily="34" charset="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Quadrotor: TrueTime </a:t>
            </a:r>
            <a:br>
              <a:rPr lang="en-US" dirty="0" smtClean="0"/>
            </a:br>
            <a:r>
              <a:rPr lang="en-US" dirty="0" smtClean="0"/>
              <a:t>Execution and Schedule</a:t>
            </a:r>
            <a:endParaRPr lang="en-US" dirty="0"/>
          </a:p>
        </p:txBody>
      </p:sp>
      <p:pic>
        <p:nvPicPr>
          <p:cNvPr id="5" name="Picture 2" descr="C:\HCDDES\trunk\doc\papers\RSP10\figures\rs_schedule.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304800" y="2133600"/>
            <a:ext cx="3810000" cy="3616192"/>
          </a:xfrm>
          <a:prstGeom prst="rect">
            <a:avLst/>
          </a:prstGeom>
          <a:noFill/>
        </p:spPr>
      </p:pic>
      <p:sp>
        <p:nvSpPr>
          <p:cNvPr id="16" name="Rounded Rectangle 15"/>
          <p:cNvSpPr/>
          <p:nvPr/>
        </p:nvSpPr>
        <p:spPr>
          <a:xfrm>
            <a:off x="228600" y="5562600"/>
            <a:ext cx="2743200" cy="106680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Primary execution loop is an embedded </a:t>
            </a:r>
          </a:p>
          <a:p>
            <a:pPr algn="ctr"/>
            <a:r>
              <a:rPr lang="en-US" dirty="0" smtClean="0"/>
              <a:t>Time-Triggered scheduler</a:t>
            </a:r>
            <a:endParaRPr lang="en-US" dirty="0"/>
          </a:p>
        </p:txBody>
      </p:sp>
      <p:sp>
        <p:nvSpPr>
          <p:cNvPr id="6" name="Rounded Rectangle 5"/>
          <p:cNvSpPr/>
          <p:nvPr/>
        </p:nvSpPr>
        <p:spPr>
          <a:xfrm>
            <a:off x="0" y="1600200"/>
            <a:ext cx="2514600" cy="83820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Time-triggered execution schedule for one Node</a:t>
            </a:r>
            <a:endParaRPr lang="en-US" dirty="0"/>
          </a:p>
        </p:txBody>
      </p:sp>
      <p:pic>
        <p:nvPicPr>
          <p:cNvPr id="7" name="Picture 2" descr="C:\HCDDES\trunk\doc\papers\RSP10\figures\results.jpg"/>
          <p:cNvPicPr>
            <a:picLocks noChangeAspect="1" noChangeArrowheads="1"/>
          </p:cNvPicPr>
          <p:nvPr/>
        </p:nvPicPr>
        <p:blipFill>
          <a:blip r:embed="rId4" cstate="print"/>
          <a:srcRect/>
          <a:stretch>
            <a:fillRect/>
          </a:stretch>
        </p:blipFill>
        <p:spPr bwMode="auto">
          <a:xfrm>
            <a:off x="5411842" y="1981200"/>
            <a:ext cx="3274958" cy="1711239"/>
          </a:xfrm>
          <a:prstGeom prst="rect">
            <a:avLst/>
          </a:prstGeom>
          <a:noFill/>
        </p:spPr>
      </p:pic>
      <p:pic>
        <p:nvPicPr>
          <p:cNvPr id="8" name="Picture 3" descr="C:\HCDDES\trunk\doc\papers\RSP10\figures\results2.jpg"/>
          <p:cNvPicPr>
            <a:picLocks noChangeAspect="1" noChangeArrowheads="1"/>
          </p:cNvPicPr>
          <p:nvPr/>
        </p:nvPicPr>
        <p:blipFill>
          <a:blip r:embed="rId5" cstate="print"/>
          <a:srcRect/>
          <a:stretch>
            <a:fillRect/>
          </a:stretch>
        </p:blipFill>
        <p:spPr bwMode="auto">
          <a:xfrm>
            <a:off x="4309462" y="4026482"/>
            <a:ext cx="3539138" cy="2679118"/>
          </a:xfrm>
          <a:prstGeom prst="rect">
            <a:avLst/>
          </a:prstGeom>
          <a:noFill/>
        </p:spPr>
      </p:pic>
      <p:sp>
        <p:nvSpPr>
          <p:cNvPr id="10" name="Rounded Rectangle 9"/>
          <p:cNvSpPr/>
          <p:nvPr/>
        </p:nvSpPr>
        <p:spPr>
          <a:xfrm>
            <a:off x="4800600" y="1600200"/>
            <a:ext cx="3962400" cy="38100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Tracking performance is close to ideal…</a:t>
            </a:r>
            <a:endParaRPr lang="en-US" dirty="0"/>
          </a:p>
        </p:txBody>
      </p:sp>
      <p:sp>
        <p:nvSpPr>
          <p:cNvPr id="12" name="Rounded Rectangle 11"/>
          <p:cNvSpPr/>
          <p:nvPr/>
        </p:nvSpPr>
        <p:spPr>
          <a:xfrm>
            <a:off x="4114800" y="3581400"/>
            <a:ext cx="4876800" cy="45720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…but platform effects are successfully simulated</a:t>
            </a:r>
            <a:endParaRPr lang="en-US" dirty="0"/>
          </a:p>
        </p:txBody>
      </p:sp>
      <p:sp>
        <p:nvSpPr>
          <p:cNvPr id="18" name="Rounded Rectangle 17"/>
          <p:cNvSpPr/>
          <p:nvPr/>
        </p:nvSpPr>
        <p:spPr>
          <a:xfrm>
            <a:off x="7315200" y="60198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 In Progress:  </a:t>
            </a:r>
            <a:br>
              <a:rPr lang="en-US" dirty="0" smtClean="0"/>
            </a:br>
            <a:r>
              <a:rPr lang="en-US" dirty="0" smtClean="0"/>
              <a:t>Fixed Wing Aircraft Example</a:t>
            </a:r>
            <a:endParaRPr lang="en-US" dirty="0"/>
          </a:p>
        </p:txBody>
      </p:sp>
      <p:pic>
        <p:nvPicPr>
          <p:cNvPr id="2050" name="Picture 2"/>
          <p:cNvPicPr>
            <a:picLocks noChangeAspect="1" noChangeArrowheads="1"/>
          </p:cNvPicPr>
          <p:nvPr/>
        </p:nvPicPr>
        <p:blipFill>
          <a:blip r:embed="rId2" cstate="print"/>
          <a:srcRect l="9451" t="14060" r="9536" b="5800"/>
          <a:stretch>
            <a:fillRect/>
          </a:stretch>
        </p:blipFill>
        <p:spPr bwMode="auto">
          <a:xfrm>
            <a:off x="0" y="1676400"/>
            <a:ext cx="9144000" cy="4343400"/>
          </a:xfrm>
          <a:prstGeom prst="rect">
            <a:avLst/>
          </a:prstGeom>
          <a:noFill/>
          <a:ln w="9525">
            <a:noFill/>
            <a:miter lim="800000"/>
            <a:headEnd/>
            <a:tailEnd/>
          </a:ln>
        </p:spPr>
      </p:pic>
      <p:sp>
        <p:nvSpPr>
          <p:cNvPr id="5" name="Rounded Rectangle 4"/>
          <p:cNvSpPr/>
          <p:nvPr/>
        </p:nvSpPr>
        <p:spPr>
          <a:xfrm>
            <a:off x="152400" y="5791200"/>
            <a:ext cx="5486400" cy="6858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Multicore</a:t>
            </a:r>
            <a:r>
              <a:rPr lang="en-US" b="1" dirty="0" smtClean="0">
                <a:solidFill>
                  <a:schemeClr val="tx1"/>
                </a:solidFill>
              </a:rPr>
              <a:t> Experiment: Deploying multiple control loops to the Cell processor.</a:t>
            </a:r>
            <a:endParaRPr lang="en-US" b="1" dirty="0">
              <a:solidFill>
                <a:schemeClr val="tx1"/>
              </a:solidFill>
            </a:endParaRPr>
          </a:p>
        </p:txBody>
      </p:sp>
      <p:sp>
        <p:nvSpPr>
          <p:cNvPr id="6" name="Rounded Rectangle 5"/>
          <p:cNvSpPr/>
          <p:nvPr/>
        </p:nvSpPr>
        <p:spPr>
          <a:xfrm>
            <a:off x="6781800" y="4572000"/>
            <a:ext cx="2286000" cy="2209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t>Questions to be answered:</a:t>
            </a:r>
          </a:p>
          <a:p>
            <a:pPr algn="ctr"/>
            <a:endParaRPr lang="en-US" sz="1600" dirty="0" smtClean="0"/>
          </a:p>
          <a:p>
            <a:pPr algn="ctr"/>
            <a:r>
              <a:rPr lang="en-US" sz="1600" dirty="0" smtClean="0"/>
              <a:t>Design coverage</a:t>
            </a:r>
          </a:p>
          <a:p>
            <a:pPr algn="ctr"/>
            <a:endParaRPr lang="en-US" sz="1600" dirty="0" smtClean="0"/>
          </a:p>
          <a:p>
            <a:pPr algn="ctr"/>
            <a:r>
              <a:rPr lang="en-US" sz="1600" dirty="0" smtClean="0"/>
              <a:t>Online stability assessment for </a:t>
            </a:r>
            <a:r>
              <a:rPr lang="en-US" sz="1600" dirty="0" err="1" smtClean="0"/>
              <a:t>backstepping</a:t>
            </a:r>
            <a:r>
              <a:rPr lang="en-US" sz="1600" dirty="0" smtClean="0"/>
              <a:t> designs</a:t>
            </a:r>
          </a:p>
        </p:txBody>
      </p:sp>
      <p:sp>
        <p:nvSpPr>
          <p:cNvPr id="7" name="TextBox 6"/>
          <p:cNvSpPr txBox="1"/>
          <p:nvPr/>
        </p:nvSpPr>
        <p:spPr>
          <a:xfrm>
            <a:off x="4572000" y="1600200"/>
            <a:ext cx="4114800" cy="646331"/>
          </a:xfrm>
          <a:prstGeom prst="rect">
            <a:avLst/>
          </a:prstGeom>
          <a:solidFill>
            <a:schemeClr val="bg1"/>
          </a:solidFill>
          <a:ln w="28575">
            <a:solidFill>
              <a:schemeClr val="tx1"/>
            </a:solidFill>
          </a:ln>
        </p:spPr>
        <p:txBody>
          <a:bodyPr wrap="square" rtlCol="0">
            <a:spAutoFit/>
          </a:bodyPr>
          <a:lstStyle/>
          <a:p>
            <a:r>
              <a:rPr lang="en-US" dirty="0" smtClean="0"/>
              <a:t>We wanted to try our hand at a more complex control design…</a:t>
            </a:r>
            <a:endParaRPr lang="en-US" dirty="0"/>
          </a:p>
        </p:txBody>
      </p:sp>
      <p:sp>
        <p:nvSpPr>
          <p:cNvPr id="8" name="Rounded Rectangle 7"/>
          <p:cNvSpPr/>
          <p:nvPr/>
        </p:nvSpPr>
        <p:spPr>
          <a:xfrm>
            <a:off x="4495800" y="5029200"/>
            <a:ext cx="1295400" cy="6858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rgbClr val="FFFFFF"/>
                </a:solidFill>
                <a:latin typeface="Arial" pitchFamily="34" charset="0"/>
                <a:cs typeface="Arial" pitchFamily="34" charset="0"/>
              </a:rPr>
              <a:t>Sensor</a:t>
            </a:r>
            <a:endParaRPr lang="en-US" sz="1600" dirty="0">
              <a:solidFill>
                <a:srgbClr val="FFFFFF"/>
              </a:solidFill>
              <a:latin typeface="Arial" pitchFamily="34" charset="0"/>
              <a:cs typeface="Arial" pitchFamily="34" charset="0"/>
            </a:endParaRPr>
          </a:p>
          <a:p>
            <a:pPr algn="ctr">
              <a:defRPr/>
            </a:pPr>
            <a:r>
              <a:rPr lang="en-US" sz="1600" dirty="0" smtClean="0">
                <a:solidFill>
                  <a:srgbClr val="FFFFFF"/>
                </a:solidFill>
                <a:latin typeface="Arial" pitchFamily="34" charset="0"/>
                <a:cs typeface="Arial" pitchFamily="34" charset="0"/>
              </a:rPr>
              <a:t> Data Handler</a:t>
            </a:r>
          </a:p>
        </p:txBody>
      </p:sp>
      <p:sp>
        <p:nvSpPr>
          <p:cNvPr id="9" name="Rounded Rectangle 8"/>
          <p:cNvSpPr/>
          <p:nvPr/>
        </p:nvSpPr>
        <p:spPr>
          <a:xfrm>
            <a:off x="2133600" y="3581400"/>
            <a:ext cx="1295400" cy="935038"/>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rgbClr val="FFFFFF"/>
                </a:solidFill>
                <a:latin typeface="Arial" pitchFamily="34" charset="0"/>
                <a:cs typeface="Arial" pitchFamily="34" charset="0"/>
              </a:rPr>
              <a:t>Gamma Chi Controller</a:t>
            </a:r>
            <a:endParaRPr lang="en-US" sz="1600" dirty="0">
              <a:solidFill>
                <a:srgbClr val="FFFFFF"/>
              </a:solidFill>
              <a:latin typeface="Arial" pitchFamily="34" charset="0"/>
              <a:cs typeface="Arial" pitchFamily="34" charset="0"/>
            </a:endParaRPr>
          </a:p>
        </p:txBody>
      </p:sp>
      <p:sp>
        <p:nvSpPr>
          <p:cNvPr id="10" name="Rounded Rectangle 9"/>
          <p:cNvSpPr/>
          <p:nvPr/>
        </p:nvSpPr>
        <p:spPr>
          <a:xfrm>
            <a:off x="838200" y="3962400"/>
            <a:ext cx="1143000" cy="6858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rgbClr val="FFFFFF"/>
                </a:solidFill>
                <a:latin typeface="Arial" pitchFamily="34" charset="0"/>
                <a:cs typeface="Arial" pitchFamily="34" charset="0"/>
              </a:rPr>
              <a:t>Velocity</a:t>
            </a:r>
          </a:p>
          <a:p>
            <a:pPr algn="ctr">
              <a:defRPr/>
            </a:pPr>
            <a:r>
              <a:rPr lang="en-US" sz="1600" dirty="0" smtClean="0">
                <a:solidFill>
                  <a:srgbClr val="FFFFFF"/>
                </a:solidFill>
                <a:latin typeface="Arial" pitchFamily="34" charset="0"/>
                <a:cs typeface="Arial" pitchFamily="34" charset="0"/>
              </a:rPr>
              <a:t>Controller</a:t>
            </a:r>
            <a:endParaRPr lang="en-US" sz="1600" dirty="0">
              <a:solidFill>
                <a:srgbClr val="FFFFFF"/>
              </a:solidFill>
              <a:latin typeface="Arial" pitchFamily="34" charset="0"/>
              <a:cs typeface="Arial" pitchFamily="34" charset="0"/>
            </a:endParaRPr>
          </a:p>
        </p:txBody>
      </p:sp>
      <p:sp>
        <p:nvSpPr>
          <p:cNvPr id="11" name="Rounded Rectangle 10"/>
          <p:cNvSpPr/>
          <p:nvPr/>
        </p:nvSpPr>
        <p:spPr>
          <a:xfrm>
            <a:off x="5029200" y="3962400"/>
            <a:ext cx="1524000" cy="5334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rgbClr val="FFFFFF"/>
                </a:solidFill>
                <a:latin typeface="Arial" pitchFamily="34" charset="0"/>
                <a:cs typeface="Arial" pitchFamily="34" charset="0"/>
              </a:rPr>
              <a:t>Omega</a:t>
            </a:r>
          </a:p>
          <a:p>
            <a:pPr algn="ctr">
              <a:defRPr/>
            </a:pPr>
            <a:r>
              <a:rPr lang="en-US" sz="1600" dirty="0" smtClean="0">
                <a:solidFill>
                  <a:srgbClr val="FFFFFF"/>
                </a:solidFill>
                <a:latin typeface="Arial" pitchFamily="34" charset="0"/>
                <a:cs typeface="Arial" pitchFamily="34" charset="0"/>
              </a:rPr>
              <a:t>Controller</a:t>
            </a:r>
            <a:endParaRPr lang="en-US" sz="1600" dirty="0">
              <a:solidFill>
                <a:srgbClr val="FFFFFF"/>
              </a:solidFill>
              <a:latin typeface="Arial" pitchFamily="34" charset="0"/>
              <a:cs typeface="Arial" pitchFamily="34" charset="0"/>
            </a:endParaRPr>
          </a:p>
        </p:txBody>
      </p:sp>
      <p:sp>
        <p:nvSpPr>
          <p:cNvPr id="12" name="Rounded Rectangle 11"/>
          <p:cNvSpPr/>
          <p:nvPr/>
        </p:nvSpPr>
        <p:spPr>
          <a:xfrm>
            <a:off x="3657600" y="3865562"/>
            <a:ext cx="1295400" cy="935038"/>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rgbClr val="FFFFFF"/>
                </a:solidFill>
                <a:latin typeface="Arial" pitchFamily="34" charset="0"/>
                <a:cs typeface="Arial" pitchFamily="34" charset="0"/>
              </a:rPr>
              <a:t>Alpha Beta Mu Controller</a:t>
            </a:r>
            <a:endParaRPr lang="en-US" sz="1600" dirty="0">
              <a:solidFill>
                <a:srgbClr val="FFFFFF"/>
              </a:solidFill>
              <a:latin typeface="Arial" pitchFamily="34" charset="0"/>
              <a:cs typeface="Arial" pitchFamily="34" charset="0"/>
            </a:endParaRPr>
          </a:p>
        </p:txBody>
      </p:sp>
      <p:sp>
        <p:nvSpPr>
          <p:cNvPr id="13" name="Rounded Rectangle 12"/>
          <p:cNvSpPr/>
          <p:nvPr/>
        </p:nvSpPr>
        <p:spPr>
          <a:xfrm>
            <a:off x="7086600" y="2514600"/>
            <a:ext cx="1524000" cy="533400"/>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rgbClr val="FFFFFF"/>
                </a:solidFill>
                <a:latin typeface="Arial" pitchFamily="34" charset="0"/>
                <a:cs typeface="Arial" pitchFamily="34" charset="0"/>
              </a:rPr>
              <a:t>Cessna</a:t>
            </a:r>
          </a:p>
          <a:p>
            <a:pPr algn="ctr">
              <a:defRPr/>
            </a:pPr>
            <a:r>
              <a:rPr lang="en-US" sz="1600" dirty="0" smtClean="0">
                <a:solidFill>
                  <a:srgbClr val="FFFFFF"/>
                </a:solidFill>
                <a:latin typeface="Arial" pitchFamily="34" charset="0"/>
                <a:cs typeface="Arial" pitchFamily="34" charset="0"/>
              </a:rPr>
              <a:t>Plant</a:t>
            </a:r>
            <a:endParaRPr lang="en-US" sz="1600" dirty="0">
              <a:solidFill>
                <a:srgbClr val="FFFFFF"/>
              </a:solidFill>
              <a:latin typeface="Arial" pitchFamily="34" charset="0"/>
              <a:cs typeface="Arial" pitchFamily="34" charset="0"/>
            </a:endParaRPr>
          </a:p>
        </p:txBody>
      </p:sp>
      <p:cxnSp>
        <p:nvCxnSpPr>
          <p:cNvPr id="14" name="Straight Arrow Connector 13"/>
          <p:cNvCxnSpPr/>
          <p:nvPr/>
        </p:nvCxnSpPr>
        <p:spPr>
          <a:xfrm rot="5400000" flipH="1" flipV="1">
            <a:off x="1143001" y="3733799"/>
            <a:ext cx="457200" cy="2"/>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2438399" y="3352799"/>
            <a:ext cx="457200" cy="2"/>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4114799" y="3657599"/>
            <a:ext cx="457200" cy="2"/>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5410199" y="3733799"/>
            <a:ext cx="457200" cy="2"/>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3"/>
          </p:cNvCxnSpPr>
          <p:nvPr/>
        </p:nvCxnSpPr>
        <p:spPr>
          <a:xfrm flipV="1">
            <a:off x="5791200" y="5029200"/>
            <a:ext cx="457200" cy="342900"/>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 in Progress:</a:t>
            </a:r>
            <a:br>
              <a:rPr lang="en-US" dirty="0" smtClean="0"/>
            </a:br>
            <a:r>
              <a:rPr lang="en-US" dirty="0" smtClean="0"/>
              <a:t>Test and Tap</a:t>
            </a:r>
            <a:endParaRPr lang="en-US" dirty="0"/>
          </a:p>
        </p:txBody>
      </p:sp>
      <p:pic>
        <p:nvPicPr>
          <p:cNvPr id="2050" name="Picture 2"/>
          <p:cNvPicPr>
            <a:picLocks noChangeAspect="1" noChangeArrowheads="1"/>
          </p:cNvPicPr>
          <p:nvPr/>
        </p:nvPicPr>
        <p:blipFill>
          <a:blip r:embed="rId3" cstate="print"/>
          <a:srcRect l="9451" t="14060" r="9536" b="5800"/>
          <a:stretch>
            <a:fillRect/>
          </a:stretch>
        </p:blipFill>
        <p:spPr bwMode="auto">
          <a:xfrm>
            <a:off x="0" y="1676400"/>
            <a:ext cx="9144000" cy="4343400"/>
          </a:xfrm>
          <a:prstGeom prst="rect">
            <a:avLst/>
          </a:prstGeom>
          <a:noFill/>
          <a:ln w="9525">
            <a:noFill/>
            <a:miter lim="800000"/>
            <a:headEnd/>
            <a:tailEnd/>
          </a:ln>
        </p:spPr>
      </p:pic>
      <p:sp>
        <p:nvSpPr>
          <p:cNvPr id="6" name="Donut 5"/>
          <p:cNvSpPr/>
          <p:nvPr/>
        </p:nvSpPr>
        <p:spPr>
          <a:xfrm>
            <a:off x="3886200" y="2667000"/>
            <a:ext cx="304800" cy="12954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Donut 6"/>
          <p:cNvSpPr/>
          <p:nvPr/>
        </p:nvSpPr>
        <p:spPr>
          <a:xfrm>
            <a:off x="2057400" y="2362200"/>
            <a:ext cx="304800" cy="12954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Donut 7"/>
          <p:cNvSpPr/>
          <p:nvPr/>
        </p:nvSpPr>
        <p:spPr>
          <a:xfrm>
            <a:off x="838200" y="2895600"/>
            <a:ext cx="304800" cy="10668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Donut 8"/>
          <p:cNvSpPr/>
          <p:nvPr/>
        </p:nvSpPr>
        <p:spPr>
          <a:xfrm>
            <a:off x="5715000" y="4343400"/>
            <a:ext cx="228600" cy="12192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Donut 9"/>
          <p:cNvSpPr/>
          <p:nvPr/>
        </p:nvSpPr>
        <p:spPr>
          <a:xfrm>
            <a:off x="5257800" y="3124200"/>
            <a:ext cx="304800" cy="6858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Donut 11"/>
          <p:cNvSpPr/>
          <p:nvPr/>
        </p:nvSpPr>
        <p:spPr>
          <a:xfrm>
            <a:off x="2895600" y="2514600"/>
            <a:ext cx="228600" cy="9906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Donut 12"/>
          <p:cNvSpPr/>
          <p:nvPr/>
        </p:nvSpPr>
        <p:spPr>
          <a:xfrm>
            <a:off x="1600200" y="2971800"/>
            <a:ext cx="228600" cy="9906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Donut 13"/>
          <p:cNvSpPr/>
          <p:nvPr/>
        </p:nvSpPr>
        <p:spPr>
          <a:xfrm>
            <a:off x="4572000" y="2819400"/>
            <a:ext cx="228600" cy="9906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Donut 15"/>
          <p:cNvSpPr/>
          <p:nvPr/>
        </p:nvSpPr>
        <p:spPr>
          <a:xfrm>
            <a:off x="6400800" y="4343400"/>
            <a:ext cx="228600" cy="12192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Donut 16"/>
          <p:cNvSpPr/>
          <p:nvPr/>
        </p:nvSpPr>
        <p:spPr>
          <a:xfrm>
            <a:off x="5764306" y="3124200"/>
            <a:ext cx="228600" cy="6858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ight Arrow 17"/>
          <p:cNvSpPr/>
          <p:nvPr/>
        </p:nvSpPr>
        <p:spPr>
          <a:xfrm rot="16200000">
            <a:off x="876300" y="4229100"/>
            <a:ext cx="990600" cy="3048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6200000">
            <a:off x="1943099" y="4000499"/>
            <a:ext cx="1447800" cy="304801"/>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7483647">
            <a:off x="3187265" y="4375788"/>
            <a:ext cx="1447800" cy="304801"/>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8792227">
            <a:off x="3712338" y="4391204"/>
            <a:ext cx="2058651" cy="319004"/>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3733800" y="5105400"/>
            <a:ext cx="2058651" cy="319004"/>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04800" y="4798874"/>
            <a:ext cx="4191000" cy="1754326"/>
          </a:xfrm>
          <a:prstGeom prst="rect">
            <a:avLst/>
          </a:prstGeom>
          <a:solidFill>
            <a:schemeClr val="bg1"/>
          </a:solidFill>
          <a:ln w="28575">
            <a:solidFill>
              <a:schemeClr val="tx1"/>
            </a:solidFill>
          </a:ln>
        </p:spPr>
        <p:txBody>
          <a:bodyPr wrap="square" rtlCol="0">
            <a:spAutoFit/>
          </a:bodyPr>
          <a:lstStyle/>
          <a:p>
            <a:r>
              <a:rPr lang="en-US" dirty="0" smtClean="0"/>
              <a:t>We want to compare simulated data traces to those collected from the platform for various test cases and tap points.   Our prototype test generator automates data generation, execution, data collection, and comparison.  It’s still fairly limited…</a:t>
            </a:r>
            <a:endParaRPr lang="en-US" dirty="0"/>
          </a:p>
        </p:txBody>
      </p:sp>
      <p:sp>
        <p:nvSpPr>
          <p:cNvPr id="23" name="Rounded Rectangle 22"/>
          <p:cNvSpPr/>
          <p:nvPr/>
        </p:nvSpPr>
        <p:spPr>
          <a:xfrm>
            <a:off x="4572000" y="6096000"/>
            <a:ext cx="1371600" cy="4572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CONTROL </a:t>
            </a:r>
          </a:p>
          <a:p>
            <a:pPr algn="ctr"/>
            <a:r>
              <a:rPr lang="en-US" sz="1600" dirty="0" smtClean="0"/>
              <a:t>DESIGN</a:t>
            </a:r>
            <a:endParaRPr lang="en-US" sz="1600" dirty="0"/>
          </a:p>
        </p:txBody>
      </p:sp>
      <p:sp>
        <p:nvSpPr>
          <p:cNvPr id="24" name="Rounded Rectangle 23"/>
          <p:cNvSpPr/>
          <p:nvPr/>
        </p:nvSpPr>
        <p:spPr>
          <a:xfrm>
            <a:off x="6019800" y="6096000"/>
            <a:ext cx="1371600" cy="4452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SOFTWARE</a:t>
            </a:r>
          </a:p>
          <a:p>
            <a:pPr algn="ctr"/>
            <a:r>
              <a:rPr lang="en-US" sz="1600" dirty="0" smtClean="0"/>
              <a:t>ANALYSIS</a:t>
            </a:r>
            <a:endParaRPr lang="en-US" sz="1600" dirty="0"/>
          </a:p>
        </p:txBody>
      </p:sp>
      <p:sp>
        <p:nvSpPr>
          <p:cNvPr id="25" name="Rounded Rectangle 24"/>
          <p:cNvSpPr/>
          <p:nvPr/>
        </p:nvSpPr>
        <p:spPr>
          <a:xfrm>
            <a:off x="7467600" y="6096000"/>
            <a:ext cx="1371600" cy="4572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GENERATION</a:t>
            </a:r>
          </a:p>
          <a:p>
            <a:pPr algn="ctr"/>
            <a:r>
              <a:rPr lang="en-US" sz="1600" dirty="0" smtClean="0"/>
              <a:t>&amp; EXECUTION</a:t>
            </a:r>
            <a:endParaRPr lang="en-US" sz="1600" dirty="0"/>
          </a:p>
        </p:txBody>
      </p:sp>
      <p:sp>
        <p:nvSpPr>
          <p:cNvPr id="26" name="Up-Down Arrow 25"/>
          <p:cNvSpPr/>
          <p:nvPr/>
        </p:nvSpPr>
        <p:spPr>
          <a:xfrm rot="16200000">
            <a:off x="6515100" y="4533900"/>
            <a:ext cx="381000" cy="4267200"/>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5029200" y="1676400"/>
            <a:ext cx="4114800" cy="1200329"/>
          </a:xfrm>
          <a:prstGeom prst="rect">
            <a:avLst/>
          </a:prstGeom>
          <a:solidFill>
            <a:schemeClr val="bg1"/>
          </a:solidFill>
          <a:ln w="28575">
            <a:solidFill>
              <a:schemeClr val="tx1"/>
            </a:solidFill>
          </a:ln>
        </p:spPr>
        <p:txBody>
          <a:bodyPr wrap="square" rtlCol="0">
            <a:spAutoFit/>
          </a:bodyPr>
          <a:lstStyle/>
          <a:p>
            <a:r>
              <a:rPr lang="en-US" dirty="0" smtClean="0"/>
              <a:t>One problem with complex systems is assessing operational data values inside the system (tap the data streams).  This is a job for… grad students!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 in Progress:</a:t>
            </a:r>
            <a:br>
              <a:rPr lang="en-US" dirty="0" smtClean="0"/>
            </a:br>
            <a:r>
              <a:rPr lang="en-US" dirty="0" smtClean="0"/>
              <a:t>Test Generator</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228600" y="1676400"/>
            <a:ext cx="3931515" cy="1600200"/>
          </a:xfrm>
          <a:prstGeom prst="rect">
            <a:avLst/>
          </a:prstGeom>
          <a:noFill/>
          <a:ln w="9525">
            <a:noFill/>
            <a:miter lim="800000"/>
            <a:headEnd/>
            <a:tailEnd/>
          </a:ln>
        </p:spPr>
      </p:pic>
      <p:sp>
        <p:nvSpPr>
          <p:cNvPr id="7" name="TextBox 6"/>
          <p:cNvSpPr txBox="1"/>
          <p:nvPr/>
        </p:nvSpPr>
        <p:spPr>
          <a:xfrm>
            <a:off x="0" y="3347859"/>
            <a:ext cx="4724400" cy="3108543"/>
          </a:xfrm>
          <a:prstGeom prst="rect">
            <a:avLst/>
          </a:prstGeom>
          <a:solidFill>
            <a:schemeClr val="bg1"/>
          </a:solidFill>
          <a:ln>
            <a:solidFill>
              <a:schemeClr val="tx1"/>
            </a:solidFill>
          </a:ln>
        </p:spPr>
        <p:txBody>
          <a:bodyPr wrap="square" rtlCol="0">
            <a:spAutoFit/>
          </a:bodyPr>
          <a:lstStyle/>
          <a:p>
            <a:r>
              <a:rPr lang="en-US" sz="1400" b="1" i="1" dirty="0" smtClean="0"/>
              <a:t>Example Spec:</a:t>
            </a:r>
          </a:p>
          <a:p>
            <a:endParaRPr lang="en-US" sz="1400" dirty="0" smtClean="0"/>
          </a:p>
          <a:p>
            <a:r>
              <a:rPr lang="en-US" sz="1400" dirty="0" smtClean="0"/>
              <a:t>test OuterLoopFreq10Hz [0:0.02:50]</a:t>
            </a:r>
          </a:p>
          <a:p>
            <a:r>
              <a:rPr lang="en-US" sz="1400" dirty="0" smtClean="0"/>
              <a:t>exec </a:t>
            </a:r>
            <a:r>
              <a:rPr lang="en-US" sz="1400" dirty="0" err="1" smtClean="0"/>
              <a:t>OuterLoopTest</a:t>
            </a:r>
            <a:endParaRPr lang="en-US" sz="1400" dirty="0" smtClean="0"/>
          </a:p>
          <a:p>
            <a:r>
              <a:rPr lang="en-US" sz="1400" dirty="0" smtClean="0"/>
              <a:t>precision single</a:t>
            </a:r>
          </a:p>
          <a:p>
            <a:endParaRPr lang="en-US" sz="1400" dirty="0" smtClean="0"/>
          </a:p>
          <a:p>
            <a:r>
              <a:rPr lang="en-US" sz="1400" dirty="0" smtClean="0"/>
              <a:t>sig in </a:t>
            </a:r>
            <a:r>
              <a:rPr lang="en-US" sz="1400" dirty="0" err="1" smtClean="0"/>
              <a:t>PosData</a:t>
            </a:r>
            <a:r>
              <a:rPr lang="en-US" sz="1400" dirty="0" smtClean="0"/>
              <a:t> sin( 25.0, 10, 0, 0 ), “Position (m)”</a:t>
            </a:r>
          </a:p>
          <a:p>
            <a:r>
              <a:rPr lang="en-US" sz="1400" dirty="0" smtClean="0"/>
              <a:t>sig in </a:t>
            </a:r>
            <a:r>
              <a:rPr lang="en-US" sz="1400" dirty="0" err="1" smtClean="0"/>
              <a:t>PosRef</a:t>
            </a:r>
            <a:r>
              <a:rPr lang="en-US" sz="1400" dirty="0" smtClean="0"/>
              <a:t> const( 0.0 ), “Position Reference (m)”</a:t>
            </a:r>
          </a:p>
          <a:p>
            <a:r>
              <a:rPr lang="en-US" sz="1400" dirty="0" smtClean="0"/>
              <a:t>sig out </a:t>
            </a:r>
            <a:r>
              <a:rPr lang="en-US" sz="1400" dirty="0" err="1" smtClean="0"/>
              <a:t>AngRef</a:t>
            </a:r>
            <a:r>
              <a:rPr lang="en-US" sz="1400" dirty="0" smtClean="0"/>
              <a:t> “Angle Reference Output (radians)”</a:t>
            </a:r>
          </a:p>
          <a:p>
            <a:endParaRPr lang="en-US" sz="1400" dirty="0" smtClean="0"/>
          </a:p>
          <a:p>
            <a:r>
              <a:rPr lang="en-US" sz="1400" dirty="0" smtClean="0"/>
              <a:t>plot t, </a:t>
            </a:r>
            <a:r>
              <a:rPr lang="en-US" sz="1400" dirty="0" err="1" smtClean="0"/>
              <a:t>AngRef</a:t>
            </a:r>
            <a:r>
              <a:rPr lang="en-US" sz="1400" dirty="0" smtClean="0"/>
              <a:t>, “Angle Reference Data” </a:t>
            </a:r>
          </a:p>
          <a:p>
            <a:r>
              <a:rPr lang="en-US" sz="1400" dirty="0" smtClean="0"/>
              <a:t>plot t, </a:t>
            </a:r>
            <a:r>
              <a:rPr lang="en-US" sz="1400" dirty="0" err="1" smtClean="0"/>
              <a:t>PosData</a:t>
            </a:r>
            <a:r>
              <a:rPr lang="en-US" sz="1400" dirty="0" smtClean="0"/>
              <a:t>, t, </a:t>
            </a:r>
            <a:r>
              <a:rPr lang="en-US" sz="1400" dirty="0" err="1" smtClean="0"/>
              <a:t>AngRef</a:t>
            </a:r>
            <a:r>
              <a:rPr lang="en-US" sz="1400" dirty="0" smtClean="0"/>
              <a:t>, “Frequency Comparison 10Hz”</a:t>
            </a:r>
          </a:p>
          <a:p>
            <a:r>
              <a:rPr lang="en-US" sz="1400" dirty="0" smtClean="0"/>
              <a:t>log gainphase.txt “10.0”, “Gain”, </a:t>
            </a:r>
            <a:r>
              <a:rPr lang="en-US" sz="1400" dirty="0" err="1" smtClean="0"/>
              <a:t>calcgain</a:t>
            </a:r>
            <a:r>
              <a:rPr lang="en-US" sz="1400" dirty="0" smtClean="0"/>
              <a:t>( </a:t>
            </a:r>
            <a:r>
              <a:rPr lang="en-US" sz="1400" dirty="0" err="1" smtClean="0"/>
              <a:t>PosRef</a:t>
            </a:r>
            <a:r>
              <a:rPr lang="en-US" sz="1400" dirty="0" smtClean="0"/>
              <a:t>, </a:t>
            </a:r>
            <a:r>
              <a:rPr lang="en-US" sz="1400" dirty="0" err="1" smtClean="0"/>
              <a:t>AngRef</a:t>
            </a:r>
            <a:r>
              <a:rPr lang="en-US" sz="1400" dirty="0" smtClean="0"/>
              <a:t> ), “Phase”, </a:t>
            </a:r>
            <a:r>
              <a:rPr lang="en-US" sz="1400" dirty="0" err="1" smtClean="0"/>
              <a:t>calcphase</a:t>
            </a:r>
            <a:r>
              <a:rPr lang="en-US" sz="1400" dirty="0" smtClean="0"/>
              <a:t>( </a:t>
            </a:r>
            <a:r>
              <a:rPr lang="en-US" sz="1400" dirty="0" err="1" smtClean="0"/>
              <a:t>PosRef</a:t>
            </a:r>
            <a:r>
              <a:rPr lang="en-US" sz="1400" dirty="0" smtClean="0"/>
              <a:t>, </a:t>
            </a:r>
            <a:r>
              <a:rPr lang="en-US" sz="1400" dirty="0" err="1" smtClean="0"/>
              <a:t>AngRef</a:t>
            </a:r>
            <a:r>
              <a:rPr lang="en-US" sz="1400" dirty="0" smtClean="0"/>
              <a:t>), 'OuterLoopFreq10Hz'</a:t>
            </a:r>
          </a:p>
        </p:txBody>
      </p:sp>
      <p:sp>
        <p:nvSpPr>
          <p:cNvPr id="8" name="TextBox 7"/>
          <p:cNvSpPr txBox="1"/>
          <p:nvPr/>
        </p:nvSpPr>
        <p:spPr>
          <a:xfrm>
            <a:off x="4876800" y="1524000"/>
            <a:ext cx="4267200" cy="2839239"/>
          </a:xfrm>
          <a:prstGeom prst="rect">
            <a:avLst/>
          </a:prstGeom>
          <a:solidFill>
            <a:schemeClr val="bg1"/>
          </a:solidFill>
          <a:ln>
            <a:solidFill>
              <a:schemeClr val="tx1"/>
            </a:solidFill>
          </a:ln>
        </p:spPr>
        <p:txBody>
          <a:bodyPr wrap="square" rtlCol="0">
            <a:spAutoFit/>
          </a:bodyPr>
          <a:lstStyle/>
          <a:p>
            <a:r>
              <a:rPr lang="en-US" sz="1050" b="1" i="1" dirty="0" smtClean="0"/>
              <a:t>Signal Generator (</a:t>
            </a:r>
            <a:r>
              <a:rPr lang="en-US" sz="1050" b="1" i="1" dirty="0" err="1" smtClean="0"/>
              <a:t>Matlab</a:t>
            </a:r>
            <a:r>
              <a:rPr lang="en-US" sz="1050" b="1" i="1" dirty="0" smtClean="0"/>
              <a:t> script created by the template engine):</a:t>
            </a:r>
          </a:p>
          <a:p>
            <a:endParaRPr lang="en-US" sz="1050" dirty="0" smtClean="0"/>
          </a:p>
          <a:p>
            <a:r>
              <a:rPr lang="en-US" sz="1050" dirty="0" smtClean="0"/>
              <a:t>% CreateOuterLoopFreq10Hz.m</a:t>
            </a:r>
          </a:p>
          <a:p>
            <a:r>
              <a:rPr lang="en-US" sz="1050" dirty="0" smtClean="0"/>
              <a:t>t = [0:0.02:50];</a:t>
            </a:r>
          </a:p>
          <a:p>
            <a:endParaRPr lang="en-US" sz="1050" dirty="0" smtClean="0"/>
          </a:p>
          <a:p>
            <a:r>
              <a:rPr lang="en-US" sz="1050" dirty="0" err="1" smtClean="0"/>
              <a:t>PosData</a:t>
            </a:r>
            <a:r>
              <a:rPr lang="en-US" sz="1050" dirty="0" smtClean="0"/>
              <a:t> = 0 + (10^(25.0/20)) * sin( (2 * pi * 10 * t) + 0 );</a:t>
            </a:r>
          </a:p>
          <a:p>
            <a:r>
              <a:rPr lang="en-US" sz="1050" dirty="0" err="1" smtClean="0"/>
              <a:t>PosRef</a:t>
            </a:r>
            <a:r>
              <a:rPr lang="en-US" sz="1050" dirty="0" smtClean="0"/>
              <a:t> = 0.0 * ones( size(t ) );</a:t>
            </a:r>
          </a:p>
          <a:p>
            <a:endParaRPr lang="en-US" sz="1050" dirty="0" smtClean="0"/>
          </a:p>
          <a:p>
            <a:r>
              <a:rPr lang="en-US" sz="1050" dirty="0" smtClean="0"/>
              <a:t>% Create a directory based on the test name, and write the input data file into it</a:t>
            </a:r>
          </a:p>
          <a:p>
            <a:r>
              <a:rPr lang="en-US" sz="1050" dirty="0" err="1" smtClean="0"/>
              <a:t>dirname</a:t>
            </a:r>
            <a:r>
              <a:rPr lang="en-US" sz="1050" dirty="0" smtClean="0"/>
              <a:t> = 'OuterLoopFreq10Hz';</a:t>
            </a:r>
          </a:p>
          <a:p>
            <a:r>
              <a:rPr lang="en-US" sz="1050" dirty="0" err="1" smtClean="0"/>
              <a:t>mkdir</a:t>
            </a:r>
            <a:r>
              <a:rPr lang="en-US" sz="1050" dirty="0" smtClean="0"/>
              <a:t>( </a:t>
            </a:r>
            <a:r>
              <a:rPr lang="en-US" sz="1050" dirty="0" err="1" smtClean="0"/>
              <a:t>dirname</a:t>
            </a:r>
            <a:r>
              <a:rPr lang="en-US" sz="1050" dirty="0" smtClean="0"/>
              <a:t> );</a:t>
            </a:r>
          </a:p>
          <a:p>
            <a:r>
              <a:rPr lang="en-US" sz="1050" dirty="0" err="1" smtClean="0"/>
              <a:t>fname</a:t>
            </a:r>
            <a:r>
              <a:rPr lang="en-US" sz="1050" dirty="0" smtClean="0"/>
              <a:t> = </a:t>
            </a:r>
            <a:r>
              <a:rPr lang="en-US" sz="1050" dirty="0" err="1" smtClean="0"/>
              <a:t>sprintf</a:t>
            </a:r>
            <a:r>
              <a:rPr lang="en-US" sz="1050" dirty="0" smtClean="0"/>
              <a:t>( '%s/inputs.dat', </a:t>
            </a:r>
            <a:r>
              <a:rPr lang="en-US" sz="1050" dirty="0" err="1" smtClean="0"/>
              <a:t>dirname</a:t>
            </a:r>
            <a:r>
              <a:rPr lang="en-US" sz="1050" dirty="0" smtClean="0"/>
              <a:t> );</a:t>
            </a:r>
          </a:p>
          <a:p>
            <a:r>
              <a:rPr lang="en-US" sz="1050" dirty="0" err="1" smtClean="0"/>
              <a:t>fd</a:t>
            </a:r>
            <a:r>
              <a:rPr lang="en-US" sz="1050" dirty="0" smtClean="0"/>
              <a:t> = </a:t>
            </a:r>
            <a:r>
              <a:rPr lang="en-US" sz="1050" dirty="0" err="1" smtClean="0"/>
              <a:t>fopen</a:t>
            </a:r>
            <a:r>
              <a:rPr lang="en-US" sz="1050" dirty="0" smtClean="0"/>
              <a:t>( </a:t>
            </a:r>
            <a:r>
              <a:rPr lang="en-US" sz="1050" dirty="0" err="1" smtClean="0"/>
              <a:t>fname</a:t>
            </a:r>
            <a:r>
              <a:rPr lang="en-US" sz="1050" dirty="0" smtClean="0"/>
              <a:t>, 'w' );</a:t>
            </a:r>
          </a:p>
          <a:p>
            <a:r>
              <a:rPr lang="en-US" sz="1050" dirty="0" smtClean="0"/>
              <a:t>data = [t </a:t>
            </a:r>
            <a:r>
              <a:rPr lang="en-US" sz="1050" dirty="0" err="1" smtClean="0"/>
              <a:t>PosData</a:t>
            </a:r>
            <a:r>
              <a:rPr lang="en-US" sz="1050" dirty="0" smtClean="0"/>
              <a:t> </a:t>
            </a:r>
            <a:r>
              <a:rPr lang="en-US" sz="1050" dirty="0" err="1" smtClean="0"/>
              <a:t>PosRef</a:t>
            </a:r>
            <a:r>
              <a:rPr lang="en-US" sz="1050" dirty="0" smtClean="0"/>
              <a:t> ]';</a:t>
            </a:r>
          </a:p>
          <a:p>
            <a:r>
              <a:rPr lang="en-US" sz="1050" dirty="0" err="1" smtClean="0"/>
              <a:t>fwrite</a:t>
            </a:r>
            <a:r>
              <a:rPr lang="en-US" sz="1050" dirty="0" smtClean="0"/>
              <a:t>( </a:t>
            </a:r>
            <a:r>
              <a:rPr lang="en-US" sz="1050" dirty="0" err="1" smtClean="0"/>
              <a:t>fd</a:t>
            </a:r>
            <a:r>
              <a:rPr lang="en-US" sz="1050" dirty="0" smtClean="0"/>
              <a:t>, data, 'single' );</a:t>
            </a:r>
          </a:p>
          <a:p>
            <a:r>
              <a:rPr lang="en-US" sz="1050" dirty="0" err="1" smtClean="0"/>
              <a:t>fclose</a:t>
            </a:r>
            <a:r>
              <a:rPr lang="en-US" sz="1050" dirty="0" smtClean="0"/>
              <a:t>(</a:t>
            </a:r>
            <a:r>
              <a:rPr lang="en-US" sz="1050" dirty="0" err="1" smtClean="0"/>
              <a:t>fd</a:t>
            </a:r>
            <a:r>
              <a:rPr lang="en-US" sz="1050" dirty="0" smtClean="0"/>
              <a:t>);</a:t>
            </a:r>
          </a:p>
        </p:txBody>
      </p:sp>
      <p:sp>
        <p:nvSpPr>
          <p:cNvPr id="9" name="TextBox 8"/>
          <p:cNvSpPr txBox="1"/>
          <p:nvPr/>
        </p:nvSpPr>
        <p:spPr>
          <a:xfrm>
            <a:off x="4876800" y="4343400"/>
            <a:ext cx="4267200" cy="2516073"/>
          </a:xfrm>
          <a:prstGeom prst="rect">
            <a:avLst/>
          </a:prstGeom>
          <a:solidFill>
            <a:schemeClr val="bg1"/>
          </a:solidFill>
          <a:ln>
            <a:solidFill>
              <a:schemeClr val="tx1"/>
            </a:solidFill>
          </a:ln>
        </p:spPr>
        <p:txBody>
          <a:bodyPr wrap="square" rtlCol="0">
            <a:spAutoFit/>
          </a:bodyPr>
          <a:lstStyle/>
          <a:p>
            <a:r>
              <a:rPr lang="en-US" sz="1050" b="1" i="1" dirty="0" smtClean="0"/>
              <a:t>Test Harness (bash shell script created by the template engine):</a:t>
            </a:r>
          </a:p>
          <a:p>
            <a:endParaRPr lang="en-US" sz="1050" dirty="0" smtClean="0"/>
          </a:p>
          <a:p>
            <a:r>
              <a:rPr lang="en-US" sz="1050" dirty="0" smtClean="0"/>
              <a:t># Run Test OuterLoopFreq10Hz</a:t>
            </a:r>
          </a:p>
          <a:p>
            <a:r>
              <a:rPr lang="en-US" sz="1050" dirty="0" smtClean="0"/>
              <a:t># Command-line ./RunOuterLoopFreq10Hz.sh &lt;username&gt;@&lt;remote IP address&gt;</a:t>
            </a:r>
          </a:p>
          <a:p>
            <a:endParaRPr lang="en-US" sz="1050" dirty="0" smtClean="0"/>
          </a:p>
          <a:p>
            <a:r>
              <a:rPr lang="en-US" sz="1050" dirty="0" err="1" smtClean="0"/>
              <a:t>matlab</a:t>
            </a:r>
            <a:r>
              <a:rPr lang="en-US" sz="1050" dirty="0" smtClean="0"/>
              <a:t> -automation -r CreateOuterLoopFreq10Hz</a:t>
            </a:r>
          </a:p>
          <a:p>
            <a:endParaRPr lang="en-US" sz="1050" dirty="0" smtClean="0"/>
          </a:p>
          <a:p>
            <a:r>
              <a:rPr lang="en-US" sz="1050" dirty="0" err="1" smtClean="0"/>
              <a:t>ssh</a:t>
            </a:r>
            <a:r>
              <a:rPr lang="en-US" sz="1050" dirty="0" smtClean="0"/>
              <a:t> </a:t>
            </a:r>
            <a:r>
              <a:rPr lang="en-US" sz="1050" dirty="0" smtClean="0">
                <a:hlinkClick r:id="rId3"/>
              </a:rPr>
              <a:t>$1</a:t>
            </a:r>
            <a:r>
              <a:rPr lang="en-US" sz="1050" dirty="0" smtClean="0"/>
              <a:t> “</a:t>
            </a:r>
            <a:r>
              <a:rPr lang="en-US" sz="1050" dirty="0" err="1" smtClean="0"/>
              <a:t>mkdir</a:t>
            </a:r>
            <a:r>
              <a:rPr lang="en-US" sz="1050" dirty="0" smtClean="0"/>
              <a:t> OuterLoopFreq10Hz; make clean; make </a:t>
            </a:r>
            <a:r>
              <a:rPr lang="en-US" sz="1050" dirty="0" err="1" smtClean="0"/>
              <a:t>OuterLoopTest</a:t>
            </a:r>
            <a:r>
              <a:rPr lang="en-US" sz="1050" dirty="0" smtClean="0"/>
              <a:t>”</a:t>
            </a:r>
          </a:p>
          <a:p>
            <a:r>
              <a:rPr lang="en-US" sz="1050" dirty="0" err="1" smtClean="0"/>
              <a:t>scp</a:t>
            </a:r>
            <a:r>
              <a:rPr lang="en-US" sz="1050" dirty="0" smtClean="0"/>
              <a:t> OuterLoopFreq10Hz/inputs.dat $1:/OuterLoopFreq10Hz</a:t>
            </a:r>
          </a:p>
          <a:p>
            <a:r>
              <a:rPr lang="en-US" sz="1050" dirty="0" err="1" smtClean="0"/>
              <a:t>ssh</a:t>
            </a:r>
            <a:r>
              <a:rPr lang="en-US" sz="1050" dirty="0" smtClean="0"/>
              <a:t> </a:t>
            </a:r>
            <a:r>
              <a:rPr lang="en-US" sz="1050" dirty="0" smtClean="0">
                <a:hlinkClick r:id="rId3"/>
              </a:rPr>
              <a:t>$1</a:t>
            </a:r>
            <a:r>
              <a:rPr lang="en-US" sz="1050" dirty="0" smtClean="0"/>
              <a:t> “</a:t>
            </a:r>
            <a:r>
              <a:rPr lang="en-US" sz="1050" dirty="0" err="1" smtClean="0"/>
              <a:t>cd</a:t>
            </a:r>
            <a:r>
              <a:rPr lang="en-US" sz="1050" dirty="0" smtClean="0"/>
              <a:t> OuterLoopFreq10Hz; ../</a:t>
            </a:r>
            <a:r>
              <a:rPr lang="en-US" sz="1050" dirty="0" err="1" smtClean="0"/>
              <a:t>OuterLoopTest</a:t>
            </a:r>
            <a:r>
              <a:rPr lang="en-US" sz="1050" dirty="0" smtClean="0"/>
              <a:t> inputs.dat outputs.dat &gt;&gt; stats.log 2&amp;&gt;1”</a:t>
            </a:r>
          </a:p>
          <a:p>
            <a:r>
              <a:rPr lang="en-US" sz="1050" dirty="0" err="1" smtClean="0"/>
              <a:t>scp</a:t>
            </a:r>
            <a:r>
              <a:rPr lang="en-US" sz="1050" dirty="0" smtClean="0"/>
              <a:t> $1:OuterLoopFreq10Hz/outputs.dat OuterLoopFreq10Hz/</a:t>
            </a:r>
          </a:p>
          <a:p>
            <a:endParaRPr lang="en-US" sz="1050" dirty="0" smtClean="0"/>
          </a:p>
          <a:p>
            <a:r>
              <a:rPr lang="en-US" sz="1050" dirty="0" err="1" smtClean="0"/>
              <a:t>matlab</a:t>
            </a:r>
            <a:r>
              <a:rPr lang="en-US" sz="1050" dirty="0" smtClean="0"/>
              <a:t> -automation -r PlotOuterLoopFreq10Hz</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 in Progress:</a:t>
            </a:r>
            <a:br>
              <a:rPr lang="en-US" dirty="0" smtClean="0"/>
            </a:br>
            <a:r>
              <a:rPr lang="en-US" dirty="0" smtClean="0"/>
              <a:t>Statistical Model Checking</a:t>
            </a:r>
            <a:endParaRPr lang="en-US" dirty="0"/>
          </a:p>
        </p:txBody>
      </p:sp>
      <p:pic>
        <p:nvPicPr>
          <p:cNvPr id="5" name="Picture 2"/>
          <p:cNvPicPr>
            <a:picLocks noChangeAspect="1" noChangeArrowheads="1"/>
          </p:cNvPicPr>
          <p:nvPr/>
        </p:nvPicPr>
        <p:blipFill>
          <a:blip r:embed="rId3" cstate="print"/>
          <a:srcRect t="3340" b="24297"/>
          <a:stretch>
            <a:fillRect/>
          </a:stretch>
        </p:blipFill>
        <p:spPr bwMode="auto">
          <a:xfrm>
            <a:off x="2667000" y="1828800"/>
            <a:ext cx="5855677" cy="3429000"/>
          </a:xfrm>
          <a:prstGeom prst="rect">
            <a:avLst/>
          </a:prstGeom>
          <a:solidFill>
            <a:schemeClr val="bg1"/>
          </a:solidFill>
          <a:ln w="9525">
            <a:solidFill>
              <a:schemeClr val="tx1"/>
            </a:solidFill>
            <a:miter lim="800000"/>
            <a:headEnd/>
            <a:tailEnd/>
          </a:ln>
          <a:effectLst/>
        </p:spPr>
      </p:pic>
      <p:sp>
        <p:nvSpPr>
          <p:cNvPr id="6" name="Donut 5"/>
          <p:cNvSpPr/>
          <p:nvPr/>
        </p:nvSpPr>
        <p:spPr>
          <a:xfrm>
            <a:off x="5486400" y="2895600"/>
            <a:ext cx="1371600" cy="16002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685800" y="1646872"/>
            <a:ext cx="3810000" cy="1477328"/>
          </a:xfrm>
          <a:prstGeom prst="rect">
            <a:avLst/>
          </a:prstGeom>
          <a:solidFill>
            <a:schemeClr val="bg1"/>
          </a:solidFill>
          <a:ln w="28575">
            <a:solidFill>
              <a:schemeClr val="tx1"/>
            </a:solidFill>
          </a:ln>
        </p:spPr>
        <p:txBody>
          <a:bodyPr wrap="square" rtlCol="0">
            <a:spAutoFit/>
          </a:bodyPr>
          <a:lstStyle/>
          <a:p>
            <a:r>
              <a:rPr lang="en-US" dirty="0" smtClean="0"/>
              <a:t>We extended the Simulink Quadrotor model with a random (Poisson-distributed in time and duration ) sensor fault.  When the fault occurs, all of the sensor outputs return zero.</a:t>
            </a:r>
            <a:endParaRPr lang="en-US" dirty="0"/>
          </a:p>
        </p:txBody>
      </p:sp>
      <p:sp>
        <p:nvSpPr>
          <p:cNvPr id="9" name="TextBox 8"/>
          <p:cNvSpPr txBox="1"/>
          <p:nvPr/>
        </p:nvSpPr>
        <p:spPr>
          <a:xfrm>
            <a:off x="152400" y="4495800"/>
            <a:ext cx="4114800" cy="2031325"/>
          </a:xfrm>
          <a:prstGeom prst="rect">
            <a:avLst/>
          </a:prstGeom>
          <a:solidFill>
            <a:schemeClr val="bg1"/>
          </a:solidFill>
          <a:ln w="28575">
            <a:solidFill>
              <a:schemeClr val="tx1"/>
            </a:solidFill>
          </a:ln>
        </p:spPr>
        <p:txBody>
          <a:bodyPr wrap="square" rtlCol="0">
            <a:spAutoFit/>
          </a:bodyPr>
          <a:lstStyle/>
          <a:p>
            <a:r>
              <a:rPr lang="en-US" dirty="0" smtClean="0"/>
              <a:t>Statistical model checking sees the system as a black box, so we used an LTL error condition on the measured trajectory.   “For 500 seconds of the trace, it will never be true that the error of either x, y, or z will exceed the specified bound for more than 50 seconds.”</a:t>
            </a:r>
            <a:endParaRPr lang="en-US" dirty="0"/>
          </a:p>
        </p:txBody>
      </p:sp>
      <p:sp>
        <p:nvSpPr>
          <p:cNvPr id="10" name="TextBox 9"/>
          <p:cNvSpPr txBox="1"/>
          <p:nvPr/>
        </p:nvSpPr>
        <p:spPr>
          <a:xfrm>
            <a:off x="2057400" y="6324600"/>
            <a:ext cx="4800600" cy="369332"/>
          </a:xfrm>
          <a:prstGeom prst="rect">
            <a:avLst/>
          </a:prstGeom>
          <a:solidFill>
            <a:schemeClr val="bg1"/>
          </a:solidFill>
          <a:ln w="28575">
            <a:solidFill>
              <a:schemeClr val="tx1"/>
            </a:solidFill>
          </a:ln>
        </p:spPr>
        <p:txBody>
          <a:bodyPr wrap="square" rtlCol="0">
            <a:spAutoFit/>
          </a:bodyPr>
          <a:lstStyle/>
          <a:p>
            <a:r>
              <a:rPr lang="en-US" dirty="0" smtClean="0"/>
              <a:t>¬ F[500] G[50] ( ex &gt; 400 | </a:t>
            </a:r>
            <a:r>
              <a:rPr lang="en-US" dirty="0" err="1" smtClean="0"/>
              <a:t>ey</a:t>
            </a:r>
            <a:r>
              <a:rPr lang="en-US" dirty="0" smtClean="0"/>
              <a:t> &gt; 400 | </a:t>
            </a:r>
            <a:r>
              <a:rPr lang="en-US" dirty="0" err="1" smtClean="0"/>
              <a:t>ez</a:t>
            </a:r>
            <a:r>
              <a:rPr lang="en-US" dirty="0" smtClean="0"/>
              <a:t> &gt; 100 )</a:t>
            </a:r>
            <a:endParaRPr lang="en-US" dirty="0"/>
          </a:p>
        </p:txBody>
      </p:sp>
      <p:sp>
        <p:nvSpPr>
          <p:cNvPr id="11" name="TextBox 10"/>
          <p:cNvSpPr txBox="1"/>
          <p:nvPr/>
        </p:nvSpPr>
        <p:spPr>
          <a:xfrm>
            <a:off x="5029200" y="4953000"/>
            <a:ext cx="4114800" cy="923330"/>
          </a:xfrm>
          <a:prstGeom prst="rect">
            <a:avLst/>
          </a:prstGeom>
          <a:solidFill>
            <a:schemeClr val="bg1"/>
          </a:solidFill>
          <a:ln w="28575">
            <a:solidFill>
              <a:schemeClr val="tx1"/>
            </a:solidFill>
          </a:ln>
        </p:spPr>
        <p:txBody>
          <a:bodyPr wrap="square" rtlCol="0">
            <a:spAutoFit/>
          </a:bodyPr>
          <a:lstStyle/>
          <a:p>
            <a:r>
              <a:rPr lang="en-US" dirty="0" smtClean="0"/>
              <a:t>How did we do?  Well, it shouldn’t crash more than 10% of the time under these fault conditions…</a:t>
            </a:r>
            <a:endParaRPr lang="en-US" dirty="0"/>
          </a:p>
        </p:txBody>
      </p:sp>
      <p:sp>
        <p:nvSpPr>
          <p:cNvPr id="12" name="Rounded Rectangle 11"/>
          <p:cNvSpPr/>
          <p:nvPr/>
        </p:nvSpPr>
        <p:spPr>
          <a:xfrm>
            <a:off x="457200" y="3352800"/>
            <a:ext cx="1447800" cy="4572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CONTROL </a:t>
            </a:r>
          </a:p>
          <a:p>
            <a:pPr algn="ctr"/>
            <a:r>
              <a:rPr lang="en-US" sz="1600" dirty="0" smtClean="0"/>
              <a:t>DESIGN</a:t>
            </a:r>
            <a:endParaRPr lang="en-US" sz="1600" dirty="0"/>
          </a:p>
        </p:txBody>
      </p:sp>
      <p:sp>
        <p:nvSpPr>
          <p:cNvPr id="14" name="Up-Down Arrow 13"/>
          <p:cNvSpPr/>
          <p:nvPr/>
        </p:nvSpPr>
        <p:spPr>
          <a:xfrm rot="10800000">
            <a:off x="76199" y="3429000"/>
            <a:ext cx="381000" cy="914400"/>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57200" y="3886200"/>
            <a:ext cx="1447800" cy="5334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Requirements</a:t>
            </a:r>
          </a:p>
          <a:p>
            <a:pPr algn="ctr"/>
            <a:r>
              <a:rPr lang="en-US" sz="1600" dirty="0" smtClean="0"/>
              <a:t>Assessment</a:t>
            </a:r>
            <a:endParaRPr lang="en-US" sz="1600" dirty="0"/>
          </a:p>
        </p:txBody>
      </p:sp>
      <p:sp>
        <p:nvSpPr>
          <p:cNvPr id="13" name="TextBox 12"/>
          <p:cNvSpPr txBox="1"/>
          <p:nvPr/>
        </p:nvSpPr>
        <p:spPr>
          <a:xfrm>
            <a:off x="7543800" y="6135469"/>
            <a:ext cx="1524000" cy="646331"/>
          </a:xfrm>
          <a:prstGeom prst="rect">
            <a:avLst/>
          </a:prstGeom>
          <a:solidFill>
            <a:schemeClr val="bg1"/>
          </a:solidFill>
          <a:ln w="28575">
            <a:solidFill>
              <a:schemeClr val="tx1"/>
            </a:solidFill>
          </a:ln>
        </p:spPr>
        <p:txBody>
          <a:bodyPr wrap="square" rtlCol="0">
            <a:spAutoFit/>
          </a:bodyPr>
          <a:lstStyle/>
          <a:p>
            <a:r>
              <a:rPr lang="en-US" i="1" dirty="0" smtClean="0"/>
              <a:t>See Zuliani [5] </a:t>
            </a:r>
          </a:p>
          <a:p>
            <a:r>
              <a:rPr lang="en-US" i="1" dirty="0" smtClean="0"/>
              <a:t>for details.</a:t>
            </a:r>
            <a:endParaRPr lang="en-US" i="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 in Progress:</a:t>
            </a:r>
            <a:br>
              <a:rPr lang="en-US" dirty="0" smtClean="0"/>
            </a:br>
            <a:r>
              <a:rPr lang="en-US" dirty="0" smtClean="0"/>
              <a:t>Incremental Analysis</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131967" y="1600200"/>
            <a:ext cx="6802233" cy="5229503"/>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 in Progress:</a:t>
            </a:r>
            <a:br>
              <a:rPr lang="en-US" dirty="0" smtClean="0"/>
            </a:br>
            <a:r>
              <a:rPr lang="en-US" dirty="0" smtClean="0"/>
              <a:t>Incremental Analysis</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65088" y="1617020"/>
            <a:ext cx="8240712" cy="516478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200400"/>
            <a:ext cx="8229600" cy="1143000"/>
          </a:xfrm>
        </p:spPr>
        <p:txBody>
          <a:bodyPr>
            <a:normAutofit/>
          </a:bodyPr>
          <a:lstStyle/>
          <a:p>
            <a:r>
              <a:rPr lang="en-US" dirty="0" smtClean="0"/>
              <a:t>Questions?</a:t>
            </a:r>
            <a:endParaRPr lang="en-US" dirty="0"/>
          </a:p>
        </p:txBody>
      </p:sp>
      <p:sp>
        <p:nvSpPr>
          <p:cNvPr id="3" name="Title 3"/>
          <p:cNvSpPr txBox="1">
            <a:spLocks/>
          </p:cNvSpPr>
          <p:nvPr/>
        </p:nvSpPr>
        <p:spPr>
          <a:xfrm>
            <a:off x="685800" y="5943600"/>
            <a:ext cx="8229600" cy="114300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chemeClr val="tx1"/>
                </a:solidFill>
                <a:effectLst/>
                <a:uLnTx/>
                <a:uFillTx/>
                <a:latin typeface="+mj-lt"/>
                <a:ea typeface="+mj-ea"/>
                <a:cs typeface="+mj-cs"/>
              </a:rPr>
              <a:t>Those</a:t>
            </a:r>
            <a:r>
              <a:rPr kumimoji="0" lang="en-US" sz="2000" b="0" i="0" u="none" strike="noStrike" kern="1200" cap="none" spc="0" normalizeH="0" noProof="0" dirty="0" smtClean="0">
                <a:ln>
                  <a:noFill/>
                </a:ln>
                <a:solidFill>
                  <a:schemeClr val="tx1"/>
                </a:solidFill>
                <a:effectLst/>
                <a:uLnTx/>
                <a:uFillTx/>
                <a:latin typeface="+mj-lt"/>
                <a:ea typeface="+mj-ea"/>
                <a:cs typeface="+mj-cs"/>
              </a:rPr>
              <a:t> interested in trying our tools can visit</a:t>
            </a:r>
          </a:p>
          <a:p>
            <a:pPr lvl="0" algn="ctr">
              <a:spcBef>
                <a:spcPct val="0"/>
              </a:spcBef>
            </a:pPr>
            <a:r>
              <a:rPr lang="en-US" sz="2000" dirty="0" smtClean="0">
                <a:latin typeface="+mj-lt"/>
                <a:ea typeface="+mj-ea"/>
                <a:cs typeface="+mj-cs"/>
                <a:hlinkClick r:id="rId2"/>
              </a:rPr>
              <a:t>https://wiki.isis.vanderbilt.edu/hcddes/index.php/The_ESMoL_Tool</a:t>
            </a:r>
            <a:endParaRPr lang="en-US" sz="2000" dirty="0" smtClean="0">
              <a:latin typeface="+mj-lt"/>
              <a:ea typeface="+mj-ea"/>
              <a:cs typeface="+mj-cs"/>
            </a:endParaRPr>
          </a:p>
          <a:p>
            <a:pPr lvl="0" algn="ctr">
              <a:spcBef>
                <a:spcPct val="0"/>
              </a:spcBef>
            </a:pPr>
            <a:endParaRPr kumimoji="0" lang="en-US" sz="2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Overview: High-Confidence</a:t>
            </a:r>
            <a:br>
              <a:rPr lang="en-US" dirty="0" smtClean="0"/>
            </a:br>
            <a:r>
              <a:rPr lang="en-US" dirty="0" smtClean="0"/>
              <a:t>Embedded Software Design</a:t>
            </a:r>
            <a:endParaRPr lang="en-US" dirty="0"/>
          </a:p>
        </p:txBody>
      </p:sp>
      <p:sp>
        <p:nvSpPr>
          <p:cNvPr id="3" name="Content Placeholder 2"/>
          <p:cNvSpPr>
            <a:spLocks noGrp="1"/>
          </p:cNvSpPr>
          <p:nvPr>
            <p:ph sz="half" idx="1"/>
          </p:nvPr>
        </p:nvSpPr>
        <p:spPr>
          <a:xfrm>
            <a:off x="457200" y="1874837"/>
            <a:ext cx="4038600" cy="4525963"/>
          </a:xfrm>
        </p:spPr>
        <p:txBody>
          <a:bodyPr>
            <a:normAutofit fontScale="85000" lnSpcReduction="20000"/>
          </a:bodyPr>
          <a:lstStyle/>
          <a:p>
            <a:pPr marL="571500" indent="-571500">
              <a:buFont typeface="+mj-lt"/>
              <a:buAutoNum type="romanUcPeriod"/>
            </a:pPr>
            <a:r>
              <a:rPr lang="en-US" dirty="0" smtClean="0"/>
              <a:t>Workflow</a:t>
            </a:r>
          </a:p>
          <a:p>
            <a:pPr marL="914400" lvl="1" indent="-514350">
              <a:buFont typeface="+mj-lt"/>
              <a:buAutoNum type="alphaUcPeriod"/>
            </a:pPr>
            <a:r>
              <a:rPr lang="en-US" dirty="0" smtClean="0"/>
              <a:t>Design aspects</a:t>
            </a:r>
          </a:p>
          <a:p>
            <a:pPr marL="914400" lvl="1" indent="-514350">
              <a:buFont typeface="+mj-lt"/>
              <a:buAutoNum type="alphaUcPeriod"/>
            </a:pPr>
            <a:r>
              <a:rPr lang="en-US" dirty="0" smtClean="0"/>
              <a:t>Flow details</a:t>
            </a:r>
          </a:p>
          <a:p>
            <a:pPr marL="914400" lvl="1" indent="-514350">
              <a:buFont typeface="+mj-lt"/>
              <a:buAutoNum type="alphaUcPeriod"/>
            </a:pPr>
            <a:r>
              <a:rPr lang="en-US" dirty="0" smtClean="0"/>
              <a:t>Philosophy: Correct-by-construction where possible</a:t>
            </a:r>
          </a:p>
          <a:p>
            <a:pPr marL="914400" lvl="1" indent="-514350">
              <a:buFont typeface="+mj-lt"/>
              <a:buAutoNum type="alphaUcPeriod"/>
            </a:pPr>
            <a:r>
              <a:rPr lang="en-US" dirty="0" smtClean="0"/>
              <a:t>Meta project</a:t>
            </a:r>
          </a:p>
          <a:p>
            <a:pPr marL="914400" lvl="1" indent="-514350">
              <a:buFont typeface="+mj-lt"/>
              <a:buAutoNum type="alphaUcPeriod"/>
            </a:pPr>
            <a:endParaRPr lang="en-US" dirty="0" smtClean="0"/>
          </a:p>
          <a:p>
            <a:pPr marL="514350" indent="-514350">
              <a:buFont typeface="+mj-lt"/>
              <a:buAutoNum type="romanUcPeriod"/>
            </a:pPr>
            <a:r>
              <a:rPr lang="en-US" dirty="0" err="1" smtClean="0"/>
              <a:t>Quadrotor</a:t>
            </a:r>
            <a:r>
              <a:rPr lang="en-US" dirty="0" smtClean="0"/>
              <a:t> Design Example</a:t>
            </a:r>
          </a:p>
          <a:p>
            <a:pPr marL="914400" lvl="1" indent="-514350">
              <a:buFont typeface="+mj-lt"/>
              <a:buAutoNum type="alphaUcPeriod"/>
            </a:pPr>
            <a:r>
              <a:rPr lang="en-US" dirty="0" smtClean="0"/>
              <a:t>Architecture &amp; Simulink</a:t>
            </a:r>
          </a:p>
          <a:p>
            <a:pPr marL="914400" lvl="1" indent="-514350">
              <a:buFont typeface="+mj-lt"/>
              <a:buAutoNum type="alphaUcPeriod"/>
            </a:pPr>
            <a:r>
              <a:rPr lang="en-US" dirty="0" err="1" smtClean="0"/>
              <a:t>ESMoL</a:t>
            </a:r>
            <a:endParaRPr lang="en-US" dirty="0" smtClean="0"/>
          </a:p>
          <a:p>
            <a:pPr marL="1314450" lvl="2" indent="-514350">
              <a:buFont typeface="+mj-lt"/>
              <a:buAutoNum type="alphaUcPeriod"/>
            </a:pPr>
            <a:r>
              <a:rPr lang="en-US" dirty="0" smtClean="0"/>
              <a:t>Flow</a:t>
            </a:r>
          </a:p>
          <a:p>
            <a:pPr marL="1314450" lvl="2" indent="-514350">
              <a:buFont typeface="+mj-lt"/>
              <a:buAutoNum type="alphaUcPeriod"/>
            </a:pPr>
            <a:r>
              <a:rPr lang="en-US" dirty="0" smtClean="0"/>
              <a:t>Interpreter framework</a:t>
            </a:r>
          </a:p>
          <a:p>
            <a:pPr marL="1314450" lvl="2" indent="-514350">
              <a:buFont typeface="+mj-lt"/>
              <a:buAutoNum type="alphaUcPeriod"/>
            </a:pPr>
            <a:r>
              <a:rPr lang="en-US" dirty="0" smtClean="0"/>
              <a:t>Scheduler</a:t>
            </a:r>
          </a:p>
          <a:p>
            <a:pPr marL="1314450" lvl="2" indent="-514350">
              <a:buFont typeface="+mj-lt"/>
              <a:buAutoNum type="alphaUcPeriod"/>
            </a:pPr>
            <a:r>
              <a:rPr lang="en-US" dirty="0" err="1" smtClean="0"/>
              <a:t>TrueTime</a:t>
            </a:r>
            <a:endParaRPr lang="en-US" dirty="0" smtClean="0"/>
          </a:p>
        </p:txBody>
      </p:sp>
      <p:sp>
        <p:nvSpPr>
          <p:cNvPr id="4" name="Content Placeholder 3"/>
          <p:cNvSpPr>
            <a:spLocks noGrp="1"/>
          </p:cNvSpPr>
          <p:nvPr>
            <p:ph sz="half" idx="2"/>
          </p:nvPr>
        </p:nvSpPr>
        <p:spPr>
          <a:xfrm>
            <a:off x="4648200" y="1874837"/>
            <a:ext cx="4038600" cy="4525963"/>
          </a:xfrm>
        </p:spPr>
        <p:txBody>
          <a:bodyPr>
            <a:normAutofit fontScale="85000" lnSpcReduction="20000"/>
          </a:bodyPr>
          <a:lstStyle/>
          <a:p>
            <a:pPr marL="571500" indent="-571500">
              <a:buFont typeface="+mj-lt"/>
              <a:buAutoNum type="romanUcPeriod" startAt="3"/>
            </a:pPr>
            <a:r>
              <a:rPr lang="en-US" dirty="0" smtClean="0"/>
              <a:t>Work in Progress</a:t>
            </a:r>
          </a:p>
          <a:p>
            <a:pPr marL="971550" lvl="1" indent="-571500">
              <a:buFont typeface="+mj-lt"/>
              <a:buAutoNum type="alphaUcPeriod"/>
            </a:pPr>
            <a:r>
              <a:rPr lang="en-US" dirty="0" smtClean="0"/>
              <a:t>Fixed wing aircraft modeling and analysis</a:t>
            </a:r>
          </a:p>
          <a:p>
            <a:pPr marL="971550" lvl="1" indent="-571500">
              <a:buFont typeface="+mj-lt"/>
              <a:buAutoNum type="alphaUcPeriod"/>
            </a:pPr>
            <a:r>
              <a:rPr lang="en-US" dirty="0" smtClean="0"/>
              <a:t>Test generation</a:t>
            </a:r>
          </a:p>
          <a:p>
            <a:pPr marL="971550" lvl="1" indent="-571500">
              <a:buFont typeface="+mj-lt"/>
              <a:buAutoNum type="alphaUcPeriod"/>
            </a:pPr>
            <a:r>
              <a:rPr lang="en-US" dirty="0" smtClean="0"/>
              <a:t>Statistical model checking</a:t>
            </a:r>
          </a:p>
          <a:p>
            <a:pPr marL="971550" lvl="1" indent="-571500">
              <a:buFont typeface="+mj-lt"/>
              <a:buAutoNum type="alphaUcPeriod"/>
            </a:pPr>
            <a:r>
              <a:rPr lang="en-US" dirty="0" smtClean="0"/>
              <a:t>Incremental analysis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half" idx="1"/>
          </p:nvPr>
        </p:nvSpPr>
        <p:spPr>
          <a:xfrm>
            <a:off x="457200" y="1600200"/>
            <a:ext cx="8077200" cy="4525963"/>
          </a:xfrm>
        </p:spPr>
        <p:txBody>
          <a:bodyPr>
            <a:noAutofit/>
          </a:bodyPr>
          <a:lstStyle/>
          <a:p>
            <a:pPr>
              <a:buNone/>
            </a:pPr>
            <a:r>
              <a:rPr lang="en-US" sz="1400" dirty="0" smtClean="0"/>
              <a:t>[1] N. Kottenstette, J. Porter. Digital Passive Attitude and Altitude Control Schemes for Quadrotor Aircraft.  IEEE 7th Intl. Conf. on Control and Automation (ICCA 2009).  Christchurch, New Zealand, Dec. 2009.</a:t>
            </a:r>
          </a:p>
          <a:p>
            <a:pPr>
              <a:buNone/>
            </a:pPr>
            <a:r>
              <a:rPr lang="en-US" sz="1400" dirty="0" smtClean="0"/>
              <a:t>[2] Porter, J., P. </a:t>
            </a:r>
            <a:r>
              <a:rPr lang="en-US" sz="1400" dirty="0" err="1" smtClean="0"/>
              <a:t>Volgyesi</a:t>
            </a:r>
            <a:r>
              <a:rPr lang="en-US" sz="1400" dirty="0" smtClean="0"/>
              <a:t>, N. Kottenstette, H. Nine, G. Karsai, and J. Sztipanovits,  "An Experimental Model-Based Rapid Prototyping Environment for High-Confidence Embedded Software",  Rapid System Prototyping (RSP'09), Paris, France,  Jun. 2009.</a:t>
            </a:r>
          </a:p>
          <a:p>
            <a:pPr>
              <a:buNone/>
            </a:pPr>
            <a:r>
              <a:rPr lang="en-US" sz="1400" dirty="0" smtClean="0"/>
              <a:t>[3] J. Porter, G. Hemingway, C. </a:t>
            </a:r>
            <a:r>
              <a:rPr lang="en-US" sz="1400" dirty="0" err="1" smtClean="0"/>
              <a:t>vanBusKirk</a:t>
            </a:r>
            <a:r>
              <a:rPr lang="en-US" sz="1400" dirty="0" smtClean="0"/>
              <a:t>, N. Kottenstette, G. Karsai, J. Sztipanovits.  Online Dynamic Stability Verification Using Sector Search.  ACM Intl. Conf. on Embedded Software (</a:t>
            </a:r>
            <a:r>
              <a:rPr lang="en-US" sz="1400" dirty="0" err="1" smtClean="0"/>
              <a:t>EMSoft</a:t>
            </a:r>
            <a:r>
              <a:rPr lang="en-US" sz="1400" dirty="0" smtClean="0"/>
              <a:t>) Grenoble, Oct. 2010.</a:t>
            </a:r>
          </a:p>
          <a:p>
            <a:pPr>
              <a:buNone/>
            </a:pPr>
            <a:r>
              <a:rPr lang="en-US" sz="1400" dirty="0" smtClean="0"/>
              <a:t>[4] G. Hemingway, J. Porter, N. Kottenstette, H. Nine, C. vanBuskirk, G. Karsai, and J. Sztipanovits. Automated Synthesis of Time-Triggered Architecture-based TrueTime Models for Platform Effects Simulation and Analysis.  Rapid Systems Prototyping (RSP), Jun. 2010.</a:t>
            </a:r>
          </a:p>
          <a:p>
            <a:pPr>
              <a:buNone/>
            </a:pPr>
            <a:r>
              <a:rPr lang="en-US" sz="1400" dirty="0" smtClean="0"/>
              <a:t>[5] P. </a:t>
            </a:r>
            <a:r>
              <a:rPr lang="en-US" sz="1400" dirty="0" err="1" smtClean="0"/>
              <a:t>Zuliani</a:t>
            </a:r>
            <a:r>
              <a:rPr lang="en-US" sz="1400" dirty="0" smtClean="0"/>
              <a:t>, A. </a:t>
            </a:r>
            <a:r>
              <a:rPr lang="en-US" sz="1400" dirty="0" err="1" smtClean="0"/>
              <a:t>Platzer</a:t>
            </a:r>
            <a:r>
              <a:rPr lang="en-US" sz="1400" dirty="0" smtClean="0"/>
              <a:t>, E. M. Clarke. Bayesian Statistical Model Checking with Application to </a:t>
            </a:r>
            <a:r>
              <a:rPr lang="en-US" sz="1400" dirty="0" err="1" smtClean="0"/>
              <a:t>Stateflow</a:t>
            </a:r>
            <a:r>
              <a:rPr lang="en-US" sz="1400" dirty="0" smtClean="0"/>
              <a:t>/Simulink Verification.  HSCC 2010 (Hybrid Systems: Computation and Control), Apr. 12-16, 2010, Stockholm, Sweden.</a:t>
            </a:r>
          </a:p>
          <a:p>
            <a:pPr>
              <a:buNone/>
            </a:pPr>
            <a:r>
              <a:rPr lang="en-US" sz="1400" dirty="0" smtClean="0"/>
              <a:t>[6] LeBlanc, H., E. </a:t>
            </a:r>
            <a:r>
              <a:rPr lang="en-US" sz="1400" dirty="0" err="1" smtClean="0"/>
              <a:t>Eyisi</a:t>
            </a:r>
            <a:r>
              <a:rPr lang="en-US" sz="1400" dirty="0" smtClean="0"/>
              <a:t>, N. Kottenstette, X. </a:t>
            </a:r>
            <a:r>
              <a:rPr lang="en-US" sz="1400" dirty="0" err="1" smtClean="0"/>
              <a:t>Koutsoukos</a:t>
            </a:r>
            <a:r>
              <a:rPr lang="en-US" sz="1400" dirty="0" smtClean="0"/>
              <a:t>, and J. Sztipanovits,  "A Passivity-Based Approach To Deployment In Multi-Agent Networks",  Informatics in Control, Automation and Robotics (ICINCO 2010), </a:t>
            </a:r>
            <a:r>
              <a:rPr lang="en-US" sz="1400" dirty="0" err="1" smtClean="0"/>
              <a:t>Funchal</a:t>
            </a:r>
            <a:r>
              <a:rPr lang="en-US" sz="1400" dirty="0" smtClean="0"/>
              <a:t>, Madeira - Portugal, Jun. 2010.</a:t>
            </a:r>
          </a:p>
          <a:p>
            <a:pPr>
              <a:buNone/>
            </a:pPr>
            <a:r>
              <a:rPr lang="en-US" sz="1400" dirty="0" smtClean="0"/>
              <a:t>[7] R. Thibodeaux.  The Specification and Implementation of a Model of Computation.  M.S. Thesis.  Vanderbilt University, May 2008.</a:t>
            </a:r>
          </a:p>
          <a:p>
            <a:pPr>
              <a:buNone/>
            </a:pPr>
            <a:r>
              <a:rPr lang="en-US" sz="1400" dirty="0" smtClean="0"/>
              <a:t>[8] N. Kottenstette,  "Constructive Non-Linear Control Design With Applications to Quad-Rotor and Fixed-Wing Aircraft",  Tech. Rpt., Inst. for Software Integrated Systems, Vanderbilt Univ., Jan. 2010. Nashville.</a:t>
            </a:r>
          </a:p>
          <a:p>
            <a:pPr>
              <a:buNone/>
            </a:pPr>
            <a:r>
              <a:rPr lang="en-US" sz="1400" dirty="0" smtClean="0"/>
              <a:t>[9] S. Bensalem, M. </a:t>
            </a:r>
            <a:r>
              <a:rPr lang="en-US" sz="1400" dirty="0" err="1" smtClean="0"/>
              <a:t>Bozga</a:t>
            </a:r>
            <a:r>
              <a:rPr lang="en-US" sz="1400" dirty="0" smtClean="0"/>
              <a:t>, T. Nguyen, J. </a:t>
            </a:r>
            <a:r>
              <a:rPr lang="en-US" sz="1400" dirty="0" err="1" smtClean="0"/>
              <a:t>Sifakis</a:t>
            </a:r>
            <a:r>
              <a:rPr lang="en-US" sz="1400" dirty="0" smtClean="0"/>
              <a:t>: D-Finder: A Tool for Compositional Deadlock Detection and Verification. CAV 2009: 614-619</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Development Workflows for</a:t>
            </a:r>
            <a:br>
              <a:rPr lang="en-US" dirty="0" smtClean="0"/>
            </a:br>
            <a:r>
              <a:rPr lang="en-US" dirty="0" smtClean="0"/>
              <a:t>Modeling Tools</a:t>
            </a:r>
            <a:endParaRPr lang="en-US" dirty="0"/>
          </a:p>
        </p:txBody>
      </p:sp>
      <p:sp>
        <p:nvSpPr>
          <p:cNvPr id="22" name="Rounded Rectangle 21"/>
          <p:cNvSpPr/>
          <p:nvPr/>
        </p:nvSpPr>
        <p:spPr>
          <a:xfrm>
            <a:off x="152400" y="220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
        <p:nvSpPr>
          <p:cNvPr id="25" name="Rounded Rectangle 24"/>
          <p:cNvSpPr/>
          <p:nvPr/>
        </p:nvSpPr>
        <p:spPr>
          <a:xfrm>
            <a:off x="2362200" y="220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sp>
        <p:nvSpPr>
          <p:cNvPr id="33" name="Rounded Rectangle 32"/>
          <p:cNvSpPr/>
          <p:nvPr/>
        </p:nvSpPr>
        <p:spPr>
          <a:xfrm>
            <a:off x="5029200" y="2221736"/>
            <a:ext cx="17526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ANALYSIS</a:t>
            </a:r>
            <a:endParaRPr lang="en-US" sz="2000" dirty="0"/>
          </a:p>
        </p:txBody>
      </p:sp>
      <p:sp>
        <p:nvSpPr>
          <p:cNvPr id="34" name="Rounded Rectangle 33"/>
          <p:cNvSpPr/>
          <p:nvPr/>
        </p:nvSpPr>
        <p:spPr>
          <a:xfrm>
            <a:off x="7239000" y="22098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
        <p:nvSpPr>
          <p:cNvPr id="41" name="Rounded Rectangle 40"/>
          <p:cNvSpPr/>
          <p:nvPr/>
        </p:nvSpPr>
        <p:spPr>
          <a:xfrm>
            <a:off x="304800" y="34290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Simulink</a:t>
            </a:r>
          </a:p>
          <a:p>
            <a:pPr algn="ctr"/>
            <a:r>
              <a:rPr lang="en-US" dirty="0" smtClean="0"/>
              <a:t>Simulation</a:t>
            </a:r>
            <a:endParaRPr lang="en-US" dirty="0"/>
          </a:p>
        </p:txBody>
      </p:sp>
      <p:sp>
        <p:nvSpPr>
          <p:cNvPr id="42" name="Rounded Rectangle 41"/>
          <p:cNvSpPr/>
          <p:nvPr/>
        </p:nvSpPr>
        <p:spPr>
          <a:xfrm>
            <a:off x="304800" y="44196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a:t>
            </a:r>
            <a:endParaRPr lang="en-US" dirty="0"/>
          </a:p>
        </p:txBody>
      </p:sp>
      <p:sp>
        <p:nvSpPr>
          <p:cNvPr id="43" name="Rounded Rectangle 42"/>
          <p:cNvSpPr/>
          <p:nvPr/>
        </p:nvSpPr>
        <p:spPr>
          <a:xfrm>
            <a:off x="2438400" y="34290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Modeling </a:t>
            </a:r>
            <a:endParaRPr lang="en-US" dirty="0"/>
          </a:p>
        </p:txBody>
      </p:sp>
      <p:sp>
        <p:nvSpPr>
          <p:cNvPr id="48" name="Rounded Rectangle 47"/>
          <p:cNvSpPr/>
          <p:nvPr/>
        </p:nvSpPr>
        <p:spPr>
          <a:xfrm>
            <a:off x="2438400" y="44196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Platform Design</a:t>
            </a:r>
            <a:endParaRPr lang="en-US" dirty="0"/>
          </a:p>
        </p:txBody>
      </p:sp>
      <p:sp>
        <p:nvSpPr>
          <p:cNvPr id="49" name="Rounded Rectangle 48"/>
          <p:cNvSpPr/>
          <p:nvPr/>
        </p:nvSpPr>
        <p:spPr>
          <a:xfrm>
            <a:off x="5029200" y="34409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Scheduling</a:t>
            </a:r>
            <a:endParaRPr lang="en-US" sz="2000" dirty="0"/>
          </a:p>
        </p:txBody>
      </p:sp>
      <p:sp>
        <p:nvSpPr>
          <p:cNvPr id="50" name="Rounded Rectangle 49"/>
          <p:cNvSpPr/>
          <p:nvPr/>
        </p:nvSpPr>
        <p:spPr>
          <a:xfrm>
            <a:off x="5029200" y="44315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Deadlock</a:t>
            </a:r>
            <a:endParaRPr lang="en-US" sz="2000" dirty="0"/>
          </a:p>
        </p:txBody>
      </p:sp>
      <p:sp>
        <p:nvSpPr>
          <p:cNvPr id="51" name="Rounded Rectangle 50"/>
          <p:cNvSpPr/>
          <p:nvPr/>
        </p:nvSpPr>
        <p:spPr>
          <a:xfrm>
            <a:off x="7162800" y="3429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Platform/HIL</a:t>
            </a:r>
          </a:p>
          <a:p>
            <a:pPr algn="ctr"/>
            <a:r>
              <a:rPr lang="en-US" sz="2000" dirty="0" smtClean="0"/>
              <a:t>Simulation</a:t>
            </a:r>
            <a:endParaRPr lang="en-US" sz="2000" dirty="0"/>
          </a:p>
        </p:txBody>
      </p:sp>
      <p:sp>
        <p:nvSpPr>
          <p:cNvPr id="52" name="Rounded Rectangle 51"/>
          <p:cNvSpPr/>
          <p:nvPr/>
        </p:nvSpPr>
        <p:spPr>
          <a:xfrm>
            <a:off x="7162800" y="44196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Testing</a:t>
            </a:r>
            <a:endParaRPr lang="en-US" sz="2000" dirty="0"/>
          </a:p>
        </p:txBody>
      </p:sp>
      <p:cxnSp>
        <p:nvCxnSpPr>
          <p:cNvPr id="53" name="Straight Connector 52"/>
          <p:cNvCxnSpPr/>
          <p:nvPr/>
        </p:nvCxnSpPr>
        <p:spPr>
          <a:xfrm rot="10800000">
            <a:off x="174434" y="3124200"/>
            <a:ext cx="8686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590800" y="5663625"/>
            <a:ext cx="4038600" cy="584775"/>
          </a:xfrm>
          <a:prstGeom prst="rect">
            <a:avLst/>
          </a:prstGeom>
          <a:solidFill>
            <a:schemeClr val="bg1"/>
          </a:solidFill>
          <a:ln w="12700">
            <a:solidFill>
              <a:schemeClr val="tx1"/>
            </a:solidFill>
          </a:ln>
        </p:spPr>
        <p:txBody>
          <a:bodyPr wrap="square" rtlCol="0">
            <a:spAutoFit/>
          </a:bodyPr>
          <a:lstStyle/>
          <a:p>
            <a:r>
              <a:rPr lang="en-US" sz="1600" dirty="0" smtClean="0"/>
              <a:t>High-confidence development involves many activities in different domains of expertise.</a:t>
            </a:r>
            <a:endParaRPr lang="en-US"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Workflow: Control Design</a:t>
            </a:r>
            <a:endParaRPr lang="en-US" dirty="0"/>
          </a:p>
        </p:txBody>
      </p:sp>
      <p:sp>
        <p:nvSpPr>
          <p:cNvPr id="22" name="Rounded Rectangle 21"/>
          <p:cNvSpPr/>
          <p:nvPr/>
        </p:nvSpPr>
        <p:spPr>
          <a:xfrm>
            <a:off x="152400" y="220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
        <p:nvSpPr>
          <p:cNvPr id="25" name="Rounded Rectangle 24"/>
          <p:cNvSpPr/>
          <p:nvPr/>
        </p:nvSpPr>
        <p:spPr>
          <a:xfrm>
            <a:off x="2362200" y="220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sp>
        <p:nvSpPr>
          <p:cNvPr id="33" name="Rounded Rectangle 32"/>
          <p:cNvSpPr/>
          <p:nvPr/>
        </p:nvSpPr>
        <p:spPr>
          <a:xfrm>
            <a:off x="5029200" y="2221736"/>
            <a:ext cx="17526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ANALYSIS</a:t>
            </a:r>
            <a:endParaRPr lang="en-US" sz="2000" dirty="0"/>
          </a:p>
        </p:txBody>
      </p:sp>
      <p:sp>
        <p:nvSpPr>
          <p:cNvPr id="34" name="Rounded Rectangle 33"/>
          <p:cNvSpPr/>
          <p:nvPr/>
        </p:nvSpPr>
        <p:spPr>
          <a:xfrm>
            <a:off x="7239000" y="22098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
        <p:nvSpPr>
          <p:cNvPr id="41" name="Rounded Rectangle 40"/>
          <p:cNvSpPr/>
          <p:nvPr/>
        </p:nvSpPr>
        <p:spPr>
          <a:xfrm>
            <a:off x="304800" y="37338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Simulink</a:t>
            </a:r>
          </a:p>
          <a:p>
            <a:pPr algn="ctr"/>
            <a:r>
              <a:rPr lang="en-US" dirty="0" smtClean="0"/>
              <a:t>Simulation</a:t>
            </a:r>
            <a:endParaRPr lang="en-US" dirty="0"/>
          </a:p>
        </p:txBody>
      </p:sp>
      <p:sp>
        <p:nvSpPr>
          <p:cNvPr id="42" name="Rounded Rectangle 41"/>
          <p:cNvSpPr/>
          <p:nvPr/>
        </p:nvSpPr>
        <p:spPr>
          <a:xfrm>
            <a:off x="304800" y="60198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RequirementsAssessment</a:t>
            </a:r>
            <a:endParaRPr lang="en-US" dirty="0"/>
          </a:p>
        </p:txBody>
      </p:sp>
      <p:sp>
        <p:nvSpPr>
          <p:cNvPr id="49" name="Rounded Rectangle 48"/>
          <p:cNvSpPr/>
          <p:nvPr/>
        </p:nvSpPr>
        <p:spPr>
          <a:xfrm>
            <a:off x="5029200" y="34409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Scheduling</a:t>
            </a:r>
            <a:endParaRPr lang="en-US" sz="2000" dirty="0"/>
          </a:p>
        </p:txBody>
      </p:sp>
      <p:sp>
        <p:nvSpPr>
          <p:cNvPr id="50" name="Rounded Rectangle 49"/>
          <p:cNvSpPr/>
          <p:nvPr/>
        </p:nvSpPr>
        <p:spPr>
          <a:xfrm>
            <a:off x="5029200" y="44315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Deadlock</a:t>
            </a:r>
            <a:endParaRPr lang="en-US" sz="2000" dirty="0"/>
          </a:p>
        </p:txBody>
      </p:sp>
      <p:sp>
        <p:nvSpPr>
          <p:cNvPr id="51" name="Rounded Rectangle 50"/>
          <p:cNvSpPr/>
          <p:nvPr/>
        </p:nvSpPr>
        <p:spPr>
          <a:xfrm>
            <a:off x="7162800" y="3429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Platform/HIL</a:t>
            </a:r>
          </a:p>
          <a:p>
            <a:pPr algn="ctr"/>
            <a:r>
              <a:rPr lang="en-US" sz="2000" dirty="0" smtClean="0"/>
              <a:t>Simulation</a:t>
            </a:r>
            <a:endParaRPr lang="en-US" sz="2000" dirty="0"/>
          </a:p>
        </p:txBody>
      </p:sp>
      <p:sp>
        <p:nvSpPr>
          <p:cNvPr id="52" name="Rounded Rectangle 51"/>
          <p:cNvSpPr/>
          <p:nvPr/>
        </p:nvSpPr>
        <p:spPr>
          <a:xfrm>
            <a:off x="7162800" y="44196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Testing</a:t>
            </a:r>
            <a:endParaRPr lang="en-US" sz="2000" dirty="0"/>
          </a:p>
        </p:txBody>
      </p:sp>
      <p:cxnSp>
        <p:nvCxnSpPr>
          <p:cNvPr id="53" name="Straight Connector 52"/>
          <p:cNvCxnSpPr/>
          <p:nvPr/>
        </p:nvCxnSpPr>
        <p:spPr>
          <a:xfrm rot="10800000">
            <a:off x="174434" y="3124200"/>
            <a:ext cx="8686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Down Arrow 16"/>
          <p:cNvSpPr/>
          <p:nvPr/>
        </p:nvSpPr>
        <p:spPr>
          <a:xfrm>
            <a:off x="533400" y="4343400"/>
            <a:ext cx="304800" cy="1752600"/>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28600" y="4572000"/>
            <a:ext cx="914400" cy="8382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Matlab</a:t>
            </a:r>
          </a:p>
          <a:p>
            <a:pPr algn="ctr"/>
            <a:r>
              <a:rPr lang="en-US" dirty="0" smtClean="0">
                <a:solidFill>
                  <a:schemeClr val="tx1"/>
                </a:solidFill>
              </a:rPr>
              <a:t>analysis scripts</a:t>
            </a:r>
            <a:endParaRPr lang="en-US" dirty="0">
              <a:solidFill>
                <a:schemeClr val="tx1"/>
              </a:solidFill>
            </a:endParaRPr>
          </a:p>
        </p:txBody>
      </p:sp>
      <p:sp>
        <p:nvSpPr>
          <p:cNvPr id="18" name="Down Arrow 17"/>
          <p:cNvSpPr/>
          <p:nvPr/>
        </p:nvSpPr>
        <p:spPr>
          <a:xfrm rot="10800000">
            <a:off x="1447800" y="4343400"/>
            <a:ext cx="304800" cy="1752600"/>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143000" y="5562600"/>
            <a:ext cx="914400" cy="304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Tuning</a:t>
            </a:r>
            <a:endParaRPr lang="en-US" dirty="0">
              <a:solidFill>
                <a:schemeClr val="tx1"/>
              </a:solidFill>
            </a:endParaRPr>
          </a:p>
        </p:txBody>
      </p:sp>
      <p:sp>
        <p:nvSpPr>
          <p:cNvPr id="24" name="Rounded Rectangle 23"/>
          <p:cNvSpPr/>
          <p:nvPr/>
        </p:nvSpPr>
        <p:spPr>
          <a:xfrm>
            <a:off x="2438400" y="34290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Modeling </a:t>
            </a:r>
            <a:endParaRPr lang="en-US" dirty="0"/>
          </a:p>
        </p:txBody>
      </p:sp>
      <p:sp>
        <p:nvSpPr>
          <p:cNvPr id="26" name="Rounded Rectangle 25"/>
          <p:cNvSpPr/>
          <p:nvPr/>
        </p:nvSpPr>
        <p:spPr>
          <a:xfrm>
            <a:off x="2438400" y="44196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Platform Design</a:t>
            </a:r>
            <a:endParaRPr lang="en-US" dirty="0"/>
          </a:p>
        </p:txBody>
      </p:sp>
      <p:sp>
        <p:nvSpPr>
          <p:cNvPr id="27" name="Oval 26"/>
          <p:cNvSpPr/>
          <p:nvPr/>
        </p:nvSpPr>
        <p:spPr>
          <a:xfrm>
            <a:off x="152400" y="3505200"/>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sp>
        <p:nvSpPr>
          <p:cNvPr id="28" name="TextBox 27"/>
          <p:cNvSpPr txBox="1"/>
          <p:nvPr/>
        </p:nvSpPr>
        <p:spPr>
          <a:xfrm>
            <a:off x="2438400" y="5486400"/>
            <a:ext cx="6477000" cy="1077218"/>
          </a:xfrm>
          <a:prstGeom prst="rect">
            <a:avLst/>
          </a:prstGeom>
          <a:solidFill>
            <a:schemeClr val="bg1"/>
          </a:solidFill>
          <a:ln w="12700">
            <a:solidFill>
              <a:schemeClr val="tx1"/>
            </a:solidFill>
          </a:ln>
        </p:spPr>
        <p:txBody>
          <a:bodyPr wrap="square" rtlCol="0">
            <a:spAutoFit/>
          </a:bodyPr>
          <a:lstStyle/>
          <a:p>
            <a:r>
              <a:rPr lang="en-US" sz="1600" dirty="0" smtClean="0"/>
              <a:t>Control designers create Simulink and Stateflow models to capture and simulate the physical behavior as well as the engineering design.  Design verification takes the form of scripts to assess controller performance (e.g. stability, settling time, overshoot) and adjust controller gains.</a:t>
            </a:r>
            <a:endParaRPr lang="en-US" sz="1600" dirty="0"/>
          </a:p>
        </p:txBody>
      </p:sp>
      <p:sp>
        <p:nvSpPr>
          <p:cNvPr id="23" name="Rectangle 22"/>
          <p:cNvSpPr/>
          <p:nvPr/>
        </p:nvSpPr>
        <p:spPr>
          <a:xfrm>
            <a:off x="2362200" y="3276600"/>
            <a:ext cx="65532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Workflow: Import </a:t>
            </a:r>
            <a:br>
              <a:rPr lang="en-US" dirty="0" smtClean="0"/>
            </a:br>
            <a:r>
              <a:rPr lang="en-US" dirty="0" smtClean="0"/>
              <a:t>Control Design to </a:t>
            </a:r>
            <a:r>
              <a:rPr lang="en-US" dirty="0" err="1" smtClean="0"/>
              <a:t>ESMoL</a:t>
            </a:r>
            <a:endParaRPr lang="en-US" dirty="0"/>
          </a:p>
        </p:txBody>
      </p:sp>
      <p:sp>
        <p:nvSpPr>
          <p:cNvPr id="22" name="Rounded Rectangle 21"/>
          <p:cNvSpPr/>
          <p:nvPr/>
        </p:nvSpPr>
        <p:spPr>
          <a:xfrm>
            <a:off x="152400" y="220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
        <p:nvSpPr>
          <p:cNvPr id="25" name="Rounded Rectangle 24"/>
          <p:cNvSpPr/>
          <p:nvPr/>
        </p:nvSpPr>
        <p:spPr>
          <a:xfrm>
            <a:off x="2362200" y="220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sp>
        <p:nvSpPr>
          <p:cNvPr id="33" name="Rounded Rectangle 32"/>
          <p:cNvSpPr/>
          <p:nvPr/>
        </p:nvSpPr>
        <p:spPr>
          <a:xfrm>
            <a:off x="5029200" y="2221736"/>
            <a:ext cx="17526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ANALYSIS</a:t>
            </a:r>
            <a:endParaRPr lang="en-US" sz="2000" dirty="0"/>
          </a:p>
        </p:txBody>
      </p:sp>
      <p:sp>
        <p:nvSpPr>
          <p:cNvPr id="34" name="Rounded Rectangle 33"/>
          <p:cNvSpPr/>
          <p:nvPr/>
        </p:nvSpPr>
        <p:spPr>
          <a:xfrm>
            <a:off x="7239000" y="22098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
        <p:nvSpPr>
          <p:cNvPr id="43" name="Rounded Rectangle 42"/>
          <p:cNvSpPr/>
          <p:nvPr/>
        </p:nvSpPr>
        <p:spPr>
          <a:xfrm>
            <a:off x="2438400" y="32766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Modeling </a:t>
            </a:r>
          </a:p>
          <a:p>
            <a:pPr algn="ctr"/>
            <a:r>
              <a:rPr lang="en-US" dirty="0" smtClean="0"/>
              <a:t>(Arch/Deployment)</a:t>
            </a:r>
            <a:endParaRPr lang="en-US" dirty="0"/>
          </a:p>
        </p:txBody>
      </p:sp>
      <p:sp>
        <p:nvSpPr>
          <p:cNvPr id="48" name="Rounded Rectangle 47"/>
          <p:cNvSpPr/>
          <p:nvPr/>
        </p:nvSpPr>
        <p:spPr>
          <a:xfrm>
            <a:off x="2438400" y="60198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Platform Design</a:t>
            </a:r>
            <a:endParaRPr lang="en-US" dirty="0"/>
          </a:p>
        </p:txBody>
      </p:sp>
      <p:sp>
        <p:nvSpPr>
          <p:cNvPr id="49" name="Rounded Rectangle 48"/>
          <p:cNvSpPr/>
          <p:nvPr/>
        </p:nvSpPr>
        <p:spPr>
          <a:xfrm>
            <a:off x="5029200" y="34409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Scheduling</a:t>
            </a:r>
            <a:endParaRPr lang="en-US" sz="2000" dirty="0"/>
          </a:p>
        </p:txBody>
      </p:sp>
      <p:sp>
        <p:nvSpPr>
          <p:cNvPr id="50" name="Rounded Rectangle 49"/>
          <p:cNvSpPr/>
          <p:nvPr/>
        </p:nvSpPr>
        <p:spPr>
          <a:xfrm>
            <a:off x="5029200" y="44315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Deadlock</a:t>
            </a:r>
            <a:endParaRPr lang="en-US" sz="2000" dirty="0"/>
          </a:p>
        </p:txBody>
      </p:sp>
      <p:sp>
        <p:nvSpPr>
          <p:cNvPr id="51" name="Rounded Rectangle 50"/>
          <p:cNvSpPr/>
          <p:nvPr/>
        </p:nvSpPr>
        <p:spPr>
          <a:xfrm>
            <a:off x="7162800" y="3429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Platform/HIL</a:t>
            </a:r>
          </a:p>
          <a:p>
            <a:pPr algn="ctr"/>
            <a:r>
              <a:rPr lang="en-US" sz="2000" dirty="0" smtClean="0"/>
              <a:t>Simulation</a:t>
            </a:r>
            <a:endParaRPr lang="en-US" sz="2000" dirty="0"/>
          </a:p>
        </p:txBody>
      </p:sp>
      <p:sp>
        <p:nvSpPr>
          <p:cNvPr id="52" name="Rounded Rectangle 51"/>
          <p:cNvSpPr/>
          <p:nvPr/>
        </p:nvSpPr>
        <p:spPr>
          <a:xfrm>
            <a:off x="7162800" y="44196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Testing</a:t>
            </a:r>
            <a:endParaRPr lang="en-US" sz="2000" dirty="0"/>
          </a:p>
        </p:txBody>
      </p:sp>
      <p:cxnSp>
        <p:nvCxnSpPr>
          <p:cNvPr id="53" name="Straight Connector 52"/>
          <p:cNvCxnSpPr/>
          <p:nvPr/>
        </p:nvCxnSpPr>
        <p:spPr>
          <a:xfrm rot="10800000">
            <a:off x="174434" y="3124200"/>
            <a:ext cx="8686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917634" y="4604132"/>
            <a:ext cx="1143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ESMoL Modeling Language</a:t>
            </a:r>
            <a:endParaRPr lang="en-US" dirty="0">
              <a:solidFill>
                <a:schemeClr val="tx1"/>
              </a:solidFill>
            </a:endParaRPr>
          </a:p>
        </p:txBody>
      </p:sp>
      <p:sp>
        <p:nvSpPr>
          <p:cNvPr id="24" name="Rounded Rectangle 23"/>
          <p:cNvSpPr/>
          <p:nvPr/>
        </p:nvSpPr>
        <p:spPr>
          <a:xfrm>
            <a:off x="304800" y="4495800"/>
            <a:ext cx="1371600" cy="9144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Simulink</a:t>
            </a:r>
          </a:p>
          <a:p>
            <a:pPr algn="ctr"/>
            <a:r>
              <a:rPr lang="en-US" dirty="0" smtClean="0"/>
              <a:t>Model Files (.mdl)</a:t>
            </a:r>
            <a:endParaRPr lang="en-US" dirty="0"/>
          </a:p>
        </p:txBody>
      </p:sp>
      <p:sp>
        <p:nvSpPr>
          <p:cNvPr id="26" name="Rounded Rectangle 25"/>
          <p:cNvSpPr/>
          <p:nvPr/>
        </p:nvSpPr>
        <p:spPr>
          <a:xfrm>
            <a:off x="304800" y="57150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a:t>
            </a:r>
            <a:endParaRPr lang="en-US" dirty="0"/>
          </a:p>
        </p:txBody>
      </p:sp>
      <p:sp>
        <p:nvSpPr>
          <p:cNvPr id="27" name="Down Arrow 26"/>
          <p:cNvSpPr/>
          <p:nvPr/>
        </p:nvSpPr>
        <p:spPr>
          <a:xfrm rot="16200000">
            <a:off x="2133600" y="4343400"/>
            <a:ext cx="304800" cy="1371600"/>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rot="5400000">
            <a:off x="1638300" y="4838700"/>
            <a:ext cx="1143000" cy="3048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Importer</a:t>
            </a:r>
            <a:endParaRPr lang="en-US" dirty="0">
              <a:solidFill>
                <a:schemeClr val="tx1"/>
              </a:solidFill>
            </a:endParaRPr>
          </a:p>
        </p:txBody>
      </p:sp>
      <p:sp>
        <p:nvSpPr>
          <p:cNvPr id="29" name="Oval 28"/>
          <p:cNvSpPr/>
          <p:nvPr/>
        </p:nvSpPr>
        <p:spPr>
          <a:xfrm>
            <a:off x="1828800" y="4191000"/>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30" name="TextBox 29"/>
          <p:cNvSpPr txBox="1"/>
          <p:nvPr/>
        </p:nvSpPr>
        <p:spPr>
          <a:xfrm>
            <a:off x="5105400" y="5486400"/>
            <a:ext cx="3810000" cy="1323439"/>
          </a:xfrm>
          <a:prstGeom prst="rect">
            <a:avLst/>
          </a:prstGeom>
          <a:solidFill>
            <a:schemeClr val="bg1"/>
          </a:solidFill>
          <a:ln w="12700">
            <a:solidFill>
              <a:schemeClr val="tx1"/>
            </a:solidFill>
          </a:ln>
        </p:spPr>
        <p:txBody>
          <a:bodyPr wrap="square" rtlCol="0">
            <a:spAutoFit/>
          </a:bodyPr>
          <a:lstStyle/>
          <a:p>
            <a:r>
              <a:rPr lang="en-US" sz="1600" dirty="0" smtClean="0"/>
              <a:t>The ESMoL domain-specific modeling language (DSML) includes a sublanguage which fully represents Simulink and Stateflow model structures.  The tools include a fully automated model importer.</a:t>
            </a:r>
            <a:endParaRPr lang="en-US" sz="1600" dirty="0"/>
          </a:p>
        </p:txBody>
      </p:sp>
      <p:sp>
        <p:nvSpPr>
          <p:cNvPr id="21" name="Rectangle 20"/>
          <p:cNvSpPr/>
          <p:nvPr/>
        </p:nvSpPr>
        <p:spPr>
          <a:xfrm>
            <a:off x="48006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8580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Workflow: Software</a:t>
            </a:r>
            <a:br>
              <a:rPr lang="en-US" dirty="0" smtClean="0"/>
            </a:br>
            <a:r>
              <a:rPr lang="en-US" dirty="0" smtClean="0"/>
              <a:t>and Hardware Design</a:t>
            </a:r>
            <a:endParaRPr lang="en-US" dirty="0"/>
          </a:p>
        </p:txBody>
      </p:sp>
      <p:sp>
        <p:nvSpPr>
          <p:cNvPr id="22" name="Rounded Rectangle 21"/>
          <p:cNvSpPr/>
          <p:nvPr/>
        </p:nvSpPr>
        <p:spPr>
          <a:xfrm>
            <a:off x="152400" y="220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
        <p:nvSpPr>
          <p:cNvPr id="25" name="Rounded Rectangle 24"/>
          <p:cNvSpPr/>
          <p:nvPr/>
        </p:nvSpPr>
        <p:spPr>
          <a:xfrm>
            <a:off x="2362200" y="220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sp>
        <p:nvSpPr>
          <p:cNvPr id="33" name="Rounded Rectangle 32"/>
          <p:cNvSpPr/>
          <p:nvPr/>
        </p:nvSpPr>
        <p:spPr>
          <a:xfrm>
            <a:off x="5029200" y="2221736"/>
            <a:ext cx="17526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ANALYSIS</a:t>
            </a:r>
            <a:endParaRPr lang="en-US" sz="2000" dirty="0"/>
          </a:p>
        </p:txBody>
      </p:sp>
      <p:sp>
        <p:nvSpPr>
          <p:cNvPr id="34" name="Rounded Rectangle 33"/>
          <p:cNvSpPr/>
          <p:nvPr/>
        </p:nvSpPr>
        <p:spPr>
          <a:xfrm>
            <a:off x="7239000" y="22098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
        <p:nvSpPr>
          <p:cNvPr id="43" name="Rounded Rectangle 42"/>
          <p:cNvSpPr/>
          <p:nvPr/>
        </p:nvSpPr>
        <p:spPr>
          <a:xfrm>
            <a:off x="2438400" y="32766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Modeling </a:t>
            </a:r>
          </a:p>
          <a:p>
            <a:pPr algn="ctr"/>
            <a:r>
              <a:rPr lang="en-US" dirty="0" smtClean="0"/>
              <a:t>(Arch/Deployment)</a:t>
            </a:r>
            <a:endParaRPr lang="en-US" dirty="0"/>
          </a:p>
        </p:txBody>
      </p:sp>
      <p:sp>
        <p:nvSpPr>
          <p:cNvPr id="48" name="Rounded Rectangle 47"/>
          <p:cNvSpPr/>
          <p:nvPr/>
        </p:nvSpPr>
        <p:spPr>
          <a:xfrm>
            <a:off x="2438400" y="60198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Platform Design</a:t>
            </a:r>
            <a:endParaRPr lang="en-US" dirty="0"/>
          </a:p>
        </p:txBody>
      </p:sp>
      <p:sp>
        <p:nvSpPr>
          <p:cNvPr id="49" name="Rounded Rectangle 48"/>
          <p:cNvSpPr/>
          <p:nvPr/>
        </p:nvSpPr>
        <p:spPr>
          <a:xfrm>
            <a:off x="5029200" y="34409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Scheduling</a:t>
            </a:r>
            <a:endParaRPr lang="en-US" sz="2000" dirty="0"/>
          </a:p>
        </p:txBody>
      </p:sp>
      <p:sp>
        <p:nvSpPr>
          <p:cNvPr id="50" name="Rounded Rectangle 49"/>
          <p:cNvSpPr/>
          <p:nvPr/>
        </p:nvSpPr>
        <p:spPr>
          <a:xfrm>
            <a:off x="5029200" y="44315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Deadlock</a:t>
            </a:r>
            <a:endParaRPr lang="en-US" sz="2000" dirty="0"/>
          </a:p>
        </p:txBody>
      </p:sp>
      <p:sp>
        <p:nvSpPr>
          <p:cNvPr id="51" name="Rounded Rectangle 50"/>
          <p:cNvSpPr/>
          <p:nvPr/>
        </p:nvSpPr>
        <p:spPr>
          <a:xfrm>
            <a:off x="7162800" y="3429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Platform/HIL</a:t>
            </a:r>
          </a:p>
          <a:p>
            <a:pPr algn="ctr"/>
            <a:r>
              <a:rPr lang="en-US" sz="2000" dirty="0" smtClean="0"/>
              <a:t>Simulation</a:t>
            </a:r>
            <a:endParaRPr lang="en-US" sz="2000" dirty="0"/>
          </a:p>
        </p:txBody>
      </p:sp>
      <p:sp>
        <p:nvSpPr>
          <p:cNvPr id="52" name="Rounded Rectangle 51"/>
          <p:cNvSpPr/>
          <p:nvPr/>
        </p:nvSpPr>
        <p:spPr>
          <a:xfrm>
            <a:off x="7162800" y="44196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Testing</a:t>
            </a:r>
            <a:endParaRPr lang="en-US" sz="2000" dirty="0"/>
          </a:p>
        </p:txBody>
      </p:sp>
      <p:cxnSp>
        <p:nvCxnSpPr>
          <p:cNvPr id="53" name="Straight Connector 52"/>
          <p:cNvCxnSpPr/>
          <p:nvPr/>
        </p:nvCxnSpPr>
        <p:spPr>
          <a:xfrm rot="10800000">
            <a:off x="174434" y="3124200"/>
            <a:ext cx="8686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917634" y="4604132"/>
            <a:ext cx="1143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ESMoL Modeling Language</a:t>
            </a:r>
            <a:endParaRPr lang="en-US" dirty="0">
              <a:solidFill>
                <a:schemeClr val="tx1"/>
              </a:solidFill>
            </a:endParaRPr>
          </a:p>
        </p:txBody>
      </p:sp>
      <p:sp>
        <p:nvSpPr>
          <p:cNvPr id="21" name="Down Arrow 20"/>
          <p:cNvSpPr/>
          <p:nvPr/>
        </p:nvSpPr>
        <p:spPr>
          <a:xfrm rot="10800000">
            <a:off x="3352800" y="5410200"/>
            <a:ext cx="304800" cy="685800"/>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3352800" y="3962400"/>
            <a:ext cx="304800" cy="685800"/>
          </a:xfrm>
          <a:prstGeom prst="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304800" y="34290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Simulink</a:t>
            </a:r>
          </a:p>
          <a:p>
            <a:pPr algn="ctr"/>
            <a:r>
              <a:rPr lang="en-US" dirty="0" smtClean="0"/>
              <a:t>Simulation</a:t>
            </a:r>
            <a:endParaRPr lang="en-US" dirty="0"/>
          </a:p>
        </p:txBody>
      </p:sp>
      <p:sp>
        <p:nvSpPr>
          <p:cNvPr id="26" name="Rounded Rectangle 25"/>
          <p:cNvSpPr/>
          <p:nvPr/>
        </p:nvSpPr>
        <p:spPr>
          <a:xfrm>
            <a:off x="304800" y="44196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a:t>
            </a:r>
            <a:endParaRPr lang="en-US" dirty="0"/>
          </a:p>
        </p:txBody>
      </p:sp>
      <p:sp>
        <p:nvSpPr>
          <p:cNvPr id="27" name="Oval 26"/>
          <p:cNvSpPr/>
          <p:nvPr/>
        </p:nvSpPr>
        <p:spPr>
          <a:xfrm>
            <a:off x="2743200" y="4419600"/>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8" name="TextBox 27"/>
          <p:cNvSpPr txBox="1"/>
          <p:nvPr/>
        </p:nvSpPr>
        <p:spPr>
          <a:xfrm>
            <a:off x="4876800" y="5410200"/>
            <a:ext cx="4038600" cy="1323439"/>
          </a:xfrm>
          <a:prstGeom prst="rect">
            <a:avLst/>
          </a:prstGeom>
          <a:solidFill>
            <a:schemeClr val="bg1"/>
          </a:solidFill>
          <a:ln w="12700">
            <a:solidFill>
              <a:schemeClr val="tx1"/>
            </a:solidFill>
          </a:ln>
        </p:spPr>
        <p:txBody>
          <a:bodyPr wrap="square" rtlCol="0">
            <a:spAutoFit/>
          </a:bodyPr>
          <a:lstStyle/>
          <a:p>
            <a:r>
              <a:rPr lang="en-US" sz="1600" dirty="0" smtClean="0"/>
              <a:t>Software and hardware designers manually enter software designs in GME to describe the software architecture of the Simulink design models, network topology, and deployment of the software components to the hardware.</a:t>
            </a:r>
            <a:endParaRPr lang="en-US" sz="1600" dirty="0"/>
          </a:p>
        </p:txBody>
      </p:sp>
      <p:sp>
        <p:nvSpPr>
          <p:cNvPr id="29" name="Rectangle 28"/>
          <p:cNvSpPr/>
          <p:nvPr/>
        </p:nvSpPr>
        <p:spPr>
          <a:xfrm>
            <a:off x="48006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18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62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Workflow: Software</a:t>
            </a:r>
            <a:br>
              <a:rPr lang="en-US" dirty="0" smtClean="0"/>
            </a:br>
            <a:r>
              <a:rPr lang="en-US" dirty="0" smtClean="0"/>
              <a:t>Analysis</a:t>
            </a:r>
            <a:endParaRPr lang="en-US" dirty="0"/>
          </a:p>
        </p:txBody>
      </p:sp>
      <p:sp>
        <p:nvSpPr>
          <p:cNvPr id="22" name="Rounded Rectangle 21"/>
          <p:cNvSpPr/>
          <p:nvPr/>
        </p:nvSpPr>
        <p:spPr>
          <a:xfrm>
            <a:off x="152400" y="2209800"/>
            <a:ext cx="17526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
        <p:nvSpPr>
          <p:cNvPr id="25" name="Rounded Rectangle 24"/>
          <p:cNvSpPr/>
          <p:nvPr/>
        </p:nvSpPr>
        <p:spPr>
          <a:xfrm>
            <a:off x="2362200" y="2209800"/>
            <a:ext cx="22098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endParaRPr lang="en-US" sz="2000" dirty="0"/>
          </a:p>
        </p:txBody>
      </p:sp>
      <p:sp>
        <p:nvSpPr>
          <p:cNvPr id="33" name="Rounded Rectangle 32"/>
          <p:cNvSpPr/>
          <p:nvPr/>
        </p:nvSpPr>
        <p:spPr>
          <a:xfrm>
            <a:off x="5029200" y="2221736"/>
            <a:ext cx="17526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ANALYSIS</a:t>
            </a:r>
            <a:endParaRPr lang="en-US" sz="2000" dirty="0"/>
          </a:p>
        </p:txBody>
      </p:sp>
      <p:sp>
        <p:nvSpPr>
          <p:cNvPr id="34" name="Rounded Rectangle 33"/>
          <p:cNvSpPr/>
          <p:nvPr/>
        </p:nvSpPr>
        <p:spPr>
          <a:xfrm>
            <a:off x="7239000" y="2209800"/>
            <a:ext cx="16764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
        <p:nvSpPr>
          <p:cNvPr id="43" name="Rounded Rectangle 42"/>
          <p:cNvSpPr/>
          <p:nvPr/>
        </p:nvSpPr>
        <p:spPr>
          <a:xfrm>
            <a:off x="2438400" y="32766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Modeling </a:t>
            </a:r>
          </a:p>
          <a:p>
            <a:pPr algn="ctr"/>
            <a:r>
              <a:rPr lang="en-US" dirty="0" smtClean="0"/>
              <a:t>(Arch/Deployment)</a:t>
            </a:r>
            <a:endParaRPr lang="en-US" dirty="0"/>
          </a:p>
        </p:txBody>
      </p:sp>
      <p:sp>
        <p:nvSpPr>
          <p:cNvPr id="48" name="Rounded Rectangle 47"/>
          <p:cNvSpPr/>
          <p:nvPr/>
        </p:nvSpPr>
        <p:spPr>
          <a:xfrm>
            <a:off x="2438400" y="6019800"/>
            <a:ext cx="2133600" cy="685800"/>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Platform Design</a:t>
            </a:r>
            <a:endParaRPr lang="en-US" dirty="0"/>
          </a:p>
        </p:txBody>
      </p:sp>
      <p:sp>
        <p:nvSpPr>
          <p:cNvPr id="49" name="Rounded Rectangle 48"/>
          <p:cNvSpPr/>
          <p:nvPr/>
        </p:nvSpPr>
        <p:spPr>
          <a:xfrm>
            <a:off x="5029200" y="3276600"/>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Scheduling</a:t>
            </a:r>
            <a:endParaRPr lang="en-US" sz="2000" dirty="0"/>
          </a:p>
        </p:txBody>
      </p:sp>
      <p:sp>
        <p:nvSpPr>
          <p:cNvPr id="50" name="Rounded Rectangle 49"/>
          <p:cNvSpPr/>
          <p:nvPr/>
        </p:nvSpPr>
        <p:spPr>
          <a:xfrm>
            <a:off x="5029200" y="6031736"/>
            <a:ext cx="1676400" cy="673864"/>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Deadlock</a:t>
            </a:r>
            <a:endParaRPr lang="en-US" sz="2000" dirty="0"/>
          </a:p>
        </p:txBody>
      </p:sp>
      <p:sp>
        <p:nvSpPr>
          <p:cNvPr id="51" name="Rounded Rectangle 50"/>
          <p:cNvSpPr/>
          <p:nvPr/>
        </p:nvSpPr>
        <p:spPr>
          <a:xfrm>
            <a:off x="7162800" y="34290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Platform/HIL</a:t>
            </a:r>
          </a:p>
          <a:p>
            <a:pPr algn="ctr"/>
            <a:r>
              <a:rPr lang="en-US" sz="2000" dirty="0" smtClean="0"/>
              <a:t>Simulation</a:t>
            </a:r>
            <a:endParaRPr lang="en-US" sz="2000" dirty="0"/>
          </a:p>
        </p:txBody>
      </p:sp>
      <p:sp>
        <p:nvSpPr>
          <p:cNvPr id="52" name="Rounded Rectangle 51"/>
          <p:cNvSpPr/>
          <p:nvPr/>
        </p:nvSpPr>
        <p:spPr>
          <a:xfrm>
            <a:off x="7162800" y="4419600"/>
            <a:ext cx="1600200" cy="685800"/>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Testing</a:t>
            </a:r>
            <a:endParaRPr lang="en-US" sz="2000" dirty="0"/>
          </a:p>
        </p:txBody>
      </p:sp>
      <p:cxnSp>
        <p:nvCxnSpPr>
          <p:cNvPr id="53" name="Straight Connector 52"/>
          <p:cNvCxnSpPr/>
          <p:nvPr/>
        </p:nvCxnSpPr>
        <p:spPr>
          <a:xfrm rot="10800000">
            <a:off x="174434" y="3124200"/>
            <a:ext cx="8686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917634" y="4604132"/>
            <a:ext cx="1143000" cy="838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ESMoL Modeling Language</a:t>
            </a:r>
            <a:endParaRPr lang="en-US" dirty="0">
              <a:solidFill>
                <a:schemeClr val="tx1"/>
              </a:solidFill>
            </a:endParaRPr>
          </a:p>
        </p:txBody>
      </p:sp>
      <p:sp>
        <p:nvSpPr>
          <p:cNvPr id="24" name="Rounded Rectangle 23"/>
          <p:cNvSpPr/>
          <p:nvPr/>
        </p:nvSpPr>
        <p:spPr>
          <a:xfrm>
            <a:off x="304800" y="34290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Simulink</a:t>
            </a:r>
          </a:p>
          <a:p>
            <a:pPr algn="ctr"/>
            <a:r>
              <a:rPr lang="en-US" dirty="0" smtClean="0"/>
              <a:t>Simulation</a:t>
            </a:r>
            <a:endParaRPr lang="en-US" dirty="0"/>
          </a:p>
        </p:txBody>
      </p:sp>
      <p:sp>
        <p:nvSpPr>
          <p:cNvPr id="26" name="Rounded Rectangle 25"/>
          <p:cNvSpPr/>
          <p:nvPr/>
        </p:nvSpPr>
        <p:spPr>
          <a:xfrm>
            <a:off x="304800" y="4419600"/>
            <a:ext cx="1676400" cy="685800"/>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Requirements</a:t>
            </a:r>
            <a:endParaRPr lang="en-US" dirty="0"/>
          </a:p>
        </p:txBody>
      </p:sp>
      <p:sp>
        <p:nvSpPr>
          <p:cNvPr id="27" name="Oval 26"/>
          <p:cNvSpPr/>
          <p:nvPr/>
        </p:nvSpPr>
        <p:spPr>
          <a:xfrm>
            <a:off x="2743200" y="4419600"/>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28" name="TextBox 27"/>
          <p:cNvSpPr txBox="1"/>
          <p:nvPr/>
        </p:nvSpPr>
        <p:spPr>
          <a:xfrm>
            <a:off x="152400" y="5646003"/>
            <a:ext cx="2133600" cy="830997"/>
          </a:xfrm>
          <a:prstGeom prst="rect">
            <a:avLst/>
          </a:prstGeom>
          <a:solidFill>
            <a:schemeClr val="bg1"/>
          </a:solidFill>
          <a:ln w="12700">
            <a:solidFill>
              <a:schemeClr val="tx1"/>
            </a:solidFill>
          </a:ln>
        </p:spPr>
        <p:txBody>
          <a:bodyPr wrap="square" rtlCol="0">
            <a:spAutoFit/>
          </a:bodyPr>
          <a:lstStyle/>
          <a:p>
            <a:r>
              <a:rPr lang="en-US" sz="1600" dirty="0" smtClean="0"/>
              <a:t>Round-trip analysis is integrated into the tool environment.</a:t>
            </a:r>
            <a:endParaRPr lang="en-US" sz="1600" dirty="0"/>
          </a:p>
        </p:txBody>
      </p:sp>
      <p:sp>
        <p:nvSpPr>
          <p:cNvPr id="29" name="Rectangle 28"/>
          <p:cNvSpPr/>
          <p:nvPr/>
        </p:nvSpPr>
        <p:spPr>
          <a:xfrm>
            <a:off x="5562600" y="4114800"/>
            <a:ext cx="1143000" cy="6858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Esched</a:t>
            </a:r>
            <a:endParaRPr lang="en-US" dirty="0" smtClean="0">
              <a:solidFill>
                <a:schemeClr val="tx1"/>
              </a:solidFill>
            </a:endParaRPr>
          </a:p>
          <a:p>
            <a:pPr algn="ctr"/>
            <a:r>
              <a:rPr lang="en-US" dirty="0" smtClean="0">
                <a:solidFill>
                  <a:schemeClr val="tx1"/>
                </a:solidFill>
              </a:rPr>
              <a:t>Tool</a:t>
            </a:r>
            <a:endParaRPr lang="en-US" dirty="0">
              <a:solidFill>
                <a:schemeClr val="tx1"/>
              </a:solidFill>
            </a:endParaRPr>
          </a:p>
        </p:txBody>
      </p:sp>
      <p:sp>
        <p:nvSpPr>
          <p:cNvPr id="30" name="Rectangle 29"/>
          <p:cNvSpPr/>
          <p:nvPr/>
        </p:nvSpPr>
        <p:spPr>
          <a:xfrm>
            <a:off x="5562600" y="5257800"/>
            <a:ext cx="1143000" cy="5334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DFinder</a:t>
            </a:r>
            <a:endParaRPr lang="en-US" dirty="0">
              <a:solidFill>
                <a:schemeClr val="tx1"/>
              </a:solidFill>
            </a:endParaRPr>
          </a:p>
        </p:txBody>
      </p:sp>
      <p:sp>
        <p:nvSpPr>
          <p:cNvPr id="36" name="TextBox 35"/>
          <p:cNvSpPr txBox="1"/>
          <p:nvPr/>
        </p:nvSpPr>
        <p:spPr>
          <a:xfrm>
            <a:off x="6781800" y="5410200"/>
            <a:ext cx="2286000" cy="1323439"/>
          </a:xfrm>
          <a:prstGeom prst="rect">
            <a:avLst/>
          </a:prstGeom>
          <a:solidFill>
            <a:schemeClr val="bg1"/>
          </a:solidFill>
          <a:ln w="12700">
            <a:solidFill>
              <a:schemeClr val="tx1"/>
            </a:solidFill>
          </a:ln>
        </p:spPr>
        <p:txBody>
          <a:bodyPr wrap="square" rtlCol="0">
            <a:spAutoFit/>
          </a:bodyPr>
          <a:lstStyle/>
          <a:p>
            <a:r>
              <a:rPr lang="en-US" sz="1600" dirty="0" smtClean="0"/>
              <a:t>Model interpreters generate scheduling specifications and import results.  BIP analysis is under development.</a:t>
            </a:r>
            <a:endParaRPr lang="en-US" sz="1600" dirty="0"/>
          </a:p>
        </p:txBody>
      </p:sp>
      <p:sp>
        <p:nvSpPr>
          <p:cNvPr id="37" name="Up-Down Arrow 36"/>
          <p:cNvSpPr/>
          <p:nvPr/>
        </p:nvSpPr>
        <p:spPr>
          <a:xfrm rot="4394575">
            <a:off x="4570308" y="3708678"/>
            <a:ext cx="381000" cy="1724833"/>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72000" y="4114800"/>
            <a:ext cx="685800" cy="457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Sched</a:t>
            </a:r>
            <a:r>
              <a:rPr lang="en-US" sz="1400" dirty="0" smtClean="0">
                <a:solidFill>
                  <a:schemeClr val="tx1"/>
                </a:solidFill>
              </a:rPr>
              <a:t> Spec</a:t>
            </a:r>
            <a:endParaRPr lang="en-US" sz="1400" dirty="0">
              <a:solidFill>
                <a:schemeClr val="tx1"/>
              </a:solidFill>
            </a:endParaRPr>
          </a:p>
        </p:txBody>
      </p:sp>
      <p:sp>
        <p:nvSpPr>
          <p:cNvPr id="35" name="Rectangle 34"/>
          <p:cNvSpPr/>
          <p:nvPr/>
        </p:nvSpPr>
        <p:spPr>
          <a:xfrm>
            <a:off x="4648200" y="4648200"/>
            <a:ext cx="762000" cy="3810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Release Times</a:t>
            </a:r>
            <a:endParaRPr lang="en-US" sz="1400" dirty="0">
              <a:solidFill>
                <a:schemeClr val="tx1"/>
              </a:solidFill>
            </a:endParaRPr>
          </a:p>
        </p:txBody>
      </p:sp>
      <p:sp>
        <p:nvSpPr>
          <p:cNvPr id="38" name="Up-Down Arrow 37"/>
          <p:cNvSpPr/>
          <p:nvPr/>
        </p:nvSpPr>
        <p:spPr>
          <a:xfrm rot="6186058">
            <a:off x="4592836" y="4536507"/>
            <a:ext cx="381000" cy="1737684"/>
          </a:xfrm>
          <a:prstGeom prst="upDown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800600" y="5257800"/>
            <a:ext cx="533400" cy="5334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BIP </a:t>
            </a:r>
          </a:p>
          <a:p>
            <a:pPr algn="ctr"/>
            <a:r>
              <a:rPr lang="en-US" sz="1400" dirty="0" smtClean="0">
                <a:solidFill>
                  <a:schemeClr val="tx1"/>
                </a:solidFill>
              </a:rPr>
              <a:t>Spec</a:t>
            </a:r>
            <a:endParaRPr lang="en-US" sz="1400" dirty="0">
              <a:solidFill>
                <a:schemeClr val="tx1"/>
              </a:solidFill>
            </a:endParaRPr>
          </a:p>
        </p:txBody>
      </p:sp>
      <p:sp>
        <p:nvSpPr>
          <p:cNvPr id="39" name="Rectangle 38"/>
          <p:cNvSpPr/>
          <p:nvPr/>
        </p:nvSpPr>
        <p:spPr>
          <a:xfrm>
            <a:off x="68580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6200" y="3276600"/>
            <a:ext cx="2209800" cy="2057400"/>
          </a:xfrm>
          <a:prstGeom prst="rect">
            <a:avLst/>
          </a:prstGeom>
          <a:solidFill>
            <a:schemeClr val="bg2">
              <a:lumMod val="9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rot="5400000">
            <a:off x="3695700" y="4838700"/>
            <a:ext cx="1447800" cy="457200"/>
          </a:xfrm>
          <a:prstGeom prst="rect">
            <a:avLst/>
          </a:prstGeom>
          <a:solidFill>
            <a:schemeClr val="bg2">
              <a:lumMod val="90000"/>
            </a:schemeClr>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Model</a:t>
            </a:r>
          </a:p>
          <a:p>
            <a:pPr algn="ctr"/>
            <a:r>
              <a:rPr lang="en-US" sz="1400" b="1" dirty="0" smtClean="0">
                <a:solidFill>
                  <a:schemeClr val="tx1"/>
                </a:solidFill>
              </a:rPr>
              <a:t>Transformations</a:t>
            </a:r>
            <a:endParaRPr lang="en-US" sz="1400" b="1"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954</TotalTime>
  <Words>3402</Words>
  <Application>Microsoft Office PowerPoint</Application>
  <PresentationFormat>On-screen Show (4:3)</PresentationFormat>
  <Paragraphs>689</Paragraphs>
  <Slides>40</Slides>
  <Notes>18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Office Theme</vt:lpstr>
      <vt:lpstr>Equation</vt:lpstr>
      <vt:lpstr>New Developments in  Model-Integrated Development of High-Confidence Software</vt:lpstr>
      <vt:lpstr>Big Picture: High-Confidence Embedded Software Design</vt:lpstr>
      <vt:lpstr>Big Picture: High-Confidence Embedded Software Design</vt:lpstr>
      <vt:lpstr>Overview: High-Confidence Embedded Software Design</vt:lpstr>
      <vt:lpstr>Development Workflows for Modeling Tools</vt:lpstr>
      <vt:lpstr>Workflow: Control Design</vt:lpstr>
      <vt:lpstr>Workflow: Import  Control Design to ESMoL</vt:lpstr>
      <vt:lpstr>Workflow: Software and Hardware Design</vt:lpstr>
      <vt:lpstr>Workflow: Software Analysis</vt:lpstr>
      <vt:lpstr>Workflow: Generation &amp; Execution</vt:lpstr>
      <vt:lpstr>Workflow: Assessment  &amp; Refinement (in progress)</vt:lpstr>
      <vt:lpstr>Workflow:  Correct-by-construction</vt:lpstr>
      <vt:lpstr>META Ugly Chart (Ted)</vt:lpstr>
      <vt:lpstr>ESMoL Language: Model-Integrated Computing (MIC)</vt:lpstr>
      <vt:lpstr>Quadrotor Design Example</vt:lpstr>
      <vt:lpstr>Quadrotor: Simulink</vt:lpstr>
      <vt:lpstr>Quadrotor Software Design:  GME &amp; ESMoL</vt:lpstr>
      <vt:lpstr>Model Interpreter  Framework: Stage 1</vt:lpstr>
      <vt:lpstr>Model Interpreter Framework: Stage 2</vt:lpstr>
      <vt:lpstr>Quadrotor: Schedule Verification and Generation</vt:lpstr>
      <vt:lpstr>Scheduling: Periodic Tasks</vt:lpstr>
      <vt:lpstr>Scheduling: Periodic Tasks</vt:lpstr>
      <vt:lpstr>Scheduling: Messages</vt:lpstr>
      <vt:lpstr>Scheduling: Messages</vt:lpstr>
      <vt:lpstr>Scheduling: Messages</vt:lpstr>
      <vt:lpstr>Scheduling: Latency</vt:lpstr>
      <vt:lpstr>Scheduling: Latency</vt:lpstr>
      <vt:lpstr>Scheduling: Latency</vt:lpstr>
      <vt:lpstr>Scheduling:  Language</vt:lpstr>
      <vt:lpstr>Scheduling: Limitations</vt:lpstr>
      <vt:lpstr>Quadrotor: Schedule Verification and Generation</vt:lpstr>
      <vt:lpstr>Quadrotor: TrueTime  Execution and Schedule</vt:lpstr>
      <vt:lpstr>Work In Progress:   Fixed Wing Aircraft Example</vt:lpstr>
      <vt:lpstr>Work in Progress: Test and Tap</vt:lpstr>
      <vt:lpstr>Work in Progress: Test Generator</vt:lpstr>
      <vt:lpstr>Work in Progress: Statistical Model Checking</vt:lpstr>
      <vt:lpstr>Work in Progress: Incremental Analysis</vt:lpstr>
      <vt:lpstr>Work in Progress: Incremental Analysis</vt:lpstr>
      <vt:lpstr>Questions?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ESMoL and Examples</dc:title>
  <dc:creator>jporter</dc:creator>
  <cp:lastModifiedBy>jporter</cp:lastModifiedBy>
  <cp:revision>237</cp:revision>
  <dcterms:created xsi:type="dcterms:W3CDTF">2006-08-16T00:00:00Z</dcterms:created>
  <dcterms:modified xsi:type="dcterms:W3CDTF">2010-11-19T19:46:17Z</dcterms:modified>
</cp:coreProperties>
</file>