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ESMoL Toolchain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133600"/>
            <a:ext cx="1219200" cy="838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Simulink/Stateflow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600" y="19050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ESMOL</a:t>
            </a:r>
          </a:p>
          <a:p>
            <a:pPr algn="ctr"/>
            <a:r>
              <a:rPr lang="en-US" dirty="0" smtClean="0"/>
              <a:t>Modeling Environment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15200" y="1371600"/>
            <a:ext cx="1295400" cy="533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TrueTime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0600" y="38100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generator</a:t>
            </a:r>
          </a:p>
          <a:p>
            <a:pPr algn="ctr"/>
            <a:r>
              <a:rPr lang="en-US" dirty="0" smtClean="0"/>
              <a:t>(Dataflow)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38100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generator</a:t>
            </a:r>
          </a:p>
          <a:p>
            <a:pPr algn="ctr"/>
            <a:r>
              <a:rPr lang="en-US" dirty="0" smtClean="0"/>
              <a:t>(Statechart)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38100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generator</a:t>
            </a:r>
          </a:p>
          <a:p>
            <a:pPr algn="ctr"/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486400" y="21336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Time-triggered</a:t>
            </a:r>
          </a:p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5638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 Execution</a:t>
            </a:r>
          </a:p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(Linux)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3400" y="5181600"/>
            <a:ext cx="7467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" idx="3"/>
            <a:endCxn id="6" idx="1"/>
          </p:cNvCxnSpPr>
          <p:nvPr/>
        </p:nvCxnSpPr>
        <p:spPr>
          <a:xfrm>
            <a:off x="1447800" y="25527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2"/>
            <a:endCxn id="8" idx="0"/>
          </p:cNvCxnSpPr>
          <p:nvPr/>
        </p:nvCxnSpPr>
        <p:spPr>
          <a:xfrm rot="5400000">
            <a:off x="2590800" y="2476500"/>
            <a:ext cx="609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2"/>
            <a:endCxn id="9" idx="0"/>
          </p:cNvCxnSpPr>
          <p:nvPr/>
        </p:nvCxnSpPr>
        <p:spPr>
          <a:xfrm rot="5400000">
            <a:off x="3619500" y="3505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10" idx="0"/>
          </p:cNvCxnSpPr>
          <p:nvPr/>
        </p:nvCxnSpPr>
        <p:spPr>
          <a:xfrm rot="16200000" flipH="1">
            <a:off x="4686300" y="2438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3"/>
            <a:endCxn id="11" idx="1"/>
          </p:cNvCxnSpPr>
          <p:nvPr/>
        </p:nvCxnSpPr>
        <p:spPr>
          <a:xfrm>
            <a:off x="4953000" y="2552700"/>
            <a:ext cx="53340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" idx="1"/>
          </p:cNvCxnSpPr>
          <p:nvPr/>
        </p:nvCxnSpPr>
        <p:spPr>
          <a:xfrm flipV="1">
            <a:off x="4876800" y="1638300"/>
            <a:ext cx="2438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2"/>
          </p:cNvCxnSpPr>
          <p:nvPr/>
        </p:nvCxnSpPr>
        <p:spPr>
          <a:xfrm rot="5400000">
            <a:off x="1618096" y="4895850"/>
            <a:ext cx="496455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3638550" y="4895850"/>
            <a:ext cx="496455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848350" y="4895850"/>
            <a:ext cx="496455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3" idx="0"/>
          </p:cNvCxnSpPr>
          <p:nvPr/>
        </p:nvCxnSpPr>
        <p:spPr>
          <a:xfrm rot="5400000">
            <a:off x="2742624" y="5518150"/>
            <a:ext cx="235527" cy="5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4" idx="0"/>
          </p:cNvCxnSpPr>
          <p:nvPr/>
        </p:nvCxnSpPr>
        <p:spPr>
          <a:xfrm rot="16200000" flipH="1">
            <a:off x="5166738" y="5509637"/>
            <a:ext cx="257905" cy="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Callout 1 86"/>
          <p:cNvSpPr/>
          <p:nvPr/>
        </p:nvSpPr>
        <p:spPr>
          <a:xfrm>
            <a:off x="1524000" y="1371600"/>
            <a:ext cx="914400" cy="461665"/>
          </a:xfrm>
          <a:prstGeom prst="borderCallout1">
            <a:avLst>
              <a:gd name="adj1" fmla="val 18750"/>
              <a:gd name="adj2" fmla="val -8333"/>
              <a:gd name="adj3" fmla="val 149271"/>
              <a:gd name="adj4" fmla="val -716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Functional design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8" name="Line Callout 1 87"/>
          <p:cNvSpPr/>
          <p:nvPr/>
        </p:nvSpPr>
        <p:spPr>
          <a:xfrm>
            <a:off x="4495800" y="1290935"/>
            <a:ext cx="1676400" cy="461665"/>
          </a:xfrm>
          <a:prstGeom prst="borderCallout1">
            <a:avLst>
              <a:gd name="adj1" fmla="val 70784"/>
              <a:gd name="adj2" fmla="val -2786"/>
              <a:gd name="adj3" fmla="val 114503"/>
              <a:gd name="adj4" fmla="val -3699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HW/SW Architecture, Deployment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9" name="Line Callout 1 88"/>
          <p:cNvSpPr/>
          <p:nvPr/>
        </p:nvSpPr>
        <p:spPr>
          <a:xfrm>
            <a:off x="7391400" y="2281535"/>
            <a:ext cx="1676400" cy="461665"/>
          </a:xfrm>
          <a:prstGeom prst="borderCallout1">
            <a:avLst>
              <a:gd name="adj1" fmla="val -4749"/>
              <a:gd name="adj2" fmla="val 81343"/>
              <a:gd name="adj3" fmla="val -83563"/>
              <a:gd name="adj4" fmla="val 3511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Platform effects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analysis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0" name="Line Callout 1 89"/>
          <p:cNvSpPr/>
          <p:nvPr/>
        </p:nvSpPr>
        <p:spPr>
          <a:xfrm>
            <a:off x="7315200" y="3124200"/>
            <a:ext cx="1676400" cy="461665"/>
          </a:xfrm>
          <a:prstGeom prst="borderCallout1">
            <a:avLst>
              <a:gd name="adj1" fmla="val -9784"/>
              <a:gd name="adj2" fmla="val 24024"/>
              <a:gd name="adj3" fmla="val -33207"/>
              <a:gd name="adj4" fmla="val -4207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Task/message schedule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generation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1" name="Line Callout 1 90"/>
          <p:cNvSpPr/>
          <p:nvPr/>
        </p:nvSpPr>
        <p:spPr>
          <a:xfrm>
            <a:off x="7162800" y="4038600"/>
            <a:ext cx="1676400" cy="461665"/>
          </a:xfrm>
          <a:prstGeom prst="borderCallout1">
            <a:avLst>
              <a:gd name="adj1" fmla="val -9784"/>
              <a:gd name="adj2" fmla="val 24024"/>
              <a:gd name="adj3" fmla="val -28171"/>
              <a:gd name="adj4" fmla="val -1157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Component wrapper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2" name="Line Callout 1 91"/>
          <p:cNvSpPr/>
          <p:nvPr/>
        </p:nvSpPr>
        <p:spPr>
          <a:xfrm>
            <a:off x="381000" y="3124200"/>
            <a:ext cx="1676400" cy="276999"/>
          </a:xfrm>
          <a:prstGeom prst="borderCallout1">
            <a:avLst>
              <a:gd name="adj1" fmla="val 138485"/>
              <a:gd name="adj2" fmla="val 52684"/>
              <a:gd name="adj3" fmla="val 243190"/>
              <a:gd name="adj4" fmla="val 808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Functional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3" name="Line Callout 1 92"/>
          <p:cNvSpPr/>
          <p:nvPr/>
        </p:nvSpPr>
        <p:spPr>
          <a:xfrm>
            <a:off x="381000" y="3124200"/>
            <a:ext cx="1676400" cy="276999"/>
          </a:xfrm>
          <a:prstGeom prst="borderCallout1">
            <a:avLst>
              <a:gd name="adj1" fmla="val 116105"/>
              <a:gd name="adj2" fmla="val 64703"/>
              <a:gd name="adj3" fmla="val 248785"/>
              <a:gd name="adj4" fmla="val 17379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Functional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4" name="Line Callout 1 93"/>
          <p:cNvSpPr/>
          <p:nvPr/>
        </p:nvSpPr>
        <p:spPr>
          <a:xfrm>
            <a:off x="7239000" y="5715000"/>
            <a:ext cx="1676400" cy="276999"/>
          </a:xfrm>
          <a:prstGeom prst="borderCallout1">
            <a:avLst>
              <a:gd name="adj1" fmla="val 47286"/>
              <a:gd name="adj2" fmla="val -3711"/>
              <a:gd name="adj3" fmla="val 47362"/>
              <a:gd name="adj4" fmla="val -2057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Platform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5638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 Execution</a:t>
            </a:r>
          </a:p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(RTOS)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ESMoL Toolchain –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691"/>
          </a:xfrm>
        </p:spPr>
        <p:txBody>
          <a:bodyPr>
            <a:spAutoFit/>
          </a:bodyPr>
          <a:lstStyle/>
          <a:p>
            <a:r>
              <a:rPr lang="en-US" sz="2000" dirty="0" smtClean="0"/>
              <a:t>Models (of Computation) – Component interactions</a:t>
            </a:r>
          </a:p>
          <a:p>
            <a:pPr lvl="1"/>
            <a:r>
              <a:rPr lang="en-US" sz="1800" dirty="0" smtClean="0"/>
              <a:t>Call/return and publish/subscribe (CCM)</a:t>
            </a:r>
          </a:p>
          <a:p>
            <a:pPr lvl="1"/>
            <a:r>
              <a:rPr lang="en-US" sz="1800" dirty="0" smtClean="0"/>
              <a:t>Other communication patterns (e.g. broadcast)</a:t>
            </a:r>
          </a:p>
          <a:p>
            <a:pPr lvl="1"/>
            <a:r>
              <a:rPr lang="en-US" sz="1800" dirty="0" smtClean="0"/>
              <a:t>Explicit platform models  (discrete event, timed automata, …)</a:t>
            </a:r>
          </a:p>
          <a:p>
            <a:r>
              <a:rPr lang="en-US" sz="2000" dirty="0" smtClean="0"/>
              <a:t>Verification</a:t>
            </a:r>
          </a:p>
          <a:p>
            <a:pPr lvl="1"/>
            <a:r>
              <a:rPr lang="en-US" sz="1800" dirty="0" smtClean="0"/>
              <a:t>Model verification (</a:t>
            </a:r>
            <a:r>
              <a:rPr lang="en-US" sz="1800" dirty="0" err="1" smtClean="0"/>
              <a:t>NuSMV</a:t>
            </a:r>
            <a:r>
              <a:rPr lang="en-US" sz="1800" dirty="0" smtClean="0"/>
              <a:t>, </a:t>
            </a:r>
            <a:r>
              <a:rPr lang="en-US" sz="1800" dirty="0" err="1" smtClean="0"/>
              <a:t>PhaVer</a:t>
            </a:r>
            <a:r>
              <a:rPr lang="en-US" sz="1800" dirty="0" smtClean="0"/>
              <a:t>, …)</a:t>
            </a:r>
          </a:p>
          <a:p>
            <a:pPr lvl="1"/>
            <a:r>
              <a:rPr lang="en-US" sz="1800" dirty="0" smtClean="0"/>
              <a:t>Code verification (static analysis, SMT…) </a:t>
            </a:r>
          </a:p>
          <a:p>
            <a:pPr lvl="1"/>
            <a:r>
              <a:rPr lang="en-US" sz="1800" dirty="0" smtClean="0"/>
              <a:t>Test generation (from models)  </a:t>
            </a:r>
          </a:p>
          <a:p>
            <a:r>
              <a:rPr lang="en-US" sz="2000" dirty="0" smtClean="0"/>
              <a:t>Platform</a:t>
            </a:r>
          </a:p>
          <a:p>
            <a:pPr lvl="1"/>
            <a:r>
              <a:rPr lang="en-US" sz="1800" dirty="0" smtClean="0"/>
              <a:t>Event-triggered (CCM </a:t>
            </a:r>
            <a:r>
              <a:rPr lang="en-US" sz="1800" dirty="0" err="1" smtClean="0"/>
              <a:t>Lite</a:t>
            </a:r>
            <a:r>
              <a:rPr lang="en-US" sz="1800" dirty="0" smtClean="0"/>
              <a:t> …)</a:t>
            </a:r>
            <a:endParaRPr lang="en-US" sz="1600" dirty="0" smtClean="0"/>
          </a:p>
          <a:p>
            <a:pPr lvl="1"/>
            <a:r>
              <a:rPr lang="en-US" sz="1800" dirty="0" smtClean="0"/>
              <a:t>Time-triggered</a:t>
            </a:r>
          </a:p>
          <a:p>
            <a:pPr lvl="2"/>
            <a:r>
              <a:rPr lang="en-US" sz="1600" dirty="0" smtClean="0"/>
              <a:t>Extend existing  low-end platform to provide FT (software TT)</a:t>
            </a:r>
          </a:p>
          <a:p>
            <a:pPr lvl="2"/>
            <a:r>
              <a:rPr lang="en-US" sz="1600" dirty="0" smtClean="0"/>
              <a:t>TT-Ethernet (need TT XML file formats)</a:t>
            </a:r>
          </a:p>
          <a:p>
            <a:pPr lvl="1"/>
            <a:r>
              <a:rPr lang="en-US" sz="1800" dirty="0" smtClean="0"/>
              <a:t>Coupling between </a:t>
            </a:r>
            <a:r>
              <a:rPr lang="en-US" sz="1800" dirty="0" smtClean="0"/>
              <a:t>heterogeneous </a:t>
            </a:r>
            <a:r>
              <a:rPr lang="en-US" sz="1800" dirty="0" err="1" smtClean="0"/>
              <a:t>MoC</a:t>
            </a:r>
            <a:r>
              <a:rPr lang="en-US" sz="1800" dirty="0" smtClean="0"/>
              <a:t>-s</a:t>
            </a:r>
            <a:endParaRPr lang="en-US" sz="1800" dirty="0" smtClean="0"/>
          </a:p>
          <a:p>
            <a:pPr lvl="1"/>
            <a:r>
              <a:rPr lang="en-US" sz="1800" dirty="0" smtClean="0"/>
              <a:t>Layered platform on IMA (ARINC 653…)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156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ESMoL Toolchain</vt:lpstr>
      <vt:lpstr>ESMoL Toolchain – Extensions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/>
  <cp:lastModifiedBy>Gabor Karsai</cp:lastModifiedBy>
  <cp:revision>22</cp:revision>
  <dcterms:created xsi:type="dcterms:W3CDTF">2006-08-16T00:00:00Z</dcterms:created>
  <dcterms:modified xsi:type="dcterms:W3CDTF">2008-11-18T14:18:44Z</dcterms:modified>
</cp:coreProperties>
</file>