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" initials="F" lastIdx="1" clrIdx="0">
    <p:extLst>
      <p:ext uri="{19B8F6BF-5375-455C-9EA6-DF929625EA0E}">
        <p15:presenceInfo xmlns:p15="http://schemas.microsoft.com/office/powerpoint/2012/main" userId="Felip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60" d="100"/>
          <a:sy n="60" d="100"/>
        </p:scale>
        <p:origin x="113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C17B-7EF6-4E10-B9EE-BC48F15E52F9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21-3F02-4D7E-B669-DD7B4C45D6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939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C17B-7EF6-4E10-B9EE-BC48F15E52F9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21-3F02-4D7E-B669-DD7B4C45D6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29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C17B-7EF6-4E10-B9EE-BC48F15E52F9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21-3F02-4D7E-B669-DD7B4C45D6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735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C17B-7EF6-4E10-B9EE-BC48F15E52F9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21-3F02-4D7E-B669-DD7B4C45D6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76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C17B-7EF6-4E10-B9EE-BC48F15E52F9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21-3F02-4D7E-B669-DD7B4C45D6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487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C17B-7EF6-4E10-B9EE-BC48F15E52F9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21-3F02-4D7E-B669-DD7B4C45D6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513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C17B-7EF6-4E10-B9EE-BC48F15E52F9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21-3F02-4D7E-B669-DD7B4C45D6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988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C17B-7EF6-4E10-B9EE-BC48F15E52F9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21-3F02-4D7E-B669-DD7B4C45D6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40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C17B-7EF6-4E10-B9EE-BC48F15E52F9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21-3F02-4D7E-B669-DD7B4C45D6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165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C17B-7EF6-4E10-B9EE-BC48F15E52F9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21-3F02-4D7E-B669-DD7B4C45D6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443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C17B-7EF6-4E10-B9EE-BC48F15E52F9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721-3F02-4D7E-B669-DD7B4C45D6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304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C17B-7EF6-4E10-B9EE-BC48F15E52F9}" type="datetimeFigureOut">
              <a:rPr lang="es-CL" smtClean="0"/>
              <a:t>02-07-2017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62721-3F02-4D7E-B669-DD7B4C45D6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751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echa: cheurón 19"/>
          <p:cNvSpPr/>
          <p:nvPr/>
        </p:nvSpPr>
        <p:spPr>
          <a:xfrm>
            <a:off x="914400" y="1340427"/>
            <a:ext cx="2597728" cy="3647209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>
                <a:solidFill>
                  <a:schemeClr val="tx1"/>
                </a:solidFill>
                <a:latin typeface="Arial Black" panose="020B0A04020102020204" pitchFamily="34" charset="0"/>
              </a:rPr>
              <a:t>                          </a:t>
            </a:r>
            <a:r>
              <a:rPr lang="es-CL" sz="1100" err="1">
                <a:solidFill>
                  <a:schemeClr val="tx1"/>
                </a:solidFill>
                <a:latin typeface="Arial Black" panose="020B0A04020102020204" pitchFamily="34" charset="0"/>
              </a:rPr>
              <a:t>Kick</a:t>
            </a:r>
            <a:r>
              <a:rPr lang="es-CL" sz="1100">
                <a:solidFill>
                  <a:schemeClr val="tx1"/>
                </a:solidFill>
                <a:latin typeface="Arial Black" panose="020B0A04020102020204" pitchFamily="34" charset="0"/>
              </a:rPr>
              <a:t>-Off</a:t>
            </a:r>
          </a:p>
        </p:txBody>
      </p:sp>
      <p:sp>
        <p:nvSpPr>
          <p:cNvPr id="24" name="Flecha: cheurón 23"/>
          <p:cNvSpPr/>
          <p:nvPr/>
        </p:nvSpPr>
        <p:spPr>
          <a:xfrm>
            <a:off x="2213264" y="1340427"/>
            <a:ext cx="2597728" cy="3647209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>
                <a:solidFill>
                  <a:schemeClr val="tx1"/>
                </a:solidFill>
              </a:rPr>
              <a:t>                                 </a:t>
            </a:r>
            <a:r>
              <a:rPr lang="es-CL" sz="1100">
                <a:solidFill>
                  <a:schemeClr val="tx1"/>
                </a:solidFill>
                <a:latin typeface="Arial Black" panose="020B0A04020102020204" pitchFamily="34" charset="0"/>
              </a:rPr>
              <a:t>Diseño de data</a:t>
            </a:r>
          </a:p>
          <a:p>
            <a:pPr algn="ctr"/>
            <a:r>
              <a:rPr lang="es-CL" sz="1100">
                <a:solidFill>
                  <a:schemeClr val="tx1"/>
                </a:solidFill>
                <a:latin typeface="Arial Black" panose="020B0A04020102020204" pitchFamily="34" charset="0"/>
              </a:rPr>
              <a:t>                      Nacional y   </a:t>
            </a:r>
          </a:p>
          <a:p>
            <a:pPr algn="ctr"/>
            <a:r>
              <a:rPr lang="es-CL" sz="1100">
                <a:solidFill>
                  <a:schemeClr val="tx1"/>
                </a:solidFill>
                <a:latin typeface="Arial Black" panose="020B0A04020102020204" pitchFamily="34" charset="0"/>
              </a:rPr>
              <a:t>                          Regional</a:t>
            </a:r>
          </a:p>
        </p:txBody>
      </p:sp>
      <p:sp>
        <p:nvSpPr>
          <p:cNvPr id="25" name="Flecha: cheurón 24"/>
          <p:cNvSpPr/>
          <p:nvPr/>
        </p:nvSpPr>
        <p:spPr>
          <a:xfrm>
            <a:off x="3512129" y="1340427"/>
            <a:ext cx="2597728" cy="3647209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>
                <a:solidFill>
                  <a:schemeClr val="tx1"/>
                </a:solidFill>
                <a:latin typeface="Arial Black" panose="020B0A04020102020204" pitchFamily="34" charset="0"/>
              </a:rPr>
              <a:t>                        Construcción</a:t>
            </a:r>
          </a:p>
          <a:p>
            <a:pPr algn="ctr"/>
            <a:r>
              <a:rPr lang="es-CL" sz="1100">
                <a:solidFill>
                  <a:schemeClr val="tx1"/>
                </a:solidFill>
                <a:latin typeface="Arial Black" panose="020B0A04020102020204" pitchFamily="34" charset="0"/>
              </a:rPr>
              <a:t>                        de modelo </a:t>
            </a:r>
          </a:p>
        </p:txBody>
      </p:sp>
      <p:sp>
        <p:nvSpPr>
          <p:cNvPr id="26" name="Flecha: cheurón 25"/>
          <p:cNvSpPr/>
          <p:nvPr/>
        </p:nvSpPr>
        <p:spPr>
          <a:xfrm>
            <a:off x="4759038" y="1340427"/>
            <a:ext cx="2597728" cy="3647209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>
                <a:solidFill>
                  <a:schemeClr val="tx1"/>
                </a:solidFill>
                <a:latin typeface="Arial Black" panose="020B0A04020102020204" pitchFamily="34" charset="0"/>
              </a:rPr>
              <a:t>                       Diseño        </a:t>
            </a:r>
          </a:p>
          <a:p>
            <a:pPr algn="ctr"/>
            <a:r>
              <a:rPr lang="es-CL" sz="1100">
                <a:solidFill>
                  <a:schemeClr val="tx1"/>
                </a:solidFill>
                <a:latin typeface="Arial Black" panose="020B0A04020102020204" pitchFamily="34" charset="0"/>
              </a:rPr>
              <a:t>                           de Página</a:t>
            </a:r>
          </a:p>
          <a:p>
            <a:pPr algn="ctr"/>
            <a:r>
              <a:rPr lang="es-CL" sz="1100">
                <a:solidFill>
                  <a:schemeClr val="tx1"/>
                </a:solidFill>
                <a:latin typeface="Arial Black" panose="020B0A04020102020204" pitchFamily="34" charset="0"/>
              </a:rPr>
              <a:t>                     Web</a:t>
            </a:r>
          </a:p>
        </p:txBody>
      </p:sp>
      <p:sp>
        <p:nvSpPr>
          <p:cNvPr id="27" name="Flecha: cheurón 26"/>
          <p:cNvSpPr/>
          <p:nvPr/>
        </p:nvSpPr>
        <p:spPr>
          <a:xfrm>
            <a:off x="6057902" y="1340427"/>
            <a:ext cx="2597728" cy="3647209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10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s-CL" sz="1100">
                <a:solidFill>
                  <a:schemeClr val="tx1"/>
                </a:solidFill>
                <a:latin typeface="Arial Black" panose="020B0A04020102020204" pitchFamily="34" charset="0"/>
              </a:rPr>
              <a:t>                           Cálculo de                                                                                    </a:t>
            </a:r>
          </a:p>
          <a:p>
            <a:pPr algn="ctr"/>
            <a:r>
              <a:rPr lang="es-CL" sz="1100">
                <a:solidFill>
                  <a:schemeClr val="tx1"/>
                </a:solidFill>
                <a:latin typeface="Arial Black" panose="020B0A04020102020204" pitchFamily="34" charset="0"/>
              </a:rPr>
              <a:t>                            Escenarios</a:t>
            </a:r>
          </a:p>
          <a:p>
            <a:pPr algn="ctr"/>
            <a:r>
              <a:rPr lang="es-CL" sz="1100">
                <a:solidFill>
                  <a:schemeClr val="tx1"/>
                </a:solidFill>
                <a:latin typeface="Arial Black" panose="020B0A04020102020204" pitchFamily="34" charset="0"/>
              </a:rPr>
              <a:t>                         y análisis                    </a:t>
            </a:r>
          </a:p>
          <a:p>
            <a:pPr algn="ctr"/>
            <a:r>
              <a:rPr lang="es-CL" sz="1100">
                <a:solidFill>
                  <a:schemeClr val="tx1"/>
                </a:solidFill>
                <a:latin typeface="Arial Black" panose="020B0A04020102020204" pitchFamily="34" charset="0"/>
              </a:rPr>
              <a:t>                    de resultados</a:t>
            </a:r>
          </a:p>
        </p:txBody>
      </p:sp>
      <p:sp>
        <p:nvSpPr>
          <p:cNvPr id="28" name="Flecha: cheurón 27"/>
          <p:cNvSpPr/>
          <p:nvPr/>
        </p:nvSpPr>
        <p:spPr>
          <a:xfrm>
            <a:off x="7356766" y="1340427"/>
            <a:ext cx="2597728" cy="3647209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>
                <a:solidFill>
                  <a:schemeClr val="tx1"/>
                </a:solidFill>
                <a:latin typeface="Arial Black" panose="020B0A04020102020204" pitchFamily="34" charset="0"/>
              </a:rPr>
              <a:t>                                               </a:t>
            </a:r>
          </a:p>
          <a:p>
            <a:pPr algn="ctr"/>
            <a:r>
              <a:rPr lang="es-CL" sz="1100">
                <a:solidFill>
                  <a:schemeClr val="tx1"/>
                </a:solidFill>
                <a:latin typeface="Arial Black" panose="020B0A04020102020204" pitchFamily="34" charset="0"/>
              </a:rPr>
              <a:t>                          Participación               </a:t>
            </a:r>
          </a:p>
          <a:p>
            <a:pPr algn="ctr"/>
            <a:r>
              <a:rPr lang="es-CL" sz="1100">
                <a:solidFill>
                  <a:schemeClr val="tx1"/>
                </a:solidFill>
                <a:latin typeface="Arial Black" panose="020B0A04020102020204" pitchFamily="34" charset="0"/>
              </a:rPr>
              <a:t>              en            </a:t>
            </a:r>
          </a:p>
          <a:p>
            <a:pPr algn="ctr"/>
            <a:r>
              <a:rPr lang="es-CL" sz="1100">
                <a:solidFill>
                  <a:schemeClr val="tx1"/>
                </a:solidFill>
                <a:latin typeface="Arial Black" panose="020B0A04020102020204" pitchFamily="34" charset="0"/>
              </a:rPr>
              <a:t>                      conferencias</a:t>
            </a:r>
          </a:p>
        </p:txBody>
      </p:sp>
      <p:sp>
        <p:nvSpPr>
          <p:cNvPr id="29" name="Flecha: cheurón 28"/>
          <p:cNvSpPr/>
          <p:nvPr/>
        </p:nvSpPr>
        <p:spPr>
          <a:xfrm>
            <a:off x="8640046" y="1340427"/>
            <a:ext cx="2597728" cy="3647209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>
                <a:solidFill>
                  <a:schemeClr val="tx1"/>
                </a:solidFill>
                <a:latin typeface="Arial Black" panose="020B0A04020102020204" pitchFamily="34" charset="0"/>
              </a:rPr>
              <a:t>                                    </a:t>
            </a:r>
          </a:p>
          <a:p>
            <a:pPr algn="ctr"/>
            <a:r>
              <a:rPr lang="es-CL" sz="1100">
                <a:solidFill>
                  <a:schemeClr val="tx1"/>
                </a:solidFill>
                <a:latin typeface="Arial Black" panose="020B0A04020102020204" pitchFamily="34" charset="0"/>
              </a:rPr>
              <a:t>                          Producción de              </a:t>
            </a:r>
          </a:p>
          <a:p>
            <a:pPr algn="ctr"/>
            <a:r>
              <a:rPr lang="es-CL" sz="1100">
                <a:solidFill>
                  <a:schemeClr val="tx1"/>
                </a:solidFill>
                <a:latin typeface="Arial Black" panose="020B0A04020102020204" pitchFamily="34" charset="0"/>
              </a:rPr>
              <a:t>                  Reportes    </a:t>
            </a:r>
          </a:p>
          <a:p>
            <a:pPr algn="ctr"/>
            <a:r>
              <a:rPr lang="es-CL" sz="1100">
                <a:solidFill>
                  <a:schemeClr val="tx1"/>
                </a:solidFill>
                <a:latin typeface="Arial Black" panose="020B0A04020102020204" pitchFamily="34" charset="0"/>
              </a:rPr>
              <a:t>                      Científicos</a:t>
            </a:r>
          </a:p>
        </p:txBody>
      </p:sp>
      <p:sp>
        <p:nvSpPr>
          <p:cNvPr id="38" name="Cerrar llave 37"/>
          <p:cNvSpPr/>
          <p:nvPr/>
        </p:nvSpPr>
        <p:spPr>
          <a:xfrm rot="5400000">
            <a:off x="3905248" y="2857503"/>
            <a:ext cx="457202" cy="5295899"/>
          </a:xfrm>
          <a:prstGeom prst="rightBrace">
            <a:avLst>
              <a:gd name="adj1" fmla="val 8333"/>
              <a:gd name="adj2" fmla="val 5104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b="1"/>
          </a:p>
        </p:txBody>
      </p:sp>
      <p:sp>
        <p:nvSpPr>
          <p:cNvPr id="39" name="Cerrar llave 38"/>
          <p:cNvSpPr/>
          <p:nvPr/>
        </p:nvSpPr>
        <p:spPr>
          <a:xfrm rot="5400000">
            <a:off x="8139546" y="3919105"/>
            <a:ext cx="457202" cy="3172695"/>
          </a:xfrm>
          <a:prstGeom prst="rightBrace">
            <a:avLst>
              <a:gd name="adj1" fmla="val 8333"/>
              <a:gd name="adj2" fmla="val 5104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b="1"/>
          </a:p>
        </p:txBody>
      </p:sp>
      <p:sp>
        <p:nvSpPr>
          <p:cNvPr id="40" name="CuadroTexto 39"/>
          <p:cNvSpPr txBox="1"/>
          <p:nvPr/>
        </p:nvSpPr>
        <p:spPr>
          <a:xfrm>
            <a:off x="2954483" y="5991225"/>
            <a:ext cx="209584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/>
              <a:t>2017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6894374" y="5991225"/>
            <a:ext cx="30445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/>
              <a:t>2018-2019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954483" y="538179"/>
            <a:ext cx="541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>
                <a:latin typeface="Arial Black" panose="020B0A04020102020204" pitchFamily="34" charset="0"/>
              </a:rPr>
              <a:t>Estado de Avance proyecto BMBF</a:t>
            </a:r>
          </a:p>
        </p:txBody>
      </p:sp>
    </p:spTree>
    <p:extLst>
      <p:ext uri="{BB962C8B-B14F-4D97-AF65-F5344CB8AC3E}">
        <p14:creationId xmlns:p14="http://schemas.microsoft.com/office/powerpoint/2010/main" val="35525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7502237" y="445769"/>
            <a:ext cx="3013364" cy="139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>
                <a:latin typeface="Arial Narrow" panose="020B0606020202030204" pitchFamily="34" charset="0"/>
              </a:rPr>
              <a:t>Construcción de modelos nacionales y regionales</a:t>
            </a:r>
          </a:p>
        </p:txBody>
      </p:sp>
      <p:sp>
        <p:nvSpPr>
          <p:cNvPr id="6" name="Elipse 5"/>
          <p:cNvSpPr/>
          <p:nvPr/>
        </p:nvSpPr>
        <p:spPr>
          <a:xfrm>
            <a:off x="3984913" y="1546945"/>
            <a:ext cx="3361459" cy="1217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>
                <a:latin typeface="Arial Narrow" panose="020B0606020202030204" pitchFamily="34" charset="0"/>
              </a:rPr>
              <a:t>Estimación y calibración</a:t>
            </a:r>
          </a:p>
        </p:txBody>
      </p:sp>
      <p:sp>
        <p:nvSpPr>
          <p:cNvPr id="7" name="Elipse 6"/>
          <p:cNvSpPr/>
          <p:nvPr/>
        </p:nvSpPr>
        <p:spPr>
          <a:xfrm>
            <a:off x="883227" y="560069"/>
            <a:ext cx="3013364" cy="1276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>
                <a:latin typeface="Arial Narrow" panose="020B0606020202030204" pitchFamily="34" charset="0"/>
              </a:rPr>
              <a:t>Recopilación de datos</a:t>
            </a:r>
          </a:p>
        </p:txBody>
      </p:sp>
      <p:sp>
        <p:nvSpPr>
          <p:cNvPr id="8" name="Elipse 7"/>
          <p:cNvSpPr/>
          <p:nvPr/>
        </p:nvSpPr>
        <p:spPr>
          <a:xfrm>
            <a:off x="4112199" y="3315223"/>
            <a:ext cx="3106881" cy="1059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>
                <a:latin typeface="Arial Narrow" panose="020B0606020202030204" pitchFamily="34" charset="0"/>
              </a:rPr>
              <a:t>Simulaciones y análisis de resultados</a:t>
            </a:r>
          </a:p>
        </p:txBody>
      </p:sp>
      <p:sp>
        <p:nvSpPr>
          <p:cNvPr id="11" name="Flecha: doblada 10"/>
          <p:cNvSpPr/>
          <p:nvPr/>
        </p:nvSpPr>
        <p:spPr>
          <a:xfrm rot="10800000">
            <a:off x="7434694" y="1858996"/>
            <a:ext cx="2088573" cy="626054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2" name="Flecha: doblada 11"/>
          <p:cNvSpPr/>
          <p:nvPr/>
        </p:nvSpPr>
        <p:spPr>
          <a:xfrm flipV="1">
            <a:off x="1735282" y="1881401"/>
            <a:ext cx="2161309" cy="58124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14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Flecha: hacia abajo 12"/>
          <p:cNvSpPr/>
          <p:nvPr/>
        </p:nvSpPr>
        <p:spPr>
          <a:xfrm>
            <a:off x="5152588" y="2847110"/>
            <a:ext cx="1026104" cy="39485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Elipse 13"/>
          <p:cNvSpPr/>
          <p:nvPr/>
        </p:nvSpPr>
        <p:spPr>
          <a:xfrm>
            <a:off x="4112199" y="5010503"/>
            <a:ext cx="3106881" cy="1376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>
                <a:latin typeface="Arial Narrow" panose="020B0606020202030204" pitchFamily="34" charset="0"/>
              </a:rPr>
              <a:t>Generación de información para política regional</a:t>
            </a:r>
          </a:p>
        </p:txBody>
      </p:sp>
      <p:sp>
        <p:nvSpPr>
          <p:cNvPr id="15" name="Flecha: hacia abajo 14"/>
          <p:cNvSpPr/>
          <p:nvPr/>
        </p:nvSpPr>
        <p:spPr>
          <a:xfrm>
            <a:off x="5152588" y="4448352"/>
            <a:ext cx="1026104" cy="41563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554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proceso alternativo 3">
            <a:extLst>
              <a:ext uri="{FF2B5EF4-FFF2-40B4-BE49-F238E27FC236}">
                <a16:creationId xmlns:a16="http://schemas.microsoft.com/office/drawing/2014/main" id="{7E5046E8-2DA0-4914-A0F4-BAF1AB6BD4B3}"/>
              </a:ext>
            </a:extLst>
          </p:cNvPr>
          <p:cNvSpPr/>
          <p:nvPr/>
        </p:nvSpPr>
        <p:spPr>
          <a:xfrm>
            <a:off x="1087862" y="2679359"/>
            <a:ext cx="1634490" cy="84582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>
                <a:latin typeface="Arial Narrow" panose="020B0606020202030204" pitchFamily="34" charset="0"/>
              </a:rPr>
              <a:t>Gobierno</a:t>
            </a:r>
          </a:p>
        </p:txBody>
      </p:sp>
      <p:sp>
        <p:nvSpPr>
          <p:cNvPr id="6" name="Diagrama de flujo: proceso alternativo 5">
            <a:extLst>
              <a:ext uri="{FF2B5EF4-FFF2-40B4-BE49-F238E27FC236}">
                <a16:creationId xmlns:a16="http://schemas.microsoft.com/office/drawing/2014/main" id="{AE5EB325-5707-41EB-9311-93C2B33BCDBE}"/>
              </a:ext>
            </a:extLst>
          </p:cNvPr>
          <p:cNvSpPr/>
          <p:nvPr/>
        </p:nvSpPr>
        <p:spPr>
          <a:xfrm>
            <a:off x="6360133" y="5022958"/>
            <a:ext cx="2091690" cy="69723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>
                <a:latin typeface="Arial Narrow" panose="020B0606020202030204" pitchFamily="34" charset="0"/>
              </a:rPr>
              <a:t>Hogares</a:t>
            </a:r>
          </a:p>
        </p:txBody>
      </p:sp>
      <p:sp>
        <p:nvSpPr>
          <p:cNvPr id="7" name="Diagrama de flujo: proceso alternativo 6">
            <a:extLst>
              <a:ext uri="{FF2B5EF4-FFF2-40B4-BE49-F238E27FC236}">
                <a16:creationId xmlns:a16="http://schemas.microsoft.com/office/drawing/2014/main" id="{F626D27F-23D6-4351-8E90-2EFD3245A610}"/>
              </a:ext>
            </a:extLst>
          </p:cNvPr>
          <p:cNvSpPr/>
          <p:nvPr/>
        </p:nvSpPr>
        <p:spPr>
          <a:xfrm>
            <a:off x="6704665" y="659083"/>
            <a:ext cx="1817370" cy="101727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>
                <a:latin typeface="Arial Narrow" panose="020B0606020202030204" pitchFamily="34" charset="0"/>
              </a:rPr>
              <a:t>Firmas</a:t>
            </a:r>
          </a:p>
        </p:txBody>
      </p:sp>
      <p:sp>
        <p:nvSpPr>
          <p:cNvPr id="8" name="Diagrama de flujo: proceso alternativo 7">
            <a:extLst>
              <a:ext uri="{FF2B5EF4-FFF2-40B4-BE49-F238E27FC236}">
                <a16:creationId xmlns:a16="http://schemas.microsoft.com/office/drawing/2014/main" id="{85C7899C-3E6B-40E4-9815-7E661B0AE183}"/>
              </a:ext>
            </a:extLst>
          </p:cNvPr>
          <p:cNvSpPr/>
          <p:nvPr/>
        </p:nvSpPr>
        <p:spPr>
          <a:xfrm>
            <a:off x="3852703" y="3371734"/>
            <a:ext cx="1651635" cy="80010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>
                <a:latin typeface="Arial Narrow" panose="020B0606020202030204" pitchFamily="34" charset="0"/>
              </a:rPr>
              <a:t>Mercado de Capitales</a:t>
            </a:r>
          </a:p>
        </p:txBody>
      </p:sp>
      <p:sp>
        <p:nvSpPr>
          <p:cNvPr id="10" name="Flecha: curvada hacia la izquierda 9">
            <a:extLst>
              <a:ext uri="{FF2B5EF4-FFF2-40B4-BE49-F238E27FC236}">
                <a16:creationId xmlns:a16="http://schemas.microsoft.com/office/drawing/2014/main" id="{93CFEB44-27B4-47F8-9DBF-9BAEC1FB2D32}"/>
              </a:ext>
            </a:extLst>
          </p:cNvPr>
          <p:cNvSpPr/>
          <p:nvPr/>
        </p:nvSpPr>
        <p:spPr>
          <a:xfrm>
            <a:off x="8645753" y="1203320"/>
            <a:ext cx="2003304" cy="4516868"/>
          </a:xfrm>
          <a:prstGeom prst="curvedLeftArrow">
            <a:avLst>
              <a:gd name="adj1" fmla="val 12806"/>
              <a:gd name="adj2" fmla="val 50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0FCDF7DA-6DB4-41F7-9574-AF1BF10B32E6}"/>
              </a:ext>
            </a:extLst>
          </p:cNvPr>
          <p:cNvSpPr/>
          <p:nvPr/>
        </p:nvSpPr>
        <p:spPr>
          <a:xfrm rot="18524830" flipV="1">
            <a:off x="5360018" y="4211729"/>
            <a:ext cx="287100" cy="118364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74784DFD-30F4-4F6E-BE32-3C318BB0C7BE}"/>
              </a:ext>
            </a:extLst>
          </p:cNvPr>
          <p:cNvSpPr/>
          <p:nvPr/>
        </p:nvSpPr>
        <p:spPr>
          <a:xfrm rot="1980031" flipH="1" flipV="1">
            <a:off x="5779046" y="1169115"/>
            <a:ext cx="276550" cy="2268191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C43BC8A6-082F-48C5-8FDA-349D1C5661FD}"/>
              </a:ext>
            </a:extLst>
          </p:cNvPr>
          <p:cNvSpPr/>
          <p:nvPr/>
        </p:nvSpPr>
        <p:spPr>
          <a:xfrm rot="4469240" flipH="1" flipV="1">
            <a:off x="3835463" y="-400484"/>
            <a:ext cx="271496" cy="466097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70A6D26C-0D07-4163-B633-0771E910ED25}"/>
              </a:ext>
            </a:extLst>
          </p:cNvPr>
          <p:cNvSpPr/>
          <p:nvPr/>
        </p:nvSpPr>
        <p:spPr>
          <a:xfrm rot="17944197" flipV="1">
            <a:off x="4264246" y="2528682"/>
            <a:ext cx="287100" cy="40793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Flecha: curvada hacia la izquierda 17">
            <a:extLst>
              <a:ext uri="{FF2B5EF4-FFF2-40B4-BE49-F238E27FC236}">
                <a16:creationId xmlns:a16="http://schemas.microsoft.com/office/drawing/2014/main" id="{99E29929-9FE1-4542-97E3-7B532F63480A}"/>
              </a:ext>
            </a:extLst>
          </p:cNvPr>
          <p:cNvSpPr/>
          <p:nvPr/>
        </p:nvSpPr>
        <p:spPr>
          <a:xfrm flipH="1" flipV="1">
            <a:off x="603885" y="825210"/>
            <a:ext cx="4560570" cy="4606180"/>
          </a:xfrm>
          <a:prstGeom prst="curvedLeftArrow">
            <a:avLst>
              <a:gd name="adj1" fmla="val 1268"/>
              <a:gd name="adj2" fmla="val 8789"/>
              <a:gd name="adj3" fmla="val 1367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F466E5D-1E0C-4A1E-8968-BA9B95E7104A}"/>
              </a:ext>
            </a:extLst>
          </p:cNvPr>
          <p:cNvSpPr txBox="1"/>
          <p:nvPr/>
        </p:nvSpPr>
        <p:spPr>
          <a:xfrm>
            <a:off x="10649057" y="3082529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>
                <a:latin typeface="Arial Narrow" panose="020B0606020202030204" pitchFamily="34" charset="0"/>
              </a:rPr>
              <a:t>Ingresos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5A20A57-AF1D-41F5-A028-CB6204B8F053}"/>
              </a:ext>
            </a:extLst>
          </p:cNvPr>
          <p:cNvSpPr txBox="1"/>
          <p:nvPr/>
        </p:nvSpPr>
        <p:spPr>
          <a:xfrm>
            <a:off x="5760058" y="2957502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>
                <a:latin typeface="Arial Narrow" panose="020B0606020202030204" pitchFamily="34" charset="0"/>
              </a:rPr>
              <a:t>Inversión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88685B-B8C6-4B60-B3DE-B7BF76A0325C}"/>
              </a:ext>
            </a:extLst>
          </p:cNvPr>
          <p:cNvSpPr txBox="1"/>
          <p:nvPr/>
        </p:nvSpPr>
        <p:spPr>
          <a:xfrm>
            <a:off x="5608544" y="4321182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>
                <a:latin typeface="Arial Narrow" panose="020B0606020202030204" pitchFamily="34" charset="0"/>
              </a:rPr>
              <a:t>Ahorros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27526A7-0CEB-4B41-9574-1A3AA10A0A6A}"/>
              </a:ext>
            </a:extLst>
          </p:cNvPr>
          <p:cNvSpPr txBox="1"/>
          <p:nvPr/>
        </p:nvSpPr>
        <p:spPr>
          <a:xfrm>
            <a:off x="2632499" y="4403512"/>
            <a:ext cx="1792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>
                <a:latin typeface="Arial Narrow" panose="020B0606020202030204" pitchFamily="34" charset="0"/>
              </a:rPr>
              <a:t>Transferencias via impuestos </a:t>
            </a:r>
            <a:r>
              <a:rPr lang="es-CL"/>
              <a:t>	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9851CC6-4762-4A33-B9DE-C38CD636CCA2}"/>
              </a:ext>
            </a:extLst>
          </p:cNvPr>
          <p:cNvSpPr txBox="1"/>
          <p:nvPr/>
        </p:nvSpPr>
        <p:spPr>
          <a:xfrm>
            <a:off x="2328460" y="84785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>
                <a:latin typeface="Arial Narrow" panose="020B0606020202030204" pitchFamily="34" charset="0"/>
              </a:rPr>
              <a:t>Consumo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D5B4531-7FE9-44AA-A0FD-E1B6A2C86F28}"/>
              </a:ext>
            </a:extLst>
          </p:cNvPr>
          <p:cNvSpPr txBox="1"/>
          <p:nvPr/>
        </p:nvSpPr>
        <p:spPr>
          <a:xfrm>
            <a:off x="3613696" y="2037768"/>
            <a:ext cx="132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>
                <a:latin typeface="Arial Narrow" panose="020B0606020202030204" pitchFamily="34" charset="0"/>
              </a:rPr>
              <a:t>Gasto de Gobierno</a:t>
            </a:r>
          </a:p>
        </p:txBody>
      </p:sp>
    </p:spTree>
    <p:extLst>
      <p:ext uri="{BB962C8B-B14F-4D97-AF65-F5344CB8AC3E}">
        <p14:creationId xmlns:p14="http://schemas.microsoft.com/office/powerpoint/2010/main" val="706643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95</Words>
  <Application>Microsoft Office PowerPoint</Application>
  <PresentationFormat>Panorámica</PresentationFormat>
  <Paragraphs>40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Arial Black</vt:lpstr>
      <vt:lpstr>Arial Narrow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</dc:creator>
  <cp:lastModifiedBy>Felipe</cp:lastModifiedBy>
  <cp:revision>22</cp:revision>
  <dcterms:created xsi:type="dcterms:W3CDTF">2017-06-30T13:08:39Z</dcterms:created>
  <dcterms:modified xsi:type="dcterms:W3CDTF">2017-07-03T04:39:39Z</dcterms:modified>
</cp:coreProperties>
</file>