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8"/>
  </p:notesMasterIdLst>
  <p:sldIdLst>
    <p:sldId id="296" r:id="rId2"/>
    <p:sldId id="277" r:id="rId3"/>
    <p:sldId id="278" r:id="rId4"/>
    <p:sldId id="279" r:id="rId5"/>
    <p:sldId id="280" r:id="rId6"/>
    <p:sldId id="281" r:id="rId7"/>
    <p:sldId id="282" r:id="rId8"/>
    <p:sldId id="283" r:id="rId9"/>
    <p:sldId id="285" r:id="rId10"/>
    <p:sldId id="267" r:id="rId11"/>
    <p:sldId id="273" r:id="rId12"/>
    <p:sldId id="268" r:id="rId13"/>
    <p:sldId id="276" r:id="rId14"/>
    <p:sldId id="275" r:id="rId15"/>
    <p:sldId id="443" r:id="rId16"/>
    <p:sldId id="287" r:id="rId17"/>
    <p:sldId id="288" r:id="rId18"/>
    <p:sldId id="289" r:id="rId19"/>
    <p:sldId id="265" r:id="rId20"/>
    <p:sldId id="299" r:id="rId21"/>
    <p:sldId id="298" r:id="rId22"/>
    <p:sldId id="300" r:id="rId23"/>
    <p:sldId id="293" r:id="rId24"/>
    <p:sldId id="291" r:id="rId25"/>
    <p:sldId id="292" r:id="rId26"/>
    <p:sldId id="29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12" d="100"/>
          <a:sy n="112" d="100"/>
        </p:scale>
        <p:origin x="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Volumes/CANTALLOPTS/Mip%20Inversa/calculos%202017/Calculos%202017%20MIP.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jorgecantallopts/Documents/Calculos%202018%20MIP.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Volumes/CANTALLOPTS/Mip%20Inversa/calculos%202017/Calculos%202017%20MIP.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jorgecantallopts/Documents/Calculos%202018%20MIP.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DISK_IMG\tablas%20y%20graficos%20ppt%20metal%20bul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orgecantallopts\Downloads\API_NE.GDI.FTOT.KD.ZG_DS2_es_excel_v2_10083107.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Volumes\DISK_IMG\tablas%20y%20graficos%20ppt%20metal%20bul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jorgecantallopts/Documents/Calculos%202018%20MIP.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jorgecantallopts/Documents/Calculos%202018%20MIP.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spPr>
            <a:solidFill>
              <a:schemeClr val="accent3"/>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C177-674E-8E95-FB65A9147E4C}"/>
              </c:ext>
            </c:extLst>
          </c:dPt>
          <c:val>
            <c:numRef>
              <c:f>Hoja1!$H$21:$I$21</c:f>
              <c:numCache>
                <c:formatCode>General</c:formatCode>
                <c:ptCount val="2"/>
                <c:pt idx="0">
                  <c:v>100</c:v>
                </c:pt>
                <c:pt idx="1">
                  <c:v>10.48</c:v>
                </c:pt>
              </c:numCache>
            </c:numRef>
          </c:val>
          <c:extLst>
            <c:ext xmlns:c16="http://schemas.microsoft.com/office/drawing/2014/chart" uri="{C3380CC4-5D6E-409C-BE32-E72D297353CC}">
              <c16:uniqueId val="{00000002-C177-674E-8E95-FB65A9147E4C}"/>
            </c:ext>
          </c:extLst>
        </c:ser>
        <c:dLbls>
          <c:showLegendKey val="0"/>
          <c:showVal val="0"/>
          <c:showCatName val="0"/>
          <c:showSerName val="0"/>
          <c:showPercent val="0"/>
          <c:showBubbleSize val="0"/>
        </c:dLbls>
        <c:gapWidth val="219"/>
        <c:overlap val="-27"/>
        <c:axId val="320839456"/>
        <c:axId val="320841024"/>
      </c:barChart>
      <c:catAx>
        <c:axId val="320839456"/>
        <c:scaling>
          <c:orientation val="minMax"/>
        </c:scaling>
        <c:delete val="1"/>
        <c:axPos val="b"/>
        <c:majorTickMark val="none"/>
        <c:minorTickMark val="none"/>
        <c:tickLblPos val="nextTo"/>
        <c:crossAx val="320841024"/>
        <c:crosses val="autoZero"/>
        <c:auto val="1"/>
        <c:lblAlgn val="ctr"/>
        <c:lblOffset val="100"/>
        <c:noMultiLvlLbl val="0"/>
      </c:catAx>
      <c:valAx>
        <c:axId val="320841024"/>
        <c:scaling>
          <c:orientation val="minMax"/>
        </c:scaling>
        <c:delete val="1"/>
        <c:axPos val="l"/>
        <c:numFmt formatCode="General" sourceLinked="1"/>
        <c:majorTickMark val="none"/>
        <c:minorTickMark val="none"/>
        <c:tickLblPos val="nextTo"/>
        <c:crossAx val="320839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87796002336263457"/>
          <c:y val="0.46469248291571752"/>
        </c:manualLayout>
      </c:layout>
      <c:overlay val="0"/>
      <c:spPr>
        <a:noFill/>
        <a:ln>
          <a:noFill/>
        </a:ln>
        <a:effectLst/>
      </c:spPr>
      <c:txPr>
        <a:bodyPr rot="0" spcFirstLastPara="1" vertOverflow="ellipsis" vert="horz" wrap="square" anchor="ctr" anchorCtr="1"/>
        <a:lstStyle/>
        <a:p>
          <a:pPr>
            <a:defRPr sz="1050" b="1" i="0" u="none" strike="noStrike" kern="1200" cap="none" spc="0" normalizeH="0" baseline="0">
              <a:solidFill>
                <a:schemeClr val="accent5"/>
              </a:solidFill>
              <a:latin typeface="+mj-lt"/>
              <a:ea typeface="+mj-ea"/>
              <a:cs typeface="+mj-cs"/>
            </a:defRPr>
          </a:pPr>
          <a:endParaRPr lang="es-CL"/>
        </a:p>
      </c:txPr>
    </c:title>
    <c:autoTitleDeleted val="0"/>
    <c:plotArea>
      <c:layout>
        <c:manualLayout>
          <c:layoutTarget val="inner"/>
          <c:xMode val="edge"/>
          <c:yMode val="edge"/>
          <c:x val="1.3871812536504116E-2"/>
          <c:y val="0.14952164009111618"/>
          <c:w val="0.87893690877232766"/>
          <c:h val="0.8003644646924829"/>
        </c:manualLayout>
      </c:layout>
      <c:lineChart>
        <c:grouping val="standard"/>
        <c:varyColors val="0"/>
        <c:ser>
          <c:idx val="1"/>
          <c:order val="0"/>
          <c:tx>
            <c:strRef>
              <c:f>'Resumen resultados'!$B$3</c:f>
              <c:strCache>
                <c:ptCount val="1"/>
                <c:pt idx="0">
                  <c:v>Precio del Cobre</c:v>
                </c:pt>
              </c:strCache>
            </c:strRef>
          </c:tx>
          <c:spPr>
            <a:ln w="76200" cap="rnd">
              <a:solidFill>
                <a:schemeClr val="accent5"/>
              </a:solidFill>
              <a:round/>
            </a:ln>
            <a:effectLst/>
          </c:spPr>
          <c:marker>
            <c:symbol val="none"/>
          </c:marker>
          <c:cat>
            <c:numRef>
              <c:f>'Resumen resultados'!$C$5:$J$5</c:f>
              <c:numCache>
                <c:formatCode>General</c:formatCode>
                <c:ptCount val="8"/>
                <c:pt idx="0">
                  <c:v>2008</c:v>
                </c:pt>
                <c:pt idx="1">
                  <c:v>2009</c:v>
                </c:pt>
                <c:pt idx="2">
                  <c:v>2010</c:v>
                </c:pt>
                <c:pt idx="3">
                  <c:v>2011</c:v>
                </c:pt>
                <c:pt idx="4">
                  <c:v>2012</c:v>
                </c:pt>
                <c:pt idx="5">
                  <c:v>2013</c:v>
                </c:pt>
                <c:pt idx="6">
                  <c:v>2014</c:v>
                </c:pt>
                <c:pt idx="7">
                  <c:v>2015</c:v>
                </c:pt>
              </c:numCache>
            </c:numRef>
          </c:cat>
          <c:val>
            <c:numRef>
              <c:f>'Resumen resultados'!$C$3:$J$3</c:f>
              <c:numCache>
                <c:formatCode>0.0</c:formatCode>
                <c:ptCount val="8"/>
                <c:pt idx="0">
                  <c:v>3.1531600000000002</c:v>
                </c:pt>
                <c:pt idx="1">
                  <c:v>2.3421699999999999</c:v>
                </c:pt>
                <c:pt idx="2">
                  <c:v>3.4197799999999998</c:v>
                </c:pt>
                <c:pt idx="3">
                  <c:v>3.9965600000000001</c:v>
                </c:pt>
                <c:pt idx="4">
                  <c:v>3.6059299999999999</c:v>
                </c:pt>
                <c:pt idx="5">
                  <c:v>3.3212000000000002</c:v>
                </c:pt>
                <c:pt idx="6">
                  <c:v>3.1125500000000001</c:v>
                </c:pt>
                <c:pt idx="7">
                  <c:v>2.6466666666666701</c:v>
                </c:pt>
              </c:numCache>
            </c:numRef>
          </c:val>
          <c:smooth val="0"/>
          <c:extLst>
            <c:ext xmlns:c16="http://schemas.microsoft.com/office/drawing/2014/chart" uri="{C3380CC4-5D6E-409C-BE32-E72D297353CC}">
              <c16:uniqueId val="{00000001-C9B8-5043-9FF7-840226E3C01F}"/>
            </c:ext>
          </c:extLst>
        </c:ser>
        <c:dLbls>
          <c:showLegendKey val="0"/>
          <c:showVal val="0"/>
          <c:showCatName val="0"/>
          <c:showSerName val="0"/>
          <c:showPercent val="0"/>
          <c:showBubbleSize val="0"/>
        </c:dLbls>
        <c:smooth val="0"/>
        <c:axId val="359351424"/>
        <c:axId val="359352208"/>
      </c:lineChart>
      <c:catAx>
        <c:axId val="359351424"/>
        <c:scaling>
          <c:orientation val="minMax"/>
        </c:scaling>
        <c:delete val="1"/>
        <c:axPos val="b"/>
        <c:numFmt formatCode="General" sourceLinked="1"/>
        <c:majorTickMark val="none"/>
        <c:minorTickMark val="none"/>
        <c:tickLblPos val="nextTo"/>
        <c:crossAx val="359352208"/>
        <c:crosses val="autoZero"/>
        <c:auto val="1"/>
        <c:lblAlgn val="ctr"/>
        <c:lblOffset val="100"/>
        <c:noMultiLvlLbl val="0"/>
      </c:catAx>
      <c:valAx>
        <c:axId val="359352208"/>
        <c:scaling>
          <c:orientation val="minMax"/>
        </c:scaling>
        <c:delete val="1"/>
        <c:axPos val="l"/>
        <c:numFmt formatCode="0.0" sourceLinked="1"/>
        <c:majorTickMark val="none"/>
        <c:minorTickMark val="none"/>
        <c:tickLblPos val="nextTo"/>
        <c:crossAx val="359351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520037231767757E-2"/>
          <c:y val="2.9522230419479541E-2"/>
          <c:w val="0.88846509521773032"/>
          <c:h val="0.75849993630479717"/>
        </c:manualLayout>
      </c:layout>
      <c:barChart>
        <c:barDir val="col"/>
        <c:grouping val="stacked"/>
        <c:varyColors val="0"/>
        <c:ser>
          <c:idx val="1"/>
          <c:order val="0"/>
          <c:tx>
            <c:strRef>
              <c:f>'Resumen resultados'!$S$73</c:f>
              <c:strCache>
                <c:ptCount val="1"/>
                <c:pt idx="0">
                  <c:v>PIB Indirecto Consumo Intermedio</c:v>
                </c:pt>
              </c:strCache>
            </c:strRef>
          </c:tx>
          <c:spPr>
            <a:solidFill>
              <a:schemeClr val="accent2"/>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resultados'!$T$73:$AA$73</c:f>
              <c:numCache>
                <c:formatCode>#,##0</c:formatCode>
                <c:ptCount val="8"/>
                <c:pt idx="0">
                  <c:v>7669.1091591368477</c:v>
                </c:pt>
                <c:pt idx="1">
                  <c:v>7447.4848030833273</c:v>
                </c:pt>
                <c:pt idx="2">
                  <c:v>8328.8362465562896</c:v>
                </c:pt>
                <c:pt idx="3">
                  <c:v>10108.781747087973</c:v>
                </c:pt>
                <c:pt idx="4">
                  <c:v>11034.833928831908</c:v>
                </c:pt>
                <c:pt idx="5">
                  <c:v>12461.078999370335</c:v>
                </c:pt>
                <c:pt idx="6">
                  <c:v>11594.73358818769</c:v>
                </c:pt>
                <c:pt idx="7">
                  <c:v>10752.996805211405</c:v>
                </c:pt>
              </c:numCache>
            </c:numRef>
          </c:val>
          <c:extLst>
            <c:ext xmlns:c16="http://schemas.microsoft.com/office/drawing/2014/chart" uri="{C3380CC4-5D6E-409C-BE32-E72D297353CC}">
              <c16:uniqueId val="{00000001-EAAB-D14F-971E-0DB02E2A224E}"/>
            </c:ext>
          </c:extLst>
        </c:ser>
        <c:ser>
          <c:idx val="2"/>
          <c:order val="1"/>
          <c:tx>
            <c:strRef>
              <c:f>'Resumen resultados'!$S$74</c:f>
              <c:strCache>
                <c:ptCount val="1"/>
                <c:pt idx="0">
                  <c:v>PIB indirecto inversion Equipos</c:v>
                </c:pt>
              </c:strCache>
            </c:strRef>
          </c:tx>
          <c:spPr>
            <a:solidFill>
              <a:schemeClr val="accent3"/>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resultados'!$T$74:$AA$74</c:f>
              <c:numCache>
                <c:formatCode>#,##0</c:formatCode>
                <c:ptCount val="8"/>
                <c:pt idx="0">
                  <c:v>96.946787887669814</c:v>
                </c:pt>
                <c:pt idx="1">
                  <c:v>96.333911140930141</c:v>
                </c:pt>
                <c:pt idx="2">
                  <c:v>132.35022178561161</c:v>
                </c:pt>
                <c:pt idx="3">
                  <c:v>173.95978269403423</c:v>
                </c:pt>
                <c:pt idx="4">
                  <c:v>268.8705758680772</c:v>
                </c:pt>
                <c:pt idx="5">
                  <c:v>299.40562101979862</c:v>
                </c:pt>
                <c:pt idx="6">
                  <c:v>243.10940776766486</c:v>
                </c:pt>
                <c:pt idx="7">
                  <c:v>187.80216693461452</c:v>
                </c:pt>
              </c:numCache>
            </c:numRef>
          </c:val>
          <c:extLst>
            <c:ext xmlns:c16="http://schemas.microsoft.com/office/drawing/2014/chart" uri="{C3380CC4-5D6E-409C-BE32-E72D297353CC}">
              <c16:uniqueId val="{00000002-EAAB-D14F-971E-0DB02E2A224E}"/>
            </c:ext>
          </c:extLst>
        </c:ser>
        <c:ser>
          <c:idx val="3"/>
          <c:order val="2"/>
          <c:tx>
            <c:strRef>
              <c:f>'Resumen resultados'!$S$75</c:f>
              <c:strCache>
                <c:ptCount val="1"/>
                <c:pt idx="0">
                  <c:v>PIB indirecto inversion Construcción</c:v>
                </c:pt>
              </c:strCache>
            </c:strRef>
          </c:tx>
          <c:spPr>
            <a:solidFill>
              <a:schemeClr val="accent4"/>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resultados'!$T$75:$AA$75</c:f>
              <c:numCache>
                <c:formatCode>#,##0</c:formatCode>
                <c:ptCount val="8"/>
                <c:pt idx="0">
                  <c:v>1125.2764317276028</c:v>
                </c:pt>
                <c:pt idx="1">
                  <c:v>1029.2988950185118</c:v>
                </c:pt>
                <c:pt idx="2">
                  <c:v>1382.4208075258548</c:v>
                </c:pt>
                <c:pt idx="3">
                  <c:v>1805.2191022622433</c:v>
                </c:pt>
                <c:pt idx="4">
                  <c:v>2658.5327701695851</c:v>
                </c:pt>
                <c:pt idx="5">
                  <c:v>3220.3777073178312</c:v>
                </c:pt>
                <c:pt idx="6">
                  <c:v>2612.9457630776819</c:v>
                </c:pt>
                <c:pt idx="7">
                  <c:v>2058.1645968646089</c:v>
                </c:pt>
              </c:numCache>
            </c:numRef>
          </c:val>
          <c:extLst>
            <c:ext xmlns:c16="http://schemas.microsoft.com/office/drawing/2014/chart" uri="{C3380CC4-5D6E-409C-BE32-E72D297353CC}">
              <c16:uniqueId val="{00000003-EAAB-D14F-971E-0DB02E2A224E}"/>
            </c:ext>
          </c:extLst>
        </c:ser>
        <c:dLbls>
          <c:showLegendKey val="0"/>
          <c:showVal val="0"/>
          <c:showCatName val="0"/>
          <c:showSerName val="0"/>
          <c:showPercent val="0"/>
          <c:showBubbleSize val="0"/>
        </c:dLbls>
        <c:gapWidth val="150"/>
        <c:overlap val="100"/>
        <c:axId val="1571268048"/>
        <c:axId val="1571270912"/>
      </c:barChart>
      <c:lineChart>
        <c:grouping val="standard"/>
        <c:varyColors val="0"/>
        <c:ser>
          <c:idx val="4"/>
          <c:order val="3"/>
          <c:tx>
            <c:strRef>
              <c:f>'Resumen resultados'!$S$76</c:f>
              <c:strCache>
                <c:ptCount val="1"/>
                <c:pt idx="0">
                  <c:v>Pib Directo + Inducido</c:v>
                </c:pt>
              </c:strCache>
            </c:strRef>
          </c:tx>
          <c:spPr>
            <a:ln w="28575" cap="rnd">
              <a:noFill/>
              <a:round/>
            </a:ln>
            <a:effectLst/>
          </c:spPr>
          <c:marker>
            <c:symbol val="none"/>
          </c:marker>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resultados'!$T$76:$AA$76</c:f>
              <c:numCache>
                <c:formatCode>#,##0</c:formatCode>
                <c:ptCount val="8"/>
                <c:pt idx="0">
                  <c:v>34121.006583041584</c:v>
                </c:pt>
                <c:pt idx="1">
                  <c:v>31212.156222490077</c:v>
                </c:pt>
                <c:pt idx="2">
                  <c:v>44608.124519215366</c:v>
                </c:pt>
                <c:pt idx="3">
                  <c:v>49473.421079608161</c:v>
                </c:pt>
                <c:pt idx="4">
                  <c:v>47865.755972077881</c:v>
                </c:pt>
                <c:pt idx="5">
                  <c:v>46574.252296583669</c:v>
                </c:pt>
                <c:pt idx="6">
                  <c:v>42895.712825676368</c:v>
                </c:pt>
                <c:pt idx="7">
                  <c:v>33922.279052555794</c:v>
                </c:pt>
              </c:numCache>
            </c:numRef>
          </c:val>
          <c:smooth val="0"/>
          <c:extLst>
            <c:ext xmlns:c16="http://schemas.microsoft.com/office/drawing/2014/chart" uri="{C3380CC4-5D6E-409C-BE32-E72D297353CC}">
              <c16:uniqueId val="{00000004-EAAB-D14F-971E-0DB02E2A224E}"/>
            </c:ext>
          </c:extLst>
        </c:ser>
        <c:dLbls>
          <c:showLegendKey val="0"/>
          <c:showVal val="0"/>
          <c:showCatName val="0"/>
          <c:showSerName val="0"/>
          <c:showPercent val="0"/>
          <c:showBubbleSize val="0"/>
        </c:dLbls>
        <c:marker val="1"/>
        <c:smooth val="0"/>
        <c:axId val="1571765760"/>
        <c:axId val="1537914256"/>
      </c:lineChart>
      <c:catAx>
        <c:axId val="157126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571270912"/>
        <c:crosses val="autoZero"/>
        <c:auto val="1"/>
        <c:lblAlgn val="ctr"/>
        <c:lblOffset val="100"/>
        <c:noMultiLvlLbl val="0"/>
      </c:catAx>
      <c:valAx>
        <c:axId val="15712709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1571268048"/>
        <c:crosses val="autoZero"/>
        <c:crossBetween val="between"/>
      </c:valAx>
      <c:valAx>
        <c:axId val="153791425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CL"/>
          </a:p>
        </c:txPr>
        <c:crossAx val="1571765760"/>
        <c:crosses val="max"/>
        <c:crossBetween val="between"/>
      </c:valAx>
      <c:catAx>
        <c:axId val="1571765760"/>
        <c:scaling>
          <c:orientation val="minMax"/>
        </c:scaling>
        <c:delete val="1"/>
        <c:axPos val="b"/>
        <c:numFmt formatCode="General" sourceLinked="1"/>
        <c:majorTickMark val="out"/>
        <c:minorTickMark val="none"/>
        <c:tickLblPos val="nextTo"/>
        <c:crossAx val="1537914256"/>
        <c:crosses val="autoZero"/>
        <c:auto val="1"/>
        <c:lblAlgn val="ctr"/>
        <c:lblOffset val="100"/>
        <c:noMultiLvlLbl val="0"/>
      </c:catAx>
      <c:spPr>
        <a:noFill/>
        <a:ln>
          <a:noFill/>
        </a:ln>
        <a:effectLst/>
      </c:spPr>
    </c:plotArea>
    <c:legend>
      <c:legendPos val="b"/>
      <c:legendEntry>
        <c:idx val="3"/>
        <c:delete val="1"/>
      </c:legendEntry>
      <c:layout>
        <c:manualLayout>
          <c:xMode val="edge"/>
          <c:yMode val="edge"/>
          <c:x val="5.383381550149683E-2"/>
          <c:y val="0.86050572006732251"/>
          <c:w val="0.81821086261980835"/>
          <c:h val="0.1394942799326775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87796002336263457"/>
          <c:y val="0.46469248291571752"/>
        </c:manualLayout>
      </c:layout>
      <c:overlay val="0"/>
      <c:spPr>
        <a:noFill/>
        <a:ln>
          <a:noFill/>
        </a:ln>
        <a:effectLst/>
      </c:spPr>
      <c:txPr>
        <a:bodyPr rot="0" spcFirstLastPara="1" vertOverflow="ellipsis" vert="horz" wrap="square" anchor="ctr" anchorCtr="1"/>
        <a:lstStyle/>
        <a:p>
          <a:pPr>
            <a:defRPr sz="1050" b="1" i="0" u="none" strike="noStrike" kern="1200" cap="none" spc="0" normalizeH="0" baseline="0">
              <a:solidFill>
                <a:schemeClr val="accent5"/>
              </a:solidFill>
              <a:latin typeface="+mj-lt"/>
              <a:ea typeface="+mj-ea"/>
              <a:cs typeface="+mj-cs"/>
            </a:defRPr>
          </a:pPr>
          <a:endParaRPr lang="es-CL"/>
        </a:p>
      </c:txPr>
    </c:title>
    <c:autoTitleDeleted val="0"/>
    <c:plotArea>
      <c:layout>
        <c:manualLayout>
          <c:layoutTarget val="inner"/>
          <c:xMode val="edge"/>
          <c:yMode val="edge"/>
          <c:x val="1.3871812536504116E-2"/>
          <c:y val="0.14952164009111618"/>
          <c:w val="0.87893690877232766"/>
          <c:h val="0.8003644646924829"/>
        </c:manualLayout>
      </c:layout>
      <c:lineChart>
        <c:grouping val="standard"/>
        <c:varyColors val="0"/>
        <c:ser>
          <c:idx val="1"/>
          <c:order val="0"/>
          <c:tx>
            <c:strRef>
              <c:f>'Resumen resultados'!$B$3</c:f>
              <c:strCache>
                <c:ptCount val="1"/>
                <c:pt idx="0">
                  <c:v>Precio del Cobre</c:v>
                </c:pt>
              </c:strCache>
            </c:strRef>
          </c:tx>
          <c:spPr>
            <a:ln w="76200" cap="rnd">
              <a:solidFill>
                <a:schemeClr val="accent5"/>
              </a:solidFill>
              <a:round/>
            </a:ln>
            <a:effectLst/>
          </c:spPr>
          <c:marker>
            <c:symbol val="none"/>
          </c:marker>
          <c:cat>
            <c:numRef>
              <c:f>'Resumen resultados'!$C$5:$J$5</c:f>
              <c:numCache>
                <c:formatCode>General</c:formatCode>
                <c:ptCount val="8"/>
                <c:pt idx="0">
                  <c:v>2008</c:v>
                </c:pt>
                <c:pt idx="1">
                  <c:v>2009</c:v>
                </c:pt>
                <c:pt idx="2">
                  <c:v>2010</c:v>
                </c:pt>
                <c:pt idx="3">
                  <c:v>2011</c:v>
                </c:pt>
                <c:pt idx="4">
                  <c:v>2012</c:v>
                </c:pt>
                <c:pt idx="5">
                  <c:v>2013</c:v>
                </c:pt>
                <c:pt idx="6">
                  <c:v>2014</c:v>
                </c:pt>
                <c:pt idx="7">
                  <c:v>2015</c:v>
                </c:pt>
              </c:numCache>
            </c:numRef>
          </c:cat>
          <c:val>
            <c:numRef>
              <c:f>'Resumen resultados'!$C$3:$J$3</c:f>
              <c:numCache>
                <c:formatCode>0.0</c:formatCode>
                <c:ptCount val="8"/>
                <c:pt idx="0">
                  <c:v>3.1531600000000002</c:v>
                </c:pt>
                <c:pt idx="1">
                  <c:v>2.3421699999999999</c:v>
                </c:pt>
                <c:pt idx="2">
                  <c:v>3.4197799999999998</c:v>
                </c:pt>
                <c:pt idx="3">
                  <c:v>3.9965600000000001</c:v>
                </c:pt>
                <c:pt idx="4">
                  <c:v>3.6059299999999999</c:v>
                </c:pt>
                <c:pt idx="5">
                  <c:v>3.3212000000000002</c:v>
                </c:pt>
                <c:pt idx="6">
                  <c:v>3.1125500000000001</c:v>
                </c:pt>
                <c:pt idx="7">
                  <c:v>2.6466666666666701</c:v>
                </c:pt>
              </c:numCache>
            </c:numRef>
          </c:val>
          <c:smooth val="0"/>
          <c:extLst>
            <c:ext xmlns:c16="http://schemas.microsoft.com/office/drawing/2014/chart" uri="{C3380CC4-5D6E-409C-BE32-E72D297353CC}">
              <c16:uniqueId val="{00000001-C9B8-5043-9FF7-840226E3C01F}"/>
            </c:ext>
          </c:extLst>
        </c:ser>
        <c:dLbls>
          <c:showLegendKey val="0"/>
          <c:showVal val="0"/>
          <c:showCatName val="0"/>
          <c:showSerName val="0"/>
          <c:showPercent val="0"/>
          <c:showBubbleSize val="0"/>
        </c:dLbls>
        <c:smooth val="0"/>
        <c:axId val="359351424"/>
        <c:axId val="359352208"/>
      </c:lineChart>
      <c:catAx>
        <c:axId val="359351424"/>
        <c:scaling>
          <c:orientation val="minMax"/>
        </c:scaling>
        <c:delete val="1"/>
        <c:axPos val="b"/>
        <c:numFmt formatCode="General" sourceLinked="1"/>
        <c:majorTickMark val="none"/>
        <c:minorTickMark val="none"/>
        <c:tickLblPos val="nextTo"/>
        <c:crossAx val="359352208"/>
        <c:crosses val="autoZero"/>
        <c:auto val="1"/>
        <c:lblAlgn val="ctr"/>
        <c:lblOffset val="100"/>
        <c:noMultiLvlLbl val="0"/>
      </c:catAx>
      <c:valAx>
        <c:axId val="359352208"/>
        <c:scaling>
          <c:orientation val="minMax"/>
        </c:scaling>
        <c:delete val="1"/>
        <c:axPos val="l"/>
        <c:numFmt formatCode="0.0" sourceLinked="1"/>
        <c:majorTickMark val="none"/>
        <c:minorTickMark val="none"/>
        <c:tickLblPos val="nextTo"/>
        <c:crossAx val="359351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_tradnl" dirty="0"/>
              <a:t>PIB Por Actividad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manualLayout>
          <c:layoutTarget val="inner"/>
          <c:xMode val="edge"/>
          <c:yMode val="edge"/>
          <c:x val="3.8524395362169249E-2"/>
          <c:y val="9.4005169505903013E-2"/>
          <c:w val="0.65733564125228405"/>
          <c:h val="0.69565023003303295"/>
        </c:manualLayout>
      </c:layout>
      <c:barChart>
        <c:barDir val="col"/>
        <c:grouping val="percentStacked"/>
        <c:varyColors val="0"/>
        <c:ser>
          <c:idx val="0"/>
          <c:order val="0"/>
          <c:tx>
            <c:strRef>
              <c:f>'Resumen resultados'!$B$113</c:f>
              <c:strCache>
                <c:ptCount val="1"/>
                <c:pt idx="0">
                  <c:v>Servicios inmobiliarios y de vivienda</c:v>
                </c:pt>
              </c:strCache>
            </c:strRef>
          </c:tx>
          <c:spPr>
            <a:solidFill>
              <a:schemeClr val="accent1"/>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resultados'!$C$113:$J$113</c:f>
              <c:numCache>
                <c:formatCode>_ * #,##0_ ;_ * \-#,##0_ ;_ * "-"_ ;_ @_ </c:formatCode>
                <c:ptCount val="8"/>
                <c:pt idx="0">
                  <c:v>-9.482789701149872E-12</c:v>
                </c:pt>
                <c:pt idx="1">
                  <c:v>0</c:v>
                </c:pt>
                <c:pt idx="2">
                  <c:v>0</c:v>
                </c:pt>
                <c:pt idx="3">
                  <c:v>0</c:v>
                </c:pt>
                <c:pt idx="4">
                  <c:v>0</c:v>
                </c:pt>
                <c:pt idx="5">
                  <c:v>574.17153719688758</c:v>
                </c:pt>
                <c:pt idx="6">
                  <c:v>543.02226128186965</c:v>
                </c:pt>
                <c:pt idx="7">
                  <c:v>695.89328767892539</c:v>
                </c:pt>
              </c:numCache>
            </c:numRef>
          </c:val>
          <c:extLst>
            <c:ext xmlns:c16="http://schemas.microsoft.com/office/drawing/2014/chart" uri="{C3380CC4-5D6E-409C-BE32-E72D297353CC}">
              <c16:uniqueId val="{00000000-0A4E-9640-823A-1FAB1A2FE4EA}"/>
            </c:ext>
          </c:extLst>
        </c:ser>
        <c:ser>
          <c:idx val="1"/>
          <c:order val="1"/>
          <c:tx>
            <c:strRef>
              <c:f>'Resumen resultados'!$B$114</c:f>
              <c:strCache>
                <c:ptCount val="1"/>
                <c:pt idx="0">
                  <c:v>Administración pública</c:v>
                </c:pt>
              </c:strCache>
            </c:strRef>
          </c:tx>
          <c:spPr>
            <a:solidFill>
              <a:schemeClr val="accent2"/>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resultados'!$C$114:$J$114</c:f>
              <c:numCache>
                <c:formatCode>_ * #,##0_ ;_ * \-#,##0_ ;_ * "-"_ ;_ @_ </c:formatCode>
                <c:ptCount val="8"/>
                <c:pt idx="0">
                  <c:v>32.991951127505125</c:v>
                </c:pt>
                <c:pt idx="1">
                  <c:v>30.942622900689521</c:v>
                </c:pt>
                <c:pt idx="2">
                  <c:v>32.149161629361323</c:v>
                </c:pt>
                <c:pt idx="3">
                  <c:v>37.331927948865705</c:v>
                </c:pt>
                <c:pt idx="4">
                  <c:v>45.093150444251435</c:v>
                </c:pt>
                <c:pt idx="5">
                  <c:v>90.210348005847592</c:v>
                </c:pt>
                <c:pt idx="6">
                  <c:v>85.445381033936187</c:v>
                </c:pt>
                <c:pt idx="7">
                  <c:v>102.52072422288637</c:v>
                </c:pt>
              </c:numCache>
            </c:numRef>
          </c:val>
          <c:extLst>
            <c:ext xmlns:c16="http://schemas.microsoft.com/office/drawing/2014/chart" uri="{C3380CC4-5D6E-409C-BE32-E72D297353CC}">
              <c16:uniqueId val="{00000001-0A4E-9640-823A-1FAB1A2FE4EA}"/>
            </c:ext>
          </c:extLst>
        </c:ser>
        <c:ser>
          <c:idx val="2"/>
          <c:order val="2"/>
          <c:tx>
            <c:strRef>
              <c:f>'Resumen resultados'!$B$115</c:f>
              <c:strCache>
                <c:ptCount val="1"/>
                <c:pt idx="0">
                  <c:v>Construcción</c:v>
                </c:pt>
              </c:strCache>
            </c:strRef>
          </c:tx>
          <c:spPr>
            <a:solidFill>
              <a:schemeClr val="accent3"/>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resultados'!$C$115:$J$115</c:f>
              <c:numCache>
                <c:formatCode>_ * #,##0_ ;_ * \-#,##0_ ;_ * "-"_ ;_ @_ </c:formatCode>
                <c:ptCount val="8"/>
                <c:pt idx="0">
                  <c:v>68.376503023647359</c:v>
                </c:pt>
                <c:pt idx="1">
                  <c:v>64.854950170046621</c:v>
                </c:pt>
                <c:pt idx="2">
                  <c:v>70.554908280956468</c:v>
                </c:pt>
                <c:pt idx="3">
                  <c:v>75.360757671475696</c:v>
                </c:pt>
                <c:pt idx="4">
                  <c:v>79.021781322278059</c:v>
                </c:pt>
                <c:pt idx="5">
                  <c:v>114.58255321409629</c:v>
                </c:pt>
                <c:pt idx="6">
                  <c:v>105.24875068368242</c:v>
                </c:pt>
                <c:pt idx="7">
                  <c:v>156.01322931707398</c:v>
                </c:pt>
              </c:numCache>
            </c:numRef>
          </c:val>
          <c:extLst>
            <c:ext xmlns:c16="http://schemas.microsoft.com/office/drawing/2014/chart" uri="{C3380CC4-5D6E-409C-BE32-E72D297353CC}">
              <c16:uniqueId val="{00000002-0A4E-9640-823A-1FAB1A2FE4EA}"/>
            </c:ext>
          </c:extLst>
        </c:ser>
        <c:ser>
          <c:idx val="3"/>
          <c:order val="3"/>
          <c:tx>
            <c:strRef>
              <c:f>'Resumen resultados'!$B$116</c:f>
              <c:strCache>
                <c:ptCount val="1"/>
                <c:pt idx="0">
                  <c:v>Servicios personales</c:v>
                </c:pt>
              </c:strCache>
            </c:strRef>
          </c:tx>
          <c:spPr>
            <a:solidFill>
              <a:schemeClr val="accent4"/>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resultados'!$C$116:$J$116</c:f>
              <c:numCache>
                <c:formatCode>_ * #,##0_ ;_ * \-#,##0_ ;_ * "-"_ ;_ @_ </c:formatCode>
                <c:ptCount val="8"/>
                <c:pt idx="0">
                  <c:v>149.95362146495742</c:v>
                </c:pt>
                <c:pt idx="1">
                  <c:v>142.15317140477188</c:v>
                </c:pt>
                <c:pt idx="2">
                  <c:v>157.7906811974365</c:v>
                </c:pt>
                <c:pt idx="3">
                  <c:v>181.77225908596634</c:v>
                </c:pt>
                <c:pt idx="4">
                  <c:v>209.7129392996593</c:v>
                </c:pt>
                <c:pt idx="5">
                  <c:v>132.47186031219212</c:v>
                </c:pt>
                <c:pt idx="6">
                  <c:v>118.82759697748109</c:v>
                </c:pt>
                <c:pt idx="7">
                  <c:v>115.21326944028884</c:v>
                </c:pt>
              </c:numCache>
            </c:numRef>
          </c:val>
          <c:extLst>
            <c:ext xmlns:c16="http://schemas.microsoft.com/office/drawing/2014/chart" uri="{C3380CC4-5D6E-409C-BE32-E72D297353CC}">
              <c16:uniqueId val="{00000003-0A4E-9640-823A-1FAB1A2FE4EA}"/>
            </c:ext>
          </c:extLst>
        </c:ser>
        <c:ser>
          <c:idx val="4"/>
          <c:order val="4"/>
          <c:tx>
            <c:strRef>
              <c:f>'Resumen resultados'!$B$117</c:f>
              <c:strCache>
                <c:ptCount val="1"/>
                <c:pt idx="0">
                  <c:v>Agropecuario-silvícola y Pesca</c:v>
                </c:pt>
              </c:strCache>
            </c:strRef>
          </c:tx>
          <c:spPr>
            <a:solidFill>
              <a:schemeClr val="accent5"/>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resultados'!$C$117:$J$117</c:f>
              <c:numCache>
                <c:formatCode>_ * #,##0_ ;_ * \-#,##0_ ;_ * "-"_ ;_ @_ </c:formatCode>
                <c:ptCount val="8"/>
                <c:pt idx="0">
                  <c:v>317.37683541952219</c:v>
                </c:pt>
                <c:pt idx="1">
                  <c:v>290.09165257451428</c:v>
                </c:pt>
                <c:pt idx="2">
                  <c:v>315.00823557669059</c:v>
                </c:pt>
                <c:pt idx="3">
                  <c:v>401.00818734720264</c:v>
                </c:pt>
                <c:pt idx="4">
                  <c:v>467.94036237999012</c:v>
                </c:pt>
                <c:pt idx="5">
                  <c:v>568.14900818683225</c:v>
                </c:pt>
                <c:pt idx="6">
                  <c:v>554.14786065150383</c:v>
                </c:pt>
                <c:pt idx="7">
                  <c:v>401.46306463513184</c:v>
                </c:pt>
              </c:numCache>
            </c:numRef>
          </c:val>
          <c:extLst>
            <c:ext xmlns:c16="http://schemas.microsoft.com/office/drawing/2014/chart" uri="{C3380CC4-5D6E-409C-BE32-E72D297353CC}">
              <c16:uniqueId val="{00000004-0A4E-9640-823A-1FAB1A2FE4EA}"/>
            </c:ext>
          </c:extLst>
        </c:ser>
        <c:ser>
          <c:idx val="5"/>
          <c:order val="5"/>
          <c:tx>
            <c:strRef>
              <c:f>'Resumen resultados'!$B$118</c:f>
              <c:strCache>
                <c:ptCount val="1"/>
                <c:pt idx="0">
                  <c:v>Transporte, comunicaciones y servicios de información</c:v>
                </c:pt>
              </c:strCache>
            </c:strRef>
          </c:tx>
          <c:spPr>
            <a:solidFill>
              <a:schemeClr val="accent6"/>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resultados'!$C$118:$J$118</c:f>
              <c:numCache>
                <c:formatCode>_ * #,##0_ ;_ * \-#,##0_ ;_ * "-"_ ;_ @_ </c:formatCode>
                <c:ptCount val="8"/>
                <c:pt idx="0">
                  <c:v>799.1689096129071</c:v>
                </c:pt>
                <c:pt idx="1">
                  <c:v>700.79065037485691</c:v>
                </c:pt>
                <c:pt idx="2">
                  <c:v>804.84372451303761</c:v>
                </c:pt>
                <c:pt idx="3">
                  <c:v>905.84807916863747</c:v>
                </c:pt>
                <c:pt idx="4">
                  <c:v>1069.5493941113054</c:v>
                </c:pt>
                <c:pt idx="5">
                  <c:v>1750.273670288979</c:v>
                </c:pt>
                <c:pt idx="6">
                  <c:v>1553.380093742325</c:v>
                </c:pt>
                <c:pt idx="7">
                  <c:v>1740.2856101773295</c:v>
                </c:pt>
              </c:numCache>
            </c:numRef>
          </c:val>
          <c:extLst>
            <c:ext xmlns:c16="http://schemas.microsoft.com/office/drawing/2014/chart" uri="{C3380CC4-5D6E-409C-BE32-E72D297353CC}">
              <c16:uniqueId val="{00000005-0A4E-9640-823A-1FAB1A2FE4EA}"/>
            </c:ext>
          </c:extLst>
        </c:ser>
        <c:ser>
          <c:idx val="6"/>
          <c:order val="6"/>
          <c:tx>
            <c:strRef>
              <c:f>'Resumen resultados'!$B$119</c:f>
              <c:strCache>
                <c:ptCount val="1"/>
                <c:pt idx="0">
                  <c:v>Comercio, hoteles y restaurantes</c:v>
                </c:pt>
              </c:strCache>
            </c:strRef>
          </c:tx>
          <c:spPr>
            <a:solidFill>
              <a:schemeClr val="accent1">
                <a:lumMod val="60000"/>
              </a:schemeClr>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resultados'!$C$119:$J$119</c:f>
              <c:numCache>
                <c:formatCode>_ * #,##0_ ;_ * \-#,##0_ ;_ * "-"_ ;_ @_ </c:formatCode>
                <c:ptCount val="8"/>
                <c:pt idx="0">
                  <c:v>1105.1526451852278</c:v>
                </c:pt>
                <c:pt idx="1">
                  <c:v>989.11238005867835</c:v>
                </c:pt>
                <c:pt idx="2">
                  <c:v>1177.5425348671838</c:v>
                </c:pt>
                <c:pt idx="3">
                  <c:v>1452.0237210329983</c:v>
                </c:pt>
                <c:pt idx="4">
                  <c:v>1699.952828961247</c:v>
                </c:pt>
                <c:pt idx="5">
                  <c:v>1747.529263448248</c:v>
                </c:pt>
                <c:pt idx="6">
                  <c:v>1540.810564913658</c:v>
                </c:pt>
                <c:pt idx="7">
                  <c:v>1017.7482855219241</c:v>
                </c:pt>
              </c:numCache>
            </c:numRef>
          </c:val>
          <c:extLst>
            <c:ext xmlns:c16="http://schemas.microsoft.com/office/drawing/2014/chart" uri="{C3380CC4-5D6E-409C-BE32-E72D297353CC}">
              <c16:uniqueId val="{00000006-0A4E-9640-823A-1FAB1A2FE4EA}"/>
            </c:ext>
          </c:extLst>
        </c:ser>
        <c:ser>
          <c:idx val="7"/>
          <c:order val="7"/>
          <c:tx>
            <c:strRef>
              <c:f>'Resumen resultados'!$B$120</c:f>
              <c:strCache>
                <c:ptCount val="1"/>
                <c:pt idx="0">
                  <c:v>Electricidad, gas, agua y gestión de desechos</c:v>
                </c:pt>
              </c:strCache>
            </c:strRef>
          </c:tx>
          <c:spPr>
            <a:solidFill>
              <a:schemeClr val="accent2">
                <a:lumMod val="60000"/>
              </a:schemeClr>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resultados'!$C$120:$J$120</c:f>
              <c:numCache>
                <c:formatCode>_ * #,##0_ ;_ * \-#,##0_ ;_ * "-"_ ;_ @_ </c:formatCode>
                <c:ptCount val="8"/>
                <c:pt idx="0">
                  <c:v>1356.7048946703737</c:v>
                </c:pt>
                <c:pt idx="1">
                  <c:v>1167.1435603611765</c:v>
                </c:pt>
                <c:pt idx="2">
                  <c:v>1401.9488394288626</c:v>
                </c:pt>
                <c:pt idx="3">
                  <c:v>1708.2558242461275</c:v>
                </c:pt>
                <c:pt idx="4">
                  <c:v>1745.4235155312219</c:v>
                </c:pt>
                <c:pt idx="5">
                  <c:v>1964.4840738316186</c:v>
                </c:pt>
                <c:pt idx="6">
                  <c:v>1792.6824389572223</c:v>
                </c:pt>
                <c:pt idx="7">
                  <c:v>1901.0090738217509</c:v>
                </c:pt>
              </c:numCache>
            </c:numRef>
          </c:val>
          <c:extLst>
            <c:ext xmlns:c16="http://schemas.microsoft.com/office/drawing/2014/chart" uri="{C3380CC4-5D6E-409C-BE32-E72D297353CC}">
              <c16:uniqueId val="{00000007-0A4E-9640-823A-1FAB1A2FE4EA}"/>
            </c:ext>
          </c:extLst>
        </c:ser>
        <c:ser>
          <c:idx val="8"/>
          <c:order val="8"/>
          <c:tx>
            <c:strRef>
              <c:f>'Resumen resultados'!$B$121</c:f>
              <c:strCache>
                <c:ptCount val="1"/>
                <c:pt idx="0">
                  <c:v>Industria manufacturera</c:v>
                </c:pt>
              </c:strCache>
            </c:strRef>
          </c:tx>
          <c:spPr>
            <a:solidFill>
              <a:schemeClr val="accent3">
                <a:lumMod val="60000"/>
              </a:schemeClr>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resultados'!$C$121:$J$121</c:f>
              <c:numCache>
                <c:formatCode>_ * #,##0_ ;_ * \-#,##0_ ;_ * "-"_ ;_ @_ </c:formatCode>
                <c:ptCount val="8"/>
                <c:pt idx="0">
                  <c:v>1401.5769158664862</c:v>
                </c:pt>
                <c:pt idx="1">
                  <c:v>1270.2647571398197</c:v>
                </c:pt>
                <c:pt idx="2">
                  <c:v>1368.6581093902248</c:v>
                </c:pt>
                <c:pt idx="3">
                  <c:v>1688.0192707547103</c:v>
                </c:pt>
                <c:pt idx="4">
                  <c:v>1915.7484703964026</c:v>
                </c:pt>
                <c:pt idx="5">
                  <c:v>2213.7671020006401</c:v>
                </c:pt>
                <c:pt idx="6">
                  <c:v>1961.891624780252</c:v>
                </c:pt>
                <c:pt idx="7">
                  <c:v>1363.2848533501731</c:v>
                </c:pt>
              </c:numCache>
            </c:numRef>
          </c:val>
          <c:extLst>
            <c:ext xmlns:c16="http://schemas.microsoft.com/office/drawing/2014/chart" uri="{C3380CC4-5D6E-409C-BE32-E72D297353CC}">
              <c16:uniqueId val="{00000008-0A4E-9640-823A-1FAB1A2FE4EA}"/>
            </c:ext>
          </c:extLst>
        </c:ser>
        <c:ser>
          <c:idx val="9"/>
          <c:order val="9"/>
          <c:tx>
            <c:strRef>
              <c:f>'Resumen resultados'!$B$122</c:f>
              <c:strCache>
                <c:ptCount val="1"/>
                <c:pt idx="0">
                  <c:v>Intermediación financiera y servicios empresariales</c:v>
                </c:pt>
              </c:strCache>
            </c:strRef>
          </c:tx>
          <c:spPr>
            <a:solidFill>
              <a:schemeClr val="accent4">
                <a:lumMod val="60000"/>
              </a:schemeClr>
            </a:solidFill>
            <a:ln>
              <a:noFill/>
            </a:ln>
            <a:effectLst/>
          </c:spPr>
          <c:invertIfNegative val="0"/>
          <c:cat>
            <c:strRef>
              <c:f>'Resumen resultados'!$C$112:$J$112</c:f>
              <c:strCache>
                <c:ptCount val="8"/>
                <c:pt idx="0">
                  <c:v>2008</c:v>
                </c:pt>
                <c:pt idx="1">
                  <c:v>2009</c:v>
                </c:pt>
                <c:pt idx="2">
                  <c:v>2010</c:v>
                </c:pt>
                <c:pt idx="3">
                  <c:v>2011</c:v>
                </c:pt>
                <c:pt idx="4">
                  <c:v>2012</c:v>
                </c:pt>
                <c:pt idx="5">
                  <c:v>2013</c:v>
                </c:pt>
                <c:pt idx="6">
                  <c:v>2014</c:v>
                </c:pt>
                <c:pt idx="7">
                  <c:v>2015</c:v>
                </c:pt>
              </c:strCache>
            </c:strRef>
          </c:cat>
          <c:val>
            <c:numRef>
              <c:f>'Resumen resultados'!$C$122:$J$122</c:f>
              <c:numCache>
                <c:formatCode>_ * #,##0_ ;_ * \-#,##0_ ;_ * "-"_ ;_ @_ </c:formatCode>
                <c:ptCount val="8"/>
                <c:pt idx="0">
                  <c:v>3660.0301023815023</c:v>
                </c:pt>
                <c:pt idx="1">
                  <c:v>3917.7638642582137</c:v>
                </c:pt>
                <c:pt idx="2">
                  <c:v>4515.1110809840038</c:v>
                </c:pt>
                <c:pt idx="3">
                  <c:v>5638.3406047882672</c:v>
                </c:pt>
                <c:pt idx="4">
                  <c:v>6729.7948324232166</c:v>
                </c:pt>
                <c:pt idx="5">
                  <c:v>6825.222911222626</c:v>
                </c:pt>
                <c:pt idx="6">
                  <c:v>6195.3321860111046</c:v>
                </c:pt>
                <c:pt idx="7">
                  <c:v>5428.7657099653125</c:v>
                </c:pt>
              </c:numCache>
            </c:numRef>
          </c:val>
          <c:extLst>
            <c:ext xmlns:c16="http://schemas.microsoft.com/office/drawing/2014/chart" uri="{C3380CC4-5D6E-409C-BE32-E72D297353CC}">
              <c16:uniqueId val="{00000009-0A4E-9640-823A-1FAB1A2FE4EA}"/>
            </c:ext>
          </c:extLst>
        </c:ser>
        <c:dLbls>
          <c:showLegendKey val="0"/>
          <c:showVal val="0"/>
          <c:showCatName val="0"/>
          <c:showSerName val="0"/>
          <c:showPercent val="0"/>
          <c:showBubbleSize val="0"/>
        </c:dLbls>
        <c:gapWidth val="30"/>
        <c:overlap val="100"/>
        <c:axId val="1594069376"/>
        <c:axId val="1594256176"/>
      </c:barChart>
      <c:catAx>
        <c:axId val="159406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1594256176"/>
        <c:crosses val="autoZero"/>
        <c:auto val="1"/>
        <c:lblAlgn val="ctr"/>
        <c:lblOffset val="100"/>
        <c:noMultiLvlLbl val="0"/>
      </c:catAx>
      <c:valAx>
        <c:axId val="15942561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594069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spPr>
            <a:solidFill>
              <a:schemeClr val="tx1"/>
            </a:solidFill>
            <a:ln>
              <a:noFill/>
            </a:ln>
            <a:effectLst/>
          </c:spPr>
          <c:invertIfNegative val="0"/>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1-DDA2-6845-BB53-F132F60399FB}"/>
              </c:ext>
            </c:extLst>
          </c:dPt>
          <c:val>
            <c:numRef>
              <c:f>Hoja1!$Q$5:$R$5</c:f>
              <c:numCache>
                <c:formatCode>General</c:formatCode>
                <c:ptCount val="2"/>
                <c:pt idx="0">
                  <c:v>4050.7</c:v>
                </c:pt>
                <c:pt idx="1">
                  <c:v>24085</c:v>
                </c:pt>
              </c:numCache>
            </c:numRef>
          </c:val>
          <c:extLst>
            <c:ext xmlns:c16="http://schemas.microsoft.com/office/drawing/2014/chart" uri="{C3380CC4-5D6E-409C-BE32-E72D297353CC}">
              <c16:uniqueId val="{00000002-DDA2-6845-BB53-F132F60399FB}"/>
            </c:ext>
          </c:extLst>
        </c:ser>
        <c:dLbls>
          <c:showLegendKey val="0"/>
          <c:showVal val="0"/>
          <c:showCatName val="0"/>
          <c:showSerName val="0"/>
          <c:showPercent val="0"/>
          <c:showBubbleSize val="0"/>
        </c:dLbls>
        <c:gapWidth val="219"/>
        <c:overlap val="-27"/>
        <c:axId val="320835144"/>
        <c:axId val="320841416"/>
      </c:barChart>
      <c:catAx>
        <c:axId val="320835144"/>
        <c:scaling>
          <c:orientation val="minMax"/>
        </c:scaling>
        <c:delete val="1"/>
        <c:axPos val="b"/>
        <c:majorTickMark val="none"/>
        <c:minorTickMark val="none"/>
        <c:tickLblPos val="nextTo"/>
        <c:crossAx val="320841416"/>
        <c:crosses val="autoZero"/>
        <c:auto val="1"/>
        <c:lblAlgn val="ctr"/>
        <c:lblOffset val="100"/>
        <c:noMultiLvlLbl val="0"/>
      </c:catAx>
      <c:valAx>
        <c:axId val="320841416"/>
        <c:scaling>
          <c:orientation val="minMax"/>
        </c:scaling>
        <c:delete val="1"/>
        <c:axPos val="l"/>
        <c:numFmt formatCode="General" sourceLinked="1"/>
        <c:majorTickMark val="none"/>
        <c:minorTickMark val="none"/>
        <c:tickLblPos val="nextTo"/>
        <c:crossAx val="320835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38617596149866"/>
          <c:y val="0.13306559902208037"/>
          <c:w val="0.47649106370631389"/>
          <c:h val="0.78875330680685163"/>
        </c:manualLayout>
      </c:layout>
      <c:pieChart>
        <c:varyColors val="1"/>
        <c:ser>
          <c:idx val="0"/>
          <c:order val="0"/>
          <c:spPr>
            <a:solidFill>
              <a:schemeClr val="accent2"/>
            </a:solidFill>
          </c:spPr>
          <c:dPt>
            <c:idx val="0"/>
            <c:bubble3D val="0"/>
            <c:explosion val="4"/>
            <c:spPr>
              <a:solidFill>
                <a:schemeClr val="accent2"/>
              </a:solidFill>
              <a:ln w="19050">
                <a:solidFill>
                  <a:schemeClr val="lt1"/>
                </a:solidFill>
              </a:ln>
              <a:effectLst/>
            </c:spPr>
            <c:extLst>
              <c:ext xmlns:c16="http://schemas.microsoft.com/office/drawing/2014/chart" uri="{C3380CC4-5D6E-409C-BE32-E72D297353CC}">
                <c16:uniqueId val="{00000001-07D6-6A4F-928F-3232ADC5AE6B}"/>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07D6-6A4F-928F-3232ADC5AE6B}"/>
              </c:ext>
            </c:extLst>
          </c:dPt>
          <c:dLbls>
            <c:dLbl>
              <c:idx val="0"/>
              <c:layout>
                <c:manualLayout>
                  <c:x val="-1.0340858783772026E-2"/>
                  <c:y val="3.8871040290055087E-3"/>
                </c:manualLayout>
              </c:layout>
              <c:tx>
                <c:rich>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r>
                      <a:rPr lang="en-US" sz="2000" dirty="0" err="1"/>
                      <a:t>Minería</a:t>
                    </a:r>
                    <a:r>
                      <a:rPr lang="en-US" sz="2000" dirty="0"/>
                      <a:t>: </a:t>
                    </a:r>
                    <a:fld id="{3911166C-E242-4644-A134-D981EE664609}" type="VALUE">
                      <a:rPr lang="en-US" sz="2000" smtClean="0"/>
                      <a:pPr>
                        <a:defRPr sz="2000" b="1"/>
                      </a:pPr>
                      <a:t>[VALOR]</a:t>
                    </a:fld>
                    <a:endParaRPr lang="en-US" sz="2000" dirty="0"/>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extLst>
                <c:ext xmlns:c15="http://schemas.microsoft.com/office/drawing/2012/chart" uri="{CE6537A1-D6FC-4f65-9D91-7224C49458BB}">
                  <c15:layout>
                    <c:manualLayout>
                      <c:w val="0.37793561005155418"/>
                      <c:h val="0.22464014426309176"/>
                    </c:manualLayout>
                  </c15:layout>
                  <c15:dlblFieldTable/>
                  <c15:showDataLabelsRange val="0"/>
                </c:ext>
                <c:ext xmlns:c16="http://schemas.microsoft.com/office/drawing/2014/chart" uri="{C3380CC4-5D6E-409C-BE32-E72D297353CC}">
                  <c16:uniqueId val="{00000001-07D6-6A4F-928F-3232ADC5AE6B}"/>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0"/>
            <c:showCatName val="0"/>
            <c:showSerName val="0"/>
            <c:showPercent val="0"/>
            <c:showBubbleSize val="0"/>
            <c:extLst>
              <c:ext xmlns:c15="http://schemas.microsoft.com/office/drawing/2012/chart" uri="{CE6537A1-D6FC-4f65-9D91-7224C49458BB}"/>
            </c:extLst>
          </c:dLbls>
          <c:val>
            <c:numRef>
              <c:f>'Aporte fisco'!$X$20:$X$21</c:f>
              <c:numCache>
                <c:formatCode>0.0%</c:formatCode>
                <c:ptCount val="2"/>
                <c:pt idx="0">
                  <c:v>0.13834796820290829</c:v>
                </c:pt>
                <c:pt idx="1">
                  <c:v>0.86165203179709171</c:v>
                </c:pt>
              </c:numCache>
            </c:numRef>
          </c:val>
          <c:extLst>
            <c:ext xmlns:c16="http://schemas.microsoft.com/office/drawing/2014/chart" uri="{C3380CC4-5D6E-409C-BE32-E72D297353CC}">
              <c16:uniqueId val="{00000004-07D6-6A4F-928F-3232ADC5AE6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explosion val="1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6B3-464F-8A93-859B53785196}"/>
              </c:ext>
            </c:extLst>
          </c:dPt>
          <c:dPt>
            <c:idx val="1"/>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96B3-464F-8A93-859B53785196}"/>
              </c:ext>
            </c:extLst>
          </c:dPt>
          <c:dPt>
            <c:idx val="2"/>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5-96B3-464F-8A93-859B53785196}"/>
              </c:ext>
            </c:extLst>
          </c:dPt>
          <c:dPt>
            <c:idx val="3"/>
            <c:bubble3D val="0"/>
            <c:spPr>
              <a:solidFill>
                <a:schemeClr val="accent3"/>
              </a:solidFill>
              <a:ln w="19050">
                <a:solidFill>
                  <a:schemeClr val="lt1"/>
                </a:solidFill>
              </a:ln>
              <a:effectLst/>
            </c:spPr>
            <c:extLst>
              <c:ext xmlns:c16="http://schemas.microsoft.com/office/drawing/2014/chart" uri="{C3380CC4-5D6E-409C-BE32-E72D297353CC}">
                <c16:uniqueId val="{00000007-96B3-464F-8A93-859B53785196}"/>
              </c:ext>
            </c:extLst>
          </c:dPt>
          <c:cat>
            <c:strRef>
              <c:f>'Resumen resultados'!$M$86:$M$89</c:f>
              <c:strCache>
                <c:ptCount val="4"/>
                <c:pt idx="0">
                  <c:v>PIB Minero</c:v>
                </c:pt>
                <c:pt idx="1">
                  <c:v>Indirecto compras intermedias</c:v>
                </c:pt>
                <c:pt idx="2">
                  <c:v>Indirecto inversiones</c:v>
                </c:pt>
                <c:pt idx="3">
                  <c:v>Resto</c:v>
                </c:pt>
              </c:strCache>
            </c:strRef>
          </c:cat>
          <c:val>
            <c:numRef>
              <c:f>'Resumen resultados'!$N$86:$N$89</c:f>
              <c:numCache>
                <c:formatCode>0.0%</c:formatCode>
                <c:ptCount val="4"/>
                <c:pt idx="0">
                  <c:v>0.14125828000055832</c:v>
                </c:pt>
                <c:pt idx="1">
                  <c:v>4.8719486823540332E-2</c:v>
                </c:pt>
                <c:pt idx="2">
                  <c:v>9.7064417118151482E-3</c:v>
                </c:pt>
                <c:pt idx="3">
                  <c:v>0.80031579146408627</c:v>
                </c:pt>
              </c:numCache>
            </c:numRef>
          </c:val>
          <c:extLst>
            <c:ext xmlns:c16="http://schemas.microsoft.com/office/drawing/2014/chart" uri="{C3380CC4-5D6E-409C-BE32-E72D297353CC}">
              <c16:uniqueId val="{00000008-96B3-464F-8A93-859B53785196}"/>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3E7-3E41-A09E-92D08049C6E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23E7-3E41-A09E-92D08049C6E7}"/>
              </c:ext>
            </c:extLst>
          </c:dPt>
          <c:val>
            <c:numRef>
              <c:f>'% inversiones'!$L$8:$L$9</c:f>
              <c:numCache>
                <c:formatCode>0.0%</c:formatCode>
                <c:ptCount val="2"/>
                <c:pt idx="0">
                  <c:v>0.22732414017970601</c:v>
                </c:pt>
                <c:pt idx="1">
                  <c:v>0.77267585982029396</c:v>
                </c:pt>
              </c:numCache>
            </c:numRef>
          </c:val>
          <c:extLst>
            <c:ext xmlns:c16="http://schemas.microsoft.com/office/drawing/2014/chart" uri="{C3380CC4-5D6E-409C-BE32-E72D297353CC}">
              <c16:uniqueId val="{00000004-23E7-3E41-A09E-92D08049C6E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Hoja1!$E$10</c:f>
              <c:strCache>
                <c:ptCount val="1"/>
                <c:pt idx="0">
                  <c:v>Formación bruta de capital (US$ a precios actuales)</c:v>
                </c:pt>
              </c:strCache>
            </c:strRef>
          </c:tx>
          <c:spPr>
            <a:solidFill>
              <a:schemeClr val="accent1"/>
            </a:solidFill>
            <a:ln>
              <a:noFill/>
            </a:ln>
            <a:effectLst/>
          </c:spPr>
          <c:invertIfNegative val="0"/>
          <c:cat>
            <c:strRef>
              <c:f>Hoja1!$AD$7:$BJ$7</c:f>
              <c:strCache>
                <c:ptCount val="33"/>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strCache>
            </c:strRef>
          </c:cat>
          <c:val>
            <c:numRef>
              <c:f>Hoja1!$AD$10:$BJ$10</c:f>
              <c:numCache>
                <c:formatCode>General</c:formatCode>
                <c:ptCount val="33"/>
                <c:pt idx="0">
                  <c:v>3015269506.4030833</c:v>
                </c:pt>
                <c:pt idx="1">
                  <c:v>3544048876.7946916</c:v>
                </c:pt>
                <c:pt idx="2">
                  <c:v>4930991514.516202</c:v>
                </c:pt>
                <c:pt idx="3">
                  <c:v>5981185939.3494158</c:v>
                </c:pt>
                <c:pt idx="4">
                  <c:v>7673881009.9269533</c:v>
                </c:pt>
                <c:pt idx="5">
                  <c:v>8537748085.9298153</c:v>
                </c:pt>
                <c:pt idx="6">
                  <c:v>8837973525.8576241</c:v>
                </c:pt>
                <c:pt idx="7">
                  <c:v>11518483058.635336</c:v>
                </c:pt>
                <c:pt idx="8">
                  <c:v>13799135128.04018</c:v>
                </c:pt>
                <c:pt idx="9">
                  <c:v>14619100836.784233</c:v>
                </c:pt>
                <c:pt idx="10">
                  <c:v>20164834053.733898</c:v>
                </c:pt>
                <c:pt idx="11">
                  <c:v>21733763904.965195</c:v>
                </c:pt>
                <c:pt idx="12">
                  <c:v>23599063357.420525</c:v>
                </c:pt>
                <c:pt idx="13">
                  <c:v>21980080061.265724</c:v>
                </c:pt>
                <c:pt idx="14">
                  <c:v>15688641955.855185</c:v>
                </c:pt>
                <c:pt idx="15">
                  <c:v>17220307302.823036</c:v>
                </c:pt>
                <c:pt idx="16">
                  <c:v>15875927303.052256</c:v>
                </c:pt>
                <c:pt idx="17">
                  <c:v>15574374921.618717</c:v>
                </c:pt>
                <c:pt idx="18">
                  <c:v>15916154463.262945</c:v>
                </c:pt>
                <c:pt idx="19">
                  <c:v>19622773589.158859</c:v>
                </c:pt>
                <c:pt idx="20">
                  <c:v>26855720509.13995</c:v>
                </c:pt>
                <c:pt idx="21">
                  <c:v>32220393580.312103</c:v>
                </c:pt>
                <c:pt idx="22">
                  <c:v>36188971047.777054</c:v>
                </c:pt>
                <c:pt idx="23">
                  <c:v>48174786989.650902</c:v>
                </c:pt>
                <c:pt idx="24">
                  <c:v>36302416612.24131</c:v>
                </c:pt>
                <c:pt idx="25">
                  <c:v>50569559016.849014</c:v>
                </c:pt>
                <c:pt idx="26">
                  <c:v>62161866578.58963</c:v>
                </c:pt>
                <c:pt idx="27">
                  <c:v>70652352298.686478</c:v>
                </c:pt>
                <c:pt idx="28">
                  <c:v>71337566943.598175</c:v>
                </c:pt>
                <c:pt idx="29">
                  <c:v>60552573609.594978</c:v>
                </c:pt>
                <c:pt idx="30">
                  <c:v>58023948624.427689</c:v>
                </c:pt>
                <c:pt idx="31">
                  <c:v>55622757198.714195</c:v>
                </c:pt>
                <c:pt idx="32">
                  <c:v>61100004440.890717</c:v>
                </c:pt>
              </c:numCache>
            </c:numRef>
          </c:val>
          <c:extLst>
            <c:ext xmlns:c16="http://schemas.microsoft.com/office/drawing/2014/chart" uri="{C3380CC4-5D6E-409C-BE32-E72D297353CC}">
              <c16:uniqueId val="{00000000-2F8B-5247-A5EA-323DA71BF37A}"/>
            </c:ext>
          </c:extLst>
        </c:ser>
        <c:dLbls>
          <c:showLegendKey val="0"/>
          <c:showVal val="0"/>
          <c:showCatName val="0"/>
          <c:showSerName val="0"/>
          <c:showPercent val="0"/>
          <c:showBubbleSize val="0"/>
        </c:dLbls>
        <c:gapWidth val="219"/>
        <c:overlap val="-27"/>
        <c:axId val="320843768"/>
        <c:axId val="320834752"/>
      </c:barChart>
      <c:lineChart>
        <c:grouping val="standard"/>
        <c:varyColors val="0"/>
        <c:ser>
          <c:idx val="1"/>
          <c:order val="1"/>
          <c:tx>
            <c:strRef>
              <c:f>Hoja1!$E$9</c:f>
              <c:strCache>
                <c:ptCount val="1"/>
                <c:pt idx="0">
                  <c:v>Precio del cobre</c:v>
                </c:pt>
              </c:strCache>
            </c:strRef>
          </c:tx>
          <c:spPr>
            <a:ln w="28575" cap="rnd">
              <a:solidFill>
                <a:schemeClr val="accent2"/>
              </a:solidFill>
              <a:round/>
            </a:ln>
            <a:effectLst/>
          </c:spPr>
          <c:marker>
            <c:symbol val="none"/>
          </c:marker>
          <c:cat>
            <c:strRef>
              <c:f>Hoja1!$AD$7:$BJ$7</c:f>
              <c:strCache>
                <c:ptCount val="33"/>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strCache>
            </c:strRef>
          </c:cat>
          <c:val>
            <c:numRef>
              <c:f>Hoja1!$AD$9:$BJ$9</c:f>
              <c:numCache>
                <c:formatCode>General</c:formatCode>
                <c:ptCount val="33"/>
                <c:pt idx="0">
                  <c:v>125.99169865906508</c:v>
                </c:pt>
                <c:pt idx="1">
                  <c:v>125.76042552233883</c:v>
                </c:pt>
                <c:pt idx="2">
                  <c:v>158.66401223682357</c:v>
                </c:pt>
                <c:pt idx="3">
                  <c:v>222.94468063475713</c:v>
                </c:pt>
                <c:pt idx="4">
                  <c:v>232.80509420500007</c:v>
                </c:pt>
                <c:pt idx="5">
                  <c:v>209.92110934821417</c:v>
                </c:pt>
                <c:pt idx="6">
                  <c:v>183.94509210813692</c:v>
                </c:pt>
                <c:pt idx="7">
                  <c:v>178.50276257515176</c:v>
                </c:pt>
                <c:pt idx="8">
                  <c:v>147.56471744180882</c:v>
                </c:pt>
                <c:pt idx="9">
                  <c:v>175.49166666666667</c:v>
                </c:pt>
                <c:pt idx="10">
                  <c:v>215.7833333333333</c:v>
                </c:pt>
                <c:pt idx="11">
                  <c:v>164.90833333333333</c:v>
                </c:pt>
                <c:pt idx="12">
                  <c:v>163.60833333333332</c:v>
                </c:pt>
                <c:pt idx="13">
                  <c:v>121.85833333333333</c:v>
                </c:pt>
                <c:pt idx="14">
                  <c:v>114.81666666666666</c:v>
                </c:pt>
                <c:pt idx="15">
                  <c:v>125.28333333333335</c:v>
                </c:pt>
                <c:pt idx="16">
                  <c:v>107.70833333333336</c:v>
                </c:pt>
                <c:pt idx="17">
                  <c:v>109.08333333333333</c:v>
                </c:pt>
                <c:pt idx="18">
                  <c:v>118.075</c:v>
                </c:pt>
                <c:pt idx="19">
                  <c:v>179.06666666666669</c:v>
                </c:pt>
                <c:pt idx="20">
                  <c:v>213.83333333333329</c:v>
                </c:pt>
                <c:pt idx="21">
                  <c:v>373.75000000000006</c:v>
                </c:pt>
                <c:pt idx="22">
                  <c:v>377.66666666666669</c:v>
                </c:pt>
                <c:pt idx="23">
                  <c:v>333.67500000000007</c:v>
                </c:pt>
                <c:pt idx="24">
                  <c:v>272.10833333333335</c:v>
                </c:pt>
                <c:pt idx="25">
                  <c:v>373.68333333333334</c:v>
                </c:pt>
                <c:pt idx="26">
                  <c:v>402.5916666666667</c:v>
                </c:pt>
                <c:pt idx="27">
                  <c:v>360.55833333333334</c:v>
                </c:pt>
                <c:pt idx="28">
                  <c:v>330.27499999999992</c:v>
                </c:pt>
                <c:pt idx="29">
                  <c:v>306.375</c:v>
                </c:pt>
                <c:pt idx="30">
                  <c:v>264.66666666666669</c:v>
                </c:pt>
                <c:pt idx="31">
                  <c:v>240.5</c:v>
                </c:pt>
                <c:pt idx="32">
                  <c:v>291.86666666666667</c:v>
                </c:pt>
              </c:numCache>
            </c:numRef>
          </c:val>
          <c:smooth val="0"/>
          <c:extLst>
            <c:ext xmlns:c16="http://schemas.microsoft.com/office/drawing/2014/chart" uri="{C3380CC4-5D6E-409C-BE32-E72D297353CC}">
              <c16:uniqueId val="{00000001-2F8B-5247-A5EA-323DA71BF37A}"/>
            </c:ext>
          </c:extLst>
        </c:ser>
        <c:dLbls>
          <c:showLegendKey val="0"/>
          <c:showVal val="0"/>
          <c:showCatName val="0"/>
          <c:showSerName val="0"/>
          <c:showPercent val="0"/>
          <c:showBubbleSize val="0"/>
        </c:dLbls>
        <c:marker val="1"/>
        <c:smooth val="0"/>
        <c:axId val="320837496"/>
        <c:axId val="320844160"/>
      </c:lineChart>
      <c:catAx>
        <c:axId val="32084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L"/>
          </a:p>
        </c:txPr>
        <c:crossAx val="320834752"/>
        <c:crosses val="autoZero"/>
        <c:auto val="1"/>
        <c:lblAlgn val="ctr"/>
        <c:lblOffset val="100"/>
        <c:noMultiLvlLbl val="0"/>
      </c:catAx>
      <c:valAx>
        <c:axId val="320834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20843768"/>
        <c:crosses val="autoZero"/>
        <c:crossBetween val="between"/>
      </c:valAx>
      <c:valAx>
        <c:axId val="32084416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20837496"/>
        <c:crosses val="max"/>
        <c:crossBetween val="between"/>
      </c:valAx>
      <c:catAx>
        <c:axId val="320837496"/>
        <c:scaling>
          <c:orientation val="minMax"/>
        </c:scaling>
        <c:delete val="1"/>
        <c:axPos val="b"/>
        <c:numFmt formatCode="General" sourceLinked="1"/>
        <c:majorTickMark val="out"/>
        <c:minorTickMark val="none"/>
        <c:tickLblPos val="nextTo"/>
        <c:crossAx val="3208441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1"/>
          <c:order val="1"/>
          <c:tx>
            <c:strRef>
              <c:f>'Produccion de cobre'!$M$23</c:f>
              <c:strCache>
                <c:ptCount val="1"/>
                <c:pt idx="0">
                  <c:v>Nominal ME</c:v>
                </c:pt>
              </c:strCache>
            </c:strRef>
          </c:tx>
          <c:spPr>
            <a:solidFill>
              <a:schemeClr val="accent1">
                <a:lumMod val="40000"/>
                <a:lumOff val="60000"/>
              </a:schemeClr>
            </a:solidFill>
            <a:ln w="57150">
              <a:solidFill>
                <a:schemeClr val="accent1"/>
              </a:solidFill>
            </a:ln>
            <a:effectLst/>
          </c:spPr>
          <c:cat>
            <c:numRef>
              <c:f>'Produccion de cobre'!$C$1:$AI$1</c:f>
              <c:numCache>
                <c:formatCode>General</c:formatCode>
                <c:ptCount val="33"/>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numCache>
            </c:numRef>
          </c:cat>
          <c:val>
            <c:numRef>
              <c:f>'Produccion de cobre'!$C$18:$AI$18</c:f>
              <c:numCache>
                <c:formatCode>0%</c:formatCode>
                <c:ptCount val="33"/>
                <c:pt idx="0">
                  <c:v>0.16385403988390601</c:v>
                </c:pt>
                <c:pt idx="1">
                  <c:v>0.16604803367213608</c:v>
                </c:pt>
                <c:pt idx="2">
                  <c:v>0.1660278779423548</c:v>
                </c:pt>
                <c:pt idx="3">
                  <c:v>0.17042925249398422</c:v>
                </c:pt>
                <c:pt idx="4">
                  <c:v>0.17949291318394481</c:v>
                </c:pt>
                <c:pt idx="5">
                  <c:v>0.18048108226797177</c:v>
                </c:pt>
                <c:pt idx="6">
                  <c:v>0.20183977399914135</c:v>
                </c:pt>
                <c:pt idx="7">
                  <c:v>0.21203977120870487</c:v>
                </c:pt>
                <c:pt idx="8">
                  <c:v>0.21938352391031965</c:v>
                </c:pt>
                <c:pt idx="9">
                  <c:v>0.2359660890548716</c:v>
                </c:pt>
                <c:pt idx="10">
                  <c:v>0.24833968563028069</c:v>
                </c:pt>
                <c:pt idx="11">
                  <c:v>0.28610179437931227</c:v>
                </c:pt>
                <c:pt idx="12">
                  <c:v>0.30374749755054531</c:v>
                </c:pt>
                <c:pt idx="13">
                  <c:v>0.30433952383772728</c:v>
                </c:pt>
                <c:pt idx="14">
                  <c:v>0.34644270818713296</c:v>
                </c:pt>
                <c:pt idx="15">
                  <c:v>0.35209430178504514</c:v>
                </c:pt>
                <c:pt idx="16">
                  <c:v>0.34999201854513212</c:v>
                </c:pt>
                <c:pt idx="17">
                  <c:v>0.34336860039817374</c:v>
                </c:pt>
                <c:pt idx="18">
                  <c:v>0.36218590339551376</c:v>
                </c:pt>
                <c:pt idx="19">
                  <c:v>0.37589847774138052</c:v>
                </c:pt>
                <c:pt idx="20">
                  <c:v>0.35866053504145801</c:v>
                </c:pt>
                <c:pt idx="21">
                  <c:v>0.36018436295013295</c:v>
                </c:pt>
                <c:pt idx="22">
                  <c:v>0.35954899883579544</c:v>
                </c:pt>
                <c:pt idx="23">
                  <c:v>0.34565388168750516</c:v>
                </c:pt>
                <c:pt idx="24">
                  <c:v>0.34380313068998142</c:v>
                </c:pt>
                <c:pt idx="25">
                  <c:v>0.34016663805449932</c:v>
                </c:pt>
                <c:pt idx="26">
                  <c:v>0.32927003201370131</c:v>
                </c:pt>
                <c:pt idx="27">
                  <c:v>0.32971350750547873</c:v>
                </c:pt>
                <c:pt idx="28">
                  <c:v>0.32610457039980545</c:v>
                </c:pt>
                <c:pt idx="29">
                  <c:v>0.31553897007116372</c:v>
                </c:pt>
                <c:pt idx="30">
                  <c:v>0.30350676396546095</c:v>
                </c:pt>
                <c:pt idx="31">
                  <c:v>0.27722130431176051</c:v>
                </c:pt>
                <c:pt idx="32">
                  <c:v>0.27473738053791097</c:v>
                </c:pt>
              </c:numCache>
            </c:numRef>
          </c:val>
          <c:extLst>
            <c:ext xmlns:c16="http://schemas.microsoft.com/office/drawing/2014/chart" uri="{C3380CC4-5D6E-409C-BE32-E72D297353CC}">
              <c16:uniqueId val="{00000001-347F-E546-BC9C-B7BB9A3FF728}"/>
            </c:ext>
          </c:extLst>
        </c:ser>
        <c:dLbls>
          <c:showLegendKey val="0"/>
          <c:showVal val="0"/>
          <c:showCatName val="0"/>
          <c:showSerName val="0"/>
          <c:showPercent val="0"/>
          <c:showBubbleSize val="0"/>
        </c:dLbls>
        <c:axId val="320833968"/>
        <c:axId val="320833576"/>
      </c:areaChart>
      <c:barChart>
        <c:barDir val="col"/>
        <c:grouping val="clustered"/>
        <c:varyColors val="0"/>
        <c:ser>
          <c:idx val="0"/>
          <c:order val="0"/>
          <c:tx>
            <c:strRef>
              <c:f>'Produccion de cobre'!$M$22</c:f>
              <c:strCache>
                <c:ptCount val="1"/>
                <c:pt idx="0">
                  <c:v>Producción de cobre Chile en KTMF</c:v>
                </c:pt>
              </c:strCache>
            </c:strRef>
          </c:tx>
          <c:spPr>
            <a:solidFill>
              <a:schemeClr val="accent2">
                <a:alpha val="88000"/>
              </a:schemeClr>
            </a:solidFill>
            <a:ln>
              <a:noFill/>
            </a:ln>
            <a:effectLst/>
          </c:spPr>
          <c:invertIfNegative val="0"/>
          <c:dLbls>
            <c:dLbl>
              <c:idx val="19"/>
              <c:layout>
                <c:manualLayout>
                  <c:x val="0"/>
                  <c:y val="0.19135802469135801"/>
                </c:manualLayout>
              </c:layout>
              <c:spPr>
                <a:solidFill>
                  <a:schemeClr val="accent2"/>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s-C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47F-E546-BC9C-B7BB9A3FF728}"/>
                </c:ext>
              </c:extLst>
            </c:dLbl>
            <c:dLbl>
              <c:idx val="28"/>
              <c:layout>
                <c:manualLayout>
                  <c:x val="4.1601666337820597E-3"/>
                  <c:y val="8.9506172839506168E-2"/>
                </c:manualLayout>
              </c:layout>
              <c:spPr>
                <a:solidFill>
                  <a:schemeClr val="accent2"/>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s-C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47F-E546-BC9C-B7BB9A3FF7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'Produccion de cobre'!$C$1:$AI$1</c:f>
              <c:numCache>
                <c:formatCode>General</c:formatCode>
                <c:ptCount val="33"/>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numCache>
            </c:numRef>
          </c:cat>
          <c:val>
            <c:numRef>
              <c:f>'Produccion de cobre'!$C$2:$AI$2</c:f>
              <c:numCache>
                <c:formatCode>#,##0</c:formatCode>
                <c:ptCount val="33"/>
                <c:pt idx="0">
                  <c:v>1400.1</c:v>
                </c:pt>
                <c:pt idx="1">
                  <c:v>1436</c:v>
                </c:pt>
                <c:pt idx="2">
                  <c:v>1472.826</c:v>
                </c:pt>
                <c:pt idx="3">
                  <c:v>1548.8719999999998</c:v>
                </c:pt>
                <c:pt idx="4">
                  <c:v>1681.076</c:v>
                </c:pt>
                <c:pt idx="5">
                  <c:v>1696.16</c:v>
                </c:pt>
                <c:pt idx="6">
                  <c:v>1905.174</c:v>
                </c:pt>
                <c:pt idx="7">
                  <c:v>2040.2619999999999</c:v>
                </c:pt>
                <c:pt idx="8">
                  <c:v>2091.5409999999993</c:v>
                </c:pt>
                <c:pt idx="9">
                  <c:v>2242.208940999999</c:v>
                </c:pt>
                <c:pt idx="10">
                  <c:v>2528.8813842</c:v>
                </c:pt>
                <c:pt idx="11">
                  <c:v>3172.3392939999999</c:v>
                </c:pt>
                <c:pt idx="12">
                  <c:v>3492.9317999999989</c:v>
                </c:pt>
                <c:pt idx="13">
                  <c:v>3732.8047846900004</c:v>
                </c:pt>
                <c:pt idx="14">
                  <c:v>4448.7848208000005</c:v>
                </c:pt>
                <c:pt idx="15">
                  <c:v>4689.6285293000001</c:v>
                </c:pt>
                <c:pt idx="16">
                  <c:v>4804.7248346000024</c:v>
                </c:pt>
                <c:pt idx="17">
                  <c:v>4646.2875706000013</c:v>
                </c:pt>
                <c:pt idx="18">
                  <c:v>4936.4539855999983</c:v>
                </c:pt>
                <c:pt idx="19">
                  <c:v>5505.1850559000004</c:v>
                </c:pt>
                <c:pt idx="20">
                  <c:v>5365.039385</c:v>
                </c:pt>
                <c:pt idx="21">
                  <c:v>5461.1247240000021</c:v>
                </c:pt>
                <c:pt idx="22">
                  <c:v>5597.5638430999988</c:v>
                </c:pt>
                <c:pt idx="23">
                  <c:v>5407.3659846985083</c:v>
                </c:pt>
                <c:pt idx="24">
                  <c:v>5444.7771000000012</c:v>
                </c:pt>
                <c:pt idx="25">
                  <c:v>5457.4290000000001</c:v>
                </c:pt>
                <c:pt idx="26">
                  <c:v>5281.3849999999993</c:v>
                </c:pt>
                <c:pt idx="27">
                  <c:v>5494.2190000000001</c:v>
                </c:pt>
                <c:pt idx="28">
                  <c:v>5893.4614896359981</c:v>
                </c:pt>
                <c:pt idx="29">
                  <c:v>5829.6821000000009</c:v>
                </c:pt>
                <c:pt idx="30">
                  <c:v>5824.7470000000012</c:v>
                </c:pt>
                <c:pt idx="31">
                  <c:v>5590.8059999999987</c:v>
                </c:pt>
                <c:pt idx="32">
                  <c:v>5555.7443599999988</c:v>
                </c:pt>
              </c:numCache>
            </c:numRef>
          </c:val>
          <c:extLst>
            <c:ext xmlns:c16="http://schemas.microsoft.com/office/drawing/2014/chart" uri="{C3380CC4-5D6E-409C-BE32-E72D297353CC}">
              <c16:uniqueId val="{00000000-347F-E546-BC9C-B7BB9A3FF728}"/>
            </c:ext>
          </c:extLst>
        </c:ser>
        <c:dLbls>
          <c:showLegendKey val="0"/>
          <c:showVal val="0"/>
          <c:showCatName val="0"/>
          <c:showSerName val="0"/>
          <c:showPercent val="0"/>
          <c:showBubbleSize val="0"/>
        </c:dLbls>
        <c:gapWidth val="20"/>
        <c:axId val="320832792"/>
        <c:axId val="320833184"/>
      </c:barChart>
      <c:catAx>
        <c:axId val="320832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20833184"/>
        <c:crosses val="autoZero"/>
        <c:auto val="1"/>
        <c:lblAlgn val="ctr"/>
        <c:lblOffset val="100"/>
        <c:noMultiLvlLbl val="0"/>
      </c:catAx>
      <c:valAx>
        <c:axId val="3208331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20832792"/>
        <c:crosses val="autoZero"/>
        <c:crossBetween val="between"/>
      </c:valAx>
      <c:valAx>
        <c:axId val="32083357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20833968"/>
        <c:crosses val="max"/>
        <c:crossBetween val="between"/>
      </c:valAx>
      <c:catAx>
        <c:axId val="320833968"/>
        <c:scaling>
          <c:orientation val="minMax"/>
        </c:scaling>
        <c:delete val="1"/>
        <c:axPos val="b"/>
        <c:numFmt formatCode="General" sourceLinked="1"/>
        <c:majorTickMark val="out"/>
        <c:minorTickMark val="none"/>
        <c:tickLblPos val="nextTo"/>
        <c:crossAx val="3208335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520037231767757E-2"/>
          <c:y val="2.9522230419479541E-2"/>
          <c:w val="0.88846509521773032"/>
          <c:h val="0.75849993630479717"/>
        </c:manualLayout>
      </c:layout>
      <c:barChart>
        <c:barDir val="col"/>
        <c:grouping val="stacked"/>
        <c:varyColors val="0"/>
        <c:ser>
          <c:idx val="0"/>
          <c:order val="0"/>
          <c:tx>
            <c:strRef>
              <c:f>'Resumen resultados'!$S$72</c:f>
              <c:strCache>
                <c:ptCount val="1"/>
                <c:pt idx="0">
                  <c:v>PIB directo</c:v>
                </c:pt>
              </c:strCache>
            </c:strRef>
          </c:tx>
          <c:spPr>
            <a:solidFill>
              <a:schemeClr val="accent6">
                <a:lumMod val="75000"/>
              </a:schemeClr>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resultados'!$T$72:$AA$72</c:f>
              <c:numCache>
                <c:formatCode>#,##0</c:formatCode>
                <c:ptCount val="8"/>
                <c:pt idx="0">
                  <c:v>25229.674204289462</c:v>
                </c:pt>
                <c:pt idx="1">
                  <c:v>22639.038613247307</c:v>
                </c:pt>
                <c:pt idx="2">
                  <c:v>34764.517243347611</c:v>
                </c:pt>
                <c:pt idx="3">
                  <c:v>37385.460447563913</c:v>
                </c:pt>
                <c:pt idx="4">
                  <c:v>33903.51869720831</c:v>
                </c:pt>
                <c:pt idx="5">
                  <c:v>30593.389968875705</c:v>
                </c:pt>
                <c:pt idx="6">
                  <c:v>28444.924066643329</c:v>
                </c:pt>
                <c:pt idx="7">
                  <c:v>20923.315483545168</c:v>
                </c:pt>
              </c:numCache>
            </c:numRef>
          </c:val>
          <c:extLst>
            <c:ext xmlns:c16="http://schemas.microsoft.com/office/drawing/2014/chart" uri="{C3380CC4-5D6E-409C-BE32-E72D297353CC}">
              <c16:uniqueId val="{00000000-EAAB-D14F-971E-0DB02E2A224E}"/>
            </c:ext>
          </c:extLst>
        </c:ser>
        <c:ser>
          <c:idx val="1"/>
          <c:order val="1"/>
          <c:tx>
            <c:strRef>
              <c:f>'Resumen resultados'!$S$73</c:f>
              <c:strCache>
                <c:ptCount val="1"/>
                <c:pt idx="0">
                  <c:v>PIB Indirecto Consumo Intermedio</c:v>
                </c:pt>
              </c:strCache>
            </c:strRef>
          </c:tx>
          <c:spPr>
            <a:solidFill>
              <a:schemeClr val="accent2"/>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resultados'!$T$73:$AA$73</c:f>
              <c:numCache>
                <c:formatCode>#,##0</c:formatCode>
                <c:ptCount val="8"/>
                <c:pt idx="0">
                  <c:v>7669.1091591368477</c:v>
                </c:pt>
                <c:pt idx="1">
                  <c:v>7447.4848030833273</c:v>
                </c:pt>
                <c:pt idx="2">
                  <c:v>8328.8362465562896</c:v>
                </c:pt>
                <c:pt idx="3">
                  <c:v>10108.781747087973</c:v>
                </c:pt>
                <c:pt idx="4">
                  <c:v>11034.833928831908</c:v>
                </c:pt>
                <c:pt idx="5">
                  <c:v>12461.078999370335</c:v>
                </c:pt>
                <c:pt idx="6">
                  <c:v>11594.73358818769</c:v>
                </c:pt>
                <c:pt idx="7">
                  <c:v>10752.996805211405</c:v>
                </c:pt>
              </c:numCache>
            </c:numRef>
          </c:val>
          <c:extLst>
            <c:ext xmlns:c16="http://schemas.microsoft.com/office/drawing/2014/chart" uri="{C3380CC4-5D6E-409C-BE32-E72D297353CC}">
              <c16:uniqueId val="{00000001-EAAB-D14F-971E-0DB02E2A224E}"/>
            </c:ext>
          </c:extLst>
        </c:ser>
        <c:ser>
          <c:idx val="2"/>
          <c:order val="2"/>
          <c:tx>
            <c:strRef>
              <c:f>'Resumen resultados'!$S$74</c:f>
              <c:strCache>
                <c:ptCount val="1"/>
                <c:pt idx="0">
                  <c:v>PIB indirecto inversion Equipos</c:v>
                </c:pt>
              </c:strCache>
            </c:strRef>
          </c:tx>
          <c:spPr>
            <a:solidFill>
              <a:schemeClr val="accent3"/>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resultados'!$T$74:$AA$74</c:f>
              <c:numCache>
                <c:formatCode>#,##0</c:formatCode>
                <c:ptCount val="8"/>
                <c:pt idx="0">
                  <c:v>96.946787887669814</c:v>
                </c:pt>
                <c:pt idx="1">
                  <c:v>96.333911140930141</c:v>
                </c:pt>
                <c:pt idx="2">
                  <c:v>132.35022178561161</c:v>
                </c:pt>
                <c:pt idx="3">
                  <c:v>173.95978269403423</c:v>
                </c:pt>
                <c:pt idx="4">
                  <c:v>268.8705758680772</c:v>
                </c:pt>
                <c:pt idx="5">
                  <c:v>299.40562101979862</c:v>
                </c:pt>
                <c:pt idx="6">
                  <c:v>243.10940776766486</c:v>
                </c:pt>
                <c:pt idx="7">
                  <c:v>187.80216693461452</c:v>
                </c:pt>
              </c:numCache>
            </c:numRef>
          </c:val>
          <c:extLst>
            <c:ext xmlns:c16="http://schemas.microsoft.com/office/drawing/2014/chart" uri="{C3380CC4-5D6E-409C-BE32-E72D297353CC}">
              <c16:uniqueId val="{00000002-EAAB-D14F-971E-0DB02E2A224E}"/>
            </c:ext>
          </c:extLst>
        </c:ser>
        <c:ser>
          <c:idx val="3"/>
          <c:order val="3"/>
          <c:tx>
            <c:strRef>
              <c:f>'Resumen resultados'!$S$75</c:f>
              <c:strCache>
                <c:ptCount val="1"/>
                <c:pt idx="0">
                  <c:v>PIB indirecto inversion Construcción</c:v>
                </c:pt>
              </c:strCache>
            </c:strRef>
          </c:tx>
          <c:spPr>
            <a:solidFill>
              <a:schemeClr val="accent4"/>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resultados'!$T$75:$AA$75</c:f>
              <c:numCache>
                <c:formatCode>#,##0</c:formatCode>
                <c:ptCount val="8"/>
                <c:pt idx="0">
                  <c:v>1125.2764317276028</c:v>
                </c:pt>
                <c:pt idx="1">
                  <c:v>1029.2988950185118</c:v>
                </c:pt>
                <c:pt idx="2">
                  <c:v>1382.4208075258548</c:v>
                </c:pt>
                <c:pt idx="3">
                  <c:v>1805.2191022622433</c:v>
                </c:pt>
                <c:pt idx="4">
                  <c:v>2658.5327701695851</c:v>
                </c:pt>
                <c:pt idx="5">
                  <c:v>3220.3777073178312</c:v>
                </c:pt>
                <c:pt idx="6">
                  <c:v>2612.9457630776819</c:v>
                </c:pt>
                <c:pt idx="7">
                  <c:v>2058.1645968646089</c:v>
                </c:pt>
              </c:numCache>
            </c:numRef>
          </c:val>
          <c:extLst>
            <c:ext xmlns:c16="http://schemas.microsoft.com/office/drawing/2014/chart" uri="{C3380CC4-5D6E-409C-BE32-E72D297353CC}">
              <c16:uniqueId val="{00000003-EAAB-D14F-971E-0DB02E2A224E}"/>
            </c:ext>
          </c:extLst>
        </c:ser>
        <c:dLbls>
          <c:showLegendKey val="0"/>
          <c:showVal val="0"/>
          <c:showCatName val="0"/>
          <c:showSerName val="0"/>
          <c:showPercent val="0"/>
          <c:showBubbleSize val="0"/>
        </c:dLbls>
        <c:gapWidth val="150"/>
        <c:overlap val="100"/>
        <c:axId val="1571268048"/>
        <c:axId val="1571270912"/>
      </c:barChart>
      <c:lineChart>
        <c:grouping val="standard"/>
        <c:varyColors val="0"/>
        <c:ser>
          <c:idx val="4"/>
          <c:order val="4"/>
          <c:tx>
            <c:strRef>
              <c:f>'Resumen resultados'!$S$76</c:f>
              <c:strCache>
                <c:ptCount val="1"/>
                <c:pt idx="0">
                  <c:v>Pib Directo + Inducido</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resultados'!$T$76:$AA$76</c:f>
              <c:numCache>
                <c:formatCode>#,##0</c:formatCode>
                <c:ptCount val="8"/>
                <c:pt idx="0">
                  <c:v>34121.006583041584</c:v>
                </c:pt>
                <c:pt idx="1">
                  <c:v>31212.156222490077</c:v>
                </c:pt>
                <c:pt idx="2">
                  <c:v>44608.124519215366</c:v>
                </c:pt>
                <c:pt idx="3">
                  <c:v>49473.421079608161</c:v>
                </c:pt>
                <c:pt idx="4">
                  <c:v>47865.755972077881</c:v>
                </c:pt>
                <c:pt idx="5">
                  <c:v>46574.252296583669</c:v>
                </c:pt>
                <c:pt idx="6">
                  <c:v>42895.712825676368</c:v>
                </c:pt>
                <c:pt idx="7">
                  <c:v>33922.279052555794</c:v>
                </c:pt>
              </c:numCache>
            </c:numRef>
          </c:val>
          <c:smooth val="0"/>
          <c:extLst>
            <c:ext xmlns:c16="http://schemas.microsoft.com/office/drawing/2014/chart" uri="{C3380CC4-5D6E-409C-BE32-E72D297353CC}">
              <c16:uniqueId val="{00000004-EAAB-D14F-971E-0DB02E2A224E}"/>
            </c:ext>
          </c:extLst>
        </c:ser>
        <c:dLbls>
          <c:showLegendKey val="0"/>
          <c:showVal val="0"/>
          <c:showCatName val="0"/>
          <c:showSerName val="0"/>
          <c:showPercent val="0"/>
          <c:showBubbleSize val="0"/>
        </c:dLbls>
        <c:marker val="1"/>
        <c:smooth val="0"/>
        <c:axId val="1571765760"/>
        <c:axId val="1537914256"/>
      </c:lineChart>
      <c:catAx>
        <c:axId val="157126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571270912"/>
        <c:crosses val="autoZero"/>
        <c:auto val="1"/>
        <c:lblAlgn val="ctr"/>
        <c:lblOffset val="100"/>
        <c:noMultiLvlLbl val="0"/>
      </c:catAx>
      <c:valAx>
        <c:axId val="15712709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1571268048"/>
        <c:crosses val="autoZero"/>
        <c:crossBetween val="between"/>
      </c:valAx>
      <c:valAx>
        <c:axId val="153791425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CL"/>
          </a:p>
        </c:txPr>
        <c:crossAx val="1571765760"/>
        <c:crosses val="max"/>
        <c:crossBetween val="between"/>
      </c:valAx>
      <c:catAx>
        <c:axId val="1571765760"/>
        <c:scaling>
          <c:orientation val="minMax"/>
        </c:scaling>
        <c:delete val="1"/>
        <c:axPos val="b"/>
        <c:numFmt formatCode="General" sourceLinked="1"/>
        <c:majorTickMark val="out"/>
        <c:minorTickMark val="none"/>
        <c:tickLblPos val="nextTo"/>
        <c:crossAx val="1537914256"/>
        <c:crosses val="autoZero"/>
        <c:auto val="1"/>
        <c:lblAlgn val="ctr"/>
        <c:lblOffset val="100"/>
        <c:noMultiLvlLbl val="0"/>
      </c:catAx>
      <c:spPr>
        <a:noFill/>
        <a:ln>
          <a:noFill/>
        </a:ln>
        <a:effectLst/>
      </c:spPr>
    </c:plotArea>
    <c:legend>
      <c:legendPos val="b"/>
      <c:legendEntry>
        <c:idx val="4"/>
        <c:delete val="1"/>
      </c:legendEntry>
      <c:layout>
        <c:manualLayout>
          <c:xMode val="edge"/>
          <c:yMode val="edge"/>
          <c:x val="5.383381550149683E-2"/>
          <c:y val="0.86050572006732251"/>
          <c:w val="0.81821086261980835"/>
          <c:h val="0.1394942799326775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520037231767757E-2"/>
          <c:y val="2.9522230419479541E-2"/>
          <c:w val="0.88846509521773032"/>
          <c:h val="0.75849993630479717"/>
        </c:manualLayout>
      </c:layout>
      <c:barChart>
        <c:barDir val="col"/>
        <c:grouping val="stacked"/>
        <c:varyColors val="0"/>
        <c:ser>
          <c:idx val="0"/>
          <c:order val="0"/>
          <c:tx>
            <c:strRef>
              <c:f>'Resumen resultados'!$S$72</c:f>
              <c:strCache>
                <c:ptCount val="1"/>
                <c:pt idx="0">
                  <c:v>PIB directo</c:v>
                </c:pt>
              </c:strCache>
            </c:strRef>
          </c:tx>
          <c:spPr>
            <a:solidFill>
              <a:schemeClr val="accent6">
                <a:lumMod val="75000"/>
              </a:schemeClr>
            </a:solid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resultados'!$T$72:$AA$72</c:f>
              <c:numCache>
                <c:formatCode>#,##0</c:formatCode>
                <c:ptCount val="8"/>
                <c:pt idx="0">
                  <c:v>25229.674204289462</c:v>
                </c:pt>
                <c:pt idx="1">
                  <c:v>22639.038613247307</c:v>
                </c:pt>
                <c:pt idx="2">
                  <c:v>34764.517243347611</c:v>
                </c:pt>
                <c:pt idx="3">
                  <c:v>37385.460447563913</c:v>
                </c:pt>
                <c:pt idx="4">
                  <c:v>33903.51869720831</c:v>
                </c:pt>
                <c:pt idx="5">
                  <c:v>30593.389968875705</c:v>
                </c:pt>
                <c:pt idx="6">
                  <c:v>28444.924066643329</c:v>
                </c:pt>
                <c:pt idx="7">
                  <c:v>20923.315483545168</c:v>
                </c:pt>
              </c:numCache>
            </c:numRef>
          </c:val>
          <c:extLst>
            <c:ext xmlns:c16="http://schemas.microsoft.com/office/drawing/2014/chart" uri="{C3380CC4-5D6E-409C-BE32-E72D297353CC}">
              <c16:uniqueId val="{00000000-EAAB-D14F-971E-0DB02E2A224E}"/>
            </c:ext>
          </c:extLst>
        </c:ser>
        <c:ser>
          <c:idx val="1"/>
          <c:order val="1"/>
          <c:tx>
            <c:strRef>
              <c:f>'Resumen resultados'!$S$73</c:f>
              <c:strCache>
                <c:ptCount val="1"/>
                <c:pt idx="0">
                  <c:v>PIB Indirecto Consumo Intermedio</c:v>
                </c:pt>
              </c:strCache>
            </c:strRef>
          </c:tx>
          <c:spPr>
            <a:no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resultados'!$T$73:$AA$73</c:f>
              <c:numCache>
                <c:formatCode>#,##0</c:formatCode>
                <c:ptCount val="8"/>
                <c:pt idx="0">
                  <c:v>7669.1091591368477</c:v>
                </c:pt>
                <c:pt idx="1">
                  <c:v>7447.4848030833273</c:v>
                </c:pt>
                <c:pt idx="2">
                  <c:v>8328.8362465562896</c:v>
                </c:pt>
                <c:pt idx="3">
                  <c:v>10108.781747087973</c:v>
                </c:pt>
                <c:pt idx="4">
                  <c:v>11034.833928831908</c:v>
                </c:pt>
                <c:pt idx="5">
                  <c:v>12461.078999370335</c:v>
                </c:pt>
                <c:pt idx="6">
                  <c:v>11594.73358818769</c:v>
                </c:pt>
                <c:pt idx="7">
                  <c:v>10752.996805211405</c:v>
                </c:pt>
              </c:numCache>
            </c:numRef>
          </c:val>
          <c:extLst>
            <c:ext xmlns:c16="http://schemas.microsoft.com/office/drawing/2014/chart" uri="{C3380CC4-5D6E-409C-BE32-E72D297353CC}">
              <c16:uniqueId val="{00000001-EAAB-D14F-971E-0DB02E2A224E}"/>
            </c:ext>
          </c:extLst>
        </c:ser>
        <c:ser>
          <c:idx val="2"/>
          <c:order val="2"/>
          <c:tx>
            <c:strRef>
              <c:f>'Resumen resultados'!$S$74</c:f>
              <c:strCache>
                <c:ptCount val="1"/>
                <c:pt idx="0">
                  <c:v>PIB indirecto inversion Equipos</c:v>
                </c:pt>
              </c:strCache>
            </c:strRef>
          </c:tx>
          <c:spPr>
            <a:no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resultados'!$T$74:$AA$74</c:f>
              <c:numCache>
                <c:formatCode>#,##0</c:formatCode>
                <c:ptCount val="8"/>
                <c:pt idx="0">
                  <c:v>96.946787887669814</c:v>
                </c:pt>
                <c:pt idx="1">
                  <c:v>96.333911140930141</c:v>
                </c:pt>
                <c:pt idx="2">
                  <c:v>132.35022178561161</c:v>
                </c:pt>
                <c:pt idx="3">
                  <c:v>173.95978269403423</c:v>
                </c:pt>
                <c:pt idx="4">
                  <c:v>268.8705758680772</c:v>
                </c:pt>
                <c:pt idx="5">
                  <c:v>299.40562101979862</c:v>
                </c:pt>
                <c:pt idx="6">
                  <c:v>243.10940776766486</c:v>
                </c:pt>
                <c:pt idx="7">
                  <c:v>187.80216693461452</c:v>
                </c:pt>
              </c:numCache>
            </c:numRef>
          </c:val>
          <c:extLst>
            <c:ext xmlns:c16="http://schemas.microsoft.com/office/drawing/2014/chart" uri="{C3380CC4-5D6E-409C-BE32-E72D297353CC}">
              <c16:uniqueId val="{00000002-EAAB-D14F-971E-0DB02E2A224E}"/>
            </c:ext>
          </c:extLst>
        </c:ser>
        <c:ser>
          <c:idx val="3"/>
          <c:order val="3"/>
          <c:tx>
            <c:strRef>
              <c:f>'Resumen resultados'!$S$75</c:f>
              <c:strCache>
                <c:ptCount val="1"/>
                <c:pt idx="0">
                  <c:v>PIB indirecto inversion Construcción</c:v>
                </c:pt>
              </c:strCache>
            </c:strRef>
          </c:tx>
          <c:spPr>
            <a:noFill/>
            <a:ln>
              <a:noFill/>
            </a:ln>
            <a:effectLst/>
          </c:spPr>
          <c:invertIfNegative val="0"/>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resultados'!$T$75:$AA$75</c:f>
              <c:numCache>
                <c:formatCode>#,##0</c:formatCode>
                <c:ptCount val="8"/>
                <c:pt idx="0">
                  <c:v>1125.2764317276028</c:v>
                </c:pt>
                <c:pt idx="1">
                  <c:v>1029.2988950185118</c:v>
                </c:pt>
                <c:pt idx="2">
                  <c:v>1382.4208075258548</c:v>
                </c:pt>
                <c:pt idx="3">
                  <c:v>1805.2191022622433</c:v>
                </c:pt>
                <c:pt idx="4">
                  <c:v>2658.5327701695851</c:v>
                </c:pt>
                <c:pt idx="5">
                  <c:v>3220.3777073178312</c:v>
                </c:pt>
                <c:pt idx="6">
                  <c:v>2612.9457630776819</c:v>
                </c:pt>
                <c:pt idx="7">
                  <c:v>2058.1645968646089</c:v>
                </c:pt>
              </c:numCache>
            </c:numRef>
          </c:val>
          <c:extLst>
            <c:ext xmlns:c16="http://schemas.microsoft.com/office/drawing/2014/chart" uri="{C3380CC4-5D6E-409C-BE32-E72D297353CC}">
              <c16:uniqueId val="{00000003-EAAB-D14F-971E-0DB02E2A224E}"/>
            </c:ext>
          </c:extLst>
        </c:ser>
        <c:dLbls>
          <c:showLegendKey val="0"/>
          <c:showVal val="0"/>
          <c:showCatName val="0"/>
          <c:showSerName val="0"/>
          <c:showPercent val="0"/>
          <c:showBubbleSize val="0"/>
        </c:dLbls>
        <c:gapWidth val="150"/>
        <c:overlap val="100"/>
        <c:axId val="1571268048"/>
        <c:axId val="1571270912"/>
      </c:barChart>
      <c:lineChart>
        <c:grouping val="standard"/>
        <c:varyColors val="0"/>
        <c:ser>
          <c:idx val="4"/>
          <c:order val="4"/>
          <c:tx>
            <c:strRef>
              <c:f>'Resumen resultados'!$S$76</c:f>
              <c:strCache>
                <c:ptCount val="1"/>
                <c:pt idx="0">
                  <c:v>Pib Directo + Inducido</c:v>
                </c:pt>
              </c:strCache>
            </c:strRef>
          </c:tx>
          <c:spPr>
            <a:ln w="28575" cap="rnd">
              <a:noFill/>
              <a:round/>
            </a:ln>
            <a:effectLst/>
          </c:spPr>
          <c:marker>
            <c:symbol val="none"/>
          </c:marker>
          <c:cat>
            <c:strRef>
              <c:f>'Resumen resultados'!$T$71:$AA$71</c:f>
              <c:strCache>
                <c:ptCount val="8"/>
                <c:pt idx="0">
                  <c:v>2008</c:v>
                </c:pt>
                <c:pt idx="1">
                  <c:v>2009</c:v>
                </c:pt>
                <c:pt idx="2">
                  <c:v>2010</c:v>
                </c:pt>
                <c:pt idx="3">
                  <c:v>2011</c:v>
                </c:pt>
                <c:pt idx="4">
                  <c:v>2012</c:v>
                </c:pt>
                <c:pt idx="5">
                  <c:v>2013</c:v>
                </c:pt>
                <c:pt idx="6">
                  <c:v>2014</c:v>
                </c:pt>
                <c:pt idx="7">
                  <c:v>2015</c:v>
                </c:pt>
              </c:strCache>
            </c:strRef>
          </c:cat>
          <c:val>
            <c:numRef>
              <c:f>'Resumen resultados'!$T$76:$AA$76</c:f>
              <c:numCache>
                <c:formatCode>#,##0</c:formatCode>
                <c:ptCount val="8"/>
                <c:pt idx="0">
                  <c:v>34121.006583041584</c:v>
                </c:pt>
                <c:pt idx="1">
                  <c:v>31212.156222490077</c:v>
                </c:pt>
                <c:pt idx="2">
                  <c:v>44608.124519215366</c:v>
                </c:pt>
                <c:pt idx="3">
                  <c:v>49473.421079608161</c:v>
                </c:pt>
                <c:pt idx="4">
                  <c:v>47865.755972077881</c:v>
                </c:pt>
                <c:pt idx="5">
                  <c:v>46574.252296583669</c:v>
                </c:pt>
                <c:pt idx="6">
                  <c:v>42895.712825676368</c:v>
                </c:pt>
                <c:pt idx="7">
                  <c:v>33922.279052555794</c:v>
                </c:pt>
              </c:numCache>
            </c:numRef>
          </c:val>
          <c:smooth val="0"/>
          <c:extLst>
            <c:ext xmlns:c16="http://schemas.microsoft.com/office/drawing/2014/chart" uri="{C3380CC4-5D6E-409C-BE32-E72D297353CC}">
              <c16:uniqueId val="{00000004-EAAB-D14F-971E-0DB02E2A224E}"/>
            </c:ext>
          </c:extLst>
        </c:ser>
        <c:dLbls>
          <c:showLegendKey val="0"/>
          <c:showVal val="0"/>
          <c:showCatName val="0"/>
          <c:showSerName val="0"/>
          <c:showPercent val="0"/>
          <c:showBubbleSize val="0"/>
        </c:dLbls>
        <c:marker val="1"/>
        <c:smooth val="0"/>
        <c:axId val="1571765760"/>
        <c:axId val="1537914256"/>
      </c:lineChart>
      <c:catAx>
        <c:axId val="157126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571270912"/>
        <c:crosses val="autoZero"/>
        <c:auto val="1"/>
        <c:lblAlgn val="ctr"/>
        <c:lblOffset val="100"/>
        <c:noMultiLvlLbl val="0"/>
      </c:catAx>
      <c:valAx>
        <c:axId val="15712709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1571268048"/>
        <c:crosses val="autoZero"/>
        <c:crossBetween val="between"/>
      </c:valAx>
      <c:valAx>
        <c:axId val="153791425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CL"/>
          </a:p>
        </c:txPr>
        <c:crossAx val="1571765760"/>
        <c:crosses val="max"/>
        <c:crossBetween val="between"/>
      </c:valAx>
      <c:catAx>
        <c:axId val="1571765760"/>
        <c:scaling>
          <c:orientation val="minMax"/>
        </c:scaling>
        <c:delete val="1"/>
        <c:axPos val="b"/>
        <c:numFmt formatCode="General" sourceLinked="1"/>
        <c:majorTickMark val="out"/>
        <c:minorTickMark val="none"/>
        <c:tickLblPos val="nextTo"/>
        <c:crossAx val="1537914256"/>
        <c:crosses val="autoZero"/>
        <c:auto val="1"/>
        <c:lblAlgn val="ctr"/>
        <c:lblOffset val="100"/>
        <c:noMultiLvlLbl val="0"/>
      </c:catAx>
      <c:spPr>
        <a:noFill/>
        <a:ln>
          <a:noFill/>
        </a:ln>
        <a:effectLst/>
      </c:spPr>
    </c:plotArea>
    <c:legend>
      <c:legendPos val="b"/>
      <c:legendEntry>
        <c:idx val="4"/>
        <c:delete val="1"/>
      </c:legendEntry>
      <c:layout>
        <c:manualLayout>
          <c:xMode val="edge"/>
          <c:yMode val="edge"/>
          <c:x val="5.383381550149683E-2"/>
          <c:y val="0.86050572006732251"/>
          <c:w val="0.81821086261980835"/>
          <c:h val="0.1394942799326775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92F95-6937-4F45-AA48-1F91828714A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CL"/>
        </a:p>
      </dgm:t>
    </dgm:pt>
    <dgm:pt modelId="{2FF55018-41B2-4226-A992-B811E3889219}">
      <dgm:prSet phldrT="[Texto]" custT="1"/>
      <dgm:spPr/>
      <dgm:t>
        <a:bodyPr/>
        <a:lstStyle/>
        <a:p>
          <a:r>
            <a:rPr lang="es-CL" sz="1100" dirty="0"/>
            <a:t>POTENCIAL GEOLÓGICO</a:t>
          </a:r>
        </a:p>
      </dgm:t>
    </dgm:pt>
    <dgm:pt modelId="{27C2E948-F9A9-4DF3-8BAE-9094F6417FCA}" type="parTrans" cxnId="{244A6B1E-38F9-4C39-9807-E807EE3477A6}">
      <dgm:prSet/>
      <dgm:spPr/>
      <dgm:t>
        <a:bodyPr/>
        <a:lstStyle/>
        <a:p>
          <a:endParaRPr lang="es-CL" sz="2800" dirty="0"/>
        </a:p>
      </dgm:t>
    </dgm:pt>
    <dgm:pt modelId="{945C15A2-89B1-4F23-9964-81A600E7A2E6}" type="sibTrans" cxnId="{244A6B1E-38F9-4C39-9807-E807EE3477A6}">
      <dgm:prSet/>
      <dgm:spPr/>
      <dgm:t>
        <a:bodyPr/>
        <a:lstStyle/>
        <a:p>
          <a:endParaRPr lang="es-CL" sz="2800" dirty="0"/>
        </a:p>
      </dgm:t>
    </dgm:pt>
    <dgm:pt modelId="{8929F38D-E974-4A9A-A7C9-7C268DD25515}">
      <dgm:prSet phldrT="[Texto]" custT="1"/>
      <dgm:spPr/>
      <dgm:t>
        <a:bodyPr/>
        <a:lstStyle/>
        <a:p>
          <a:r>
            <a:rPr lang="es-CL" sz="1100" dirty="0"/>
            <a:t>ATRACCIÓN DE INVERSIONES</a:t>
          </a:r>
        </a:p>
      </dgm:t>
    </dgm:pt>
    <dgm:pt modelId="{1B50CCD1-BCAE-4E27-A8D3-B82CE3584BFC}" type="parTrans" cxnId="{CCEAD53C-A919-4D89-BD53-B5A80783E64A}">
      <dgm:prSet/>
      <dgm:spPr/>
      <dgm:t>
        <a:bodyPr/>
        <a:lstStyle/>
        <a:p>
          <a:endParaRPr lang="es-CL" sz="2800" dirty="0"/>
        </a:p>
      </dgm:t>
    </dgm:pt>
    <dgm:pt modelId="{44CD21AF-370E-44DE-9590-FAB50CB81A92}" type="sibTrans" cxnId="{CCEAD53C-A919-4D89-BD53-B5A80783E64A}">
      <dgm:prSet/>
      <dgm:spPr/>
      <dgm:t>
        <a:bodyPr/>
        <a:lstStyle/>
        <a:p>
          <a:endParaRPr lang="es-CL" sz="2800" dirty="0"/>
        </a:p>
      </dgm:t>
    </dgm:pt>
    <dgm:pt modelId="{F796EABA-A151-4847-9B76-C771061D2567}">
      <dgm:prSet phldrT="[Texto]" custT="1"/>
      <dgm:spPr/>
      <dgm:t>
        <a:bodyPr/>
        <a:lstStyle/>
        <a:p>
          <a:r>
            <a:rPr lang="es-CL" sz="1100" dirty="0"/>
            <a:t>DISTRIBUCIÓN RENTAS</a:t>
          </a:r>
        </a:p>
      </dgm:t>
    </dgm:pt>
    <dgm:pt modelId="{50CA60D4-74FA-4F88-9CDE-F4674ED7DAFB}" type="parTrans" cxnId="{48D4530D-F61A-4EFE-BCC7-3833F6F3F4B9}">
      <dgm:prSet/>
      <dgm:spPr/>
      <dgm:t>
        <a:bodyPr/>
        <a:lstStyle/>
        <a:p>
          <a:endParaRPr lang="es-CL" sz="2800" dirty="0"/>
        </a:p>
      </dgm:t>
    </dgm:pt>
    <dgm:pt modelId="{5FB614F6-B9D6-4C0F-A68F-82FCE6AA7E90}" type="sibTrans" cxnId="{48D4530D-F61A-4EFE-BCC7-3833F6F3F4B9}">
      <dgm:prSet/>
      <dgm:spPr/>
      <dgm:t>
        <a:bodyPr/>
        <a:lstStyle/>
        <a:p>
          <a:endParaRPr lang="es-CL" sz="2800" dirty="0"/>
        </a:p>
      </dgm:t>
    </dgm:pt>
    <dgm:pt modelId="{245D2E4D-A4F5-42A9-8A36-9256779AA1F2}">
      <dgm:prSet phldrT="[Texto]" custT="1"/>
      <dgm:spPr/>
      <dgm:t>
        <a:bodyPr/>
        <a:lstStyle/>
        <a:p>
          <a:r>
            <a:rPr lang="es-CL" sz="1100" dirty="0"/>
            <a:t>DESARROLLO DE PROVEEDORES</a:t>
          </a:r>
        </a:p>
      </dgm:t>
    </dgm:pt>
    <dgm:pt modelId="{1B1B32EF-B5BB-4DF8-B458-04D1D219CD43}" type="parTrans" cxnId="{8D5CEC51-416E-44C8-8270-0998FB853F00}">
      <dgm:prSet/>
      <dgm:spPr/>
      <dgm:t>
        <a:bodyPr/>
        <a:lstStyle/>
        <a:p>
          <a:endParaRPr lang="es-CL" sz="2800" dirty="0"/>
        </a:p>
      </dgm:t>
    </dgm:pt>
    <dgm:pt modelId="{2540DB1F-EDDE-415B-A0C1-DC602DE51C7B}" type="sibTrans" cxnId="{8D5CEC51-416E-44C8-8270-0998FB853F00}">
      <dgm:prSet/>
      <dgm:spPr/>
      <dgm:t>
        <a:bodyPr/>
        <a:lstStyle/>
        <a:p>
          <a:endParaRPr lang="es-CL" sz="2800" dirty="0"/>
        </a:p>
      </dgm:t>
    </dgm:pt>
    <dgm:pt modelId="{F7293504-A925-4B2A-8CCF-5C69CDDA7FED}">
      <dgm:prSet phldrT="[Texto]" custT="1"/>
      <dgm:spPr/>
      <dgm:t>
        <a:bodyPr/>
        <a:lstStyle/>
        <a:p>
          <a:r>
            <a:rPr lang="es-CL" sz="1100" dirty="0"/>
            <a:t>INTERNACIONALIZACIÓN</a:t>
          </a:r>
        </a:p>
      </dgm:t>
    </dgm:pt>
    <dgm:pt modelId="{A146F34F-144C-40DE-A4F4-D713DE1D88D3}" type="parTrans" cxnId="{DA5BA242-8598-435B-A726-F97811CBE19D}">
      <dgm:prSet/>
      <dgm:spPr/>
      <dgm:t>
        <a:bodyPr/>
        <a:lstStyle/>
        <a:p>
          <a:endParaRPr lang="es-CL" sz="2800" dirty="0"/>
        </a:p>
      </dgm:t>
    </dgm:pt>
    <dgm:pt modelId="{965034CF-3888-4C2A-BC98-D1A4038D3778}" type="sibTrans" cxnId="{DA5BA242-8598-435B-A726-F97811CBE19D}">
      <dgm:prSet/>
      <dgm:spPr/>
      <dgm:t>
        <a:bodyPr/>
        <a:lstStyle/>
        <a:p>
          <a:endParaRPr lang="es-CL" sz="2800" dirty="0"/>
        </a:p>
      </dgm:t>
    </dgm:pt>
    <dgm:pt modelId="{6FC15F15-558F-4511-97C0-52DFE5CEAA46}">
      <dgm:prSet phldrT="[Texto]" custT="1"/>
      <dgm:spPr/>
      <dgm:t>
        <a:bodyPr/>
        <a:lstStyle/>
        <a:p>
          <a:r>
            <a:rPr lang="es-CL" sz="1100" dirty="0"/>
            <a:t>I+D+I</a:t>
          </a:r>
        </a:p>
      </dgm:t>
    </dgm:pt>
    <dgm:pt modelId="{2A76E65E-8BCC-43DE-AEC5-373C64B7B363}" type="parTrans" cxnId="{A7CF9989-BFA9-489E-907F-81945C329011}">
      <dgm:prSet/>
      <dgm:spPr/>
      <dgm:t>
        <a:bodyPr/>
        <a:lstStyle/>
        <a:p>
          <a:endParaRPr lang="es-CL" sz="2800" dirty="0"/>
        </a:p>
      </dgm:t>
    </dgm:pt>
    <dgm:pt modelId="{9FDC48E7-260B-4BA4-BBCB-C764CB6B66EF}" type="sibTrans" cxnId="{A7CF9989-BFA9-489E-907F-81945C329011}">
      <dgm:prSet/>
      <dgm:spPr/>
      <dgm:t>
        <a:bodyPr/>
        <a:lstStyle/>
        <a:p>
          <a:endParaRPr lang="es-CL" sz="2800" dirty="0"/>
        </a:p>
      </dgm:t>
    </dgm:pt>
    <dgm:pt modelId="{29388A58-4723-4DFB-B941-9F4F01AD45A1}" type="pres">
      <dgm:prSet presAssocID="{9E492F95-6937-4F45-AA48-1F91828714A1}" presName="rootnode" presStyleCnt="0">
        <dgm:presLayoutVars>
          <dgm:chMax/>
          <dgm:chPref/>
          <dgm:dir/>
          <dgm:animLvl val="lvl"/>
        </dgm:presLayoutVars>
      </dgm:prSet>
      <dgm:spPr/>
    </dgm:pt>
    <dgm:pt modelId="{158ADC9E-E82A-4CA0-B448-889898DAB3D5}" type="pres">
      <dgm:prSet presAssocID="{2FF55018-41B2-4226-A992-B811E3889219}" presName="composite" presStyleCnt="0"/>
      <dgm:spPr/>
    </dgm:pt>
    <dgm:pt modelId="{DFB51DE3-EE00-45AB-A984-FBA6703B6DB8}" type="pres">
      <dgm:prSet presAssocID="{2FF55018-41B2-4226-A992-B811E3889219}" presName="LShape" presStyleLbl="alignNode1" presStyleIdx="0" presStyleCnt="11"/>
      <dgm:spPr/>
    </dgm:pt>
    <dgm:pt modelId="{82C6F574-6267-468C-AE48-DA980502E2B1}" type="pres">
      <dgm:prSet presAssocID="{2FF55018-41B2-4226-A992-B811E3889219}" presName="ParentText" presStyleLbl="revTx" presStyleIdx="0" presStyleCnt="6">
        <dgm:presLayoutVars>
          <dgm:chMax val="0"/>
          <dgm:chPref val="0"/>
          <dgm:bulletEnabled val="1"/>
        </dgm:presLayoutVars>
      </dgm:prSet>
      <dgm:spPr/>
    </dgm:pt>
    <dgm:pt modelId="{54E7860B-C1BF-4667-8D45-92B57BDF8217}" type="pres">
      <dgm:prSet presAssocID="{2FF55018-41B2-4226-A992-B811E3889219}" presName="Triangle" presStyleLbl="alignNode1" presStyleIdx="1" presStyleCnt="11"/>
      <dgm:spPr/>
    </dgm:pt>
    <dgm:pt modelId="{5798881F-F6F8-4C9A-B1E2-AF0454BC44B8}" type="pres">
      <dgm:prSet presAssocID="{945C15A2-89B1-4F23-9964-81A600E7A2E6}" presName="sibTrans" presStyleCnt="0"/>
      <dgm:spPr/>
    </dgm:pt>
    <dgm:pt modelId="{29D51B62-DD58-45BF-839F-1CE2F149A644}" type="pres">
      <dgm:prSet presAssocID="{945C15A2-89B1-4F23-9964-81A600E7A2E6}" presName="space" presStyleCnt="0"/>
      <dgm:spPr/>
    </dgm:pt>
    <dgm:pt modelId="{5EC4BA1A-8BBB-4633-8936-F14040324374}" type="pres">
      <dgm:prSet presAssocID="{8929F38D-E974-4A9A-A7C9-7C268DD25515}" presName="composite" presStyleCnt="0"/>
      <dgm:spPr/>
    </dgm:pt>
    <dgm:pt modelId="{EC5DCB81-4C48-477A-8424-1D15D9FEECDB}" type="pres">
      <dgm:prSet presAssocID="{8929F38D-E974-4A9A-A7C9-7C268DD25515}" presName="LShape" presStyleLbl="alignNode1" presStyleIdx="2" presStyleCnt="11"/>
      <dgm:spPr/>
    </dgm:pt>
    <dgm:pt modelId="{BFA274D4-7C5A-45AF-8CDC-395B20A5D5FB}" type="pres">
      <dgm:prSet presAssocID="{8929F38D-E974-4A9A-A7C9-7C268DD25515}" presName="ParentText" presStyleLbl="revTx" presStyleIdx="1" presStyleCnt="6">
        <dgm:presLayoutVars>
          <dgm:chMax val="0"/>
          <dgm:chPref val="0"/>
          <dgm:bulletEnabled val="1"/>
        </dgm:presLayoutVars>
      </dgm:prSet>
      <dgm:spPr/>
    </dgm:pt>
    <dgm:pt modelId="{C742DDF0-8C45-4BC0-A991-1B923981A96A}" type="pres">
      <dgm:prSet presAssocID="{8929F38D-E974-4A9A-A7C9-7C268DD25515}" presName="Triangle" presStyleLbl="alignNode1" presStyleIdx="3" presStyleCnt="11"/>
      <dgm:spPr/>
    </dgm:pt>
    <dgm:pt modelId="{F98DB7A9-91AC-4648-A4E0-9BDF3000CE3F}" type="pres">
      <dgm:prSet presAssocID="{44CD21AF-370E-44DE-9590-FAB50CB81A92}" presName="sibTrans" presStyleCnt="0"/>
      <dgm:spPr/>
    </dgm:pt>
    <dgm:pt modelId="{B6F26A67-9994-414A-9365-4E948CB0AF04}" type="pres">
      <dgm:prSet presAssocID="{44CD21AF-370E-44DE-9590-FAB50CB81A92}" presName="space" presStyleCnt="0"/>
      <dgm:spPr/>
    </dgm:pt>
    <dgm:pt modelId="{C5A988A6-756B-424C-B59B-03725D61DEB0}" type="pres">
      <dgm:prSet presAssocID="{F796EABA-A151-4847-9B76-C771061D2567}" presName="composite" presStyleCnt="0"/>
      <dgm:spPr/>
    </dgm:pt>
    <dgm:pt modelId="{1614B4F1-CE90-4E99-94EE-4C9F0377DD31}" type="pres">
      <dgm:prSet presAssocID="{F796EABA-A151-4847-9B76-C771061D2567}" presName="LShape" presStyleLbl="alignNode1" presStyleIdx="4" presStyleCnt="11"/>
      <dgm:spPr/>
    </dgm:pt>
    <dgm:pt modelId="{1A0FC5B7-4A69-41FA-A4B4-52D50E271CE8}" type="pres">
      <dgm:prSet presAssocID="{F796EABA-A151-4847-9B76-C771061D2567}" presName="ParentText" presStyleLbl="revTx" presStyleIdx="2" presStyleCnt="6">
        <dgm:presLayoutVars>
          <dgm:chMax val="0"/>
          <dgm:chPref val="0"/>
          <dgm:bulletEnabled val="1"/>
        </dgm:presLayoutVars>
      </dgm:prSet>
      <dgm:spPr/>
    </dgm:pt>
    <dgm:pt modelId="{67C22EC6-CA2E-4654-8464-669B76C7F419}" type="pres">
      <dgm:prSet presAssocID="{F796EABA-A151-4847-9B76-C771061D2567}" presName="Triangle" presStyleLbl="alignNode1" presStyleIdx="5" presStyleCnt="11"/>
      <dgm:spPr/>
    </dgm:pt>
    <dgm:pt modelId="{5ECB195B-FD3A-4EC8-81F0-1C599D838D67}" type="pres">
      <dgm:prSet presAssocID="{5FB614F6-B9D6-4C0F-A68F-82FCE6AA7E90}" presName="sibTrans" presStyleCnt="0"/>
      <dgm:spPr/>
    </dgm:pt>
    <dgm:pt modelId="{FC358864-34EC-430B-AA07-92524D4952EE}" type="pres">
      <dgm:prSet presAssocID="{5FB614F6-B9D6-4C0F-A68F-82FCE6AA7E90}" presName="space" presStyleCnt="0"/>
      <dgm:spPr/>
    </dgm:pt>
    <dgm:pt modelId="{7B2B7BEC-2087-4738-97D6-68E2C1256820}" type="pres">
      <dgm:prSet presAssocID="{245D2E4D-A4F5-42A9-8A36-9256779AA1F2}" presName="composite" presStyleCnt="0"/>
      <dgm:spPr/>
    </dgm:pt>
    <dgm:pt modelId="{22182004-03BB-461F-9B62-9AA4E94A12A7}" type="pres">
      <dgm:prSet presAssocID="{245D2E4D-A4F5-42A9-8A36-9256779AA1F2}" presName="LShape" presStyleLbl="alignNode1" presStyleIdx="6" presStyleCnt="11"/>
      <dgm:spPr/>
    </dgm:pt>
    <dgm:pt modelId="{C8AE6871-EABC-46A2-BF5B-77BEECC9CD97}" type="pres">
      <dgm:prSet presAssocID="{245D2E4D-A4F5-42A9-8A36-9256779AA1F2}" presName="ParentText" presStyleLbl="revTx" presStyleIdx="3" presStyleCnt="6">
        <dgm:presLayoutVars>
          <dgm:chMax val="0"/>
          <dgm:chPref val="0"/>
          <dgm:bulletEnabled val="1"/>
        </dgm:presLayoutVars>
      </dgm:prSet>
      <dgm:spPr/>
    </dgm:pt>
    <dgm:pt modelId="{EC666BFB-11BF-44D9-8620-0EA982F4B328}" type="pres">
      <dgm:prSet presAssocID="{245D2E4D-A4F5-42A9-8A36-9256779AA1F2}" presName="Triangle" presStyleLbl="alignNode1" presStyleIdx="7" presStyleCnt="11"/>
      <dgm:spPr/>
    </dgm:pt>
    <dgm:pt modelId="{7E8AC28E-0F48-49C4-838A-079670DEF155}" type="pres">
      <dgm:prSet presAssocID="{2540DB1F-EDDE-415B-A0C1-DC602DE51C7B}" presName="sibTrans" presStyleCnt="0"/>
      <dgm:spPr/>
    </dgm:pt>
    <dgm:pt modelId="{B83B4E4A-04E4-4922-A9C8-EA796B00293C}" type="pres">
      <dgm:prSet presAssocID="{2540DB1F-EDDE-415B-A0C1-DC602DE51C7B}" presName="space" presStyleCnt="0"/>
      <dgm:spPr/>
    </dgm:pt>
    <dgm:pt modelId="{D164B0ED-C4BF-4496-B2D1-1924A7189397}" type="pres">
      <dgm:prSet presAssocID="{F7293504-A925-4B2A-8CCF-5C69CDDA7FED}" presName="composite" presStyleCnt="0"/>
      <dgm:spPr/>
    </dgm:pt>
    <dgm:pt modelId="{9EF9C8B4-C10C-4287-8620-2BE66A48F448}" type="pres">
      <dgm:prSet presAssocID="{F7293504-A925-4B2A-8CCF-5C69CDDA7FED}" presName="LShape" presStyleLbl="alignNode1" presStyleIdx="8" presStyleCnt="11"/>
      <dgm:spPr/>
    </dgm:pt>
    <dgm:pt modelId="{CECD9955-0E52-40FD-A39F-1A6419483D1F}" type="pres">
      <dgm:prSet presAssocID="{F7293504-A925-4B2A-8CCF-5C69CDDA7FED}" presName="ParentText" presStyleLbl="revTx" presStyleIdx="4" presStyleCnt="6">
        <dgm:presLayoutVars>
          <dgm:chMax val="0"/>
          <dgm:chPref val="0"/>
          <dgm:bulletEnabled val="1"/>
        </dgm:presLayoutVars>
      </dgm:prSet>
      <dgm:spPr/>
    </dgm:pt>
    <dgm:pt modelId="{A4215C12-A4DE-40A9-9D07-52B12B145B5F}" type="pres">
      <dgm:prSet presAssocID="{F7293504-A925-4B2A-8CCF-5C69CDDA7FED}" presName="Triangle" presStyleLbl="alignNode1" presStyleIdx="9" presStyleCnt="11"/>
      <dgm:spPr/>
    </dgm:pt>
    <dgm:pt modelId="{048FBE7D-0CE4-408F-894C-CCD61ACC5DEC}" type="pres">
      <dgm:prSet presAssocID="{965034CF-3888-4C2A-BC98-D1A4038D3778}" presName="sibTrans" presStyleCnt="0"/>
      <dgm:spPr/>
    </dgm:pt>
    <dgm:pt modelId="{CBF2E335-9E23-4B06-896F-BF1DF57B735E}" type="pres">
      <dgm:prSet presAssocID="{965034CF-3888-4C2A-BC98-D1A4038D3778}" presName="space" presStyleCnt="0"/>
      <dgm:spPr/>
    </dgm:pt>
    <dgm:pt modelId="{D52ABB11-F6FA-489E-9193-B2F40CBDCAF4}" type="pres">
      <dgm:prSet presAssocID="{6FC15F15-558F-4511-97C0-52DFE5CEAA46}" presName="composite" presStyleCnt="0"/>
      <dgm:spPr/>
    </dgm:pt>
    <dgm:pt modelId="{361933AB-EAC1-4852-A631-1440B981E2D2}" type="pres">
      <dgm:prSet presAssocID="{6FC15F15-558F-4511-97C0-52DFE5CEAA46}" presName="LShape" presStyleLbl="alignNode1" presStyleIdx="10" presStyleCnt="11"/>
      <dgm:spPr/>
    </dgm:pt>
    <dgm:pt modelId="{330E3666-D6A2-47C5-8AB5-316FD848C95B}" type="pres">
      <dgm:prSet presAssocID="{6FC15F15-558F-4511-97C0-52DFE5CEAA46}" presName="ParentText" presStyleLbl="revTx" presStyleIdx="5" presStyleCnt="6">
        <dgm:presLayoutVars>
          <dgm:chMax val="0"/>
          <dgm:chPref val="0"/>
          <dgm:bulletEnabled val="1"/>
        </dgm:presLayoutVars>
      </dgm:prSet>
      <dgm:spPr/>
    </dgm:pt>
  </dgm:ptLst>
  <dgm:cxnLst>
    <dgm:cxn modelId="{92C0530D-D23B-4498-8E53-E309FA8A8F23}" type="presOf" srcId="{245D2E4D-A4F5-42A9-8A36-9256779AA1F2}" destId="{C8AE6871-EABC-46A2-BF5B-77BEECC9CD97}" srcOrd="0" destOrd="0" presId="urn:microsoft.com/office/officeart/2009/3/layout/StepUpProcess"/>
    <dgm:cxn modelId="{48D4530D-F61A-4EFE-BCC7-3833F6F3F4B9}" srcId="{9E492F95-6937-4F45-AA48-1F91828714A1}" destId="{F796EABA-A151-4847-9B76-C771061D2567}" srcOrd="2" destOrd="0" parTransId="{50CA60D4-74FA-4F88-9CDE-F4674ED7DAFB}" sibTransId="{5FB614F6-B9D6-4C0F-A68F-82FCE6AA7E90}"/>
    <dgm:cxn modelId="{244A6B1E-38F9-4C39-9807-E807EE3477A6}" srcId="{9E492F95-6937-4F45-AA48-1F91828714A1}" destId="{2FF55018-41B2-4226-A992-B811E3889219}" srcOrd="0" destOrd="0" parTransId="{27C2E948-F9A9-4DF3-8BAE-9094F6417FCA}" sibTransId="{945C15A2-89B1-4F23-9964-81A600E7A2E6}"/>
    <dgm:cxn modelId="{9AE38021-438C-4B6A-B47E-7903F15782D5}" type="presOf" srcId="{F796EABA-A151-4847-9B76-C771061D2567}" destId="{1A0FC5B7-4A69-41FA-A4B4-52D50E271CE8}" srcOrd="0" destOrd="0" presId="urn:microsoft.com/office/officeart/2009/3/layout/StepUpProcess"/>
    <dgm:cxn modelId="{F217762E-F4ED-4A83-8742-DA3FDD49F2A2}" type="presOf" srcId="{6FC15F15-558F-4511-97C0-52DFE5CEAA46}" destId="{330E3666-D6A2-47C5-8AB5-316FD848C95B}" srcOrd="0" destOrd="0" presId="urn:microsoft.com/office/officeart/2009/3/layout/StepUpProcess"/>
    <dgm:cxn modelId="{0CF55E36-1DAF-4E77-A553-1B7949784EF3}" type="presOf" srcId="{9E492F95-6937-4F45-AA48-1F91828714A1}" destId="{29388A58-4723-4DFB-B941-9F4F01AD45A1}" srcOrd="0" destOrd="0" presId="urn:microsoft.com/office/officeart/2009/3/layout/StepUpProcess"/>
    <dgm:cxn modelId="{CCEAD53C-A919-4D89-BD53-B5A80783E64A}" srcId="{9E492F95-6937-4F45-AA48-1F91828714A1}" destId="{8929F38D-E974-4A9A-A7C9-7C268DD25515}" srcOrd="1" destOrd="0" parTransId="{1B50CCD1-BCAE-4E27-A8D3-B82CE3584BFC}" sibTransId="{44CD21AF-370E-44DE-9590-FAB50CB81A92}"/>
    <dgm:cxn modelId="{54A26941-9CB0-43D7-BFBB-8F198D78F0B0}" type="presOf" srcId="{F7293504-A925-4B2A-8CCF-5C69CDDA7FED}" destId="{CECD9955-0E52-40FD-A39F-1A6419483D1F}" srcOrd="0" destOrd="0" presId="urn:microsoft.com/office/officeart/2009/3/layout/StepUpProcess"/>
    <dgm:cxn modelId="{DA5BA242-8598-435B-A726-F97811CBE19D}" srcId="{9E492F95-6937-4F45-AA48-1F91828714A1}" destId="{F7293504-A925-4B2A-8CCF-5C69CDDA7FED}" srcOrd="4" destOrd="0" parTransId="{A146F34F-144C-40DE-A4F4-D713DE1D88D3}" sibTransId="{965034CF-3888-4C2A-BC98-D1A4038D3778}"/>
    <dgm:cxn modelId="{8D5CEC51-416E-44C8-8270-0998FB853F00}" srcId="{9E492F95-6937-4F45-AA48-1F91828714A1}" destId="{245D2E4D-A4F5-42A9-8A36-9256779AA1F2}" srcOrd="3" destOrd="0" parTransId="{1B1B32EF-B5BB-4DF8-B458-04D1D219CD43}" sibTransId="{2540DB1F-EDDE-415B-A0C1-DC602DE51C7B}"/>
    <dgm:cxn modelId="{A7CF9989-BFA9-489E-907F-81945C329011}" srcId="{9E492F95-6937-4F45-AA48-1F91828714A1}" destId="{6FC15F15-558F-4511-97C0-52DFE5CEAA46}" srcOrd="5" destOrd="0" parTransId="{2A76E65E-8BCC-43DE-AEC5-373C64B7B363}" sibTransId="{9FDC48E7-260B-4BA4-BBCB-C764CB6B66EF}"/>
    <dgm:cxn modelId="{D766389A-FDA2-4473-8FBD-4381EF3CBD86}" type="presOf" srcId="{8929F38D-E974-4A9A-A7C9-7C268DD25515}" destId="{BFA274D4-7C5A-45AF-8CDC-395B20A5D5FB}" srcOrd="0" destOrd="0" presId="urn:microsoft.com/office/officeart/2009/3/layout/StepUpProcess"/>
    <dgm:cxn modelId="{F43FE9B1-6312-4CED-849D-3C9CF8AFACB8}" type="presOf" srcId="{2FF55018-41B2-4226-A992-B811E3889219}" destId="{82C6F574-6267-468C-AE48-DA980502E2B1}" srcOrd="0" destOrd="0" presId="urn:microsoft.com/office/officeart/2009/3/layout/StepUpProcess"/>
    <dgm:cxn modelId="{C5AD1448-2C13-4F5B-A4A5-45EC562EB421}" type="presParOf" srcId="{29388A58-4723-4DFB-B941-9F4F01AD45A1}" destId="{158ADC9E-E82A-4CA0-B448-889898DAB3D5}" srcOrd="0" destOrd="0" presId="urn:microsoft.com/office/officeart/2009/3/layout/StepUpProcess"/>
    <dgm:cxn modelId="{37877844-EF02-4073-84BE-6E03ACD3DCC1}" type="presParOf" srcId="{158ADC9E-E82A-4CA0-B448-889898DAB3D5}" destId="{DFB51DE3-EE00-45AB-A984-FBA6703B6DB8}" srcOrd="0" destOrd="0" presId="urn:microsoft.com/office/officeart/2009/3/layout/StepUpProcess"/>
    <dgm:cxn modelId="{28259E16-B17E-4DB2-9116-DE66D4A1F458}" type="presParOf" srcId="{158ADC9E-E82A-4CA0-B448-889898DAB3D5}" destId="{82C6F574-6267-468C-AE48-DA980502E2B1}" srcOrd="1" destOrd="0" presId="urn:microsoft.com/office/officeart/2009/3/layout/StepUpProcess"/>
    <dgm:cxn modelId="{D8B2033E-39D0-4DAC-8C4A-AFF584BF9772}" type="presParOf" srcId="{158ADC9E-E82A-4CA0-B448-889898DAB3D5}" destId="{54E7860B-C1BF-4667-8D45-92B57BDF8217}" srcOrd="2" destOrd="0" presId="urn:microsoft.com/office/officeart/2009/3/layout/StepUpProcess"/>
    <dgm:cxn modelId="{4923FFF5-CC28-4704-90F5-CF182AA259C4}" type="presParOf" srcId="{29388A58-4723-4DFB-B941-9F4F01AD45A1}" destId="{5798881F-F6F8-4C9A-B1E2-AF0454BC44B8}" srcOrd="1" destOrd="0" presId="urn:microsoft.com/office/officeart/2009/3/layout/StepUpProcess"/>
    <dgm:cxn modelId="{C70CA0C3-112B-410B-A937-63A688341C6B}" type="presParOf" srcId="{5798881F-F6F8-4C9A-B1E2-AF0454BC44B8}" destId="{29D51B62-DD58-45BF-839F-1CE2F149A644}" srcOrd="0" destOrd="0" presId="urn:microsoft.com/office/officeart/2009/3/layout/StepUpProcess"/>
    <dgm:cxn modelId="{EA28DC53-B918-447F-BFBA-582E430586FE}" type="presParOf" srcId="{29388A58-4723-4DFB-B941-9F4F01AD45A1}" destId="{5EC4BA1A-8BBB-4633-8936-F14040324374}" srcOrd="2" destOrd="0" presId="urn:microsoft.com/office/officeart/2009/3/layout/StepUpProcess"/>
    <dgm:cxn modelId="{0F811787-C00F-43B6-A9D0-EF60103107A8}" type="presParOf" srcId="{5EC4BA1A-8BBB-4633-8936-F14040324374}" destId="{EC5DCB81-4C48-477A-8424-1D15D9FEECDB}" srcOrd="0" destOrd="0" presId="urn:microsoft.com/office/officeart/2009/3/layout/StepUpProcess"/>
    <dgm:cxn modelId="{82F44683-7E4B-4020-AD10-A921A9FEBAA6}" type="presParOf" srcId="{5EC4BA1A-8BBB-4633-8936-F14040324374}" destId="{BFA274D4-7C5A-45AF-8CDC-395B20A5D5FB}" srcOrd="1" destOrd="0" presId="urn:microsoft.com/office/officeart/2009/3/layout/StepUpProcess"/>
    <dgm:cxn modelId="{7BFFEE29-0E41-4304-9EB3-9C33966B1F6D}" type="presParOf" srcId="{5EC4BA1A-8BBB-4633-8936-F14040324374}" destId="{C742DDF0-8C45-4BC0-A991-1B923981A96A}" srcOrd="2" destOrd="0" presId="urn:microsoft.com/office/officeart/2009/3/layout/StepUpProcess"/>
    <dgm:cxn modelId="{FA5969C6-CF80-42D3-8A4D-B2D586AC2571}" type="presParOf" srcId="{29388A58-4723-4DFB-B941-9F4F01AD45A1}" destId="{F98DB7A9-91AC-4648-A4E0-9BDF3000CE3F}" srcOrd="3" destOrd="0" presId="urn:microsoft.com/office/officeart/2009/3/layout/StepUpProcess"/>
    <dgm:cxn modelId="{9D1D9698-38E8-4322-A868-4A5799959571}" type="presParOf" srcId="{F98DB7A9-91AC-4648-A4E0-9BDF3000CE3F}" destId="{B6F26A67-9994-414A-9365-4E948CB0AF04}" srcOrd="0" destOrd="0" presId="urn:microsoft.com/office/officeart/2009/3/layout/StepUpProcess"/>
    <dgm:cxn modelId="{07D17811-FDA8-4902-B305-10DC177F9D6A}" type="presParOf" srcId="{29388A58-4723-4DFB-B941-9F4F01AD45A1}" destId="{C5A988A6-756B-424C-B59B-03725D61DEB0}" srcOrd="4" destOrd="0" presId="urn:microsoft.com/office/officeart/2009/3/layout/StepUpProcess"/>
    <dgm:cxn modelId="{B190E46C-E9C2-44CF-AF71-2F5F172ED56D}" type="presParOf" srcId="{C5A988A6-756B-424C-B59B-03725D61DEB0}" destId="{1614B4F1-CE90-4E99-94EE-4C9F0377DD31}" srcOrd="0" destOrd="0" presId="urn:microsoft.com/office/officeart/2009/3/layout/StepUpProcess"/>
    <dgm:cxn modelId="{D28F409E-54AD-4A3D-A51A-D6B621AE2285}" type="presParOf" srcId="{C5A988A6-756B-424C-B59B-03725D61DEB0}" destId="{1A0FC5B7-4A69-41FA-A4B4-52D50E271CE8}" srcOrd="1" destOrd="0" presId="urn:microsoft.com/office/officeart/2009/3/layout/StepUpProcess"/>
    <dgm:cxn modelId="{D6BB00A9-B2FE-41DF-93FA-864C5DC431FE}" type="presParOf" srcId="{C5A988A6-756B-424C-B59B-03725D61DEB0}" destId="{67C22EC6-CA2E-4654-8464-669B76C7F419}" srcOrd="2" destOrd="0" presId="urn:microsoft.com/office/officeart/2009/3/layout/StepUpProcess"/>
    <dgm:cxn modelId="{E2EE95A1-2B2D-4F2E-97D7-E04A3F7621B8}" type="presParOf" srcId="{29388A58-4723-4DFB-B941-9F4F01AD45A1}" destId="{5ECB195B-FD3A-4EC8-81F0-1C599D838D67}" srcOrd="5" destOrd="0" presId="urn:microsoft.com/office/officeart/2009/3/layout/StepUpProcess"/>
    <dgm:cxn modelId="{614E2C3D-07A6-4268-8D10-A80F8210E770}" type="presParOf" srcId="{5ECB195B-FD3A-4EC8-81F0-1C599D838D67}" destId="{FC358864-34EC-430B-AA07-92524D4952EE}" srcOrd="0" destOrd="0" presId="urn:microsoft.com/office/officeart/2009/3/layout/StepUpProcess"/>
    <dgm:cxn modelId="{225EC6D9-DF83-49C3-B303-4D2904F7D5C1}" type="presParOf" srcId="{29388A58-4723-4DFB-B941-9F4F01AD45A1}" destId="{7B2B7BEC-2087-4738-97D6-68E2C1256820}" srcOrd="6" destOrd="0" presId="urn:microsoft.com/office/officeart/2009/3/layout/StepUpProcess"/>
    <dgm:cxn modelId="{385DE03D-EFB7-42DA-A29C-07435CAD1D30}" type="presParOf" srcId="{7B2B7BEC-2087-4738-97D6-68E2C1256820}" destId="{22182004-03BB-461F-9B62-9AA4E94A12A7}" srcOrd="0" destOrd="0" presId="urn:microsoft.com/office/officeart/2009/3/layout/StepUpProcess"/>
    <dgm:cxn modelId="{F62B5036-B7AA-4ED6-882A-733B4C895D1C}" type="presParOf" srcId="{7B2B7BEC-2087-4738-97D6-68E2C1256820}" destId="{C8AE6871-EABC-46A2-BF5B-77BEECC9CD97}" srcOrd="1" destOrd="0" presId="urn:microsoft.com/office/officeart/2009/3/layout/StepUpProcess"/>
    <dgm:cxn modelId="{8EC161AF-8519-45A0-A2A6-740C77D75A24}" type="presParOf" srcId="{7B2B7BEC-2087-4738-97D6-68E2C1256820}" destId="{EC666BFB-11BF-44D9-8620-0EA982F4B328}" srcOrd="2" destOrd="0" presId="urn:microsoft.com/office/officeart/2009/3/layout/StepUpProcess"/>
    <dgm:cxn modelId="{D31F3530-CED1-401C-8734-9C330471EC51}" type="presParOf" srcId="{29388A58-4723-4DFB-B941-9F4F01AD45A1}" destId="{7E8AC28E-0F48-49C4-838A-079670DEF155}" srcOrd="7" destOrd="0" presId="urn:microsoft.com/office/officeart/2009/3/layout/StepUpProcess"/>
    <dgm:cxn modelId="{9C086FF5-8FBF-4F06-ACDE-95F3287E5CFA}" type="presParOf" srcId="{7E8AC28E-0F48-49C4-838A-079670DEF155}" destId="{B83B4E4A-04E4-4922-A9C8-EA796B00293C}" srcOrd="0" destOrd="0" presId="urn:microsoft.com/office/officeart/2009/3/layout/StepUpProcess"/>
    <dgm:cxn modelId="{74793B46-1960-4B0D-A3A3-4AC72879BB35}" type="presParOf" srcId="{29388A58-4723-4DFB-B941-9F4F01AD45A1}" destId="{D164B0ED-C4BF-4496-B2D1-1924A7189397}" srcOrd="8" destOrd="0" presId="urn:microsoft.com/office/officeart/2009/3/layout/StepUpProcess"/>
    <dgm:cxn modelId="{D4F3E11E-CB0E-4060-98B3-9D0129F0791E}" type="presParOf" srcId="{D164B0ED-C4BF-4496-B2D1-1924A7189397}" destId="{9EF9C8B4-C10C-4287-8620-2BE66A48F448}" srcOrd="0" destOrd="0" presId="urn:microsoft.com/office/officeart/2009/3/layout/StepUpProcess"/>
    <dgm:cxn modelId="{DAC36D94-43EB-42EC-B070-FD62B1E1EFDC}" type="presParOf" srcId="{D164B0ED-C4BF-4496-B2D1-1924A7189397}" destId="{CECD9955-0E52-40FD-A39F-1A6419483D1F}" srcOrd="1" destOrd="0" presId="urn:microsoft.com/office/officeart/2009/3/layout/StepUpProcess"/>
    <dgm:cxn modelId="{6411DC2C-F168-40A8-A328-DF487D3F0938}" type="presParOf" srcId="{D164B0ED-C4BF-4496-B2D1-1924A7189397}" destId="{A4215C12-A4DE-40A9-9D07-52B12B145B5F}" srcOrd="2" destOrd="0" presId="urn:microsoft.com/office/officeart/2009/3/layout/StepUpProcess"/>
    <dgm:cxn modelId="{759FF3D4-E037-4E6A-858A-EBDA4882CD01}" type="presParOf" srcId="{29388A58-4723-4DFB-B941-9F4F01AD45A1}" destId="{048FBE7D-0CE4-408F-894C-CCD61ACC5DEC}" srcOrd="9" destOrd="0" presId="urn:microsoft.com/office/officeart/2009/3/layout/StepUpProcess"/>
    <dgm:cxn modelId="{D1525CD0-9E76-4B45-982E-EAEEA2B9F1B4}" type="presParOf" srcId="{048FBE7D-0CE4-408F-894C-CCD61ACC5DEC}" destId="{CBF2E335-9E23-4B06-896F-BF1DF57B735E}" srcOrd="0" destOrd="0" presId="urn:microsoft.com/office/officeart/2009/3/layout/StepUpProcess"/>
    <dgm:cxn modelId="{51AF13B6-E65F-425A-9A11-A9FEA3C4C8C5}" type="presParOf" srcId="{29388A58-4723-4DFB-B941-9F4F01AD45A1}" destId="{D52ABB11-F6FA-489E-9193-B2F40CBDCAF4}" srcOrd="10" destOrd="0" presId="urn:microsoft.com/office/officeart/2009/3/layout/StepUpProcess"/>
    <dgm:cxn modelId="{EA68EAFA-ECAB-43B9-A0E0-3E346414D46D}" type="presParOf" srcId="{D52ABB11-F6FA-489E-9193-B2F40CBDCAF4}" destId="{361933AB-EAC1-4852-A631-1440B981E2D2}" srcOrd="0" destOrd="0" presId="urn:microsoft.com/office/officeart/2009/3/layout/StepUpProcess"/>
    <dgm:cxn modelId="{BF5B13A6-18E8-4D29-BC41-1C465B99AB03}" type="presParOf" srcId="{D52ABB11-F6FA-489E-9193-B2F40CBDCAF4}" destId="{330E3666-D6A2-47C5-8AB5-316FD848C95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492F95-6937-4F45-AA48-1F91828714A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CL"/>
        </a:p>
      </dgm:t>
    </dgm:pt>
    <dgm:pt modelId="{2FF55018-41B2-4226-A992-B811E3889219}">
      <dgm:prSet phldrT="[Texto]" custT="1"/>
      <dgm:spPr/>
      <dgm:t>
        <a:bodyPr/>
        <a:lstStyle/>
        <a:p>
          <a:r>
            <a:rPr lang="es-CL" sz="1100" dirty="0"/>
            <a:t>POTENCIAL GEOLÓGICO</a:t>
          </a:r>
        </a:p>
      </dgm:t>
    </dgm:pt>
    <dgm:pt modelId="{27C2E948-F9A9-4DF3-8BAE-9094F6417FCA}" type="parTrans" cxnId="{244A6B1E-38F9-4C39-9807-E807EE3477A6}">
      <dgm:prSet/>
      <dgm:spPr/>
      <dgm:t>
        <a:bodyPr/>
        <a:lstStyle/>
        <a:p>
          <a:endParaRPr lang="es-CL" sz="2800" dirty="0"/>
        </a:p>
      </dgm:t>
    </dgm:pt>
    <dgm:pt modelId="{945C15A2-89B1-4F23-9964-81A600E7A2E6}" type="sibTrans" cxnId="{244A6B1E-38F9-4C39-9807-E807EE3477A6}">
      <dgm:prSet/>
      <dgm:spPr/>
      <dgm:t>
        <a:bodyPr/>
        <a:lstStyle/>
        <a:p>
          <a:endParaRPr lang="es-CL" sz="2800" dirty="0"/>
        </a:p>
      </dgm:t>
    </dgm:pt>
    <dgm:pt modelId="{8929F38D-E974-4A9A-A7C9-7C268DD25515}">
      <dgm:prSet phldrT="[Texto]" custT="1"/>
      <dgm:spPr/>
      <dgm:t>
        <a:bodyPr/>
        <a:lstStyle/>
        <a:p>
          <a:r>
            <a:rPr lang="es-CL" sz="1100" dirty="0"/>
            <a:t>ATRACCIÓN DE INVERSIONES</a:t>
          </a:r>
        </a:p>
      </dgm:t>
    </dgm:pt>
    <dgm:pt modelId="{1B50CCD1-BCAE-4E27-A8D3-B82CE3584BFC}" type="parTrans" cxnId="{CCEAD53C-A919-4D89-BD53-B5A80783E64A}">
      <dgm:prSet/>
      <dgm:spPr/>
      <dgm:t>
        <a:bodyPr/>
        <a:lstStyle/>
        <a:p>
          <a:endParaRPr lang="es-CL" sz="2800" dirty="0"/>
        </a:p>
      </dgm:t>
    </dgm:pt>
    <dgm:pt modelId="{44CD21AF-370E-44DE-9590-FAB50CB81A92}" type="sibTrans" cxnId="{CCEAD53C-A919-4D89-BD53-B5A80783E64A}">
      <dgm:prSet/>
      <dgm:spPr/>
      <dgm:t>
        <a:bodyPr/>
        <a:lstStyle/>
        <a:p>
          <a:endParaRPr lang="es-CL" sz="2800" dirty="0"/>
        </a:p>
      </dgm:t>
    </dgm:pt>
    <dgm:pt modelId="{F796EABA-A151-4847-9B76-C771061D2567}">
      <dgm:prSet phldrT="[Texto]" custT="1"/>
      <dgm:spPr/>
      <dgm:t>
        <a:bodyPr/>
        <a:lstStyle/>
        <a:p>
          <a:r>
            <a:rPr lang="es-CL" sz="1100" dirty="0"/>
            <a:t>DISTRIBUCIÓN RENTAS</a:t>
          </a:r>
        </a:p>
      </dgm:t>
    </dgm:pt>
    <dgm:pt modelId="{50CA60D4-74FA-4F88-9CDE-F4674ED7DAFB}" type="parTrans" cxnId="{48D4530D-F61A-4EFE-BCC7-3833F6F3F4B9}">
      <dgm:prSet/>
      <dgm:spPr/>
      <dgm:t>
        <a:bodyPr/>
        <a:lstStyle/>
        <a:p>
          <a:endParaRPr lang="es-CL" sz="2800" dirty="0"/>
        </a:p>
      </dgm:t>
    </dgm:pt>
    <dgm:pt modelId="{5FB614F6-B9D6-4C0F-A68F-82FCE6AA7E90}" type="sibTrans" cxnId="{48D4530D-F61A-4EFE-BCC7-3833F6F3F4B9}">
      <dgm:prSet/>
      <dgm:spPr/>
      <dgm:t>
        <a:bodyPr/>
        <a:lstStyle/>
        <a:p>
          <a:endParaRPr lang="es-CL" sz="2800" dirty="0"/>
        </a:p>
      </dgm:t>
    </dgm:pt>
    <dgm:pt modelId="{245D2E4D-A4F5-42A9-8A36-9256779AA1F2}">
      <dgm:prSet phldrT="[Texto]" custT="1"/>
      <dgm:spPr/>
      <dgm:t>
        <a:bodyPr/>
        <a:lstStyle/>
        <a:p>
          <a:r>
            <a:rPr lang="es-CL" sz="1100" dirty="0"/>
            <a:t>DESARROLLO DE PROVEEDORES</a:t>
          </a:r>
        </a:p>
      </dgm:t>
    </dgm:pt>
    <dgm:pt modelId="{1B1B32EF-B5BB-4DF8-B458-04D1D219CD43}" type="parTrans" cxnId="{8D5CEC51-416E-44C8-8270-0998FB853F00}">
      <dgm:prSet/>
      <dgm:spPr/>
      <dgm:t>
        <a:bodyPr/>
        <a:lstStyle/>
        <a:p>
          <a:endParaRPr lang="es-CL" sz="2800" dirty="0"/>
        </a:p>
      </dgm:t>
    </dgm:pt>
    <dgm:pt modelId="{2540DB1F-EDDE-415B-A0C1-DC602DE51C7B}" type="sibTrans" cxnId="{8D5CEC51-416E-44C8-8270-0998FB853F00}">
      <dgm:prSet/>
      <dgm:spPr/>
      <dgm:t>
        <a:bodyPr/>
        <a:lstStyle/>
        <a:p>
          <a:endParaRPr lang="es-CL" sz="2800" dirty="0"/>
        </a:p>
      </dgm:t>
    </dgm:pt>
    <dgm:pt modelId="{F7293504-A925-4B2A-8CCF-5C69CDDA7FED}">
      <dgm:prSet phldrT="[Texto]" custT="1"/>
      <dgm:spPr/>
      <dgm:t>
        <a:bodyPr/>
        <a:lstStyle/>
        <a:p>
          <a:r>
            <a:rPr lang="es-CL" sz="1100" dirty="0"/>
            <a:t>INTERNACIONALIZACIÓN</a:t>
          </a:r>
        </a:p>
      </dgm:t>
    </dgm:pt>
    <dgm:pt modelId="{A146F34F-144C-40DE-A4F4-D713DE1D88D3}" type="parTrans" cxnId="{DA5BA242-8598-435B-A726-F97811CBE19D}">
      <dgm:prSet/>
      <dgm:spPr/>
      <dgm:t>
        <a:bodyPr/>
        <a:lstStyle/>
        <a:p>
          <a:endParaRPr lang="es-CL" sz="2800" dirty="0"/>
        </a:p>
      </dgm:t>
    </dgm:pt>
    <dgm:pt modelId="{965034CF-3888-4C2A-BC98-D1A4038D3778}" type="sibTrans" cxnId="{DA5BA242-8598-435B-A726-F97811CBE19D}">
      <dgm:prSet/>
      <dgm:spPr/>
      <dgm:t>
        <a:bodyPr/>
        <a:lstStyle/>
        <a:p>
          <a:endParaRPr lang="es-CL" sz="2800" dirty="0"/>
        </a:p>
      </dgm:t>
    </dgm:pt>
    <dgm:pt modelId="{6FC15F15-558F-4511-97C0-52DFE5CEAA46}">
      <dgm:prSet phldrT="[Texto]" custT="1"/>
      <dgm:spPr/>
      <dgm:t>
        <a:bodyPr/>
        <a:lstStyle/>
        <a:p>
          <a:r>
            <a:rPr lang="es-CL" sz="1100" dirty="0"/>
            <a:t>I+D+I</a:t>
          </a:r>
        </a:p>
      </dgm:t>
    </dgm:pt>
    <dgm:pt modelId="{2A76E65E-8BCC-43DE-AEC5-373C64B7B363}" type="parTrans" cxnId="{A7CF9989-BFA9-489E-907F-81945C329011}">
      <dgm:prSet/>
      <dgm:spPr/>
      <dgm:t>
        <a:bodyPr/>
        <a:lstStyle/>
        <a:p>
          <a:endParaRPr lang="es-CL" sz="2800" dirty="0"/>
        </a:p>
      </dgm:t>
    </dgm:pt>
    <dgm:pt modelId="{9FDC48E7-260B-4BA4-BBCB-C764CB6B66EF}" type="sibTrans" cxnId="{A7CF9989-BFA9-489E-907F-81945C329011}">
      <dgm:prSet/>
      <dgm:spPr/>
      <dgm:t>
        <a:bodyPr/>
        <a:lstStyle/>
        <a:p>
          <a:endParaRPr lang="es-CL" sz="2800" dirty="0"/>
        </a:p>
      </dgm:t>
    </dgm:pt>
    <dgm:pt modelId="{29388A58-4723-4DFB-B941-9F4F01AD45A1}" type="pres">
      <dgm:prSet presAssocID="{9E492F95-6937-4F45-AA48-1F91828714A1}" presName="rootnode" presStyleCnt="0">
        <dgm:presLayoutVars>
          <dgm:chMax/>
          <dgm:chPref/>
          <dgm:dir/>
          <dgm:animLvl val="lvl"/>
        </dgm:presLayoutVars>
      </dgm:prSet>
      <dgm:spPr/>
    </dgm:pt>
    <dgm:pt modelId="{158ADC9E-E82A-4CA0-B448-889898DAB3D5}" type="pres">
      <dgm:prSet presAssocID="{2FF55018-41B2-4226-A992-B811E3889219}" presName="composite" presStyleCnt="0"/>
      <dgm:spPr/>
    </dgm:pt>
    <dgm:pt modelId="{DFB51DE3-EE00-45AB-A984-FBA6703B6DB8}" type="pres">
      <dgm:prSet presAssocID="{2FF55018-41B2-4226-A992-B811E3889219}" presName="LShape" presStyleLbl="alignNode1" presStyleIdx="0" presStyleCnt="11"/>
      <dgm:spPr/>
    </dgm:pt>
    <dgm:pt modelId="{82C6F574-6267-468C-AE48-DA980502E2B1}" type="pres">
      <dgm:prSet presAssocID="{2FF55018-41B2-4226-A992-B811E3889219}" presName="ParentText" presStyleLbl="revTx" presStyleIdx="0" presStyleCnt="6">
        <dgm:presLayoutVars>
          <dgm:chMax val="0"/>
          <dgm:chPref val="0"/>
          <dgm:bulletEnabled val="1"/>
        </dgm:presLayoutVars>
      </dgm:prSet>
      <dgm:spPr/>
    </dgm:pt>
    <dgm:pt modelId="{54E7860B-C1BF-4667-8D45-92B57BDF8217}" type="pres">
      <dgm:prSet presAssocID="{2FF55018-41B2-4226-A992-B811E3889219}" presName="Triangle" presStyleLbl="alignNode1" presStyleIdx="1" presStyleCnt="11"/>
      <dgm:spPr/>
    </dgm:pt>
    <dgm:pt modelId="{5798881F-F6F8-4C9A-B1E2-AF0454BC44B8}" type="pres">
      <dgm:prSet presAssocID="{945C15A2-89B1-4F23-9964-81A600E7A2E6}" presName="sibTrans" presStyleCnt="0"/>
      <dgm:spPr/>
    </dgm:pt>
    <dgm:pt modelId="{29D51B62-DD58-45BF-839F-1CE2F149A644}" type="pres">
      <dgm:prSet presAssocID="{945C15A2-89B1-4F23-9964-81A600E7A2E6}" presName="space" presStyleCnt="0"/>
      <dgm:spPr/>
    </dgm:pt>
    <dgm:pt modelId="{5EC4BA1A-8BBB-4633-8936-F14040324374}" type="pres">
      <dgm:prSet presAssocID="{8929F38D-E974-4A9A-A7C9-7C268DD25515}" presName="composite" presStyleCnt="0"/>
      <dgm:spPr/>
    </dgm:pt>
    <dgm:pt modelId="{EC5DCB81-4C48-477A-8424-1D15D9FEECDB}" type="pres">
      <dgm:prSet presAssocID="{8929F38D-E974-4A9A-A7C9-7C268DD25515}" presName="LShape" presStyleLbl="alignNode1" presStyleIdx="2" presStyleCnt="11"/>
      <dgm:spPr/>
    </dgm:pt>
    <dgm:pt modelId="{BFA274D4-7C5A-45AF-8CDC-395B20A5D5FB}" type="pres">
      <dgm:prSet presAssocID="{8929F38D-E974-4A9A-A7C9-7C268DD25515}" presName="ParentText" presStyleLbl="revTx" presStyleIdx="1" presStyleCnt="6">
        <dgm:presLayoutVars>
          <dgm:chMax val="0"/>
          <dgm:chPref val="0"/>
          <dgm:bulletEnabled val="1"/>
        </dgm:presLayoutVars>
      </dgm:prSet>
      <dgm:spPr/>
    </dgm:pt>
    <dgm:pt modelId="{C742DDF0-8C45-4BC0-A991-1B923981A96A}" type="pres">
      <dgm:prSet presAssocID="{8929F38D-E974-4A9A-A7C9-7C268DD25515}" presName="Triangle" presStyleLbl="alignNode1" presStyleIdx="3" presStyleCnt="11"/>
      <dgm:spPr/>
    </dgm:pt>
    <dgm:pt modelId="{F98DB7A9-91AC-4648-A4E0-9BDF3000CE3F}" type="pres">
      <dgm:prSet presAssocID="{44CD21AF-370E-44DE-9590-FAB50CB81A92}" presName="sibTrans" presStyleCnt="0"/>
      <dgm:spPr/>
    </dgm:pt>
    <dgm:pt modelId="{B6F26A67-9994-414A-9365-4E948CB0AF04}" type="pres">
      <dgm:prSet presAssocID="{44CD21AF-370E-44DE-9590-FAB50CB81A92}" presName="space" presStyleCnt="0"/>
      <dgm:spPr/>
    </dgm:pt>
    <dgm:pt modelId="{C5A988A6-756B-424C-B59B-03725D61DEB0}" type="pres">
      <dgm:prSet presAssocID="{F796EABA-A151-4847-9B76-C771061D2567}" presName="composite" presStyleCnt="0"/>
      <dgm:spPr/>
    </dgm:pt>
    <dgm:pt modelId="{1614B4F1-CE90-4E99-94EE-4C9F0377DD31}" type="pres">
      <dgm:prSet presAssocID="{F796EABA-A151-4847-9B76-C771061D2567}" presName="LShape" presStyleLbl="alignNode1" presStyleIdx="4" presStyleCnt="11"/>
      <dgm:spPr/>
    </dgm:pt>
    <dgm:pt modelId="{1A0FC5B7-4A69-41FA-A4B4-52D50E271CE8}" type="pres">
      <dgm:prSet presAssocID="{F796EABA-A151-4847-9B76-C771061D2567}" presName="ParentText" presStyleLbl="revTx" presStyleIdx="2" presStyleCnt="6">
        <dgm:presLayoutVars>
          <dgm:chMax val="0"/>
          <dgm:chPref val="0"/>
          <dgm:bulletEnabled val="1"/>
        </dgm:presLayoutVars>
      </dgm:prSet>
      <dgm:spPr/>
    </dgm:pt>
    <dgm:pt modelId="{67C22EC6-CA2E-4654-8464-669B76C7F419}" type="pres">
      <dgm:prSet presAssocID="{F796EABA-A151-4847-9B76-C771061D2567}" presName="Triangle" presStyleLbl="alignNode1" presStyleIdx="5" presStyleCnt="11"/>
      <dgm:spPr/>
    </dgm:pt>
    <dgm:pt modelId="{5ECB195B-FD3A-4EC8-81F0-1C599D838D67}" type="pres">
      <dgm:prSet presAssocID="{5FB614F6-B9D6-4C0F-A68F-82FCE6AA7E90}" presName="sibTrans" presStyleCnt="0"/>
      <dgm:spPr/>
    </dgm:pt>
    <dgm:pt modelId="{FC358864-34EC-430B-AA07-92524D4952EE}" type="pres">
      <dgm:prSet presAssocID="{5FB614F6-B9D6-4C0F-A68F-82FCE6AA7E90}" presName="space" presStyleCnt="0"/>
      <dgm:spPr/>
    </dgm:pt>
    <dgm:pt modelId="{7B2B7BEC-2087-4738-97D6-68E2C1256820}" type="pres">
      <dgm:prSet presAssocID="{245D2E4D-A4F5-42A9-8A36-9256779AA1F2}" presName="composite" presStyleCnt="0"/>
      <dgm:spPr/>
    </dgm:pt>
    <dgm:pt modelId="{22182004-03BB-461F-9B62-9AA4E94A12A7}" type="pres">
      <dgm:prSet presAssocID="{245D2E4D-A4F5-42A9-8A36-9256779AA1F2}" presName="LShape" presStyleLbl="alignNode1" presStyleIdx="6" presStyleCnt="11"/>
      <dgm:spPr/>
    </dgm:pt>
    <dgm:pt modelId="{C8AE6871-EABC-46A2-BF5B-77BEECC9CD97}" type="pres">
      <dgm:prSet presAssocID="{245D2E4D-A4F5-42A9-8A36-9256779AA1F2}" presName="ParentText" presStyleLbl="revTx" presStyleIdx="3" presStyleCnt="6">
        <dgm:presLayoutVars>
          <dgm:chMax val="0"/>
          <dgm:chPref val="0"/>
          <dgm:bulletEnabled val="1"/>
        </dgm:presLayoutVars>
      </dgm:prSet>
      <dgm:spPr/>
    </dgm:pt>
    <dgm:pt modelId="{EC666BFB-11BF-44D9-8620-0EA982F4B328}" type="pres">
      <dgm:prSet presAssocID="{245D2E4D-A4F5-42A9-8A36-9256779AA1F2}" presName="Triangle" presStyleLbl="alignNode1" presStyleIdx="7" presStyleCnt="11"/>
      <dgm:spPr/>
    </dgm:pt>
    <dgm:pt modelId="{7E8AC28E-0F48-49C4-838A-079670DEF155}" type="pres">
      <dgm:prSet presAssocID="{2540DB1F-EDDE-415B-A0C1-DC602DE51C7B}" presName="sibTrans" presStyleCnt="0"/>
      <dgm:spPr/>
    </dgm:pt>
    <dgm:pt modelId="{B83B4E4A-04E4-4922-A9C8-EA796B00293C}" type="pres">
      <dgm:prSet presAssocID="{2540DB1F-EDDE-415B-A0C1-DC602DE51C7B}" presName="space" presStyleCnt="0"/>
      <dgm:spPr/>
    </dgm:pt>
    <dgm:pt modelId="{D164B0ED-C4BF-4496-B2D1-1924A7189397}" type="pres">
      <dgm:prSet presAssocID="{F7293504-A925-4B2A-8CCF-5C69CDDA7FED}" presName="composite" presStyleCnt="0"/>
      <dgm:spPr/>
    </dgm:pt>
    <dgm:pt modelId="{9EF9C8B4-C10C-4287-8620-2BE66A48F448}" type="pres">
      <dgm:prSet presAssocID="{F7293504-A925-4B2A-8CCF-5C69CDDA7FED}" presName="LShape" presStyleLbl="alignNode1" presStyleIdx="8" presStyleCnt="11"/>
      <dgm:spPr/>
    </dgm:pt>
    <dgm:pt modelId="{CECD9955-0E52-40FD-A39F-1A6419483D1F}" type="pres">
      <dgm:prSet presAssocID="{F7293504-A925-4B2A-8CCF-5C69CDDA7FED}" presName="ParentText" presStyleLbl="revTx" presStyleIdx="4" presStyleCnt="6">
        <dgm:presLayoutVars>
          <dgm:chMax val="0"/>
          <dgm:chPref val="0"/>
          <dgm:bulletEnabled val="1"/>
        </dgm:presLayoutVars>
      </dgm:prSet>
      <dgm:spPr/>
    </dgm:pt>
    <dgm:pt modelId="{A4215C12-A4DE-40A9-9D07-52B12B145B5F}" type="pres">
      <dgm:prSet presAssocID="{F7293504-A925-4B2A-8CCF-5C69CDDA7FED}" presName="Triangle" presStyleLbl="alignNode1" presStyleIdx="9" presStyleCnt="11"/>
      <dgm:spPr/>
    </dgm:pt>
    <dgm:pt modelId="{048FBE7D-0CE4-408F-894C-CCD61ACC5DEC}" type="pres">
      <dgm:prSet presAssocID="{965034CF-3888-4C2A-BC98-D1A4038D3778}" presName="sibTrans" presStyleCnt="0"/>
      <dgm:spPr/>
    </dgm:pt>
    <dgm:pt modelId="{CBF2E335-9E23-4B06-896F-BF1DF57B735E}" type="pres">
      <dgm:prSet presAssocID="{965034CF-3888-4C2A-BC98-D1A4038D3778}" presName="space" presStyleCnt="0"/>
      <dgm:spPr/>
    </dgm:pt>
    <dgm:pt modelId="{D52ABB11-F6FA-489E-9193-B2F40CBDCAF4}" type="pres">
      <dgm:prSet presAssocID="{6FC15F15-558F-4511-97C0-52DFE5CEAA46}" presName="composite" presStyleCnt="0"/>
      <dgm:spPr/>
    </dgm:pt>
    <dgm:pt modelId="{361933AB-EAC1-4852-A631-1440B981E2D2}" type="pres">
      <dgm:prSet presAssocID="{6FC15F15-558F-4511-97C0-52DFE5CEAA46}" presName="LShape" presStyleLbl="alignNode1" presStyleIdx="10" presStyleCnt="11"/>
      <dgm:spPr/>
    </dgm:pt>
    <dgm:pt modelId="{330E3666-D6A2-47C5-8AB5-316FD848C95B}" type="pres">
      <dgm:prSet presAssocID="{6FC15F15-558F-4511-97C0-52DFE5CEAA46}" presName="ParentText" presStyleLbl="revTx" presStyleIdx="5" presStyleCnt="6">
        <dgm:presLayoutVars>
          <dgm:chMax val="0"/>
          <dgm:chPref val="0"/>
          <dgm:bulletEnabled val="1"/>
        </dgm:presLayoutVars>
      </dgm:prSet>
      <dgm:spPr/>
    </dgm:pt>
  </dgm:ptLst>
  <dgm:cxnLst>
    <dgm:cxn modelId="{48D4530D-F61A-4EFE-BCC7-3833F6F3F4B9}" srcId="{9E492F95-6937-4F45-AA48-1F91828714A1}" destId="{F796EABA-A151-4847-9B76-C771061D2567}" srcOrd="2" destOrd="0" parTransId="{50CA60D4-74FA-4F88-9CDE-F4674ED7DAFB}" sibTransId="{5FB614F6-B9D6-4C0F-A68F-82FCE6AA7E90}"/>
    <dgm:cxn modelId="{D58FCE11-FEBE-408D-96EF-B542B9E3AC44}" type="presOf" srcId="{6FC15F15-558F-4511-97C0-52DFE5CEAA46}" destId="{330E3666-D6A2-47C5-8AB5-316FD848C95B}" srcOrd="0" destOrd="0" presId="urn:microsoft.com/office/officeart/2009/3/layout/StepUpProcess"/>
    <dgm:cxn modelId="{E6493015-1BFC-4225-8A8C-8E9EBE5F7D64}" type="presOf" srcId="{245D2E4D-A4F5-42A9-8A36-9256779AA1F2}" destId="{C8AE6871-EABC-46A2-BF5B-77BEECC9CD97}" srcOrd="0" destOrd="0" presId="urn:microsoft.com/office/officeart/2009/3/layout/StepUpProcess"/>
    <dgm:cxn modelId="{244A6B1E-38F9-4C39-9807-E807EE3477A6}" srcId="{9E492F95-6937-4F45-AA48-1F91828714A1}" destId="{2FF55018-41B2-4226-A992-B811E3889219}" srcOrd="0" destOrd="0" parTransId="{27C2E948-F9A9-4DF3-8BAE-9094F6417FCA}" sibTransId="{945C15A2-89B1-4F23-9964-81A600E7A2E6}"/>
    <dgm:cxn modelId="{30E85223-29F8-484A-AF77-539992AC9164}" type="presOf" srcId="{8929F38D-E974-4A9A-A7C9-7C268DD25515}" destId="{BFA274D4-7C5A-45AF-8CDC-395B20A5D5FB}" srcOrd="0" destOrd="0" presId="urn:microsoft.com/office/officeart/2009/3/layout/StepUpProcess"/>
    <dgm:cxn modelId="{CCEAD53C-A919-4D89-BD53-B5A80783E64A}" srcId="{9E492F95-6937-4F45-AA48-1F91828714A1}" destId="{8929F38D-E974-4A9A-A7C9-7C268DD25515}" srcOrd="1" destOrd="0" parTransId="{1B50CCD1-BCAE-4E27-A8D3-B82CE3584BFC}" sibTransId="{44CD21AF-370E-44DE-9590-FAB50CB81A92}"/>
    <dgm:cxn modelId="{DA5BA242-8598-435B-A726-F97811CBE19D}" srcId="{9E492F95-6937-4F45-AA48-1F91828714A1}" destId="{F7293504-A925-4B2A-8CCF-5C69CDDA7FED}" srcOrd="4" destOrd="0" parTransId="{A146F34F-144C-40DE-A4F4-D713DE1D88D3}" sibTransId="{965034CF-3888-4C2A-BC98-D1A4038D3778}"/>
    <dgm:cxn modelId="{B5FA9143-3B06-49EE-926D-AF82BEC7D871}" type="presOf" srcId="{2FF55018-41B2-4226-A992-B811E3889219}" destId="{82C6F574-6267-468C-AE48-DA980502E2B1}" srcOrd="0" destOrd="0" presId="urn:microsoft.com/office/officeart/2009/3/layout/StepUpProcess"/>
    <dgm:cxn modelId="{8D5CEC51-416E-44C8-8270-0998FB853F00}" srcId="{9E492F95-6937-4F45-AA48-1F91828714A1}" destId="{245D2E4D-A4F5-42A9-8A36-9256779AA1F2}" srcOrd="3" destOrd="0" parTransId="{1B1B32EF-B5BB-4DF8-B458-04D1D219CD43}" sibTransId="{2540DB1F-EDDE-415B-A0C1-DC602DE51C7B}"/>
    <dgm:cxn modelId="{A7CF9989-BFA9-489E-907F-81945C329011}" srcId="{9E492F95-6937-4F45-AA48-1F91828714A1}" destId="{6FC15F15-558F-4511-97C0-52DFE5CEAA46}" srcOrd="5" destOrd="0" parTransId="{2A76E65E-8BCC-43DE-AEC5-373C64B7B363}" sibTransId="{9FDC48E7-260B-4BA4-BBCB-C764CB6B66EF}"/>
    <dgm:cxn modelId="{573321CF-619C-47BE-ABDC-636565C7A4D6}" type="presOf" srcId="{F7293504-A925-4B2A-8CCF-5C69CDDA7FED}" destId="{CECD9955-0E52-40FD-A39F-1A6419483D1F}" srcOrd="0" destOrd="0" presId="urn:microsoft.com/office/officeart/2009/3/layout/StepUpProcess"/>
    <dgm:cxn modelId="{786099EC-12D2-4E9F-ABB6-42417F8DF81F}" type="presOf" srcId="{9E492F95-6937-4F45-AA48-1F91828714A1}" destId="{29388A58-4723-4DFB-B941-9F4F01AD45A1}" srcOrd="0" destOrd="0" presId="urn:microsoft.com/office/officeart/2009/3/layout/StepUpProcess"/>
    <dgm:cxn modelId="{8C1A3AF6-A1F9-4188-A1DD-49E0944F626D}" type="presOf" srcId="{F796EABA-A151-4847-9B76-C771061D2567}" destId="{1A0FC5B7-4A69-41FA-A4B4-52D50E271CE8}" srcOrd="0" destOrd="0" presId="urn:microsoft.com/office/officeart/2009/3/layout/StepUpProcess"/>
    <dgm:cxn modelId="{B433DADC-159B-4BFD-95DA-245A70883DBF}" type="presParOf" srcId="{29388A58-4723-4DFB-B941-9F4F01AD45A1}" destId="{158ADC9E-E82A-4CA0-B448-889898DAB3D5}" srcOrd="0" destOrd="0" presId="urn:microsoft.com/office/officeart/2009/3/layout/StepUpProcess"/>
    <dgm:cxn modelId="{1819BD90-F9F3-4230-97D3-1A3E4E81B1D6}" type="presParOf" srcId="{158ADC9E-E82A-4CA0-B448-889898DAB3D5}" destId="{DFB51DE3-EE00-45AB-A984-FBA6703B6DB8}" srcOrd="0" destOrd="0" presId="urn:microsoft.com/office/officeart/2009/3/layout/StepUpProcess"/>
    <dgm:cxn modelId="{D3072A6F-1785-43A9-B910-E391E309F1C8}" type="presParOf" srcId="{158ADC9E-E82A-4CA0-B448-889898DAB3D5}" destId="{82C6F574-6267-468C-AE48-DA980502E2B1}" srcOrd="1" destOrd="0" presId="urn:microsoft.com/office/officeart/2009/3/layout/StepUpProcess"/>
    <dgm:cxn modelId="{B545F65E-EA8F-4BBF-BB47-24502F8170FC}" type="presParOf" srcId="{158ADC9E-E82A-4CA0-B448-889898DAB3D5}" destId="{54E7860B-C1BF-4667-8D45-92B57BDF8217}" srcOrd="2" destOrd="0" presId="urn:microsoft.com/office/officeart/2009/3/layout/StepUpProcess"/>
    <dgm:cxn modelId="{2C7A8806-ED14-4DF1-AD1E-F2124983DB7F}" type="presParOf" srcId="{29388A58-4723-4DFB-B941-9F4F01AD45A1}" destId="{5798881F-F6F8-4C9A-B1E2-AF0454BC44B8}" srcOrd="1" destOrd="0" presId="urn:microsoft.com/office/officeart/2009/3/layout/StepUpProcess"/>
    <dgm:cxn modelId="{6B56FB06-DC4C-4858-8423-D7E2AA6F6E41}" type="presParOf" srcId="{5798881F-F6F8-4C9A-B1E2-AF0454BC44B8}" destId="{29D51B62-DD58-45BF-839F-1CE2F149A644}" srcOrd="0" destOrd="0" presId="urn:microsoft.com/office/officeart/2009/3/layout/StepUpProcess"/>
    <dgm:cxn modelId="{2D8581F5-C67E-4A1F-A53D-993953C0925B}" type="presParOf" srcId="{29388A58-4723-4DFB-B941-9F4F01AD45A1}" destId="{5EC4BA1A-8BBB-4633-8936-F14040324374}" srcOrd="2" destOrd="0" presId="urn:microsoft.com/office/officeart/2009/3/layout/StepUpProcess"/>
    <dgm:cxn modelId="{DDD1C4D1-697E-42D8-BCC8-949323019544}" type="presParOf" srcId="{5EC4BA1A-8BBB-4633-8936-F14040324374}" destId="{EC5DCB81-4C48-477A-8424-1D15D9FEECDB}" srcOrd="0" destOrd="0" presId="urn:microsoft.com/office/officeart/2009/3/layout/StepUpProcess"/>
    <dgm:cxn modelId="{65C1F9F1-B07E-4140-A1A8-59DDC3252C4E}" type="presParOf" srcId="{5EC4BA1A-8BBB-4633-8936-F14040324374}" destId="{BFA274D4-7C5A-45AF-8CDC-395B20A5D5FB}" srcOrd="1" destOrd="0" presId="urn:microsoft.com/office/officeart/2009/3/layout/StepUpProcess"/>
    <dgm:cxn modelId="{8454799E-BAAB-47EB-BD56-2876DDC8CBE6}" type="presParOf" srcId="{5EC4BA1A-8BBB-4633-8936-F14040324374}" destId="{C742DDF0-8C45-4BC0-A991-1B923981A96A}" srcOrd="2" destOrd="0" presId="urn:microsoft.com/office/officeart/2009/3/layout/StepUpProcess"/>
    <dgm:cxn modelId="{2C7ABF03-431B-4809-BB91-001A20E6B5F1}" type="presParOf" srcId="{29388A58-4723-4DFB-B941-9F4F01AD45A1}" destId="{F98DB7A9-91AC-4648-A4E0-9BDF3000CE3F}" srcOrd="3" destOrd="0" presId="urn:microsoft.com/office/officeart/2009/3/layout/StepUpProcess"/>
    <dgm:cxn modelId="{6D4A8BC8-C89F-4887-8415-833862531D4C}" type="presParOf" srcId="{F98DB7A9-91AC-4648-A4E0-9BDF3000CE3F}" destId="{B6F26A67-9994-414A-9365-4E948CB0AF04}" srcOrd="0" destOrd="0" presId="urn:microsoft.com/office/officeart/2009/3/layout/StepUpProcess"/>
    <dgm:cxn modelId="{39DF293E-2B96-4D89-B2E4-15DF2C15B2C7}" type="presParOf" srcId="{29388A58-4723-4DFB-B941-9F4F01AD45A1}" destId="{C5A988A6-756B-424C-B59B-03725D61DEB0}" srcOrd="4" destOrd="0" presId="urn:microsoft.com/office/officeart/2009/3/layout/StepUpProcess"/>
    <dgm:cxn modelId="{38BD37A4-87CA-47E7-85A1-162EBAD2C9E3}" type="presParOf" srcId="{C5A988A6-756B-424C-B59B-03725D61DEB0}" destId="{1614B4F1-CE90-4E99-94EE-4C9F0377DD31}" srcOrd="0" destOrd="0" presId="urn:microsoft.com/office/officeart/2009/3/layout/StepUpProcess"/>
    <dgm:cxn modelId="{0AB2E5EB-C921-40CD-96B2-D863B7A1ABC2}" type="presParOf" srcId="{C5A988A6-756B-424C-B59B-03725D61DEB0}" destId="{1A0FC5B7-4A69-41FA-A4B4-52D50E271CE8}" srcOrd="1" destOrd="0" presId="urn:microsoft.com/office/officeart/2009/3/layout/StepUpProcess"/>
    <dgm:cxn modelId="{6C2DA7AB-A9C7-4AEB-B12F-CC06F1BA0576}" type="presParOf" srcId="{C5A988A6-756B-424C-B59B-03725D61DEB0}" destId="{67C22EC6-CA2E-4654-8464-669B76C7F419}" srcOrd="2" destOrd="0" presId="urn:microsoft.com/office/officeart/2009/3/layout/StepUpProcess"/>
    <dgm:cxn modelId="{2FB4D0E2-919B-4FCD-A394-2DC88BCA32C6}" type="presParOf" srcId="{29388A58-4723-4DFB-B941-9F4F01AD45A1}" destId="{5ECB195B-FD3A-4EC8-81F0-1C599D838D67}" srcOrd="5" destOrd="0" presId="urn:microsoft.com/office/officeart/2009/3/layout/StepUpProcess"/>
    <dgm:cxn modelId="{8DAFA664-622C-46F3-B221-17102044DF60}" type="presParOf" srcId="{5ECB195B-FD3A-4EC8-81F0-1C599D838D67}" destId="{FC358864-34EC-430B-AA07-92524D4952EE}" srcOrd="0" destOrd="0" presId="urn:microsoft.com/office/officeart/2009/3/layout/StepUpProcess"/>
    <dgm:cxn modelId="{4BD41B7C-F7F5-419C-8E5B-D18E228C22E4}" type="presParOf" srcId="{29388A58-4723-4DFB-B941-9F4F01AD45A1}" destId="{7B2B7BEC-2087-4738-97D6-68E2C1256820}" srcOrd="6" destOrd="0" presId="urn:microsoft.com/office/officeart/2009/3/layout/StepUpProcess"/>
    <dgm:cxn modelId="{931006D5-1BED-420C-8B4B-FC9EF48B9A8F}" type="presParOf" srcId="{7B2B7BEC-2087-4738-97D6-68E2C1256820}" destId="{22182004-03BB-461F-9B62-9AA4E94A12A7}" srcOrd="0" destOrd="0" presId="urn:microsoft.com/office/officeart/2009/3/layout/StepUpProcess"/>
    <dgm:cxn modelId="{1D7B2652-91C9-4E8A-8A65-BD03A8722150}" type="presParOf" srcId="{7B2B7BEC-2087-4738-97D6-68E2C1256820}" destId="{C8AE6871-EABC-46A2-BF5B-77BEECC9CD97}" srcOrd="1" destOrd="0" presId="urn:microsoft.com/office/officeart/2009/3/layout/StepUpProcess"/>
    <dgm:cxn modelId="{E52495B2-30B5-41AB-A45D-8F7CD33F24EC}" type="presParOf" srcId="{7B2B7BEC-2087-4738-97D6-68E2C1256820}" destId="{EC666BFB-11BF-44D9-8620-0EA982F4B328}" srcOrd="2" destOrd="0" presId="urn:microsoft.com/office/officeart/2009/3/layout/StepUpProcess"/>
    <dgm:cxn modelId="{5461F7E1-D122-4A81-BCDA-8D7A7B3C6828}" type="presParOf" srcId="{29388A58-4723-4DFB-B941-9F4F01AD45A1}" destId="{7E8AC28E-0F48-49C4-838A-079670DEF155}" srcOrd="7" destOrd="0" presId="urn:microsoft.com/office/officeart/2009/3/layout/StepUpProcess"/>
    <dgm:cxn modelId="{36369AB0-0005-488E-93F3-F92EF5F1F39C}" type="presParOf" srcId="{7E8AC28E-0F48-49C4-838A-079670DEF155}" destId="{B83B4E4A-04E4-4922-A9C8-EA796B00293C}" srcOrd="0" destOrd="0" presId="urn:microsoft.com/office/officeart/2009/3/layout/StepUpProcess"/>
    <dgm:cxn modelId="{B8E0F37E-4EF5-4D1B-84B3-3D9E509C52EF}" type="presParOf" srcId="{29388A58-4723-4DFB-B941-9F4F01AD45A1}" destId="{D164B0ED-C4BF-4496-B2D1-1924A7189397}" srcOrd="8" destOrd="0" presId="urn:microsoft.com/office/officeart/2009/3/layout/StepUpProcess"/>
    <dgm:cxn modelId="{E07C59F2-6024-4E07-9BA4-EC698095FA72}" type="presParOf" srcId="{D164B0ED-C4BF-4496-B2D1-1924A7189397}" destId="{9EF9C8B4-C10C-4287-8620-2BE66A48F448}" srcOrd="0" destOrd="0" presId="urn:microsoft.com/office/officeart/2009/3/layout/StepUpProcess"/>
    <dgm:cxn modelId="{516B86EA-57AB-4F6C-B29E-B5CD2EDF68D3}" type="presParOf" srcId="{D164B0ED-C4BF-4496-B2D1-1924A7189397}" destId="{CECD9955-0E52-40FD-A39F-1A6419483D1F}" srcOrd="1" destOrd="0" presId="urn:microsoft.com/office/officeart/2009/3/layout/StepUpProcess"/>
    <dgm:cxn modelId="{3066F690-EE2C-4153-B6E4-5264FCE89F6B}" type="presParOf" srcId="{D164B0ED-C4BF-4496-B2D1-1924A7189397}" destId="{A4215C12-A4DE-40A9-9D07-52B12B145B5F}" srcOrd="2" destOrd="0" presId="urn:microsoft.com/office/officeart/2009/3/layout/StepUpProcess"/>
    <dgm:cxn modelId="{6FE3C0EF-44AB-4A67-9093-9581E21CA739}" type="presParOf" srcId="{29388A58-4723-4DFB-B941-9F4F01AD45A1}" destId="{048FBE7D-0CE4-408F-894C-CCD61ACC5DEC}" srcOrd="9" destOrd="0" presId="urn:microsoft.com/office/officeart/2009/3/layout/StepUpProcess"/>
    <dgm:cxn modelId="{C869C7D9-C659-454D-87FB-D48BBEAE7662}" type="presParOf" srcId="{048FBE7D-0CE4-408F-894C-CCD61ACC5DEC}" destId="{CBF2E335-9E23-4B06-896F-BF1DF57B735E}" srcOrd="0" destOrd="0" presId="urn:microsoft.com/office/officeart/2009/3/layout/StepUpProcess"/>
    <dgm:cxn modelId="{07CEF3EB-88E6-43D1-A199-CDFE36B65649}" type="presParOf" srcId="{29388A58-4723-4DFB-B941-9F4F01AD45A1}" destId="{D52ABB11-F6FA-489E-9193-B2F40CBDCAF4}" srcOrd="10" destOrd="0" presId="urn:microsoft.com/office/officeart/2009/3/layout/StepUpProcess"/>
    <dgm:cxn modelId="{D1480CA7-A798-4CDE-82D3-BFD6C3D355BC}" type="presParOf" srcId="{D52ABB11-F6FA-489E-9193-B2F40CBDCAF4}" destId="{361933AB-EAC1-4852-A631-1440B981E2D2}" srcOrd="0" destOrd="0" presId="urn:microsoft.com/office/officeart/2009/3/layout/StepUpProcess"/>
    <dgm:cxn modelId="{A03DE113-447A-42CB-827A-D9079620C6DE}" type="presParOf" srcId="{D52ABB11-F6FA-489E-9193-B2F40CBDCAF4}" destId="{330E3666-D6A2-47C5-8AB5-316FD848C95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4BF0EA-67F2-EE4D-BEDC-0FE40E5F7B5F}" type="doc">
      <dgm:prSet loTypeId="urn:microsoft.com/office/officeart/2005/8/layout/lProcess2" loCatId="" qsTypeId="urn:microsoft.com/office/officeart/2005/8/quickstyle/simple3" qsCatId="simple" csTypeId="urn:microsoft.com/office/officeart/2005/8/colors/accent2_2" csCatId="accent2" phldr="1"/>
      <dgm:spPr/>
      <dgm:t>
        <a:bodyPr/>
        <a:lstStyle/>
        <a:p>
          <a:endParaRPr lang="es-CL"/>
        </a:p>
      </dgm:t>
    </dgm:pt>
    <dgm:pt modelId="{5203F538-56DE-FD45-892A-FD60AF6F201E}">
      <dgm:prSet phldrT="[Texto]"/>
      <dgm:spPr>
        <a:noFill/>
      </dgm:spPr>
      <dgm:t>
        <a:bodyPr anchor="t"/>
        <a:lstStyle/>
        <a:p>
          <a:pPr>
            <a:lnSpc>
              <a:spcPct val="100000"/>
            </a:lnSpc>
          </a:pPr>
          <a:endParaRPr lang="es-CL" b="1" dirty="0">
            <a:solidFill>
              <a:srgbClr val="F2F2F2"/>
            </a:solidFill>
          </a:endParaRPr>
        </a:p>
      </dgm:t>
    </dgm:pt>
    <dgm:pt modelId="{EB35E4B5-C0A3-504E-9A6E-A880B8A3303C}" type="parTrans" cxnId="{BB6F30B6-70F2-CF41-8497-DAC306A4CA95}">
      <dgm:prSet/>
      <dgm:spPr/>
      <dgm:t>
        <a:bodyPr/>
        <a:lstStyle/>
        <a:p>
          <a:pPr>
            <a:lnSpc>
              <a:spcPct val="100000"/>
            </a:lnSpc>
          </a:pPr>
          <a:endParaRPr lang="es-CL"/>
        </a:p>
      </dgm:t>
    </dgm:pt>
    <dgm:pt modelId="{6F60B2D3-3667-3649-8089-D568DE48A718}" type="sibTrans" cxnId="{BB6F30B6-70F2-CF41-8497-DAC306A4CA95}">
      <dgm:prSet/>
      <dgm:spPr/>
      <dgm:t>
        <a:bodyPr/>
        <a:lstStyle/>
        <a:p>
          <a:pPr>
            <a:lnSpc>
              <a:spcPct val="100000"/>
            </a:lnSpc>
          </a:pPr>
          <a:endParaRPr lang="es-CL"/>
        </a:p>
      </dgm:t>
    </dgm:pt>
    <dgm:pt modelId="{621366B9-35C5-A14F-9A33-4BFD2B1922AC}">
      <dgm:prSet phldrT="[Texto]"/>
      <dgm:spPr>
        <a:solidFill>
          <a:srgbClr val="FC770D"/>
        </a:solidFill>
      </dgm:spPr>
      <dgm:t>
        <a:bodyPr/>
        <a:lstStyle/>
        <a:p>
          <a:pPr>
            <a:lnSpc>
              <a:spcPct val="100000"/>
            </a:lnSpc>
          </a:pPr>
          <a:r>
            <a:rPr lang="es-CL">
              <a:solidFill>
                <a:srgbClr val="F2F2F2"/>
              </a:solidFill>
            </a:rPr>
            <a:t>PIB MInería</a:t>
          </a:r>
          <a:endParaRPr lang="es-CL" dirty="0">
            <a:solidFill>
              <a:srgbClr val="F2F2F2"/>
            </a:solidFill>
          </a:endParaRPr>
        </a:p>
      </dgm:t>
    </dgm:pt>
    <dgm:pt modelId="{14080458-49A0-7940-955D-4E1112DE3623}" type="parTrans" cxnId="{7464AF45-DC7F-6446-A2BD-394D8A0722C3}">
      <dgm:prSet/>
      <dgm:spPr/>
      <dgm:t>
        <a:bodyPr/>
        <a:lstStyle/>
        <a:p>
          <a:pPr>
            <a:lnSpc>
              <a:spcPct val="100000"/>
            </a:lnSpc>
          </a:pPr>
          <a:endParaRPr lang="es-CL"/>
        </a:p>
      </dgm:t>
    </dgm:pt>
    <dgm:pt modelId="{36F0A67A-BCBD-F940-B375-C011F601FED3}" type="sibTrans" cxnId="{7464AF45-DC7F-6446-A2BD-394D8A0722C3}">
      <dgm:prSet/>
      <dgm:spPr/>
      <dgm:t>
        <a:bodyPr/>
        <a:lstStyle/>
        <a:p>
          <a:pPr>
            <a:lnSpc>
              <a:spcPct val="100000"/>
            </a:lnSpc>
          </a:pPr>
          <a:endParaRPr lang="es-CL"/>
        </a:p>
      </dgm:t>
    </dgm:pt>
    <dgm:pt modelId="{C2A5854C-8A13-EC41-9F52-AF25D4C7209A}">
      <dgm:prSet phldrT="[Texto]"/>
      <dgm:spPr>
        <a:solidFill>
          <a:srgbClr val="FFFFFF"/>
        </a:solidFill>
      </dgm:spPr>
      <dgm:t>
        <a:bodyPr/>
        <a:lstStyle/>
        <a:p>
          <a:pPr>
            <a:lnSpc>
              <a:spcPct val="100000"/>
            </a:lnSpc>
          </a:pPr>
          <a:endParaRPr lang="es-CL" dirty="0"/>
        </a:p>
        <a:p>
          <a:pPr>
            <a:lnSpc>
              <a:spcPct val="100000"/>
            </a:lnSpc>
          </a:pPr>
          <a:r>
            <a:rPr lang="es-CL" dirty="0"/>
            <a:t>Encadenamientos</a:t>
          </a:r>
        </a:p>
      </dgm:t>
    </dgm:pt>
    <dgm:pt modelId="{A2C01D38-BC2E-DE4C-B183-F95397D03918}" type="parTrans" cxnId="{711FEA25-4439-9E45-9B24-0A09245AFF30}">
      <dgm:prSet/>
      <dgm:spPr/>
      <dgm:t>
        <a:bodyPr/>
        <a:lstStyle/>
        <a:p>
          <a:pPr>
            <a:lnSpc>
              <a:spcPct val="100000"/>
            </a:lnSpc>
          </a:pPr>
          <a:endParaRPr lang="es-CL"/>
        </a:p>
      </dgm:t>
    </dgm:pt>
    <dgm:pt modelId="{FF1F51C2-9296-7444-9CD2-B8F6B5D73E58}" type="sibTrans" cxnId="{711FEA25-4439-9E45-9B24-0A09245AFF30}">
      <dgm:prSet/>
      <dgm:spPr/>
      <dgm:t>
        <a:bodyPr/>
        <a:lstStyle/>
        <a:p>
          <a:pPr>
            <a:lnSpc>
              <a:spcPct val="100000"/>
            </a:lnSpc>
          </a:pPr>
          <a:endParaRPr lang="es-CL"/>
        </a:p>
      </dgm:t>
    </dgm:pt>
    <dgm:pt modelId="{143CFFBD-A235-6F49-B139-A1B3EF0821E1}">
      <dgm:prSet phldrT="[Texto]"/>
      <dgm:spPr>
        <a:solidFill>
          <a:srgbClr val="FC770D"/>
        </a:solidFill>
      </dgm:spPr>
      <dgm:t>
        <a:bodyPr/>
        <a:lstStyle/>
        <a:p>
          <a:pPr>
            <a:lnSpc>
              <a:spcPct val="100000"/>
            </a:lnSpc>
          </a:pPr>
          <a:r>
            <a:rPr lang="es-CL" dirty="0">
              <a:solidFill>
                <a:srgbClr val="F2F2F2"/>
              </a:solidFill>
            </a:rPr>
            <a:t>Demanda Intermedia</a:t>
          </a:r>
        </a:p>
      </dgm:t>
    </dgm:pt>
    <dgm:pt modelId="{000CC955-3E83-E743-94FE-C1756D2337AA}" type="parTrans" cxnId="{93913DF6-F26A-2E4C-AD45-86623B424E72}">
      <dgm:prSet/>
      <dgm:spPr/>
      <dgm:t>
        <a:bodyPr/>
        <a:lstStyle/>
        <a:p>
          <a:pPr>
            <a:lnSpc>
              <a:spcPct val="100000"/>
            </a:lnSpc>
          </a:pPr>
          <a:endParaRPr lang="es-CL"/>
        </a:p>
      </dgm:t>
    </dgm:pt>
    <dgm:pt modelId="{055B86E8-6D89-5041-BF9F-74001974EC20}" type="sibTrans" cxnId="{93913DF6-F26A-2E4C-AD45-86623B424E72}">
      <dgm:prSet/>
      <dgm:spPr/>
      <dgm:t>
        <a:bodyPr/>
        <a:lstStyle/>
        <a:p>
          <a:pPr>
            <a:lnSpc>
              <a:spcPct val="100000"/>
            </a:lnSpc>
          </a:pPr>
          <a:endParaRPr lang="es-CL"/>
        </a:p>
      </dgm:t>
    </dgm:pt>
    <dgm:pt modelId="{20E7BAA9-3E48-574E-84A2-C50172AE7AA6}">
      <dgm:prSet phldrT="[Texto]"/>
      <dgm:spPr>
        <a:solidFill>
          <a:srgbClr val="FC770D"/>
        </a:solidFill>
      </dgm:spPr>
      <dgm:t>
        <a:bodyPr/>
        <a:lstStyle/>
        <a:p>
          <a:pPr>
            <a:lnSpc>
              <a:spcPct val="100000"/>
            </a:lnSpc>
          </a:pPr>
          <a:r>
            <a:rPr lang="es-CL" dirty="0">
              <a:solidFill>
                <a:srgbClr val="F2F2F2"/>
              </a:solidFill>
            </a:rPr>
            <a:t>Inversión Sectorial</a:t>
          </a:r>
        </a:p>
      </dgm:t>
    </dgm:pt>
    <dgm:pt modelId="{EE73C829-DD92-224C-8247-86024D0DCCF3}" type="parTrans" cxnId="{635EB7E8-D92F-0849-8E06-3AC507A131CE}">
      <dgm:prSet/>
      <dgm:spPr/>
      <dgm:t>
        <a:bodyPr/>
        <a:lstStyle/>
        <a:p>
          <a:pPr>
            <a:lnSpc>
              <a:spcPct val="100000"/>
            </a:lnSpc>
          </a:pPr>
          <a:endParaRPr lang="es-CL"/>
        </a:p>
      </dgm:t>
    </dgm:pt>
    <dgm:pt modelId="{07C7FC11-BF77-194C-A1E6-11E2BFBEDD0C}" type="sibTrans" cxnId="{635EB7E8-D92F-0849-8E06-3AC507A131CE}">
      <dgm:prSet/>
      <dgm:spPr/>
      <dgm:t>
        <a:bodyPr/>
        <a:lstStyle/>
        <a:p>
          <a:pPr>
            <a:lnSpc>
              <a:spcPct val="100000"/>
            </a:lnSpc>
          </a:pPr>
          <a:endParaRPr lang="es-CL"/>
        </a:p>
      </dgm:t>
    </dgm:pt>
    <dgm:pt modelId="{512317B8-CC96-B64B-B41D-FA5630F9C356}">
      <dgm:prSet phldrT="[Texto]"/>
      <dgm:spPr>
        <a:solidFill>
          <a:srgbClr val="FFFFFF"/>
        </a:solidFill>
      </dgm:spPr>
      <dgm:t>
        <a:bodyPr/>
        <a:lstStyle/>
        <a:p>
          <a:pPr>
            <a:lnSpc>
              <a:spcPct val="100000"/>
            </a:lnSpc>
          </a:pPr>
          <a:endParaRPr lang="es-CL" dirty="0"/>
        </a:p>
        <a:p>
          <a:pPr>
            <a:lnSpc>
              <a:spcPct val="100000"/>
            </a:lnSpc>
          </a:pPr>
          <a:r>
            <a:rPr lang="es-CL" dirty="0"/>
            <a:t>Consumo</a:t>
          </a:r>
        </a:p>
      </dgm:t>
    </dgm:pt>
    <dgm:pt modelId="{43826684-BDAD-D54A-93DD-A4F6428F569E}" type="parTrans" cxnId="{C7A82D08-E137-9440-9BA6-75A031B70013}">
      <dgm:prSet/>
      <dgm:spPr/>
      <dgm:t>
        <a:bodyPr/>
        <a:lstStyle/>
        <a:p>
          <a:pPr>
            <a:lnSpc>
              <a:spcPct val="100000"/>
            </a:lnSpc>
          </a:pPr>
          <a:endParaRPr lang="es-CL"/>
        </a:p>
      </dgm:t>
    </dgm:pt>
    <dgm:pt modelId="{122AFAF8-3665-834A-AAF9-0CA02D211999}" type="sibTrans" cxnId="{C7A82D08-E137-9440-9BA6-75A031B70013}">
      <dgm:prSet/>
      <dgm:spPr/>
      <dgm:t>
        <a:bodyPr/>
        <a:lstStyle/>
        <a:p>
          <a:pPr>
            <a:lnSpc>
              <a:spcPct val="100000"/>
            </a:lnSpc>
          </a:pPr>
          <a:endParaRPr lang="es-CL"/>
        </a:p>
      </dgm:t>
    </dgm:pt>
    <dgm:pt modelId="{B9C406C5-D92D-5143-AE0F-571B372135E1}">
      <dgm:prSet phldrT="[Texto]"/>
      <dgm:spPr>
        <a:solidFill>
          <a:srgbClr val="FC770D"/>
        </a:solidFill>
      </dgm:spPr>
      <dgm:t>
        <a:bodyPr/>
        <a:lstStyle/>
        <a:p>
          <a:pPr>
            <a:lnSpc>
              <a:spcPct val="100000"/>
            </a:lnSpc>
          </a:pPr>
          <a:r>
            <a:rPr lang="es-CL" dirty="0">
              <a:solidFill>
                <a:srgbClr val="F2F2F2"/>
              </a:solidFill>
            </a:rPr>
            <a:t>Gasto de Gobierno</a:t>
          </a:r>
        </a:p>
      </dgm:t>
    </dgm:pt>
    <dgm:pt modelId="{5D83EA7F-D48B-AD4C-9D66-1EC284F619F0}" type="parTrans" cxnId="{40EF1E60-006F-4A4D-B1C9-64FE6B1E82A4}">
      <dgm:prSet/>
      <dgm:spPr/>
      <dgm:t>
        <a:bodyPr/>
        <a:lstStyle/>
        <a:p>
          <a:pPr>
            <a:lnSpc>
              <a:spcPct val="100000"/>
            </a:lnSpc>
          </a:pPr>
          <a:endParaRPr lang="es-CL"/>
        </a:p>
      </dgm:t>
    </dgm:pt>
    <dgm:pt modelId="{36D34D79-77E5-C644-ADF4-3E1DC4DD16C4}" type="sibTrans" cxnId="{40EF1E60-006F-4A4D-B1C9-64FE6B1E82A4}">
      <dgm:prSet/>
      <dgm:spPr/>
      <dgm:t>
        <a:bodyPr/>
        <a:lstStyle/>
        <a:p>
          <a:pPr>
            <a:lnSpc>
              <a:spcPct val="100000"/>
            </a:lnSpc>
          </a:pPr>
          <a:endParaRPr lang="es-CL"/>
        </a:p>
      </dgm:t>
    </dgm:pt>
    <dgm:pt modelId="{07A59261-C626-5742-9A34-9243D14004D6}">
      <dgm:prSet phldrT="[Texto]"/>
      <dgm:spPr>
        <a:solidFill>
          <a:srgbClr val="FC770D"/>
        </a:solidFill>
      </dgm:spPr>
      <dgm:t>
        <a:bodyPr/>
        <a:lstStyle/>
        <a:p>
          <a:pPr>
            <a:lnSpc>
              <a:spcPct val="100000"/>
            </a:lnSpc>
          </a:pPr>
          <a:r>
            <a:rPr lang="es-CL" dirty="0">
              <a:solidFill>
                <a:srgbClr val="F2F2F2"/>
              </a:solidFill>
            </a:rPr>
            <a:t>Consumo Hogares</a:t>
          </a:r>
        </a:p>
      </dgm:t>
    </dgm:pt>
    <dgm:pt modelId="{9C8CDFB6-91EB-744A-9F8E-0C88D519B320}" type="parTrans" cxnId="{3E788FF3-8F55-5242-954F-D58D60267E6E}">
      <dgm:prSet/>
      <dgm:spPr/>
      <dgm:t>
        <a:bodyPr/>
        <a:lstStyle/>
        <a:p>
          <a:pPr>
            <a:lnSpc>
              <a:spcPct val="100000"/>
            </a:lnSpc>
          </a:pPr>
          <a:endParaRPr lang="es-CL"/>
        </a:p>
      </dgm:t>
    </dgm:pt>
    <dgm:pt modelId="{B1D30942-A50A-5245-8CE5-F842ECF0EF1C}" type="sibTrans" cxnId="{3E788FF3-8F55-5242-954F-D58D60267E6E}">
      <dgm:prSet/>
      <dgm:spPr/>
      <dgm:t>
        <a:bodyPr/>
        <a:lstStyle/>
        <a:p>
          <a:pPr>
            <a:lnSpc>
              <a:spcPct val="100000"/>
            </a:lnSpc>
          </a:pPr>
          <a:endParaRPr lang="es-CL"/>
        </a:p>
      </dgm:t>
    </dgm:pt>
    <dgm:pt modelId="{2429810D-CC9C-D54F-BFC4-61E62D2DCC95}">
      <dgm:prSet phldrT="[Texto]"/>
      <dgm:spPr>
        <a:solidFill>
          <a:srgbClr val="FC770D"/>
        </a:solidFill>
      </dgm:spPr>
      <dgm:t>
        <a:bodyPr/>
        <a:lstStyle/>
        <a:p>
          <a:pPr>
            <a:lnSpc>
              <a:spcPct val="100000"/>
            </a:lnSpc>
          </a:pPr>
          <a:r>
            <a:rPr lang="es-CL">
              <a:solidFill>
                <a:srgbClr val="F2F2F2"/>
              </a:solidFill>
            </a:rPr>
            <a:t>Inversión Publica</a:t>
          </a:r>
          <a:endParaRPr lang="es-CL" dirty="0">
            <a:solidFill>
              <a:srgbClr val="F2F2F2"/>
            </a:solidFill>
          </a:endParaRPr>
        </a:p>
      </dgm:t>
    </dgm:pt>
    <dgm:pt modelId="{3A2C5B22-46F5-264B-9944-73BD3FA87667}" type="parTrans" cxnId="{1A0511E7-10E3-9C4E-89A8-2B867B1A4C42}">
      <dgm:prSet/>
      <dgm:spPr/>
      <dgm:t>
        <a:bodyPr/>
        <a:lstStyle/>
        <a:p>
          <a:pPr>
            <a:lnSpc>
              <a:spcPct val="100000"/>
            </a:lnSpc>
          </a:pPr>
          <a:endParaRPr lang="es-CL"/>
        </a:p>
      </dgm:t>
    </dgm:pt>
    <dgm:pt modelId="{368D8392-5C6D-3F4B-8D2D-C6196ECDA494}" type="sibTrans" cxnId="{1A0511E7-10E3-9C4E-89A8-2B867B1A4C42}">
      <dgm:prSet/>
      <dgm:spPr/>
      <dgm:t>
        <a:bodyPr/>
        <a:lstStyle/>
        <a:p>
          <a:pPr>
            <a:lnSpc>
              <a:spcPct val="100000"/>
            </a:lnSpc>
          </a:pPr>
          <a:endParaRPr lang="es-CL"/>
        </a:p>
      </dgm:t>
    </dgm:pt>
    <dgm:pt modelId="{23ECAC4B-DF1A-D14B-AEE7-4C3F47B6A73E}" type="pres">
      <dgm:prSet presAssocID="{FB4BF0EA-67F2-EE4D-BEDC-0FE40E5F7B5F}" presName="theList" presStyleCnt="0">
        <dgm:presLayoutVars>
          <dgm:dir/>
          <dgm:animLvl val="lvl"/>
          <dgm:resizeHandles val="exact"/>
        </dgm:presLayoutVars>
      </dgm:prSet>
      <dgm:spPr/>
    </dgm:pt>
    <dgm:pt modelId="{EA189951-F359-DD45-BBD6-B9098E50FF23}" type="pres">
      <dgm:prSet presAssocID="{5203F538-56DE-FD45-892A-FD60AF6F201E}" presName="compNode" presStyleCnt="0"/>
      <dgm:spPr/>
    </dgm:pt>
    <dgm:pt modelId="{11C306AB-8171-1D43-8BCE-50503439C0FD}" type="pres">
      <dgm:prSet presAssocID="{5203F538-56DE-FD45-892A-FD60AF6F201E}" presName="aNode" presStyleLbl="bgShp" presStyleIdx="0" presStyleCnt="3"/>
      <dgm:spPr/>
    </dgm:pt>
    <dgm:pt modelId="{16CF50E9-5FA5-4644-BF88-A3E219B878D1}" type="pres">
      <dgm:prSet presAssocID="{5203F538-56DE-FD45-892A-FD60AF6F201E}" presName="textNode" presStyleLbl="bgShp" presStyleIdx="0" presStyleCnt="3"/>
      <dgm:spPr/>
    </dgm:pt>
    <dgm:pt modelId="{A9B987F6-7A12-3E4C-830A-863D573DCC23}" type="pres">
      <dgm:prSet presAssocID="{5203F538-56DE-FD45-892A-FD60AF6F201E}" presName="compChildNode" presStyleCnt="0"/>
      <dgm:spPr/>
    </dgm:pt>
    <dgm:pt modelId="{BEF058B6-7730-4043-BBC3-7D3DEF91A4C3}" type="pres">
      <dgm:prSet presAssocID="{5203F538-56DE-FD45-892A-FD60AF6F201E}" presName="theInnerList" presStyleCnt="0"/>
      <dgm:spPr/>
    </dgm:pt>
    <dgm:pt modelId="{9DF15BBE-DF66-0448-898E-3D2D89466010}" type="pres">
      <dgm:prSet presAssocID="{621366B9-35C5-A14F-9A33-4BFD2B1922AC}" presName="childNode" presStyleLbl="node1" presStyleIdx="0" presStyleCnt="6">
        <dgm:presLayoutVars>
          <dgm:bulletEnabled val="1"/>
        </dgm:presLayoutVars>
      </dgm:prSet>
      <dgm:spPr/>
    </dgm:pt>
    <dgm:pt modelId="{D1EADE2B-2806-CE45-B630-7C7A0B413ECD}" type="pres">
      <dgm:prSet presAssocID="{5203F538-56DE-FD45-892A-FD60AF6F201E}" presName="aSpace" presStyleCnt="0"/>
      <dgm:spPr/>
    </dgm:pt>
    <dgm:pt modelId="{1A76FAE1-79EA-E244-BA79-2F79CD879507}" type="pres">
      <dgm:prSet presAssocID="{C2A5854C-8A13-EC41-9F52-AF25D4C7209A}" presName="compNode" presStyleCnt="0"/>
      <dgm:spPr/>
    </dgm:pt>
    <dgm:pt modelId="{C5BC2613-A56A-9F45-BF5E-3FC1741F7A5A}" type="pres">
      <dgm:prSet presAssocID="{C2A5854C-8A13-EC41-9F52-AF25D4C7209A}" presName="aNode" presStyleLbl="bgShp" presStyleIdx="1" presStyleCnt="3"/>
      <dgm:spPr/>
    </dgm:pt>
    <dgm:pt modelId="{55C936B2-42C1-7540-92A8-CBC6E56FD02F}" type="pres">
      <dgm:prSet presAssocID="{C2A5854C-8A13-EC41-9F52-AF25D4C7209A}" presName="textNode" presStyleLbl="bgShp" presStyleIdx="1" presStyleCnt="3"/>
      <dgm:spPr/>
    </dgm:pt>
    <dgm:pt modelId="{8DBB7B01-52BF-EB47-9363-5826BA69EE58}" type="pres">
      <dgm:prSet presAssocID="{C2A5854C-8A13-EC41-9F52-AF25D4C7209A}" presName="compChildNode" presStyleCnt="0"/>
      <dgm:spPr/>
    </dgm:pt>
    <dgm:pt modelId="{3F598BC6-7A20-AB4B-BA5B-62CF3D9B5450}" type="pres">
      <dgm:prSet presAssocID="{C2A5854C-8A13-EC41-9F52-AF25D4C7209A}" presName="theInnerList" presStyleCnt="0"/>
      <dgm:spPr/>
    </dgm:pt>
    <dgm:pt modelId="{C376898B-BF94-0B47-A755-BB365F679F21}" type="pres">
      <dgm:prSet presAssocID="{143CFFBD-A235-6F49-B139-A1B3EF0821E1}" presName="childNode" presStyleLbl="node1" presStyleIdx="1" presStyleCnt="6">
        <dgm:presLayoutVars>
          <dgm:bulletEnabled val="1"/>
        </dgm:presLayoutVars>
      </dgm:prSet>
      <dgm:spPr/>
    </dgm:pt>
    <dgm:pt modelId="{073984FA-6026-604C-94CA-939DD5082A03}" type="pres">
      <dgm:prSet presAssocID="{143CFFBD-A235-6F49-B139-A1B3EF0821E1}" presName="aSpace2" presStyleCnt="0"/>
      <dgm:spPr/>
    </dgm:pt>
    <dgm:pt modelId="{726EF34E-CC2D-2142-A639-D992828EA69D}" type="pres">
      <dgm:prSet presAssocID="{20E7BAA9-3E48-574E-84A2-C50172AE7AA6}" presName="childNode" presStyleLbl="node1" presStyleIdx="2" presStyleCnt="6">
        <dgm:presLayoutVars>
          <dgm:bulletEnabled val="1"/>
        </dgm:presLayoutVars>
      </dgm:prSet>
      <dgm:spPr/>
    </dgm:pt>
    <dgm:pt modelId="{7414E2E4-62E3-C147-BB86-D5F1E5769FC5}" type="pres">
      <dgm:prSet presAssocID="{20E7BAA9-3E48-574E-84A2-C50172AE7AA6}" presName="aSpace2" presStyleCnt="0"/>
      <dgm:spPr/>
    </dgm:pt>
    <dgm:pt modelId="{4C7BEEE4-069D-DE4A-9080-E57B1CC318A7}" type="pres">
      <dgm:prSet presAssocID="{2429810D-CC9C-D54F-BFC4-61E62D2DCC95}" presName="childNode" presStyleLbl="node1" presStyleIdx="3" presStyleCnt="6">
        <dgm:presLayoutVars>
          <dgm:bulletEnabled val="1"/>
        </dgm:presLayoutVars>
      </dgm:prSet>
      <dgm:spPr/>
    </dgm:pt>
    <dgm:pt modelId="{5EFD14D7-66E0-9E44-A5B8-423CBAC14F3C}" type="pres">
      <dgm:prSet presAssocID="{C2A5854C-8A13-EC41-9F52-AF25D4C7209A}" presName="aSpace" presStyleCnt="0"/>
      <dgm:spPr/>
    </dgm:pt>
    <dgm:pt modelId="{5E765A55-7F08-D64A-A80F-DADCCDF2937D}" type="pres">
      <dgm:prSet presAssocID="{512317B8-CC96-B64B-B41D-FA5630F9C356}" presName="compNode" presStyleCnt="0"/>
      <dgm:spPr/>
    </dgm:pt>
    <dgm:pt modelId="{E838DD38-8A92-0443-8330-52CB0DBCF49F}" type="pres">
      <dgm:prSet presAssocID="{512317B8-CC96-B64B-B41D-FA5630F9C356}" presName="aNode" presStyleLbl="bgShp" presStyleIdx="2" presStyleCnt="3"/>
      <dgm:spPr/>
    </dgm:pt>
    <dgm:pt modelId="{9DBE69A0-D2D2-6F43-B15F-22EA43F52BD4}" type="pres">
      <dgm:prSet presAssocID="{512317B8-CC96-B64B-B41D-FA5630F9C356}" presName="textNode" presStyleLbl="bgShp" presStyleIdx="2" presStyleCnt="3"/>
      <dgm:spPr/>
    </dgm:pt>
    <dgm:pt modelId="{7C6A4BEB-1679-0047-9D13-411449ABB1FC}" type="pres">
      <dgm:prSet presAssocID="{512317B8-CC96-B64B-B41D-FA5630F9C356}" presName="compChildNode" presStyleCnt="0"/>
      <dgm:spPr/>
    </dgm:pt>
    <dgm:pt modelId="{58EA0E48-415D-AC4C-926D-210F341197CB}" type="pres">
      <dgm:prSet presAssocID="{512317B8-CC96-B64B-B41D-FA5630F9C356}" presName="theInnerList" presStyleCnt="0"/>
      <dgm:spPr/>
    </dgm:pt>
    <dgm:pt modelId="{7EF70894-84F0-C948-BFF1-A199774E01BC}" type="pres">
      <dgm:prSet presAssocID="{B9C406C5-D92D-5143-AE0F-571B372135E1}" presName="childNode" presStyleLbl="node1" presStyleIdx="4" presStyleCnt="6">
        <dgm:presLayoutVars>
          <dgm:bulletEnabled val="1"/>
        </dgm:presLayoutVars>
      </dgm:prSet>
      <dgm:spPr/>
    </dgm:pt>
    <dgm:pt modelId="{F7A4E018-2899-EA42-A741-EA6E36F9142B}" type="pres">
      <dgm:prSet presAssocID="{B9C406C5-D92D-5143-AE0F-571B372135E1}" presName="aSpace2" presStyleCnt="0"/>
      <dgm:spPr/>
    </dgm:pt>
    <dgm:pt modelId="{14282AF5-6B3A-1741-B8A4-10332487EED2}" type="pres">
      <dgm:prSet presAssocID="{07A59261-C626-5742-9A34-9243D14004D6}" presName="childNode" presStyleLbl="node1" presStyleIdx="5" presStyleCnt="6">
        <dgm:presLayoutVars>
          <dgm:bulletEnabled val="1"/>
        </dgm:presLayoutVars>
      </dgm:prSet>
      <dgm:spPr/>
    </dgm:pt>
  </dgm:ptLst>
  <dgm:cxnLst>
    <dgm:cxn modelId="{977A1C01-92F8-1346-BB89-C54C53EEFD99}" type="presOf" srcId="{C2A5854C-8A13-EC41-9F52-AF25D4C7209A}" destId="{C5BC2613-A56A-9F45-BF5E-3FC1741F7A5A}" srcOrd="0" destOrd="0" presId="urn:microsoft.com/office/officeart/2005/8/layout/lProcess2"/>
    <dgm:cxn modelId="{C7A82D08-E137-9440-9BA6-75A031B70013}" srcId="{FB4BF0EA-67F2-EE4D-BEDC-0FE40E5F7B5F}" destId="{512317B8-CC96-B64B-B41D-FA5630F9C356}" srcOrd="2" destOrd="0" parTransId="{43826684-BDAD-D54A-93DD-A4F6428F569E}" sibTransId="{122AFAF8-3665-834A-AAF9-0CA02D211999}"/>
    <dgm:cxn modelId="{0FDBC119-6670-1546-A017-B4E09908C490}" type="presOf" srcId="{5203F538-56DE-FD45-892A-FD60AF6F201E}" destId="{11C306AB-8171-1D43-8BCE-50503439C0FD}" srcOrd="0" destOrd="0" presId="urn:microsoft.com/office/officeart/2005/8/layout/lProcess2"/>
    <dgm:cxn modelId="{711FEA25-4439-9E45-9B24-0A09245AFF30}" srcId="{FB4BF0EA-67F2-EE4D-BEDC-0FE40E5F7B5F}" destId="{C2A5854C-8A13-EC41-9F52-AF25D4C7209A}" srcOrd="1" destOrd="0" parTransId="{A2C01D38-BC2E-DE4C-B183-F95397D03918}" sibTransId="{FF1F51C2-9296-7444-9CD2-B8F6B5D73E58}"/>
    <dgm:cxn modelId="{806F7E3E-BA92-A74A-8AF5-4F27456C12DB}" type="presOf" srcId="{621366B9-35C5-A14F-9A33-4BFD2B1922AC}" destId="{9DF15BBE-DF66-0448-898E-3D2D89466010}" srcOrd="0" destOrd="0" presId="urn:microsoft.com/office/officeart/2005/8/layout/lProcess2"/>
    <dgm:cxn modelId="{7464AF45-DC7F-6446-A2BD-394D8A0722C3}" srcId="{5203F538-56DE-FD45-892A-FD60AF6F201E}" destId="{621366B9-35C5-A14F-9A33-4BFD2B1922AC}" srcOrd="0" destOrd="0" parTransId="{14080458-49A0-7940-955D-4E1112DE3623}" sibTransId="{36F0A67A-BCBD-F940-B375-C011F601FED3}"/>
    <dgm:cxn modelId="{40EF1E60-006F-4A4D-B1C9-64FE6B1E82A4}" srcId="{512317B8-CC96-B64B-B41D-FA5630F9C356}" destId="{B9C406C5-D92D-5143-AE0F-571B372135E1}" srcOrd="0" destOrd="0" parTransId="{5D83EA7F-D48B-AD4C-9D66-1EC284F619F0}" sibTransId="{36D34D79-77E5-C644-ADF4-3E1DC4DD16C4}"/>
    <dgm:cxn modelId="{AC97A961-3EA3-0E4C-9EB0-376A02E7AF10}" type="presOf" srcId="{143CFFBD-A235-6F49-B139-A1B3EF0821E1}" destId="{C376898B-BF94-0B47-A755-BB365F679F21}" srcOrd="0" destOrd="0" presId="urn:microsoft.com/office/officeart/2005/8/layout/lProcess2"/>
    <dgm:cxn modelId="{ADAB5087-CC9C-4C4E-A9D3-7161AAC22298}" type="presOf" srcId="{5203F538-56DE-FD45-892A-FD60AF6F201E}" destId="{16CF50E9-5FA5-4644-BF88-A3E219B878D1}" srcOrd="1" destOrd="0" presId="urn:microsoft.com/office/officeart/2005/8/layout/lProcess2"/>
    <dgm:cxn modelId="{075A6589-C7FF-BF4E-B4FC-5D0DDB7F23DC}" type="presOf" srcId="{B9C406C5-D92D-5143-AE0F-571B372135E1}" destId="{7EF70894-84F0-C948-BFF1-A199774E01BC}" srcOrd="0" destOrd="0" presId="urn:microsoft.com/office/officeart/2005/8/layout/lProcess2"/>
    <dgm:cxn modelId="{31F78D92-7A63-E646-B05E-08BDEA54D439}" type="presOf" srcId="{2429810D-CC9C-D54F-BFC4-61E62D2DCC95}" destId="{4C7BEEE4-069D-DE4A-9080-E57B1CC318A7}" srcOrd="0" destOrd="0" presId="urn:microsoft.com/office/officeart/2005/8/layout/lProcess2"/>
    <dgm:cxn modelId="{049C1797-83EF-0942-994B-DE044D1AA32E}" type="presOf" srcId="{512317B8-CC96-B64B-B41D-FA5630F9C356}" destId="{9DBE69A0-D2D2-6F43-B15F-22EA43F52BD4}" srcOrd="1" destOrd="0" presId="urn:microsoft.com/office/officeart/2005/8/layout/lProcess2"/>
    <dgm:cxn modelId="{4BFB0DAD-FE5A-A941-B0AD-D0CBD22514AC}" type="presOf" srcId="{20E7BAA9-3E48-574E-84A2-C50172AE7AA6}" destId="{726EF34E-CC2D-2142-A639-D992828EA69D}" srcOrd="0" destOrd="0" presId="urn:microsoft.com/office/officeart/2005/8/layout/lProcess2"/>
    <dgm:cxn modelId="{BB6F30B6-70F2-CF41-8497-DAC306A4CA95}" srcId="{FB4BF0EA-67F2-EE4D-BEDC-0FE40E5F7B5F}" destId="{5203F538-56DE-FD45-892A-FD60AF6F201E}" srcOrd="0" destOrd="0" parTransId="{EB35E4B5-C0A3-504E-9A6E-A880B8A3303C}" sibTransId="{6F60B2D3-3667-3649-8089-D568DE48A718}"/>
    <dgm:cxn modelId="{719499CD-C8E1-054D-BAE6-D90125FE74E0}" type="presOf" srcId="{C2A5854C-8A13-EC41-9F52-AF25D4C7209A}" destId="{55C936B2-42C1-7540-92A8-CBC6E56FD02F}" srcOrd="1" destOrd="0" presId="urn:microsoft.com/office/officeart/2005/8/layout/lProcess2"/>
    <dgm:cxn modelId="{368681DA-0ED6-C947-AE5C-65EAF35F440F}" type="presOf" srcId="{FB4BF0EA-67F2-EE4D-BEDC-0FE40E5F7B5F}" destId="{23ECAC4B-DF1A-D14B-AEE7-4C3F47B6A73E}" srcOrd="0" destOrd="0" presId="urn:microsoft.com/office/officeart/2005/8/layout/lProcess2"/>
    <dgm:cxn modelId="{5C436EE1-7AF8-3046-8A1A-4B7E23C14A19}" type="presOf" srcId="{07A59261-C626-5742-9A34-9243D14004D6}" destId="{14282AF5-6B3A-1741-B8A4-10332487EED2}" srcOrd="0" destOrd="0" presId="urn:microsoft.com/office/officeart/2005/8/layout/lProcess2"/>
    <dgm:cxn modelId="{1A0511E7-10E3-9C4E-89A8-2B867B1A4C42}" srcId="{C2A5854C-8A13-EC41-9F52-AF25D4C7209A}" destId="{2429810D-CC9C-D54F-BFC4-61E62D2DCC95}" srcOrd="2" destOrd="0" parTransId="{3A2C5B22-46F5-264B-9944-73BD3FA87667}" sibTransId="{368D8392-5C6D-3F4B-8D2D-C6196ECDA494}"/>
    <dgm:cxn modelId="{635EB7E8-D92F-0849-8E06-3AC507A131CE}" srcId="{C2A5854C-8A13-EC41-9F52-AF25D4C7209A}" destId="{20E7BAA9-3E48-574E-84A2-C50172AE7AA6}" srcOrd="1" destOrd="0" parTransId="{EE73C829-DD92-224C-8247-86024D0DCCF3}" sibTransId="{07C7FC11-BF77-194C-A1E6-11E2BFBEDD0C}"/>
    <dgm:cxn modelId="{3E788FF3-8F55-5242-954F-D58D60267E6E}" srcId="{512317B8-CC96-B64B-B41D-FA5630F9C356}" destId="{07A59261-C626-5742-9A34-9243D14004D6}" srcOrd="1" destOrd="0" parTransId="{9C8CDFB6-91EB-744A-9F8E-0C88D519B320}" sibTransId="{B1D30942-A50A-5245-8CE5-F842ECF0EF1C}"/>
    <dgm:cxn modelId="{93913DF6-F26A-2E4C-AD45-86623B424E72}" srcId="{C2A5854C-8A13-EC41-9F52-AF25D4C7209A}" destId="{143CFFBD-A235-6F49-B139-A1B3EF0821E1}" srcOrd="0" destOrd="0" parTransId="{000CC955-3E83-E743-94FE-C1756D2337AA}" sibTransId="{055B86E8-6D89-5041-BF9F-74001974EC20}"/>
    <dgm:cxn modelId="{5B5D5FFD-4074-0A45-986A-168A8EB89C4F}" type="presOf" srcId="{512317B8-CC96-B64B-B41D-FA5630F9C356}" destId="{E838DD38-8A92-0443-8330-52CB0DBCF49F}" srcOrd="0" destOrd="0" presId="urn:microsoft.com/office/officeart/2005/8/layout/lProcess2"/>
    <dgm:cxn modelId="{36EC1D3F-CBE1-4C45-80F4-1C394AD97D2A}" type="presParOf" srcId="{23ECAC4B-DF1A-D14B-AEE7-4C3F47B6A73E}" destId="{EA189951-F359-DD45-BBD6-B9098E50FF23}" srcOrd="0" destOrd="0" presId="urn:microsoft.com/office/officeart/2005/8/layout/lProcess2"/>
    <dgm:cxn modelId="{443580C9-C4CD-7646-AC5C-BEC682385654}" type="presParOf" srcId="{EA189951-F359-DD45-BBD6-B9098E50FF23}" destId="{11C306AB-8171-1D43-8BCE-50503439C0FD}" srcOrd="0" destOrd="0" presId="urn:microsoft.com/office/officeart/2005/8/layout/lProcess2"/>
    <dgm:cxn modelId="{B543FE0D-B93C-3E44-AF36-47127C61934F}" type="presParOf" srcId="{EA189951-F359-DD45-BBD6-B9098E50FF23}" destId="{16CF50E9-5FA5-4644-BF88-A3E219B878D1}" srcOrd="1" destOrd="0" presId="urn:microsoft.com/office/officeart/2005/8/layout/lProcess2"/>
    <dgm:cxn modelId="{28DE5F9C-5FB3-714B-B4AC-CF93FA34BB55}" type="presParOf" srcId="{EA189951-F359-DD45-BBD6-B9098E50FF23}" destId="{A9B987F6-7A12-3E4C-830A-863D573DCC23}" srcOrd="2" destOrd="0" presId="urn:microsoft.com/office/officeart/2005/8/layout/lProcess2"/>
    <dgm:cxn modelId="{667FCCAC-CB25-E04C-8737-6EB58BC78CBF}" type="presParOf" srcId="{A9B987F6-7A12-3E4C-830A-863D573DCC23}" destId="{BEF058B6-7730-4043-BBC3-7D3DEF91A4C3}" srcOrd="0" destOrd="0" presId="urn:microsoft.com/office/officeart/2005/8/layout/lProcess2"/>
    <dgm:cxn modelId="{44E08464-AF9C-D34C-8A63-0DDE3143712C}" type="presParOf" srcId="{BEF058B6-7730-4043-BBC3-7D3DEF91A4C3}" destId="{9DF15BBE-DF66-0448-898E-3D2D89466010}" srcOrd="0" destOrd="0" presId="urn:microsoft.com/office/officeart/2005/8/layout/lProcess2"/>
    <dgm:cxn modelId="{29CEEC27-C971-BA46-A1B1-C317D5A404CB}" type="presParOf" srcId="{23ECAC4B-DF1A-D14B-AEE7-4C3F47B6A73E}" destId="{D1EADE2B-2806-CE45-B630-7C7A0B413ECD}" srcOrd="1" destOrd="0" presId="urn:microsoft.com/office/officeart/2005/8/layout/lProcess2"/>
    <dgm:cxn modelId="{77857F3F-EBF7-3A4B-B762-BF1C789ED84C}" type="presParOf" srcId="{23ECAC4B-DF1A-D14B-AEE7-4C3F47B6A73E}" destId="{1A76FAE1-79EA-E244-BA79-2F79CD879507}" srcOrd="2" destOrd="0" presId="urn:microsoft.com/office/officeart/2005/8/layout/lProcess2"/>
    <dgm:cxn modelId="{D1160016-C960-2A4F-BD77-9F1A6DF1E117}" type="presParOf" srcId="{1A76FAE1-79EA-E244-BA79-2F79CD879507}" destId="{C5BC2613-A56A-9F45-BF5E-3FC1741F7A5A}" srcOrd="0" destOrd="0" presId="urn:microsoft.com/office/officeart/2005/8/layout/lProcess2"/>
    <dgm:cxn modelId="{351B907B-4764-C641-9C7D-9DA49E7724C4}" type="presParOf" srcId="{1A76FAE1-79EA-E244-BA79-2F79CD879507}" destId="{55C936B2-42C1-7540-92A8-CBC6E56FD02F}" srcOrd="1" destOrd="0" presId="urn:microsoft.com/office/officeart/2005/8/layout/lProcess2"/>
    <dgm:cxn modelId="{1D6484FB-53ED-654F-9DE4-927E3D7DF514}" type="presParOf" srcId="{1A76FAE1-79EA-E244-BA79-2F79CD879507}" destId="{8DBB7B01-52BF-EB47-9363-5826BA69EE58}" srcOrd="2" destOrd="0" presId="urn:microsoft.com/office/officeart/2005/8/layout/lProcess2"/>
    <dgm:cxn modelId="{103452AE-7F54-0A4F-BEF7-A384E7FAD74A}" type="presParOf" srcId="{8DBB7B01-52BF-EB47-9363-5826BA69EE58}" destId="{3F598BC6-7A20-AB4B-BA5B-62CF3D9B5450}" srcOrd="0" destOrd="0" presId="urn:microsoft.com/office/officeart/2005/8/layout/lProcess2"/>
    <dgm:cxn modelId="{5C10D091-9CBD-9E45-A2F7-0A6F902EC8E2}" type="presParOf" srcId="{3F598BC6-7A20-AB4B-BA5B-62CF3D9B5450}" destId="{C376898B-BF94-0B47-A755-BB365F679F21}" srcOrd="0" destOrd="0" presId="urn:microsoft.com/office/officeart/2005/8/layout/lProcess2"/>
    <dgm:cxn modelId="{371466EC-D376-6440-B6D8-65EBBBD8C247}" type="presParOf" srcId="{3F598BC6-7A20-AB4B-BA5B-62CF3D9B5450}" destId="{073984FA-6026-604C-94CA-939DD5082A03}" srcOrd="1" destOrd="0" presId="urn:microsoft.com/office/officeart/2005/8/layout/lProcess2"/>
    <dgm:cxn modelId="{B77B1B8E-5A5B-8D4D-A69F-EF8F501C2822}" type="presParOf" srcId="{3F598BC6-7A20-AB4B-BA5B-62CF3D9B5450}" destId="{726EF34E-CC2D-2142-A639-D992828EA69D}" srcOrd="2" destOrd="0" presId="urn:microsoft.com/office/officeart/2005/8/layout/lProcess2"/>
    <dgm:cxn modelId="{FC2ECDEB-5DF9-D749-8AE6-2AD64C40C73B}" type="presParOf" srcId="{3F598BC6-7A20-AB4B-BA5B-62CF3D9B5450}" destId="{7414E2E4-62E3-C147-BB86-D5F1E5769FC5}" srcOrd="3" destOrd="0" presId="urn:microsoft.com/office/officeart/2005/8/layout/lProcess2"/>
    <dgm:cxn modelId="{A9C6EE7C-015A-DD44-BAFC-6A6C0DE9E58C}" type="presParOf" srcId="{3F598BC6-7A20-AB4B-BA5B-62CF3D9B5450}" destId="{4C7BEEE4-069D-DE4A-9080-E57B1CC318A7}" srcOrd="4" destOrd="0" presId="urn:microsoft.com/office/officeart/2005/8/layout/lProcess2"/>
    <dgm:cxn modelId="{9237246C-6A6F-3048-830D-1512C461D501}" type="presParOf" srcId="{23ECAC4B-DF1A-D14B-AEE7-4C3F47B6A73E}" destId="{5EFD14D7-66E0-9E44-A5B8-423CBAC14F3C}" srcOrd="3" destOrd="0" presId="urn:microsoft.com/office/officeart/2005/8/layout/lProcess2"/>
    <dgm:cxn modelId="{8DEF9974-1E01-9445-AA52-2C087DCEF755}" type="presParOf" srcId="{23ECAC4B-DF1A-D14B-AEE7-4C3F47B6A73E}" destId="{5E765A55-7F08-D64A-A80F-DADCCDF2937D}" srcOrd="4" destOrd="0" presId="urn:microsoft.com/office/officeart/2005/8/layout/lProcess2"/>
    <dgm:cxn modelId="{FD522671-4020-4340-911F-05C03AD65E82}" type="presParOf" srcId="{5E765A55-7F08-D64A-A80F-DADCCDF2937D}" destId="{E838DD38-8A92-0443-8330-52CB0DBCF49F}" srcOrd="0" destOrd="0" presId="urn:microsoft.com/office/officeart/2005/8/layout/lProcess2"/>
    <dgm:cxn modelId="{411D4057-F482-2248-B535-67377735F8AE}" type="presParOf" srcId="{5E765A55-7F08-D64A-A80F-DADCCDF2937D}" destId="{9DBE69A0-D2D2-6F43-B15F-22EA43F52BD4}" srcOrd="1" destOrd="0" presId="urn:microsoft.com/office/officeart/2005/8/layout/lProcess2"/>
    <dgm:cxn modelId="{883CAA47-166E-7146-8C42-A6A66D977711}" type="presParOf" srcId="{5E765A55-7F08-D64A-A80F-DADCCDF2937D}" destId="{7C6A4BEB-1679-0047-9D13-411449ABB1FC}" srcOrd="2" destOrd="0" presId="urn:microsoft.com/office/officeart/2005/8/layout/lProcess2"/>
    <dgm:cxn modelId="{CA71EA8B-D5C3-DC47-A64C-2487B70E79E9}" type="presParOf" srcId="{7C6A4BEB-1679-0047-9D13-411449ABB1FC}" destId="{58EA0E48-415D-AC4C-926D-210F341197CB}" srcOrd="0" destOrd="0" presId="urn:microsoft.com/office/officeart/2005/8/layout/lProcess2"/>
    <dgm:cxn modelId="{7D439389-22F8-C749-9941-4D4E6CF65408}" type="presParOf" srcId="{58EA0E48-415D-AC4C-926D-210F341197CB}" destId="{7EF70894-84F0-C948-BFF1-A199774E01BC}" srcOrd="0" destOrd="0" presId="urn:microsoft.com/office/officeart/2005/8/layout/lProcess2"/>
    <dgm:cxn modelId="{9AF951FD-0DDD-494A-B442-598BDB94E904}" type="presParOf" srcId="{58EA0E48-415D-AC4C-926D-210F341197CB}" destId="{F7A4E018-2899-EA42-A741-EA6E36F9142B}" srcOrd="1" destOrd="0" presId="urn:microsoft.com/office/officeart/2005/8/layout/lProcess2"/>
    <dgm:cxn modelId="{B8067C41-4899-B14C-893F-3D1243EE892E}" type="presParOf" srcId="{58EA0E48-415D-AC4C-926D-210F341197CB}" destId="{14282AF5-6B3A-1741-B8A4-10332487EED2}"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4BF0EA-67F2-EE4D-BEDC-0FE40E5F7B5F}" type="doc">
      <dgm:prSet loTypeId="urn:microsoft.com/office/officeart/2005/8/layout/lProcess2" loCatId="" qsTypeId="urn:microsoft.com/office/officeart/2005/8/quickstyle/simple3" qsCatId="simple" csTypeId="urn:microsoft.com/office/officeart/2005/8/colors/accent2_2" csCatId="accent2" phldr="1"/>
      <dgm:spPr/>
      <dgm:t>
        <a:bodyPr/>
        <a:lstStyle/>
        <a:p>
          <a:endParaRPr lang="es-CL"/>
        </a:p>
      </dgm:t>
    </dgm:pt>
    <dgm:pt modelId="{5203F538-56DE-FD45-892A-FD60AF6F201E}">
      <dgm:prSet phldrT="[Texto]"/>
      <dgm:spPr>
        <a:noFill/>
      </dgm:spPr>
      <dgm:t>
        <a:bodyPr anchor="t"/>
        <a:lstStyle/>
        <a:p>
          <a:pPr>
            <a:lnSpc>
              <a:spcPct val="100000"/>
            </a:lnSpc>
          </a:pPr>
          <a:endParaRPr lang="es-CL" b="1" dirty="0">
            <a:solidFill>
              <a:srgbClr val="F2F2F2"/>
            </a:solidFill>
          </a:endParaRPr>
        </a:p>
      </dgm:t>
    </dgm:pt>
    <dgm:pt modelId="{EB35E4B5-C0A3-504E-9A6E-A880B8A3303C}" type="parTrans" cxnId="{BB6F30B6-70F2-CF41-8497-DAC306A4CA95}">
      <dgm:prSet/>
      <dgm:spPr/>
      <dgm:t>
        <a:bodyPr/>
        <a:lstStyle/>
        <a:p>
          <a:pPr>
            <a:lnSpc>
              <a:spcPct val="100000"/>
            </a:lnSpc>
          </a:pPr>
          <a:endParaRPr lang="es-CL"/>
        </a:p>
      </dgm:t>
    </dgm:pt>
    <dgm:pt modelId="{6F60B2D3-3667-3649-8089-D568DE48A718}" type="sibTrans" cxnId="{BB6F30B6-70F2-CF41-8497-DAC306A4CA95}">
      <dgm:prSet/>
      <dgm:spPr/>
      <dgm:t>
        <a:bodyPr/>
        <a:lstStyle/>
        <a:p>
          <a:pPr>
            <a:lnSpc>
              <a:spcPct val="100000"/>
            </a:lnSpc>
          </a:pPr>
          <a:endParaRPr lang="es-CL"/>
        </a:p>
      </dgm:t>
    </dgm:pt>
    <dgm:pt modelId="{621366B9-35C5-A14F-9A33-4BFD2B1922AC}">
      <dgm:prSet phldrT="[Texto]"/>
      <dgm:spPr>
        <a:solidFill>
          <a:srgbClr val="FC770D"/>
        </a:solidFill>
      </dgm:spPr>
      <dgm:t>
        <a:bodyPr/>
        <a:lstStyle/>
        <a:p>
          <a:pPr>
            <a:lnSpc>
              <a:spcPct val="100000"/>
            </a:lnSpc>
          </a:pPr>
          <a:r>
            <a:rPr lang="es-CL">
              <a:solidFill>
                <a:srgbClr val="F2F2F2"/>
              </a:solidFill>
            </a:rPr>
            <a:t>PIB MInería</a:t>
          </a:r>
          <a:endParaRPr lang="es-CL" dirty="0">
            <a:solidFill>
              <a:srgbClr val="F2F2F2"/>
            </a:solidFill>
          </a:endParaRPr>
        </a:p>
      </dgm:t>
    </dgm:pt>
    <dgm:pt modelId="{14080458-49A0-7940-955D-4E1112DE3623}" type="parTrans" cxnId="{7464AF45-DC7F-6446-A2BD-394D8A0722C3}">
      <dgm:prSet/>
      <dgm:spPr/>
      <dgm:t>
        <a:bodyPr/>
        <a:lstStyle/>
        <a:p>
          <a:pPr>
            <a:lnSpc>
              <a:spcPct val="100000"/>
            </a:lnSpc>
          </a:pPr>
          <a:endParaRPr lang="es-CL"/>
        </a:p>
      </dgm:t>
    </dgm:pt>
    <dgm:pt modelId="{36F0A67A-BCBD-F940-B375-C011F601FED3}" type="sibTrans" cxnId="{7464AF45-DC7F-6446-A2BD-394D8A0722C3}">
      <dgm:prSet/>
      <dgm:spPr/>
      <dgm:t>
        <a:bodyPr/>
        <a:lstStyle/>
        <a:p>
          <a:pPr>
            <a:lnSpc>
              <a:spcPct val="100000"/>
            </a:lnSpc>
          </a:pPr>
          <a:endParaRPr lang="es-CL"/>
        </a:p>
      </dgm:t>
    </dgm:pt>
    <dgm:pt modelId="{C2A5854C-8A13-EC41-9F52-AF25D4C7209A}">
      <dgm:prSet phldrT="[Texto]"/>
      <dgm:spPr>
        <a:solidFill>
          <a:srgbClr val="FFFFFF"/>
        </a:solidFill>
      </dgm:spPr>
      <dgm:t>
        <a:bodyPr/>
        <a:lstStyle/>
        <a:p>
          <a:pPr>
            <a:lnSpc>
              <a:spcPct val="100000"/>
            </a:lnSpc>
          </a:pPr>
          <a:endParaRPr lang="es-CL" dirty="0"/>
        </a:p>
        <a:p>
          <a:pPr>
            <a:lnSpc>
              <a:spcPct val="100000"/>
            </a:lnSpc>
          </a:pPr>
          <a:r>
            <a:rPr lang="es-CL" dirty="0"/>
            <a:t>Encadenamientos</a:t>
          </a:r>
        </a:p>
      </dgm:t>
    </dgm:pt>
    <dgm:pt modelId="{A2C01D38-BC2E-DE4C-B183-F95397D03918}" type="parTrans" cxnId="{711FEA25-4439-9E45-9B24-0A09245AFF30}">
      <dgm:prSet/>
      <dgm:spPr/>
      <dgm:t>
        <a:bodyPr/>
        <a:lstStyle/>
        <a:p>
          <a:pPr>
            <a:lnSpc>
              <a:spcPct val="100000"/>
            </a:lnSpc>
          </a:pPr>
          <a:endParaRPr lang="es-CL"/>
        </a:p>
      </dgm:t>
    </dgm:pt>
    <dgm:pt modelId="{FF1F51C2-9296-7444-9CD2-B8F6B5D73E58}" type="sibTrans" cxnId="{711FEA25-4439-9E45-9B24-0A09245AFF30}">
      <dgm:prSet/>
      <dgm:spPr/>
      <dgm:t>
        <a:bodyPr/>
        <a:lstStyle/>
        <a:p>
          <a:pPr>
            <a:lnSpc>
              <a:spcPct val="100000"/>
            </a:lnSpc>
          </a:pPr>
          <a:endParaRPr lang="es-CL"/>
        </a:p>
      </dgm:t>
    </dgm:pt>
    <dgm:pt modelId="{143CFFBD-A235-6F49-B139-A1B3EF0821E1}">
      <dgm:prSet phldrT="[Texto]"/>
      <dgm:spPr>
        <a:solidFill>
          <a:srgbClr val="FC770D"/>
        </a:solidFill>
      </dgm:spPr>
      <dgm:t>
        <a:bodyPr/>
        <a:lstStyle/>
        <a:p>
          <a:pPr>
            <a:lnSpc>
              <a:spcPct val="100000"/>
            </a:lnSpc>
          </a:pPr>
          <a:r>
            <a:rPr lang="es-CL" dirty="0">
              <a:solidFill>
                <a:srgbClr val="F2F2F2"/>
              </a:solidFill>
            </a:rPr>
            <a:t>Demanda Intermedia</a:t>
          </a:r>
        </a:p>
      </dgm:t>
    </dgm:pt>
    <dgm:pt modelId="{000CC955-3E83-E743-94FE-C1756D2337AA}" type="parTrans" cxnId="{93913DF6-F26A-2E4C-AD45-86623B424E72}">
      <dgm:prSet/>
      <dgm:spPr/>
      <dgm:t>
        <a:bodyPr/>
        <a:lstStyle/>
        <a:p>
          <a:pPr>
            <a:lnSpc>
              <a:spcPct val="100000"/>
            </a:lnSpc>
          </a:pPr>
          <a:endParaRPr lang="es-CL"/>
        </a:p>
      </dgm:t>
    </dgm:pt>
    <dgm:pt modelId="{055B86E8-6D89-5041-BF9F-74001974EC20}" type="sibTrans" cxnId="{93913DF6-F26A-2E4C-AD45-86623B424E72}">
      <dgm:prSet/>
      <dgm:spPr/>
      <dgm:t>
        <a:bodyPr/>
        <a:lstStyle/>
        <a:p>
          <a:pPr>
            <a:lnSpc>
              <a:spcPct val="100000"/>
            </a:lnSpc>
          </a:pPr>
          <a:endParaRPr lang="es-CL"/>
        </a:p>
      </dgm:t>
    </dgm:pt>
    <dgm:pt modelId="{20E7BAA9-3E48-574E-84A2-C50172AE7AA6}">
      <dgm:prSet phldrT="[Texto]"/>
      <dgm:spPr>
        <a:solidFill>
          <a:srgbClr val="FC770D"/>
        </a:solidFill>
      </dgm:spPr>
      <dgm:t>
        <a:bodyPr/>
        <a:lstStyle/>
        <a:p>
          <a:pPr>
            <a:lnSpc>
              <a:spcPct val="100000"/>
            </a:lnSpc>
          </a:pPr>
          <a:r>
            <a:rPr lang="es-CL" dirty="0">
              <a:solidFill>
                <a:srgbClr val="F2F2F2"/>
              </a:solidFill>
            </a:rPr>
            <a:t>Inversión Sectorial</a:t>
          </a:r>
        </a:p>
      </dgm:t>
    </dgm:pt>
    <dgm:pt modelId="{EE73C829-DD92-224C-8247-86024D0DCCF3}" type="parTrans" cxnId="{635EB7E8-D92F-0849-8E06-3AC507A131CE}">
      <dgm:prSet/>
      <dgm:spPr/>
      <dgm:t>
        <a:bodyPr/>
        <a:lstStyle/>
        <a:p>
          <a:pPr>
            <a:lnSpc>
              <a:spcPct val="100000"/>
            </a:lnSpc>
          </a:pPr>
          <a:endParaRPr lang="es-CL"/>
        </a:p>
      </dgm:t>
    </dgm:pt>
    <dgm:pt modelId="{07C7FC11-BF77-194C-A1E6-11E2BFBEDD0C}" type="sibTrans" cxnId="{635EB7E8-D92F-0849-8E06-3AC507A131CE}">
      <dgm:prSet/>
      <dgm:spPr/>
      <dgm:t>
        <a:bodyPr/>
        <a:lstStyle/>
        <a:p>
          <a:pPr>
            <a:lnSpc>
              <a:spcPct val="100000"/>
            </a:lnSpc>
          </a:pPr>
          <a:endParaRPr lang="es-CL"/>
        </a:p>
      </dgm:t>
    </dgm:pt>
    <dgm:pt modelId="{512317B8-CC96-B64B-B41D-FA5630F9C356}">
      <dgm:prSet phldrT="[Texto]"/>
      <dgm:spPr>
        <a:solidFill>
          <a:srgbClr val="FFFFFF"/>
        </a:solidFill>
      </dgm:spPr>
      <dgm:t>
        <a:bodyPr/>
        <a:lstStyle/>
        <a:p>
          <a:pPr>
            <a:lnSpc>
              <a:spcPct val="100000"/>
            </a:lnSpc>
          </a:pPr>
          <a:endParaRPr lang="es-CL" dirty="0"/>
        </a:p>
        <a:p>
          <a:pPr>
            <a:lnSpc>
              <a:spcPct val="100000"/>
            </a:lnSpc>
          </a:pPr>
          <a:r>
            <a:rPr lang="es-CL" dirty="0"/>
            <a:t>Consumo</a:t>
          </a:r>
        </a:p>
      </dgm:t>
    </dgm:pt>
    <dgm:pt modelId="{43826684-BDAD-D54A-93DD-A4F6428F569E}" type="parTrans" cxnId="{C7A82D08-E137-9440-9BA6-75A031B70013}">
      <dgm:prSet/>
      <dgm:spPr/>
      <dgm:t>
        <a:bodyPr/>
        <a:lstStyle/>
        <a:p>
          <a:pPr>
            <a:lnSpc>
              <a:spcPct val="100000"/>
            </a:lnSpc>
          </a:pPr>
          <a:endParaRPr lang="es-CL"/>
        </a:p>
      </dgm:t>
    </dgm:pt>
    <dgm:pt modelId="{122AFAF8-3665-834A-AAF9-0CA02D211999}" type="sibTrans" cxnId="{C7A82D08-E137-9440-9BA6-75A031B70013}">
      <dgm:prSet/>
      <dgm:spPr/>
      <dgm:t>
        <a:bodyPr/>
        <a:lstStyle/>
        <a:p>
          <a:pPr>
            <a:lnSpc>
              <a:spcPct val="100000"/>
            </a:lnSpc>
          </a:pPr>
          <a:endParaRPr lang="es-CL"/>
        </a:p>
      </dgm:t>
    </dgm:pt>
    <dgm:pt modelId="{B9C406C5-D92D-5143-AE0F-571B372135E1}">
      <dgm:prSet phldrT="[Texto]"/>
      <dgm:spPr>
        <a:solidFill>
          <a:srgbClr val="ED7D31">
            <a:alpha val="3922"/>
          </a:srgbClr>
        </a:solidFill>
      </dgm:spPr>
      <dgm:t>
        <a:bodyPr/>
        <a:lstStyle/>
        <a:p>
          <a:pPr>
            <a:lnSpc>
              <a:spcPct val="100000"/>
            </a:lnSpc>
          </a:pPr>
          <a:r>
            <a:rPr lang="es-CL" dirty="0">
              <a:solidFill>
                <a:srgbClr val="F2F2F2"/>
              </a:solidFill>
            </a:rPr>
            <a:t>Gasto de Gobierno</a:t>
          </a:r>
        </a:p>
      </dgm:t>
    </dgm:pt>
    <dgm:pt modelId="{5D83EA7F-D48B-AD4C-9D66-1EC284F619F0}" type="parTrans" cxnId="{40EF1E60-006F-4A4D-B1C9-64FE6B1E82A4}">
      <dgm:prSet/>
      <dgm:spPr/>
      <dgm:t>
        <a:bodyPr/>
        <a:lstStyle/>
        <a:p>
          <a:pPr>
            <a:lnSpc>
              <a:spcPct val="100000"/>
            </a:lnSpc>
          </a:pPr>
          <a:endParaRPr lang="es-CL"/>
        </a:p>
      </dgm:t>
    </dgm:pt>
    <dgm:pt modelId="{36D34D79-77E5-C644-ADF4-3E1DC4DD16C4}" type="sibTrans" cxnId="{40EF1E60-006F-4A4D-B1C9-64FE6B1E82A4}">
      <dgm:prSet/>
      <dgm:spPr/>
      <dgm:t>
        <a:bodyPr/>
        <a:lstStyle/>
        <a:p>
          <a:pPr>
            <a:lnSpc>
              <a:spcPct val="100000"/>
            </a:lnSpc>
          </a:pPr>
          <a:endParaRPr lang="es-CL"/>
        </a:p>
      </dgm:t>
    </dgm:pt>
    <dgm:pt modelId="{07A59261-C626-5742-9A34-9243D14004D6}">
      <dgm:prSet phldrT="[Texto]"/>
      <dgm:spPr>
        <a:solidFill>
          <a:srgbClr val="ED7D31">
            <a:alpha val="3922"/>
          </a:srgbClr>
        </a:solidFill>
      </dgm:spPr>
      <dgm:t>
        <a:bodyPr/>
        <a:lstStyle/>
        <a:p>
          <a:pPr>
            <a:lnSpc>
              <a:spcPct val="100000"/>
            </a:lnSpc>
          </a:pPr>
          <a:r>
            <a:rPr lang="es-CL" dirty="0">
              <a:solidFill>
                <a:srgbClr val="F2F2F2"/>
              </a:solidFill>
            </a:rPr>
            <a:t>Consumo Hogares</a:t>
          </a:r>
        </a:p>
      </dgm:t>
    </dgm:pt>
    <dgm:pt modelId="{9C8CDFB6-91EB-744A-9F8E-0C88D519B320}" type="parTrans" cxnId="{3E788FF3-8F55-5242-954F-D58D60267E6E}">
      <dgm:prSet/>
      <dgm:spPr/>
      <dgm:t>
        <a:bodyPr/>
        <a:lstStyle/>
        <a:p>
          <a:pPr>
            <a:lnSpc>
              <a:spcPct val="100000"/>
            </a:lnSpc>
          </a:pPr>
          <a:endParaRPr lang="es-CL"/>
        </a:p>
      </dgm:t>
    </dgm:pt>
    <dgm:pt modelId="{B1D30942-A50A-5245-8CE5-F842ECF0EF1C}" type="sibTrans" cxnId="{3E788FF3-8F55-5242-954F-D58D60267E6E}">
      <dgm:prSet/>
      <dgm:spPr/>
      <dgm:t>
        <a:bodyPr/>
        <a:lstStyle/>
        <a:p>
          <a:pPr>
            <a:lnSpc>
              <a:spcPct val="100000"/>
            </a:lnSpc>
          </a:pPr>
          <a:endParaRPr lang="es-CL"/>
        </a:p>
      </dgm:t>
    </dgm:pt>
    <dgm:pt modelId="{2429810D-CC9C-D54F-BFC4-61E62D2DCC95}">
      <dgm:prSet phldrT="[Texto]"/>
      <dgm:spPr>
        <a:solidFill>
          <a:srgbClr val="ED7D31">
            <a:alpha val="3922"/>
          </a:srgbClr>
        </a:solidFill>
      </dgm:spPr>
      <dgm:t>
        <a:bodyPr/>
        <a:lstStyle/>
        <a:p>
          <a:pPr>
            <a:lnSpc>
              <a:spcPct val="100000"/>
            </a:lnSpc>
          </a:pPr>
          <a:r>
            <a:rPr lang="es-CL">
              <a:solidFill>
                <a:srgbClr val="F2F2F2"/>
              </a:solidFill>
            </a:rPr>
            <a:t>Inversión Publica</a:t>
          </a:r>
          <a:endParaRPr lang="es-CL" dirty="0">
            <a:solidFill>
              <a:srgbClr val="F2F2F2"/>
            </a:solidFill>
          </a:endParaRPr>
        </a:p>
      </dgm:t>
    </dgm:pt>
    <dgm:pt modelId="{3A2C5B22-46F5-264B-9944-73BD3FA87667}" type="parTrans" cxnId="{1A0511E7-10E3-9C4E-89A8-2B867B1A4C42}">
      <dgm:prSet/>
      <dgm:spPr/>
      <dgm:t>
        <a:bodyPr/>
        <a:lstStyle/>
        <a:p>
          <a:pPr>
            <a:lnSpc>
              <a:spcPct val="100000"/>
            </a:lnSpc>
          </a:pPr>
          <a:endParaRPr lang="es-CL"/>
        </a:p>
      </dgm:t>
    </dgm:pt>
    <dgm:pt modelId="{368D8392-5C6D-3F4B-8D2D-C6196ECDA494}" type="sibTrans" cxnId="{1A0511E7-10E3-9C4E-89A8-2B867B1A4C42}">
      <dgm:prSet/>
      <dgm:spPr/>
      <dgm:t>
        <a:bodyPr/>
        <a:lstStyle/>
        <a:p>
          <a:pPr>
            <a:lnSpc>
              <a:spcPct val="100000"/>
            </a:lnSpc>
          </a:pPr>
          <a:endParaRPr lang="es-CL"/>
        </a:p>
      </dgm:t>
    </dgm:pt>
    <dgm:pt modelId="{23ECAC4B-DF1A-D14B-AEE7-4C3F47B6A73E}" type="pres">
      <dgm:prSet presAssocID="{FB4BF0EA-67F2-EE4D-BEDC-0FE40E5F7B5F}" presName="theList" presStyleCnt="0">
        <dgm:presLayoutVars>
          <dgm:dir/>
          <dgm:animLvl val="lvl"/>
          <dgm:resizeHandles val="exact"/>
        </dgm:presLayoutVars>
      </dgm:prSet>
      <dgm:spPr/>
    </dgm:pt>
    <dgm:pt modelId="{EA189951-F359-DD45-BBD6-B9098E50FF23}" type="pres">
      <dgm:prSet presAssocID="{5203F538-56DE-FD45-892A-FD60AF6F201E}" presName="compNode" presStyleCnt="0"/>
      <dgm:spPr/>
    </dgm:pt>
    <dgm:pt modelId="{11C306AB-8171-1D43-8BCE-50503439C0FD}" type="pres">
      <dgm:prSet presAssocID="{5203F538-56DE-FD45-892A-FD60AF6F201E}" presName="aNode" presStyleLbl="bgShp" presStyleIdx="0" presStyleCnt="3"/>
      <dgm:spPr/>
    </dgm:pt>
    <dgm:pt modelId="{16CF50E9-5FA5-4644-BF88-A3E219B878D1}" type="pres">
      <dgm:prSet presAssocID="{5203F538-56DE-FD45-892A-FD60AF6F201E}" presName="textNode" presStyleLbl="bgShp" presStyleIdx="0" presStyleCnt="3"/>
      <dgm:spPr/>
    </dgm:pt>
    <dgm:pt modelId="{A9B987F6-7A12-3E4C-830A-863D573DCC23}" type="pres">
      <dgm:prSet presAssocID="{5203F538-56DE-FD45-892A-FD60AF6F201E}" presName="compChildNode" presStyleCnt="0"/>
      <dgm:spPr/>
    </dgm:pt>
    <dgm:pt modelId="{BEF058B6-7730-4043-BBC3-7D3DEF91A4C3}" type="pres">
      <dgm:prSet presAssocID="{5203F538-56DE-FD45-892A-FD60AF6F201E}" presName="theInnerList" presStyleCnt="0"/>
      <dgm:spPr/>
    </dgm:pt>
    <dgm:pt modelId="{9DF15BBE-DF66-0448-898E-3D2D89466010}" type="pres">
      <dgm:prSet presAssocID="{621366B9-35C5-A14F-9A33-4BFD2B1922AC}" presName="childNode" presStyleLbl="node1" presStyleIdx="0" presStyleCnt="6">
        <dgm:presLayoutVars>
          <dgm:bulletEnabled val="1"/>
        </dgm:presLayoutVars>
      </dgm:prSet>
      <dgm:spPr/>
    </dgm:pt>
    <dgm:pt modelId="{D1EADE2B-2806-CE45-B630-7C7A0B413ECD}" type="pres">
      <dgm:prSet presAssocID="{5203F538-56DE-FD45-892A-FD60AF6F201E}" presName="aSpace" presStyleCnt="0"/>
      <dgm:spPr/>
    </dgm:pt>
    <dgm:pt modelId="{1A76FAE1-79EA-E244-BA79-2F79CD879507}" type="pres">
      <dgm:prSet presAssocID="{C2A5854C-8A13-EC41-9F52-AF25D4C7209A}" presName="compNode" presStyleCnt="0"/>
      <dgm:spPr/>
    </dgm:pt>
    <dgm:pt modelId="{C5BC2613-A56A-9F45-BF5E-3FC1741F7A5A}" type="pres">
      <dgm:prSet presAssocID="{C2A5854C-8A13-EC41-9F52-AF25D4C7209A}" presName="aNode" presStyleLbl="bgShp" presStyleIdx="1" presStyleCnt="3"/>
      <dgm:spPr/>
    </dgm:pt>
    <dgm:pt modelId="{55C936B2-42C1-7540-92A8-CBC6E56FD02F}" type="pres">
      <dgm:prSet presAssocID="{C2A5854C-8A13-EC41-9F52-AF25D4C7209A}" presName="textNode" presStyleLbl="bgShp" presStyleIdx="1" presStyleCnt="3"/>
      <dgm:spPr/>
    </dgm:pt>
    <dgm:pt modelId="{8DBB7B01-52BF-EB47-9363-5826BA69EE58}" type="pres">
      <dgm:prSet presAssocID="{C2A5854C-8A13-EC41-9F52-AF25D4C7209A}" presName="compChildNode" presStyleCnt="0"/>
      <dgm:spPr/>
    </dgm:pt>
    <dgm:pt modelId="{3F598BC6-7A20-AB4B-BA5B-62CF3D9B5450}" type="pres">
      <dgm:prSet presAssocID="{C2A5854C-8A13-EC41-9F52-AF25D4C7209A}" presName="theInnerList" presStyleCnt="0"/>
      <dgm:spPr/>
    </dgm:pt>
    <dgm:pt modelId="{C376898B-BF94-0B47-A755-BB365F679F21}" type="pres">
      <dgm:prSet presAssocID="{143CFFBD-A235-6F49-B139-A1B3EF0821E1}" presName="childNode" presStyleLbl="node1" presStyleIdx="1" presStyleCnt="6">
        <dgm:presLayoutVars>
          <dgm:bulletEnabled val="1"/>
        </dgm:presLayoutVars>
      </dgm:prSet>
      <dgm:spPr/>
    </dgm:pt>
    <dgm:pt modelId="{073984FA-6026-604C-94CA-939DD5082A03}" type="pres">
      <dgm:prSet presAssocID="{143CFFBD-A235-6F49-B139-A1B3EF0821E1}" presName="aSpace2" presStyleCnt="0"/>
      <dgm:spPr/>
    </dgm:pt>
    <dgm:pt modelId="{726EF34E-CC2D-2142-A639-D992828EA69D}" type="pres">
      <dgm:prSet presAssocID="{20E7BAA9-3E48-574E-84A2-C50172AE7AA6}" presName="childNode" presStyleLbl="node1" presStyleIdx="2" presStyleCnt="6">
        <dgm:presLayoutVars>
          <dgm:bulletEnabled val="1"/>
        </dgm:presLayoutVars>
      </dgm:prSet>
      <dgm:spPr/>
    </dgm:pt>
    <dgm:pt modelId="{7414E2E4-62E3-C147-BB86-D5F1E5769FC5}" type="pres">
      <dgm:prSet presAssocID="{20E7BAA9-3E48-574E-84A2-C50172AE7AA6}" presName="aSpace2" presStyleCnt="0"/>
      <dgm:spPr/>
    </dgm:pt>
    <dgm:pt modelId="{4C7BEEE4-069D-DE4A-9080-E57B1CC318A7}" type="pres">
      <dgm:prSet presAssocID="{2429810D-CC9C-D54F-BFC4-61E62D2DCC95}" presName="childNode" presStyleLbl="node1" presStyleIdx="3" presStyleCnt="6">
        <dgm:presLayoutVars>
          <dgm:bulletEnabled val="1"/>
        </dgm:presLayoutVars>
      </dgm:prSet>
      <dgm:spPr/>
    </dgm:pt>
    <dgm:pt modelId="{5EFD14D7-66E0-9E44-A5B8-423CBAC14F3C}" type="pres">
      <dgm:prSet presAssocID="{C2A5854C-8A13-EC41-9F52-AF25D4C7209A}" presName="aSpace" presStyleCnt="0"/>
      <dgm:spPr/>
    </dgm:pt>
    <dgm:pt modelId="{5E765A55-7F08-D64A-A80F-DADCCDF2937D}" type="pres">
      <dgm:prSet presAssocID="{512317B8-CC96-B64B-B41D-FA5630F9C356}" presName="compNode" presStyleCnt="0"/>
      <dgm:spPr/>
    </dgm:pt>
    <dgm:pt modelId="{E838DD38-8A92-0443-8330-52CB0DBCF49F}" type="pres">
      <dgm:prSet presAssocID="{512317B8-CC96-B64B-B41D-FA5630F9C356}" presName="aNode" presStyleLbl="bgShp" presStyleIdx="2" presStyleCnt="3"/>
      <dgm:spPr/>
    </dgm:pt>
    <dgm:pt modelId="{9DBE69A0-D2D2-6F43-B15F-22EA43F52BD4}" type="pres">
      <dgm:prSet presAssocID="{512317B8-CC96-B64B-B41D-FA5630F9C356}" presName="textNode" presStyleLbl="bgShp" presStyleIdx="2" presStyleCnt="3"/>
      <dgm:spPr/>
    </dgm:pt>
    <dgm:pt modelId="{7C6A4BEB-1679-0047-9D13-411449ABB1FC}" type="pres">
      <dgm:prSet presAssocID="{512317B8-CC96-B64B-B41D-FA5630F9C356}" presName="compChildNode" presStyleCnt="0"/>
      <dgm:spPr/>
    </dgm:pt>
    <dgm:pt modelId="{58EA0E48-415D-AC4C-926D-210F341197CB}" type="pres">
      <dgm:prSet presAssocID="{512317B8-CC96-B64B-B41D-FA5630F9C356}" presName="theInnerList" presStyleCnt="0"/>
      <dgm:spPr/>
    </dgm:pt>
    <dgm:pt modelId="{7EF70894-84F0-C948-BFF1-A199774E01BC}" type="pres">
      <dgm:prSet presAssocID="{B9C406C5-D92D-5143-AE0F-571B372135E1}" presName="childNode" presStyleLbl="node1" presStyleIdx="4" presStyleCnt="6">
        <dgm:presLayoutVars>
          <dgm:bulletEnabled val="1"/>
        </dgm:presLayoutVars>
      </dgm:prSet>
      <dgm:spPr/>
    </dgm:pt>
    <dgm:pt modelId="{F7A4E018-2899-EA42-A741-EA6E36F9142B}" type="pres">
      <dgm:prSet presAssocID="{B9C406C5-D92D-5143-AE0F-571B372135E1}" presName="aSpace2" presStyleCnt="0"/>
      <dgm:spPr/>
    </dgm:pt>
    <dgm:pt modelId="{14282AF5-6B3A-1741-B8A4-10332487EED2}" type="pres">
      <dgm:prSet presAssocID="{07A59261-C626-5742-9A34-9243D14004D6}" presName="childNode" presStyleLbl="node1" presStyleIdx="5" presStyleCnt="6">
        <dgm:presLayoutVars>
          <dgm:bulletEnabled val="1"/>
        </dgm:presLayoutVars>
      </dgm:prSet>
      <dgm:spPr/>
    </dgm:pt>
  </dgm:ptLst>
  <dgm:cxnLst>
    <dgm:cxn modelId="{977A1C01-92F8-1346-BB89-C54C53EEFD99}" type="presOf" srcId="{C2A5854C-8A13-EC41-9F52-AF25D4C7209A}" destId="{C5BC2613-A56A-9F45-BF5E-3FC1741F7A5A}" srcOrd="0" destOrd="0" presId="urn:microsoft.com/office/officeart/2005/8/layout/lProcess2"/>
    <dgm:cxn modelId="{C7A82D08-E137-9440-9BA6-75A031B70013}" srcId="{FB4BF0EA-67F2-EE4D-BEDC-0FE40E5F7B5F}" destId="{512317B8-CC96-B64B-B41D-FA5630F9C356}" srcOrd="2" destOrd="0" parTransId="{43826684-BDAD-D54A-93DD-A4F6428F569E}" sibTransId="{122AFAF8-3665-834A-AAF9-0CA02D211999}"/>
    <dgm:cxn modelId="{0FDBC119-6670-1546-A017-B4E09908C490}" type="presOf" srcId="{5203F538-56DE-FD45-892A-FD60AF6F201E}" destId="{11C306AB-8171-1D43-8BCE-50503439C0FD}" srcOrd="0" destOrd="0" presId="urn:microsoft.com/office/officeart/2005/8/layout/lProcess2"/>
    <dgm:cxn modelId="{711FEA25-4439-9E45-9B24-0A09245AFF30}" srcId="{FB4BF0EA-67F2-EE4D-BEDC-0FE40E5F7B5F}" destId="{C2A5854C-8A13-EC41-9F52-AF25D4C7209A}" srcOrd="1" destOrd="0" parTransId="{A2C01D38-BC2E-DE4C-B183-F95397D03918}" sibTransId="{FF1F51C2-9296-7444-9CD2-B8F6B5D73E58}"/>
    <dgm:cxn modelId="{806F7E3E-BA92-A74A-8AF5-4F27456C12DB}" type="presOf" srcId="{621366B9-35C5-A14F-9A33-4BFD2B1922AC}" destId="{9DF15BBE-DF66-0448-898E-3D2D89466010}" srcOrd="0" destOrd="0" presId="urn:microsoft.com/office/officeart/2005/8/layout/lProcess2"/>
    <dgm:cxn modelId="{7464AF45-DC7F-6446-A2BD-394D8A0722C3}" srcId="{5203F538-56DE-FD45-892A-FD60AF6F201E}" destId="{621366B9-35C5-A14F-9A33-4BFD2B1922AC}" srcOrd="0" destOrd="0" parTransId="{14080458-49A0-7940-955D-4E1112DE3623}" sibTransId="{36F0A67A-BCBD-F940-B375-C011F601FED3}"/>
    <dgm:cxn modelId="{40EF1E60-006F-4A4D-B1C9-64FE6B1E82A4}" srcId="{512317B8-CC96-B64B-B41D-FA5630F9C356}" destId="{B9C406C5-D92D-5143-AE0F-571B372135E1}" srcOrd="0" destOrd="0" parTransId="{5D83EA7F-D48B-AD4C-9D66-1EC284F619F0}" sibTransId="{36D34D79-77E5-C644-ADF4-3E1DC4DD16C4}"/>
    <dgm:cxn modelId="{AC97A961-3EA3-0E4C-9EB0-376A02E7AF10}" type="presOf" srcId="{143CFFBD-A235-6F49-B139-A1B3EF0821E1}" destId="{C376898B-BF94-0B47-A755-BB365F679F21}" srcOrd="0" destOrd="0" presId="urn:microsoft.com/office/officeart/2005/8/layout/lProcess2"/>
    <dgm:cxn modelId="{ADAB5087-CC9C-4C4E-A9D3-7161AAC22298}" type="presOf" srcId="{5203F538-56DE-FD45-892A-FD60AF6F201E}" destId="{16CF50E9-5FA5-4644-BF88-A3E219B878D1}" srcOrd="1" destOrd="0" presId="urn:microsoft.com/office/officeart/2005/8/layout/lProcess2"/>
    <dgm:cxn modelId="{075A6589-C7FF-BF4E-B4FC-5D0DDB7F23DC}" type="presOf" srcId="{B9C406C5-D92D-5143-AE0F-571B372135E1}" destId="{7EF70894-84F0-C948-BFF1-A199774E01BC}" srcOrd="0" destOrd="0" presId="urn:microsoft.com/office/officeart/2005/8/layout/lProcess2"/>
    <dgm:cxn modelId="{31F78D92-7A63-E646-B05E-08BDEA54D439}" type="presOf" srcId="{2429810D-CC9C-D54F-BFC4-61E62D2DCC95}" destId="{4C7BEEE4-069D-DE4A-9080-E57B1CC318A7}" srcOrd="0" destOrd="0" presId="urn:microsoft.com/office/officeart/2005/8/layout/lProcess2"/>
    <dgm:cxn modelId="{049C1797-83EF-0942-994B-DE044D1AA32E}" type="presOf" srcId="{512317B8-CC96-B64B-B41D-FA5630F9C356}" destId="{9DBE69A0-D2D2-6F43-B15F-22EA43F52BD4}" srcOrd="1" destOrd="0" presId="urn:microsoft.com/office/officeart/2005/8/layout/lProcess2"/>
    <dgm:cxn modelId="{4BFB0DAD-FE5A-A941-B0AD-D0CBD22514AC}" type="presOf" srcId="{20E7BAA9-3E48-574E-84A2-C50172AE7AA6}" destId="{726EF34E-CC2D-2142-A639-D992828EA69D}" srcOrd="0" destOrd="0" presId="urn:microsoft.com/office/officeart/2005/8/layout/lProcess2"/>
    <dgm:cxn modelId="{BB6F30B6-70F2-CF41-8497-DAC306A4CA95}" srcId="{FB4BF0EA-67F2-EE4D-BEDC-0FE40E5F7B5F}" destId="{5203F538-56DE-FD45-892A-FD60AF6F201E}" srcOrd="0" destOrd="0" parTransId="{EB35E4B5-C0A3-504E-9A6E-A880B8A3303C}" sibTransId="{6F60B2D3-3667-3649-8089-D568DE48A718}"/>
    <dgm:cxn modelId="{719499CD-C8E1-054D-BAE6-D90125FE74E0}" type="presOf" srcId="{C2A5854C-8A13-EC41-9F52-AF25D4C7209A}" destId="{55C936B2-42C1-7540-92A8-CBC6E56FD02F}" srcOrd="1" destOrd="0" presId="urn:microsoft.com/office/officeart/2005/8/layout/lProcess2"/>
    <dgm:cxn modelId="{368681DA-0ED6-C947-AE5C-65EAF35F440F}" type="presOf" srcId="{FB4BF0EA-67F2-EE4D-BEDC-0FE40E5F7B5F}" destId="{23ECAC4B-DF1A-D14B-AEE7-4C3F47B6A73E}" srcOrd="0" destOrd="0" presId="urn:microsoft.com/office/officeart/2005/8/layout/lProcess2"/>
    <dgm:cxn modelId="{5C436EE1-7AF8-3046-8A1A-4B7E23C14A19}" type="presOf" srcId="{07A59261-C626-5742-9A34-9243D14004D6}" destId="{14282AF5-6B3A-1741-B8A4-10332487EED2}" srcOrd="0" destOrd="0" presId="urn:microsoft.com/office/officeart/2005/8/layout/lProcess2"/>
    <dgm:cxn modelId="{1A0511E7-10E3-9C4E-89A8-2B867B1A4C42}" srcId="{C2A5854C-8A13-EC41-9F52-AF25D4C7209A}" destId="{2429810D-CC9C-D54F-BFC4-61E62D2DCC95}" srcOrd="2" destOrd="0" parTransId="{3A2C5B22-46F5-264B-9944-73BD3FA87667}" sibTransId="{368D8392-5C6D-3F4B-8D2D-C6196ECDA494}"/>
    <dgm:cxn modelId="{635EB7E8-D92F-0849-8E06-3AC507A131CE}" srcId="{C2A5854C-8A13-EC41-9F52-AF25D4C7209A}" destId="{20E7BAA9-3E48-574E-84A2-C50172AE7AA6}" srcOrd="1" destOrd="0" parTransId="{EE73C829-DD92-224C-8247-86024D0DCCF3}" sibTransId="{07C7FC11-BF77-194C-A1E6-11E2BFBEDD0C}"/>
    <dgm:cxn modelId="{3E788FF3-8F55-5242-954F-D58D60267E6E}" srcId="{512317B8-CC96-B64B-B41D-FA5630F9C356}" destId="{07A59261-C626-5742-9A34-9243D14004D6}" srcOrd="1" destOrd="0" parTransId="{9C8CDFB6-91EB-744A-9F8E-0C88D519B320}" sibTransId="{B1D30942-A50A-5245-8CE5-F842ECF0EF1C}"/>
    <dgm:cxn modelId="{93913DF6-F26A-2E4C-AD45-86623B424E72}" srcId="{C2A5854C-8A13-EC41-9F52-AF25D4C7209A}" destId="{143CFFBD-A235-6F49-B139-A1B3EF0821E1}" srcOrd="0" destOrd="0" parTransId="{000CC955-3E83-E743-94FE-C1756D2337AA}" sibTransId="{055B86E8-6D89-5041-BF9F-74001974EC20}"/>
    <dgm:cxn modelId="{5B5D5FFD-4074-0A45-986A-168A8EB89C4F}" type="presOf" srcId="{512317B8-CC96-B64B-B41D-FA5630F9C356}" destId="{E838DD38-8A92-0443-8330-52CB0DBCF49F}" srcOrd="0" destOrd="0" presId="urn:microsoft.com/office/officeart/2005/8/layout/lProcess2"/>
    <dgm:cxn modelId="{36EC1D3F-CBE1-4C45-80F4-1C394AD97D2A}" type="presParOf" srcId="{23ECAC4B-DF1A-D14B-AEE7-4C3F47B6A73E}" destId="{EA189951-F359-DD45-BBD6-B9098E50FF23}" srcOrd="0" destOrd="0" presId="urn:microsoft.com/office/officeart/2005/8/layout/lProcess2"/>
    <dgm:cxn modelId="{443580C9-C4CD-7646-AC5C-BEC682385654}" type="presParOf" srcId="{EA189951-F359-DD45-BBD6-B9098E50FF23}" destId="{11C306AB-8171-1D43-8BCE-50503439C0FD}" srcOrd="0" destOrd="0" presId="urn:microsoft.com/office/officeart/2005/8/layout/lProcess2"/>
    <dgm:cxn modelId="{B543FE0D-B93C-3E44-AF36-47127C61934F}" type="presParOf" srcId="{EA189951-F359-DD45-BBD6-B9098E50FF23}" destId="{16CF50E9-5FA5-4644-BF88-A3E219B878D1}" srcOrd="1" destOrd="0" presId="urn:microsoft.com/office/officeart/2005/8/layout/lProcess2"/>
    <dgm:cxn modelId="{28DE5F9C-5FB3-714B-B4AC-CF93FA34BB55}" type="presParOf" srcId="{EA189951-F359-DD45-BBD6-B9098E50FF23}" destId="{A9B987F6-7A12-3E4C-830A-863D573DCC23}" srcOrd="2" destOrd="0" presId="urn:microsoft.com/office/officeart/2005/8/layout/lProcess2"/>
    <dgm:cxn modelId="{667FCCAC-CB25-E04C-8737-6EB58BC78CBF}" type="presParOf" srcId="{A9B987F6-7A12-3E4C-830A-863D573DCC23}" destId="{BEF058B6-7730-4043-BBC3-7D3DEF91A4C3}" srcOrd="0" destOrd="0" presId="urn:microsoft.com/office/officeart/2005/8/layout/lProcess2"/>
    <dgm:cxn modelId="{44E08464-AF9C-D34C-8A63-0DDE3143712C}" type="presParOf" srcId="{BEF058B6-7730-4043-BBC3-7D3DEF91A4C3}" destId="{9DF15BBE-DF66-0448-898E-3D2D89466010}" srcOrd="0" destOrd="0" presId="urn:microsoft.com/office/officeart/2005/8/layout/lProcess2"/>
    <dgm:cxn modelId="{29CEEC27-C971-BA46-A1B1-C317D5A404CB}" type="presParOf" srcId="{23ECAC4B-DF1A-D14B-AEE7-4C3F47B6A73E}" destId="{D1EADE2B-2806-CE45-B630-7C7A0B413ECD}" srcOrd="1" destOrd="0" presId="urn:microsoft.com/office/officeart/2005/8/layout/lProcess2"/>
    <dgm:cxn modelId="{77857F3F-EBF7-3A4B-B762-BF1C789ED84C}" type="presParOf" srcId="{23ECAC4B-DF1A-D14B-AEE7-4C3F47B6A73E}" destId="{1A76FAE1-79EA-E244-BA79-2F79CD879507}" srcOrd="2" destOrd="0" presId="urn:microsoft.com/office/officeart/2005/8/layout/lProcess2"/>
    <dgm:cxn modelId="{D1160016-C960-2A4F-BD77-9F1A6DF1E117}" type="presParOf" srcId="{1A76FAE1-79EA-E244-BA79-2F79CD879507}" destId="{C5BC2613-A56A-9F45-BF5E-3FC1741F7A5A}" srcOrd="0" destOrd="0" presId="urn:microsoft.com/office/officeart/2005/8/layout/lProcess2"/>
    <dgm:cxn modelId="{351B907B-4764-C641-9C7D-9DA49E7724C4}" type="presParOf" srcId="{1A76FAE1-79EA-E244-BA79-2F79CD879507}" destId="{55C936B2-42C1-7540-92A8-CBC6E56FD02F}" srcOrd="1" destOrd="0" presId="urn:microsoft.com/office/officeart/2005/8/layout/lProcess2"/>
    <dgm:cxn modelId="{1D6484FB-53ED-654F-9DE4-927E3D7DF514}" type="presParOf" srcId="{1A76FAE1-79EA-E244-BA79-2F79CD879507}" destId="{8DBB7B01-52BF-EB47-9363-5826BA69EE58}" srcOrd="2" destOrd="0" presId="urn:microsoft.com/office/officeart/2005/8/layout/lProcess2"/>
    <dgm:cxn modelId="{103452AE-7F54-0A4F-BEF7-A384E7FAD74A}" type="presParOf" srcId="{8DBB7B01-52BF-EB47-9363-5826BA69EE58}" destId="{3F598BC6-7A20-AB4B-BA5B-62CF3D9B5450}" srcOrd="0" destOrd="0" presId="urn:microsoft.com/office/officeart/2005/8/layout/lProcess2"/>
    <dgm:cxn modelId="{5C10D091-9CBD-9E45-A2F7-0A6F902EC8E2}" type="presParOf" srcId="{3F598BC6-7A20-AB4B-BA5B-62CF3D9B5450}" destId="{C376898B-BF94-0B47-A755-BB365F679F21}" srcOrd="0" destOrd="0" presId="urn:microsoft.com/office/officeart/2005/8/layout/lProcess2"/>
    <dgm:cxn modelId="{371466EC-D376-6440-B6D8-65EBBBD8C247}" type="presParOf" srcId="{3F598BC6-7A20-AB4B-BA5B-62CF3D9B5450}" destId="{073984FA-6026-604C-94CA-939DD5082A03}" srcOrd="1" destOrd="0" presId="urn:microsoft.com/office/officeart/2005/8/layout/lProcess2"/>
    <dgm:cxn modelId="{B77B1B8E-5A5B-8D4D-A69F-EF8F501C2822}" type="presParOf" srcId="{3F598BC6-7A20-AB4B-BA5B-62CF3D9B5450}" destId="{726EF34E-CC2D-2142-A639-D992828EA69D}" srcOrd="2" destOrd="0" presId="urn:microsoft.com/office/officeart/2005/8/layout/lProcess2"/>
    <dgm:cxn modelId="{FC2ECDEB-5DF9-D749-8AE6-2AD64C40C73B}" type="presParOf" srcId="{3F598BC6-7A20-AB4B-BA5B-62CF3D9B5450}" destId="{7414E2E4-62E3-C147-BB86-D5F1E5769FC5}" srcOrd="3" destOrd="0" presId="urn:microsoft.com/office/officeart/2005/8/layout/lProcess2"/>
    <dgm:cxn modelId="{A9C6EE7C-015A-DD44-BAFC-6A6C0DE9E58C}" type="presParOf" srcId="{3F598BC6-7A20-AB4B-BA5B-62CF3D9B5450}" destId="{4C7BEEE4-069D-DE4A-9080-E57B1CC318A7}" srcOrd="4" destOrd="0" presId="urn:microsoft.com/office/officeart/2005/8/layout/lProcess2"/>
    <dgm:cxn modelId="{9237246C-6A6F-3048-830D-1512C461D501}" type="presParOf" srcId="{23ECAC4B-DF1A-D14B-AEE7-4C3F47B6A73E}" destId="{5EFD14D7-66E0-9E44-A5B8-423CBAC14F3C}" srcOrd="3" destOrd="0" presId="urn:microsoft.com/office/officeart/2005/8/layout/lProcess2"/>
    <dgm:cxn modelId="{8DEF9974-1E01-9445-AA52-2C087DCEF755}" type="presParOf" srcId="{23ECAC4B-DF1A-D14B-AEE7-4C3F47B6A73E}" destId="{5E765A55-7F08-D64A-A80F-DADCCDF2937D}" srcOrd="4" destOrd="0" presId="urn:microsoft.com/office/officeart/2005/8/layout/lProcess2"/>
    <dgm:cxn modelId="{FD522671-4020-4340-911F-05C03AD65E82}" type="presParOf" srcId="{5E765A55-7F08-D64A-A80F-DADCCDF2937D}" destId="{E838DD38-8A92-0443-8330-52CB0DBCF49F}" srcOrd="0" destOrd="0" presId="urn:microsoft.com/office/officeart/2005/8/layout/lProcess2"/>
    <dgm:cxn modelId="{411D4057-F482-2248-B535-67377735F8AE}" type="presParOf" srcId="{5E765A55-7F08-D64A-A80F-DADCCDF2937D}" destId="{9DBE69A0-D2D2-6F43-B15F-22EA43F52BD4}" srcOrd="1" destOrd="0" presId="urn:microsoft.com/office/officeart/2005/8/layout/lProcess2"/>
    <dgm:cxn modelId="{883CAA47-166E-7146-8C42-A6A66D977711}" type="presParOf" srcId="{5E765A55-7F08-D64A-A80F-DADCCDF2937D}" destId="{7C6A4BEB-1679-0047-9D13-411449ABB1FC}" srcOrd="2" destOrd="0" presId="urn:microsoft.com/office/officeart/2005/8/layout/lProcess2"/>
    <dgm:cxn modelId="{CA71EA8B-D5C3-DC47-A64C-2487B70E79E9}" type="presParOf" srcId="{7C6A4BEB-1679-0047-9D13-411449ABB1FC}" destId="{58EA0E48-415D-AC4C-926D-210F341197CB}" srcOrd="0" destOrd="0" presId="urn:microsoft.com/office/officeart/2005/8/layout/lProcess2"/>
    <dgm:cxn modelId="{7D439389-22F8-C749-9941-4D4E6CF65408}" type="presParOf" srcId="{58EA0E48-415D-AC4C-926D-210F341197CB}" destId="{7EF70894-84F0-C948-BFF1-A199774E01BC}" srcOrd="0" destOrd="0" presId="urn:microsoft.com/office/officeart/2005/8/layout/lProcess2"/>
    <dgm:cxn modelId="{9AF951FD-0DDD-494A-B442-598BDB94E904}" type="presParOf" srcId="{58EA0E48-415D-AC4C-926D-210F341197CB}" destId="{F7A4E018-2899-EA42-A741-EA6E36F9142B}" srcOrd="1" destOrd="0" presId="urn:microsoft.com/office/officeart/2005/8/layout/lProcess2"/>
    <dgm:cxn modelId="{B8067C41-4899-B14C-893F-3D1243EE892E}" type="presParOf" srcId="{58EA0E48-415D-AC4C-926D-210F341197CB}" destId="{14282AF5-6B3A-1741-B8A4-10332487EED2}"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ED85BD-89DA-4353-A34B-26FADEB8B1E1}" type="doc">
      <dgm:prSet loTypeId="urn:microsoft.com/office/officeart/2005/8/layout/bProcess2" loCatId="process" qsTypeId="urn:microsoft.com/office/officeart/2005/8/quickstyle/simple1" qsCatId="simple" csTypeId="urn:microsoft.com/office/officeart/2005/8/colors/accent5_2" csCatId="accent5" phldr="1"/>
      <dgm:spPr/>
      <dgm:t>
        <a:bodyPr/>
        <a:lstStyle/>
        <a:p>
          <a:endParaRPr lang="es-CL"/>
        </a:p>
      </dgm:t>
    </dgm:pt>
    <dgm:pt modelId="{CAAEA081-778E-453A-9A38-CA6FDDDB3E7F}">
      <dgm:prSet custT="1"/>
      <dgm:spPr/>
      <dgm:t>
        <a:bodyPr/>
        <a:lstStyle/>
        <a:p>
          <a:pPr rtl="0"/>
          <a:r>
            <a:rPr lang="es-CL" sz="900" dirty="0"/>
            <a:t>Por cada Unidad de cobre producida, se requiere de productos industriales.</a:t>
          </a:r>
        </a:p>
      </dgm:t>
    </dgm:pt>
    <dgm:pt modelId="{6FC33639-8856-45BC-812E-2072BFDE4463}" type="parTrans" cxnId="{64F54472-1D61-45A8-8753-08B3114DA97B}">
      <dgm:prSet/>
      <dgm:spPr/>
      <dgm:t>
        <a:bodyPr/>
        <a:lstStyle/>
        <a:p>
          <a:endParaRPr lang="es-CL" sz="900"/>
        </a:p>
      </dgm:t>
    </dgm:pt>
    <dgm:pt modelId="{937397A1-A8B7-4B80-94A0-B2A78EF4715C}" type="sibTrans" cxnId="{64F54472-1D61-45A8-8753-08B3114DA97B}">
      <dgm:prSet/>
      <dgm:spPr/>
      <dgm:t>
        <a:bodyPr/>
        <a:lstStyle/>
        <a:p>
          <a:endParaRPr lang="es-CL" sz="900"/>
        </a:p>
      </dgm:t>
    </dgm:pt>
    <dgm:pt modelId="{BCF7D30C-4AE6-45A6-92B3-1E8E05E96AAC}">
      <dgm:prSet custT="1"/>
      <dgm:spPr/>
      <dgm:t>
        <a:bodyPr/>
        <a:lstStyle/>
        <a:p>
          <a:r>
            <a:rPr lang="es-CL" sz="900" dirty="0"/>
            <a:t>Por cada unidad de Producto industrial, se requiere de servicios</a:t>
          </a:r>
        </a:p>
      </dgm:t>
    </dgm:pt>
    <dgm:pt modelId="{70C8E6DC-C105-4827-B38B-5DD56F57159D}" type="parTrans" cxnId="{35434A4B-BA78-4D9A-8F5D-F743239E4987}">
      <dgm:prSet/>
      <dgm:spPr/>
      <dgm:t>
        <a:bodyPr/>
        <a:lstStyle/>
        <a:p>
          <a:endParaRPr lang="es-CL" sz="900"/>
        </a:p>
      </dgm:t>
    </dgm:pt>
    <dgm:pt modelId="{998CB90F-6997-4A2B-83D6-4D0DA666AD3D}" type="sibTrans" cxnId="{35434A4B-BA78-4D9A-8F5D-F743239E4987}">
      <dgm:prSet/>
      <dgm:spPr/>
      <dgm:t>
        <a:bodyPr/>
        <a:lstStyle/>
        <a:p>
          <a:endParaRPr lang="es-CL" sz="900"/>
        </a:p>
      </dgm:t>
    </dgm:pt>
    <dgm:pt modelId="{101EB582-726C-4925-A6C8-711D371378A8}">
      <dgm:prSet custT="1"/>
      <dgm:spPr/>
      <dgm:t>
        <a:bodyPr/>
        <a:lstStyle/>
        <a:p>
          <a:r>
            <a:rPr lang="es-CL" sz="900" dirty="0"/>
            <a:t>Por cada unidad de servicios se requiere energía</a:t>
          </a:r>
        </a:p>
      </dgm:t>
    </dgm:pt>
    <dgm:pt modelId="{5E6F0A84-1603-4344-980D-C55F07E6592F}" type="parTrans" cxnId="{273E16C7-A05B-4FA8-B7B5-13E63C318831}">
      <dgm:prSet/>
      <dgm:spPr/>
      <dgm:t>
        <a:bodyPr/>
        <a:lstStyle/>
        <a:p>
          <a:endParaRPr lang="es-CL" sz="900"/>
        </a:p>
      </dgm:t>
    </dgm:pt>
    <dgm:pt modelId="{5503B52C-8C2A-41E0-A01B-9BA96A579293}" type="sibTrans" cxnId="{273E16C7-A05B-4FA8-B7B5-13E63C318831}">
      <dgm:prSet/>
      <dgm:spPr/>
      <dgm:t>
        <a:bodyPr/>
        <a:lstStyle/>
        <a:p>
          <a:endParaRPr lang="es-CL" sz="900"/>
        </a:p>
      </dgm:t>
    </dgm:pt>
    <dgm:pt modelId="{1AF2248C-7A79-4F2C-8D03-7D2BEE577C08}">
      <dgm:prSet custT="1"/>
      <dgm:spPr/>
      <dgm:t>
        <a:bodyPr/>
        <a:lstStyle/>
        <a:p>
          <a:r>
            <a:rPr lang="es-CL" sz="900" dirty="0"/>
            <a:t>Por cada unidad de energía se requiere de productos mineros</a:t>
          </a:r>
        </a:p>
      </dgm:t>
    </dgm:pt>
    <dgm:pt modelId="{E5BA7CB3-C09B-4BAB-804B-DCC2A0F1DE96}" type="parTrans" cxnId="{E07E5AC5-A84E-448A-94E6-5CA19483FD0E}">
      <dgm:prSet/>
      <dgm:spPr/>
      <dgm:t>
        <a:bodyPr/>
        <a:lstStyle/>
        <a:p>
          <a:endParaRPr lang="es-CL" sz="900"/>
        </a:p>
      </dgm:t>
    </dgm:pt>
    <dgm:pt modelId="{52A4B8F8-8C44-46A3-9D20-650ED3A474FE}" type="sibTrans" cxnId="{E07E5AC5-A84E-448A-94E6-5CA19483FD0E}">
      <dgm:prSet/>
      <dgm:spPr/>
      <dgm:t>
        <a:bodyPr/>
        <a:lstStyle/>
        <a:p>
          <a:endParaRPr lang="es-CL" sz="900"/>
        </a:p>
      </dgm:t>
    </dgm:pt>
    <dgm:pt modelId="{FFFB20CB-AEDD-49D8-B25D-8A82981BAFA3}">
      <dgm:prSet custT="1"/>
      <dgm:spPr>
        <a:noFill/>
        <a:ln>
          <a:noFill/>
        </a:ln>
      </dgm:spPr>
      <dgm:t>
        <a:bodyPr/>
        <a:lstStyle/>
        <a:p>
          <a:endParaRPr lang="es-CL" sz="900" dirty="0"/>
        </a:p>
      </dgm:t>
    </dgm:pt>
    <dgm:pt modelId="{FDDA8BF7-D210-4DCC-A8B7-7767A8D6E520}" type="sibTrans" cxnId="{08233C96-8DFA-43DE-82BF-09153A3A5016}">
      <dgm:prSet/>
      <dgm:spPr/>
      <dgm:t>
        <a:bodyPr/>
        <a:lstStyle/>
        <a:p>
          <a:endParaRPr lang="es-CL" sz="900"/>
        </a:p>
      </dgm:t>
    </dgm:pt>
    <dgm:pt modelId="{06558E48-D764-4A74-A9B1-B05C3ABC7504}" type="parTrans" cxnId="{08233C96-8DFA-43DE-82BF-09153A3A5016}">
      <dgm:prSet/>
      <dgm:spPr/>
      <dgm:t>
        <a:bodyPr/>
        <a:lstStyle/>
        <a:p>
          <a:endParaRPr lang="es-CL" sz="900"/>
        </a:p>
      </dgm:t>
    </dgm:pt>
    <dgm:pt modelId="{F28D414B-37D4-422A-9463-A603AF2E6C91}" type="pres">
      <dgm:prSet presAssocID="{E6ED85BD-89DA-4353-A34B-26FADEB8B1E1}" presName="diagram" presStyleCnt="0">
        <dgm:presLayoutVars>
          <dgm:dir/>
          <dgm:resizeHandles/>
        </dgm:presLayoutVars>
      </dgm:prSet>
      <dgm:spPr/>
    </dgm:pt>
    <dgm:pt modelId="{09086425-1CA9-4515-A98A-38DFA4FD842F}" type="pres">
      <dgm:prSet presAssocID="{CAAEA081-778E-453A-9A38-CA6FDDDB3E7F}" presName="firstNode" presStyleLbl="node1" presStyleIdx="0" presStyleCnt="5">
        <dgm:presLayoutVars>
          <dgm:bulletEnabled val="1"/>
        </dgm:presLayoutVars>
      </dgm:prSet>
      <dgm:spPr/>
    </dgm:pt>
    <dgm:pt modelId="{B362483D-FE89-47F1-AF46-6DA07E275AE5}" type="pres">
      <dgm:prSet presAssocID="{937397A1-A8B7-4B80-94A0-B2A78EF4715C}" presName="sibTrans" presStyleLbl="sibTrans2D1" presStyleIdx="0" presStyleCnt="4"/>
      <dgm:spPr/>
    </dgm:pt>
    <dgm:pt modelId="{BFCEE491-0BA7-4FDF-93F3-2F60926B0BC2}" type="pres">
      <dgm:prSet presAssocID="{BCF7D30C-4AE6-45A6-92B3-1E8E05E96AAC}" presName="middleNode" presStyleCnt="0"/>
      <dgm:spPr/>
    </dgm:pt>
    <dgm:pt modelId="{2DBC875C-0863-4419-8AA3-01421D18F805}" type="pres">
      <dgm:prSet presAssocID="{BCF7D30C-4AE6-45A6-92B3-1E8E05E96AAC}" presName="padding" presStyleLbl="node1" presStyleIdx="0" presStyleCnt="5"/>
      <dgm:spPr/>
    </dgm:pt>
    <dgm:pt modelId="{6B4074C2-8998-4020-85A2-67A95D4039F9}" type="pres">
      <dgm:prSet presAssocID="{BCF7D30C-4AE6-45A6-92B3-1E8E05E96AAC}" presName="shape" presStyleLbl="node1" presStyleIdx="1" presStyleCnt="5" custScaleX="146878" custScaleY="142734">
        <dgm:presLayoutVars>
          <dgm:bulletEnabled val="1"/>
        </dgm:presLayoutVars>
      </dgm:prSet>
      <dgm:spPr/>
    </dgm:pt>
    <dgm:pt modelId="{DA4A4DC5-DC73-41E3-9312-72ED3CAA8EFA}" type="pres">
      <dgm:prSet presAssocID="{998CB90F-6997-4A2B-83D6-4D0DA666AD3D}" presName="sibTrans" presStyleLbl="sibTrans2D1" presStyleIdx="1" presStyleCnt="4" custLinFactNeighborX="0"/>
      <dgm:spPr/>
    </dgm:pt>
    <dgm:pt modelId="{08CED35A-9517-4726-A8AC-51230CF728F3}" type="pres">
      <dgm:prSet presAssocID="{101EB582-726C-4925-A6C8-711D371378A8}" presName="middleNode" presStyleCnt="0"/>
      <dgm:spPr/>
    </dgm:pt>
    <dgm:pt modelId="{533ABE1C-DDB9-4F33-80AB-EFB55F80E9AE}" type="pres">
      <dgm:prSet presAssocID="{101EB582-726C-4925-A6C8-711D371378A8}" presName="padding" presStyleLbl="node1" presStyleIdx="1" presStyleCnt="5"/>
      <dgm:spPr/>
    </dgm:pt>
    <dgm:pt modelId="{F9E81B47-8ECD-45A8-8D7A-9EA07AAA6383}" type="pres">
      <dgm:prSet presAssocID="{101EB582-726C-4925-A6C8-711D371378A8}" presName="shape" presStyleLbl="node1" presStyleIdx="2" presStyleCnt="5" custScaleX="146869" custScaleY="146408">
        <dgm:presLayoutVars>
          <dgm:bulletEnabled val="1"/>
        </dgm:presLayoutVars>
      </dgm:prSet>
      <dgm:spPr/>
    </dgm:pt>
    <dgm:pt modelId="{AF9B2BBE-F076-4092-AA3E-83B7D8954C26}" type="pres">
      <dgm:prSet presAssocID="{5503B52C-8C2A-41E0-A01B-9BA96A579293}" presName="sibTrans" presStyleLbl="sibTrans2D1" presStyleIdx="2" presStyleCnt="4"/>
      <dgm:spPr/>
    </dgm:pt>
    <dgm:pt modelId="{1920D4C9-3058-4494-9AEA-536188FF0947}" type="pres">
      <dgm:prSet presAssocID="{1AF2248C-7A79-4F2C-8D03-7D2BEE577C08}" presName="middleNode" presStyleCnt="0"/>
      <dgm:spPr/>
    </dgm:pt>
    <dgm:pt modelId="{7F093510-DC5D-49BE-B49C-8BC400D9D7EF}" type="pres">
      <dgm:prSet presAssocID="{1AF2248C-7A79-4F2C-8D03-7D2BEE577C08}" presName="padding" presStyleLbl="node1" presStyleIdx="2" presStyleCnt="5"/>
      <dgm:spPr/>
    </dgm:pt>
    <dgm:pt modelId="{0F4E19B1-A043-4D86-92EB-D215F7E13A80}" type="pres">
      <dgm:prSet presAssocID="{1AF2248C-7A79-4F2C-8D03-7D2BEE577C08}" presName="shape" presStyleLbl="node1" presStyleIdx="3" presStyleCnt="5" custScaleX="159108" custScaleY="158647">
        <dgm:presLayoutVars>
          <dgm:bulletEnabled val="1"/>
        </dgm:presLayoutVars>
      </dgm:prSet>
      <dgm:spPr/>
    </dgm:pt>
    <dgm:pt modelId="{CFC132C6-0334-4ECA-A019-8D20C5701767}" type="pres">
      <dgm:prSet presAssocID="{52A4B8F8-8C44-46A3-9D20-650ED3A474FE}" presName="sibTrans" presStyleLbl="sibTrans2D1" presStyleIdx="3" presStyleCnt="4" custLinFactNeighborX="-5888"/>
      <dgm:spPr/>
    </dgm:pt>
    <dgm:pt modelId="{3A95B6FA-42B5-49E7-9A36-669C8AFC3314}" type="pres">
      <dgm:prSet presAssocID="{FFFB20CB-AEDD-49D8-B25D-8A82981BAFA3}" presName="lastNode" presStyleLbl="node1" presStyleIdx="4" presStyleCnt="5" custLinFactX="-100000" custLinFactNeighborX="-198915" custLinFactNeighborY="-2228">
        <dgm:presLayoutVars>
          <dgm:bulletEnabled val="1"/>
        </dgm:presLayoutVars>
      </dgm:prSet>
      <dgm:spPr/>
    </dgm:pt>
  </dgm:ptLst>
  <dgm:cxnLst>
    <dgm:cxn modelId="{E891B72C-9461-1A40-B5F9-8A238B88DB04}" type="presOf" srcId="{998CB90F-6997-4A2B-83D6-4D0DA666AD3D}" destId="{DA4A4DC5-DC73-41E3-9312-72ED3CAA8EFA}" srcOrd="0" destOrd="0" presId="urn:microsoft.com/office/officeart/2005/8/layout/bProcess2"/>
    <dgm:cxn modelId="{02505C42-7FC2-8842-924B-7BB13650FB68}" type="presOf" srcId="{1AF2248C-7A79-4F2C-8D03-7D2BEE577C08}" destId="{0F4E19B1-A043-4D86-92EB-D215F7E13A80}" srcOrd="0" destOrd="0" presId="urn:microsoft.com/office/officeart/2005/8/layout/bProcess2"/>
    <dgm:cxn modelId="{2863FA4A-7478-BE4E-BA4B-E26573E0545B}" type="presOf" srcId="{FFFB20CB-AEDD-49D8-B25D-8A82981BAFA3}" destId="{3A95B6FA-42B5-49E7-9A36-669C8AFC3314}" srcOrd="0" destOrd="0" presId="urn:microsoft.com/office/officeart/2005/8/layout/bProcess2"/>
    <dgm:cxn modelId="{35434A4B-BA78-4D9A-8F5D-F743239E4987}" srcId="{E6ED85BD-89DA-4353-A34B-26FADEB8B1E1}" destId="{BCF7D30C-4AE6-45A6-92B3-1E8E05E96AAC}" srcOrd="1" destOrd="0" parTransId="{70C8E6DC-C105-4827-B38B-5DD56F57159D}" sibTransId="{998CB90F-6997-4A2B-83D6-4D0DA666AD3D}"/>
    <dgm:cxn modelId="{CB229652-0953-C444-85B1-D0557E15201F}" type="presOf" srcId="{E6ED85BD-89DA-4353-A34B-26FADEB8B1E1}" destId="{F28D414B-37D4-422A-9463-A603AF2E6C91}" srcOrd="0" destOrd="0" presId="urn:microsoft.com/office/officeart/2005/8/layout/bProcess2"/>
    <dgm:cxn modelId="{64F54472-1D61-45A8-8753-08B3114DA97B}" srcId="{E6ED85BD-89DA-4353-A34B-26FADEB8B1E1}" destId="{CAAEA081-778E-453A-9A38-CA6FDDDB3E7F}" srcOrd="0" destOrd="0" parTransId="{6FC33639-8856-45BC-812E-2072BFDE4463}" sibTransId="{937397A1-A8B7-4B80-94A0-B2A78EF4715C}"/>
    <dgm:cxn modelId="{EE13668D-9A20-4F44-B3A2-8360A0BABAA7}" type="presOf" srcId="{BCF7D30C-4AE6-45A6-92B3-1E8E05E96AAC}" destId="{6B4074C2-8998-4020-85A2-67A95D4039F9}" srcOrd="0" destOrd="0" presId="urn:microsoft.com/office/officeart/2005/8/layout/bProcess2"/>
    <dgm:cxn modelId="{08233C96-8DFA-43DE-82BF-09153A3A5016}" srcId="{E6ED85BD-89DA-4353-A34B-26FADEB8B1E1}" destId="{FFFB20CB-AEDD-49D8-B25D-8A82981BAFA3}" srcOrd="4" destOrd="0" parTransId="{06558E48-D764-4A74-A9B1-B05C3ABC7504}" sibTransId="{FDDA8BF7-D210-4DCC-A8B7-7767A8D6E520}"/>
    <dgm:cxn modelId="{8A496DB6-8B6D-EE47-9BE1-A35D6B47E57C}" type="presOf" srcId="{52A4B8F8-8C44-46A3-9D20-650ED3A474FE}" destId="{CFC132C6-0334-4ECA-A019-8D20C5701767}" srcOrd="0" destOrd="0" presId="urn:microsoft.com/office/officeart/2005/8/layout/bProcess2"/>
    <dgm:cxn modelId="{49AB21C2-D96C-B546-B950-8B3B2FC5966A}" type="presOf" srcId="{CAAEA081-778E-453A-9A38-CA6FDDDB3E7F}" destId="{09086425-1CA9-4515-A98A-38DFA4FD842F}" srcOrd="0" destOrd="0" presId="urn:microsoft.com/office/officeart/2005/8/layout/bProcess2"/>
    <dgm:cxn modelId="{E07E5AC5-A84E-448A-94E6-5CA19483FD0E}" srcId="{E6ED85BD-89DA-4353-A34B-26FADEB8B1E1}" destId="{1AF2248C-7A79-4F2C-8D03-7D2BEE577C08}" srcOrd="3" destOrd="0" parTransId="{E5BA7CB3-C09B-4BAB-804B-DCC2A0F1DE96}" sibTransId="{52A4B8F8-8C44-46A3-9D20-650ED3A474FE}"/>
    <dgm:cxn modelId="{273E16C7-A05B-4FA8-B7B5-13E63C318831}" srcId="{E6ED85BD-89DA-4353-A34B-26FADEB8B1E1}" destId="{101EB582-726C-4925-A6C8-711D371378A8}" srcOrd="2" destOrd="0" parTransId="{5E6F0A84-1603-4344-980D-C55F07E6592F}" sibTransId="{5503B52C-8C2A-41E0-A01B-9BA96A579293}"/>
    <dgm:cxn modelId="{9193D4D2-D8D2-F845-B985-3BBFC3CD35B8}" type="presOf" srcId="{5503B52C-8C2A-41E0-A01B-9BA96A579293}" destId="{AF9B2BBE-F076-4092-AA3E-83B7D8954C26}" srcOrd="0" destOrd="0" presId="urn:microsoft.com/office/officeart/2005/8/layout/bProcess2"/>
    <dgm:cxn modelId="{CE8576EA-B706-0C46-B1FF-89E9D66286B7}" type="presOf" srcId="{937397A1-A8B7-4B80-94A0-B2A78EF4715C}" destId="{B362483D-FE89-47F1-AF46-6DA07E275AE5}" srcOrd="0" destOrd="0" presId="urn:microsoft.com/office/officeart/2005/8/layout/bProcess2"/>
    <dgm:cxn modelId="{FBBB3DED-E125-0849-9280-0185A93385A5}" type="presOf" srcId="{101EB582-726C-4925-A6C8-711D371378A8}" destId="{F9E81B47-8ECD-45A8-8D7A-9EA07AAA6383}" srcOrd="0" destOrd="0" presId="urn:microsoft.com/office/officeart/2005/8/layout/bProcess2"/>
    <dgm:cxn modelId="{D2CCB85B-A0D2-8845-B6AC-18E986E45213}" type="presParOf" srcId="{F28D414B-37D4-422A-9463-A603AF2E6C91}" destId="{09086425-1CA9-4515-A98A-38DFA4FD842F}" srcOrd="0" destOrd="0" presId="urn:microsoft.com/office/officeart/2005/8/layout/bProcess2"/>
    <dgm:cxn modelId="{3BB826C4-9C6E-A440-9B29-172270BB4137}" type="presParOf" srcId="{F28D414B-37D4-422A-9463-A603AF2E6C91}" destId="{B362483D-FE89-47F1-AF46-6DA07E275AE5}" srcOrd="1" destOrd="0" presId="urn:microsoft.com/office/officeart/2005/8/layout/bProcess2"/>
    <dgm:cxn modelId="{C6FC1B15-E610-CD44-894A-18EF5586AD95}" type="presParOf" srcId="{F28D414B-37D4-422A-9463-A603AF2E6C91}" destId="{BFCEE491-0BA7-4FDF-93F3-2F60926B0BC2}" srcOrd="2" destOrd="0" presId="urn:microsoft.com/office/officeart/2005/8/layout/bProcess2"/>
    <dgm:cxn modelId="{1D69D18C-DAE6-E644-98DA-534D870583BC}" type="presParOf" srcId="{BFCEE491-0BA7-4FDF-93F3-2F60926B0BC2}" destId="{2DBC875C-0863-4419-8AA3-01421D18F805}" srcOrd="0" destOrd="0" presId="urn:microsoft.com/office/officeart/2005/8/layout/bProcess2"/>
    <dgm:cxn modelId="{EAE9790F-A358-F241-86F4-803E8B13AE17}" type="presParOf" srcId="{BFCEE491-0BA7-4FDF-93F3-2F60926B0BC2}" destId="{6B4074C2-8998-4020-85A2-67A95D4039F9}" srcOrd="1" destOrd="0" presId="urn:microsoft.com/office/officeart/2005/8/layout/bProcess2"/>
    <dgm:cxn modelId="{6767CB71-1188-E140-9DF5-C76B3ED855B3}" type="presParOf" srcId="{F28D414B-37D4-422A-9463-A603AF2E6C91}" destId="{DA4A4DC5-DC73-41E3-9312-72ED3CAA8EFA}" srcOrd="3" destOrd="0" presId="urn:microsoft.com/office/officeart/2005/8/layout/bProcess2"/>
    <dgm:cxn modelId="{389188C8-FE80-0249-84E7-0D8A5195E935}" type="presParOf" srcId="{F28D414B-37D4-422A-9463-A603AF2E6C91}" destId="{08CED35A-9517-4726-A8AC-51230CF728F3}" srcOrd="4" destOrd="0" presId="urn:microsoft.com/office/officeart/2005/8/layout/bProcess2"/>
    <dgm:cxn modelId="{C80D4854-3D78-0F44-83CC-0152F489B9EC}" type="presParOf" srcId="{08CED35A-9517-4726-A8AC-51230CF728F3}" destId="{533ABE1C-DDB9-4F33-80AB-EFB55F80E9AE}" srcOrd="0" destOrd="0" presId="urn:microsoft.com/office/officeart/2005/8/layout/bProcess2"/>
    <dgm:cxn modelId="{A1E8E67A-F054-AE42-95C8-74649318A114}" type="presParOf" srcId="{08CED35A-9517-4726-A8AC-51230CF728F3}" destId="{F9E81B47-8ECD-45A8-8D7A-9EA07AAA6383}" srcOrd="1" destOrd="0" presId="urn:microsoft.com/office/officeart/2005/8/layout/bProcess2"/>
    <dgm:cxn modelId="{C3B357A8-0924-DD41-A12C-3ABE103C41B1}" type="presParOf" srcId="{F28D414B-37D4-422A-9463-A603AF2E6C91}" destId="{AF9B2BBE-F076-4092-AA3E-83B7D8954C26}" srcOrd="5" destOrd="0" presId="urn:microsoft.com/office/officeart/2005/8/layout/bProcess2"/>
    <dgm:cxn modelId="{1F31E50E-F1C5-1E4C-857B-0AC561F799C8}" type="presParOf" srcId="{F28D414B-37D4-422A-9463-A603AF2E6C91}" destId="{1920D4C9-3058-4494-9AEA-536188FF0947}" srcOrd="6" destOrd="0" presId="urn:microsoft.com/office/officeart/2005/8/layout/bProcess2"/>
    <dgm:cxn modelId="{9869E2F7-E73E-8247-A918-4EE316E71117}" type="presParOf" srcId="{1920D4C9-3058-4494-9AEA-536188FF0947}" destId="{7F093510-DC5D-49BE-B49C-8BC400D9D7EF}" srcOrd="0" destOrd="0" presId="urn:microsoft.com/office/officeart/2005/8/layout/bProcess2"/>
    <dgm:cxn modelId="{5C875610-3066-2A47-AED4-BF2BC940396F}" type="presParOf" srcId="{1920D4C9-3058-4494-9AEA-536188FF0947}" destId="{0F4E19B1-A043-4D86-92EB-D215F7E13A80}" srcOrd="1" destOrd="0" presId="urn:microsoft.com/office/officeart/2005/8/layout/bProcess2"/>
    <dgm:cxn modelId="{34DB247A-4E32-5C47-A107-28EE7A144B2A}" type="presParOf" srcId="{F28D414B-37D4-422A-9463-A603AF2E6C91}" destId="{CFC132C6-0334-4ECA-A019-8D20C5701767}" srcOrd="7" destOrd="0" presId="urn:microsoft.com/office/officeart/2005/8/layout/bProcess2"/>
    <dgm:cxn modelId="{ED04DFB8-8879-EB43-8699-F3D28BCEF299}" type="presParOf" srcId="{F28D414B-37D4-422A-9463-A603AF2E6C91}" destId="{3A95B6FA-42B5-49E7-9A36-669C8AFC3314}" srcOrd="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51DE3-EE00-45AB-A984-FBA6703B6DB8}">
      <dsp:nvSpPr>
        <dsp:cNvPr id="0" name=""/>
        <dsp:cNvSpPr/>
      </dsp:nvSpPr>
      <dsp:spPr>
        <a:xfrm rot="5400000">
          <a:off x="338217" y="2812269"/>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6F574-6267-468C-AE48-DA980502E2B1}">
      <dsp:nvSpPr>
        <dsp:cNvPr id="0" name=""/>
        <dsp:cNvSpPr/>
      </dsp:nvSpPr>
      <dsp:spPr>
        <a:xfrm>
          <a:off x="170324" y="3312324"/>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POTENCIAL GEOLÓGICO</a:t>
          </a:r>
        </a:p>
      </dsp:txBody>
      <dsp:txXfrm>
        <a:off x="170324" y="3312324"/>
        <a:ext cx="1510963" cy="1324448"/>
      </dsp:txXfrm>
    </dsp:sp>
    <dsp:sp modelId="{54E7860B-C1BF-4667-8D45-92B57BDF8217}">
      <dsp:nvSpPr>
        <dsp:cNvPr id="0" name=""/>
        <dsp:cNvSpPr/>
      </dsp:nvSpPr>
      <dsp:spPr>
        <a:xfrm>
          <a:off x="1396200" y="2689055"/>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5DCB81-4C48-477A-8424-1D15D9FEECDB}">
      <dsp:nvSpPr>
        <dsp:cNvPr id="0" name=""/>
        <dsp:cNvSpPr/>
      </dsp:nvSpPr>
      <dsp:spPr>
        <a:xfrm rot="5400000">
          <a:off x="2187932" y="2354555"/>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274D4-7C5A-45AF-8CDC-395B20A5D5FB}">
      <dsp:nvSpPr>
        <dsp:cNvPr id="0" name=""/>
        <dsp:cNvSpPr/>
      </dsp:nvSpPr>
      <dsp:spPr>
        <a:xfrm>
          <a:off x="2020038" y="2854611"/>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ATRACCIÓN DE INVERSIONES</a:t>
          </a:r>
        </a:p>
      </dsp:txBody>
      <dsp:txXfrm>
        <a:off x="2020038" y="2854611"/>
        <a:ext cx="1510963" cy="1324448"/>
      </dsp:txXfrm>
    </dsp:sp>
    <dsp:sp modelId="{C742DDF0-8C45-4BC0-A991-1B923981A96A}">
      <dsp:nvSpPr>
        <dsp:cNvPr id="0" name=""/>
        <dsp:cNvSpPr/>
      </dsp:nvSpPr>
      <dsp:spPr>
        <a:xfrm>
          <a:off x="3245915" y="2231341"/>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4B4F1-CE90-4E99-94EE-4C9F0377DD31}">
      <dsp:nvSpPr>
        <dsp:cNvPr id="0" name=""/>
        <dsp:cNvSpPr/>
      </dsp:nvSpPr>
      <dsp:spPr>
        <a:xfrm rot="5400000">
          <a:off x="4037646" y="1896842"/>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FC5B7-4A69-41FA-A4B4-52D50E271CE8}">
      <dsp:nvSpPr>
        <dsp:cNvPr id="0" name=""/>
        <dsp:cNvSpPr/>
      </dsp:nvSpPr>
      <dsp:spPr>
        <a:xfrm>
          <a:off x="3869753" y="2396897"/>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DISTRIBUCIÓN RENTAS</a:t>
          </a:r>
        </a:p>
      </dsp:txBody>
      <dsp:txXfrm>
        <a:off x="3869753" y="2396897"/>
        <a:ext cx="1510963" cy="1324448"/>
      </dsp:txXfrm>
    </dsp:sp>
    <dsp:sp modelId="{67C22EC6-CA2E-4654-8464-669B76C7F419}">
      <dsp:nvSpPr>
        <dsp:cNvPr id="0" name=""/>
        <dsp:cNvSpPr/>
      </dsp:nvSpPr>
      <dsp:spPr>
        <a:xfrm>
          <a:off x="5095629" y="1773627"/>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82004-03BB-461F-9B62-9AA4E94A12A7}">
      <dsp:nvSpPr>
        <dsp:cNvPr id="0" name=""/>
        <dsp:cNvSpPr/>
      </dsp:nvSpPr>
      <dsp:spPr>
        <a:xfrm rot="5400000">
          <a:off x="5887361" y="1439128"/>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E6871-EABC-46A2-BF5B-77BEECC9CD97}">
      <dsp:nvSpPr>
        <dsp:cNvPr id="0" name=""/>
        <dsp:cNvSpPr/>
      </dsp:nvSpPr>
      <dsp:spPr>
        <a:xfrm>
          <a:off x="5719468" y="1939183"/>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DESARROLLO DE PROVEEDORES</a:t>
          </a:r>
        </a:p>
      </dsp:txBody>
      <dsp:txXfrm>
        <a:off x="5719468" y="1939183"/>
        <a:ext cx="1510963" cy="1324448"/>
      </dsp:txXfrm>
    </dsp:sp>
    <dsp:sp modelId="{EC666BFB-11BF-44D9-8620-0EA982F4B328}">
      <dsp:nvSpPr>
        <dsp:cNvPr id="0" name=""/>
        <dsp:cNvSpPr/>
      </dsp:nvSpPr>
      <dsp:spPr>
        <a:xfrm>
          <a:off x="6945344" y="1315913"/>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9C8B4-C10C-4287-8620-2BE66A48F448}">
      <dsp:nvSpPr>
        <dsp:cNvPr id="0" name=""/>
        <dsp:cNvSpPr/>
      </dsp:nvSpPr>
      <dsp:spPr>
        <a:xfrm rot="5400000">
          <a:off x="7737076" y="981414"/>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D9955-0E52-40FD-A39F-1A6419483D1F}">
      <dsp:nvSpPr>
        <dsp:cNvPr id="0" name=""/>
        <dsp:cNvSpPr/>
      </dsp:nvSpPr>
      <dsp:spPr>
        <a:xfrm>
          <a:off x="7569182" y="1481469"/>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INTERNACIONALIZACIÓN</a:t>
          </a:r>
        </a:p>
      </dsp:txBody>
      <dsp:txXfrm>
        <a:off x="7569182" y="1481469"/>
        <a:ext cx="1510963" cy="1324448"/>
      </dsp:txXfrm>
    </dsp:sp>
    <dsp:sp modelId="{A4215C12-A4DE-40A9-9D07-52B12B145B5F}">
      <dsp:nvSpPr>
        <dsp:cNvPr id="0" name=""/>
        <dsp:cNvSpPr/>
      </dsp:nvSpPr>
      <dsp:spPr>
        <a:xfrm>
          <a:off x="8795059" y="858200"/>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933AB-EAC1-4852-A631-1440B981E2D2}">
      <dsp:nvSpPr>
        <dsp:cNvPr id="0" name=""/>
        <dsp:cNvSpPr/>
      </dsp:nvSpPr>
      <dsp:spPr>
        <a:xfrm rot="5400000">
          <a:off x="9586790" y="523701"/>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E3666-D6A2-47C5-8AB5-316FD848C95B}">
      <dsp:nvSpPr>
        <dsp:cNvPr id="0" name=""/>
        <dsp:cNvSpPr/>
      </dsp:nvSpPr>
      <dsp:spPr>
        <a:xfrm>
          <a:off x="9418897" y="1023756"/>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I+D+I</a:t>
          </a:r>
        </a:p>
      </dsp:txBody>
      <dsp:txXfrm>
        <a:off x="9418897" y="1023756"/>
        <a:ext cx="1510963" cy="132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51DE3-EE00-45AB-A984-FBA6703B6DB8}">
      <dsp:nvSpPr>
        <dsp:cNvPr id="0" name=""/>
        <dsp:cNvSpPr/>
      </dsp:nvSpPr>
      <dsp:spPr>
        <a:xfrm rot="5400000">
          <a:off x="338217" y="2812269"/>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6F574-6267-468C-AE48-DA980502E2B1}">
      <dsp:nvSpPr>
        <dsp:cNvPr id="0" name=""/>
        <dsp:cNvSpPr/>
      </dsp:nvSpPr>
      <dsp:spPr>
        <a:xfrm>
          <a:off x="170324" y="3312324"/>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POTENCIAL GEOLÓGICO</a:t>
          </a:r>
        </a:p>
      </dsp:txBody>
      <dsp:txXfrm>
        <a:off x="170324" y="3312324"/>
        <a:ext cx="1510963" cy="1324448"/>
      </dsp:txXfrm>
    </dsp:sp>
    <dsp:sp modelId="{54E7860B-C1BF-4667-8D45-92B57BDF8217}">
      <dsp:nvSpPr>
        <dsp:cNvPr id="0" name=""/>
        <dsp:cNvSpPr/>
      </dsp:nvSpPr>
      <dsp:spPr>
        <a:xfrm>
          <a:off x="1396200" y="2689055"/>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5DCB81-4C48-477A-8424-1D15D9FEECDB}">
      <dsp:nvSpPr>
        <dsp:cNvPr id="0" name=""/>
        <dsp:cNvSpPr/>
      </dsp:nvSpPr>
      <dsp:spPr>
        <a:xfrm rot="5400000">
          <a:off x="2187932" y="2354555"/>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274D4-7C5A-45AF-8CDC-395B20A5D5FB}">
      <dsp:nvSpPr>
        <dsp:cNvPr id="0" name=""/>
        <dsp:cNvSpPr/>
      </dsp:nvSpPr>
      <dsp:spPr>
        <a:xfrm>
          <a:off x="2020038" y="2854611"/>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ATRACCIÓN DE INVERSIONES</a:t>
          </a:r>
        </a:p>
      </dsp:txBody>
      <dsp:txXfrm>
        <a:off x="2020038" y="2854611"/>
        <a:ext cx="1510963" cy="1324448"/>
      </dsp:txXfrm>
    </dsp:sp>
    <dsp:sp modelId="{C742DDF0-8C45-4BC0-A991-1B923981A96A}">
      <dsp:nvSpPr>
        <dsp:cNvPr id="0" name=""/>
        <dsp:cNvSpPr/>
      </dsp:nvSpPr>
      <dsp:spPr>
        <a:xfrm>
          <a:off x="3245915" y="2231341"/>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4B4F1-CE90-4E99-94EE-4C9F0377DD31}">
      <dsp:nvSpPr>
        <dsp:cNvPr id="0" name=""/>
        <dsp:cNvSpPr/>
      </dsp:nvSpPr>
      <dsp:spPr>
        <a:xfrm rot="5400000">
          <a:off x="4037646" y="1896842"/>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FC5B7-4A69-41FA-A4B4-52D50E271CE8}">
      <dsp:nvSpPr>
        <dsp:cNvPr id="0" name=""/>
        <dsp:cNvSpPr/>
      </dsp:nvSpPr>
      <dsp:spPr>
        <a:xfrm>
          <a:off x="3869753" y="2396897"/>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DISTRIBUCIÓN RENTAS</a:t>
          </a:r>
        </a:p>
      </dsp:txBody>
      <dsp:txXfrm>
        <a:off x="3869753" y="2396897"/>
        <a:ext cx="1510963" cy="1324448"/>
      </dsp:txXfrm>
    </dsp:sp>
    <dsp:sp modelId="{67C22EC6-CA2E-4654-8464-669B76C7F419}">
      <dsp:nvSpPr>
        <dsp:cNvPr id="0" name=""/>
        <dsp:cNvSpPr/>
      </dsp:nvSpPr>
      <dsp:spPr>
        <a:xfrm>
          <a:off x="5095629" y="1773627"/>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82004-03BB-461F-9B62-9AA4E94A12A7}">
      <dsp:nvSpPr>
        <dsp:cNvPr id="0" name=""/>
        <dsp:cNvSpPr/>
      </dsp:nvSpPr>
      <dsp:spPr>
        <a:xfrm rot="5400000">
          <a:off x="5887361" y="1439128"/>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E6871-EABC-46A2-BF5B-77BEECC9CD97}">
      <dsp:nvSpPr>
        <dsp:cNvPr id="0" name=""/>
        <dsp:cNvSpPr/>
      </dsp:nvSpPr>
      <dsp:spPr>
        <a:xfrm>
          <a:off x="5719468" y="1939183"/>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DESARROLLO DE PROVEEDORES</a:t>
          </a:r>
        </a:p>
      </dsp:txBody>
      <dsp:txXfrm>
        <a:off x="5719468" y="1939183"/>
        <a:ext cx="1510963" cy="1324448"/>
      </dsp:txXfrm>
    </dsp:sp>
    <dsp:sp modelId="{EC666BFB-11BF-44D9-8620-0EA982F4B328}">
      <dsp:nvSpPr>
        <dsp:cNvPr id="0" name=""/>
        <dsp:cNvSpPr/>
      </dsp:nvSpPr>
      <dsp:spPr>
        <a:xfrm>
          <a:off x="6945344" y="1315913"/>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9C8B4-C10C-4287-8620-2BE66A48F448}">
      <dsp:nvSpPr>
        <dsp:cNvPr id="0" name=""/>
        <dsp:cNvSpPr/>
      </dsp:nvSpPr>
      <dsp:spPr>
        <a:xfrm rot="5400000">
          <a:off x="7737076" y="981414"/>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D9955-0E52-40FD-A39F-1A6419483D1F}">
      <dsp:nvSpPr>
        <dsp:cNvPr id="0" name=""/>
        <dsp:cNvSpPr/>
      </dsp:nvSpPr>
      <dsp:spPr>
        <a:xfrm>
          <a:off x="7569182" y="1481469"/>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INTERNACIONALIZACIÓN</a:t>
          </a:r>
        </a:p>
      </dsp:txBody>
      <dsp:txXfrm>
        <a:off x="7569182" y="1481469"/>
        <a:ext cx="1510963" cy="1324448"/>
      </dsp:txXfrm>
    </dsp:sp>
    <dsp:sp modelId="{A4215C12-A4DE-40A9-9D07-52B12B145B5F}">
      <dsp:nvSpPr>
        <dsp:cNvPr id="0" name=""/>
        <dsp:cNvSpPr/>
      </dsp:nvSpPr>
      <dsp:spPr>
        <a:xfrm>
          <a:off x="8795059" y="858200"/>
          <a:ext cx="285087" cy="2850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933AB-EAC1-4852-A631-1440B981E2D2}">
      <dsp:nvSpPr>
        <dsp:cNvPr id="0" name=""/>
        <dsp:cNvSpPr/>
      </dsp:nvSpPr>
      <dsp:spPr>
        <a:xfrm rot="5400000">
          <a:off x="9586790" y="523701"/>
          <a:ext cx="1005801" cy="16736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E3666-D6A2-47C5-8AB5-316FD848C95B}">
      <dsp:nvSpPr>
        <dsp:cNvPr id="0" name=""/>
        <dsp:cNvSpPr/>
      </dsp:nvSpPr>
      <dsp:spPr>
        <a:xfrm>
          <a:off x="9418897" y="1023756"/>
          <a:ext cx="1510963" cy="132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L" sz="1100" kern="1200" dirty="0"/>
            <a:t>I+D+I</a:t>
          </a:r>
        </a:p>
      </dsp:txBody>
      <dsp:txXfrm>
        <a:off x="9418897" y="1023756"/>
        <a:ext cx="1510963" cy="1324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306AB-8171-1D43-8BCE-50503439C0FD}">
      <dsp:nvSpPr>
        <dsp:cNvPr id="0" name=""/>
        <dsp:cNvSpPr/>
      </dsp:nvSpPr>
      <dsp:spPr>
        <a:xfrm>
          <a:off x="744" y="0"/>
          <a:ext cx="1934765" cy="3822700"/>
        </a:xfrm>
        <a:prstGeom prst="roundRect">
          <a:avLst>
            <a:gd name="adj" fmla="val 10000"/>
          </a:avLst>
        </a:prstGeom>
        <a:noFill/>
        <a:ln>
          <a:noFill/>
        </a:ln>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t" anchorCtr="0">
          <a:noAutofit/>
        </a:bodyPr>
        <a:lstStyle/>
        <a:p>
          <a:pPr marL="0" lvl="0" indent="0" algn="ctr" defTabSz="844550">
            <a:lnSpc>
              <a:spcPct val="100000"/>
            </a:lnSpc>
            <a:spcBef>
              <a:spcPct val="0"/>
            </a:spcBef>
            <a:spcAft>
              <a:spcPct val="35000"/>
            </a:spcAft>
            <a:buNone/>
          </a:pPr>
          <a:endParaRPr lang="es-CL" sz="1900" b="1" kern="1200" dirty="0">
            <a:solidFill>
              <a:srgbClr val="F2F2F2"/>
            </a:solidFill>
          </a:endParaRPr>
        </a:p>
      </dsp:txBody>
      <dsp:txXfrm>
        <a:off x="744" y="0"/>
        <a:ext cx="1934765" cy="1146810"/>
      </dsp:txXfrm>
    </dsp:sp>
    <dsp:sp modelId="{9DF15BBE-DF66-0448-898E-3D2D89466010}">
      <dsp:nvSpPr>
        <dsp:cNvPr id="0" name=""/>
        <dsp:cNvSpPr/>
      </dsp:nvSpPr>
      <dsp:spPr>
        <a:xfrm>
          <a:off x="194220" y="1146810"/>
          <a:ext cx="1547812" cy="2484755"/>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a:solidFill>
                <a:srgbClr val="F2F2F2"/>
              </a:solidFill>
            </a:rPr>
            <a:t>PIB MInería</a:t>
          </a:r>
          <a:endParaRPr lang="es-CL" sz="2000" kern="1200" dirty="0">
            <a:solidFill>
              <a:srgbClr val="F2F2F2"/>
            </a:solidFill>
          </a:endParaRPr>
        </a:p>
      </dsp:txBody>
      <dsp:txXfrm>
        <a:off x="239554" y="1192144"/>
        <a:ext cx="1457144" cy="2394087"/>
      </dsp:txXfrm>
    </dsp:sp>
    <dsp:sp modelId="{C5BC2613-A56A-9F45-BF5E-3FC1741F7A5A}">
      <dsp:nvSpPr>
        <dsp:cNvPr id="0" name=""/>
        <dsp:cNvSpPr/>
      </dsp:nvSpPr>
      <dsp:spPr>
        <a:xfrm>
          <a:off x="2080617" y="0"/>
          <a:ext cx="1934765" cy="3822700"/>
        </a:xfrm>
        <a:prstGeom prst="roundRect">
          <a:avLst>
            <a:gd name="adj" fmla="val 10000"/>
          </a:avLst>
        </a:prstGeom>
        <a:solidFill>
          <a:srgbClr val="FFFFFF"/>
        </a:solidFill>
        <a:ln>
          <a:noFill/>
        </a:ln>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100000"/>
            </a:lnSpc>
            <a:spcBef>
              <a:spcPct val="0"/>
            </a:spcBef>
            <a:spcAft>
              <a:spcPct val="35000"/>
            </a:spcAft>
            <a:buNone/>
          </a:pPr>
          <a:endParaRPr lang="es-CL" sz="1900" kern="1200" dirty="0"/>
        </a:p>
        <a:p>
          <a:pPr marL="0" lvl="0" indent="0" algn="ctr" defTabSz="844550">
            <a:lnSpc>
              <a:spcPct val="100000"/>
            </a:lnSpc>
            <a:spcBef>
              <a:spcPct val="0"/>
            </a:spcBef>
            <a:spcAft>
              <a:spcPct val="35000"/>
            </a:spcAft>
            <a:buNone/>
          </a:pPr>
          <a:r>
            <a:rPr lang="es-CL" sz="1900" kern="1200" dirty="0"/>
            <a:t>Encadenamientos</a:t>
          </a:r>
        </a:p>
      </dsp:txBody>
      <dsp:txXfrm>
        <a:off x="2080617" y="0"/>
        <a:ext cx="1934765" cy="1146810"/>
      </dsp:txXfrm>
    </dsp:sp>
    <dsp:sp modelId="{C376898B-BF94-0B47-A755-BB365F679F21}">
      <dsp:nvSpPr>
        <dsp:cNvPr id="0" name=""/>
        <dsp:cNvSpPr/>
      </dsp:nvSpPr>
      <dsp:spPr>
        <a:xfrm>
          <a:off x="2274093" y="1147136"/>
          <a:ext cx="1547812" cy="751007"/>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Demanda Intermedia</a:t>
          </a:r>
        </a:p>
      </dsp:txBody>
      <dsp:txXfrm>
        <a:off x="2296089" y="1169132"/>
        <a:ext cx="1503820" cy="707015"/>
      </dsp:txXfrm>
    </dsp:sp>
    <dsp:sp modelId="{726EF34E-CC2D-2142-A639-D992828EA69D}">
      <dsp:nvSpPr>
        <dsp:cNvPr id="0" name=""/>
        <dsp:cNvSpPr/>
      </dsp:nvSpPr>
      <dsp:spPr>
        <a:xfrm>
          <a:off x="2274093" y="2013683"/>
          <a:ext cx="1547812" cy="751007"/>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Inversión Sectorial</a:t>
          </a:r>
        </a:p>
      </dsp:txBody>
      <dsp:txXfrm>
        <a:off x="2296089" y="2035679"/>
        <a:ext cx="1503820" cy="707015"/>
      </dsp:txXfrm>
    </dsp:sp>
    <dsp:sp modelId="{4C7BEEE4-069D-DE4A-9080-E57B1CC318A7}">
      <dsp:nvSpPr>
        <dsp:cNvPr id="0" name=""/>
        <dsp:cNvSpPr/>
      </dsp:nvSpPr>
      <dsp:spPr>
        <a:xfrm>
          <a:off x="2274093" y="2880230"/>
          <a:ext cx="1547812" cy="751007"/>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a:solidFill>
                <a:srgbClr val="F2F2F2"/>
              </a:solidFill>
            </a:rPr>
            <a:t>Inversión Publica</a:t>
          </a:r>
          <a:endParaRPr lang="es-CL" sz="2000" kern="1200" dirty="0">
            <a:solidFill>
              <a:srgbClr val="F2F2F2"/>
            </a:solidFill>
          </a:endParaRPr>
        </a:p>
      </dsp:txBody>
      <dsp:txXfrm>
        <a:off x="2296089" y="2902226"/>
        <a:ext cx="1503820" cy="707015"/>
      </dsp:txXfrm>
    </dsp:sp>
    <dsp:sp modelId="{E838DD38-8A92-0443-8330-52CB0DBCF49F}">
      <dsp:nvSpPr>
        <dsp:cNvPr id="0" name=""/>
        <dsp:cNvSpPr/>
      </dsp:nvSpPr>
      <dsp:spPr>
        <a:xfrm>
          <a:off x="4160490" y="0"/>
          <a:ext cx="1934765" cy="3822700"/>
        </a:xfrm>
        <a:prstGeom prst="roundRect">
          <a:avLst>
            <a:gd name="adj" fmla="val 10000"/>
          </a:avLst>
        </a:prstGeom>
        <a:solidFill>
          <a:srgbClr val="FFFFFF"/>
        </a:solidFill>
        <a:ln>
          <a:noFill/>
        </a:ln>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100000"/>
            </a:lnSpc>
            <a:spcBef>
              <a:spcPct val="0"/>
            </a:spcBef>
            <a:spcAft>
              <a:spcPct val="35000"/>
            </a:spcAft>
            <a:buNone/>
          </a:pPr>
          <a:endParaRPr lang="es-CL" sz="1900" kern="1200" dirty="0"/>
        </a:p>
        <a:p>
          <a:pPr marL="0" lvl="0" indent="0" algn="ctr" defTabSz="844550">
            <a:lnSpc>
              <a:spcPct val="100000"/>
            </a:lnSpc>
            <a:spcBef>
              <a:spcPct val="0"/>
            </a:spcBef>
            <a:spcAft>
              <a:spcPct val="35000"/>
            </a:spcAft>
            <a:buNone/>
          </a:pPr>
          <a:r>
            <a:rPr lang="es-CL" sz="1900" kern="1200" dirty="0"/>
            <a:t>Consumo</a:t>
          </a:r>
        </a:p>
      </dsp:txBody>
      <dsp:txXfrm>
        <a:off x="4160490" y="0"/>
        <a:ext cx="1934765" cy="1146810"/>
      </dsp:txXfrm>
    </dsp:sp>
    <dsp:sp modelId="{7EF70894-84F0-C948-BFF1-A199774E01BC}">
      <dsp:nvSpPr>
        <dsp:cNvPr id="0" name=""/>
        <dsp:cNvSpPr/>
      </dsp:nvSpPr>
      <dsp:spPr>
        <a:xfrm>
          <a:off x="4353966" y="1147929"/>
          <a:ext cx="1547812" cy="1152596"/>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Gasto de Gobierno</a:t>
          </a:r>
        </a:p>
      </dsp:txBody>
      <dsp:txXfrm>
        <a:off x="4387724" y="1181687"/>
        <a:ext cx="1480296" cy="1085080"/>
      </dsp:txXfrm>
    </dsp:sp>
    <dsp:sp modelId="{14282AF5-6B3A-1741-B8A4-10332487EED2}">
      <dsp:nvSpPr>
        <dsp:cNvPr id="0" name=""/>
        <dsp:cNvSpPr/>
      </dsp:nvSpPr>
      <dsp:spPr>
        <a:xfrm>
          <a:off x="4353966" y="2477848"/>
          <a:ext cx="1547812" cy="1152596"/>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Consumo Hogares</a:t>
          </a:r>
        </a:p>
      </dsp:txBody>
      <dsp:txXfrm>
        <a:off x="4387724" y="2511606"/>
        <a:ext cx="1480296" cy="1085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306AB-8171-1D43-8BCE-50503439C0FD}">
      <dsp:nvSpPr>
        <dsp:cNvPr id="0" name=""/>
        <dsp:cNvSpPr/>
      </dsp:nvSpPr>
      <dsp:spPr>
        <a:xfrm>
          <a:off x="744" y="0"/>
          <a:ext cx="1934765" cy="3822700"/>
        </a:xfrm>
        <a:prstGeom prst="roundRect">
          <a:avLst>
            <a:gd name="adj" fmla="val 10000"/>
          </a:avLst>
        </a:prstGeom>
        <a:noFill/>
        <a:ln>
          <a:noFill/>
        </a:ln>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t" anchorCtr="0">
          <a:noAutofit/>
        </a:bodyPr>
        <a:lstStyle/>
        <a:p>
          <a:pPr marL="0" lvl="0" indent="0" algn="ctr" defTabSz="844550">
            <a:lnSpc>
              <a:spcPct val="100000"/>
            </a:lnSpc>
            <a:spcBef>
              <a:spcPct val="0"/>
            </a:spcBef>
            <a:spcAft>
              <a:spcPct val="35000"/>
            </a:spcAft>
            <a:buNone/>
          </a:pPr>
          <a:endParaRPr lang="es-CL" sz="1900" b="1" kern="1200" dirty="0">
            <a:solidFill>
              <a:srgbClr val="F2F2F2"/>
            </a:solidFill>
          </a:endParaRPr>
        </a:p>
      </dsp:txBody>
      <dsp:txXfrm>
        <a:off x="744" y="0"/>
        <a:ext cx="1934765" cy="1146810"/>
      </dsp:txXfrm>
    </dsp:sp>
    <dsp:sp modelId="{9DF15BBE-DF66-0448-898E-3D2D89466010}">
      <dsp:nvSpPr>
        <dsp:cNvPr id="0" name=""/>
        <dsp:cNvSpPr/>
      </dsp:nvSpPr>
      <dsp:spPr>
        <a:xfrm>
          <a:off x="194220" y="1146810"/>
          <a:ext cx="1547812" cy="2484755"/>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a:solidFill>
                <a:srgbClr val="F2F2F2"/>
              </a:solidFill>
            </a:rPr>
            <a:t>PIB MInería</a:t>
          </a:r>
          <a:endParaRPr lang="es-CL" sz="2000" kern="1200" dirty="0">
            <a:solidFill>
              <a:srgbClr val="F2F2F2"/>
            </a:solidFill>
          </a:endParaRPr>
        </a:p>
      </dsp:txBody>
      <dsp:txXfrm>
        <a:off x="239554" y="1192144"/>
        <a:ext cx="1457144" cy="2394087"/>
      </dsp:txXfrm>
    </dsp:sp>
    <dsp:sp modelId="{C5BC2613-A56A-9F45-BF5E-3FC1741F7A5A}">
      <dsp:nvSpPr>
        <dsp:cNvPr id="0" name=""/>
        <dsp:cNvSpPr/>
      </dsp:nvSpPr>
      <dsp:spPr>
        <a:xfrm>
          <a:off x="2080617" y="0"/>
          <a:ext cx="1934765" cy="3822700"/>
        </a:xfrm>
        <a:prstGeom prst="roundRect">
          <a:avLst>
            <a:gd name="adj" fmla="val 10000"/>
          </a:avLst>
        </a:prstGeom>
        <a:solidFill>
          <a:srgbClr val="FFFFFF"/>
        </a:solidFill>
        <a:ln>
          <a:noFill/>
        </a:ln>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100000"/>
            </a:lnSpc>
            <a:spcBef>
              <a:spcPct val="0"/>
            </a:spcBef>
            <a:spcAft>
              <a:spcPct val="35000"/>
            </a:spcAft>
            <a:buNone/>
          </a:pPr>
          <a:endParaRPr lang="es-CL" sz="1900" kern="1200" dirty="0"/>
        </a:p>
        <a:p>
          <a:pPr marL="0" lvl="0" indent="0" algn="ctr" defTabSz="844550">
            <a:lnSpc>
              <a:spcPct val="100000"/>
            </a:lnSpc>
            <a:spcBef>
              <a:spcPct val="0"/>
            </a:spcBef>
            <a:spcAft>
              <a:spcPct val="35000"/>
            </a:spcAft>
            <a:buNone/>
          </a:pPr>
          <a:r>
            <a:rPr lang="es-CL" sz="1900" kern="1200" dirty="0"/>
            <a:t>Encadenamientos</a:t>
          </a:r>
        </a:p>
      </dsp:txBody>
      <dsp:txXfrm>
        <a:off x="2080617" y="0"/>
        <a:ext cx="1934765" cy="1146810"/>
      </dsp:txXfrm>
    </dsp:sp>
    <dsp:sp modelId="{C376898B-BF94-0B47-A755-BB365F679F21}">
      <dsp:nvSpPr>
        <dsp:cNvPr id="0" name=""/>
        <dsp:cNvSpPr/>
      </dsp:nvSpPr>
      <dsp:spPr>
        <a:xfrm>
          <a:off x="2274093" y="1147136"/>
          <a:ext cx="1547812" cy="751007"/>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Demanda Intermedia</a:t>
          </a:r>
        </a:p>
      </dsp:txBody>
      <dsp:txXfrm>
        <a:off x="2296089" y="1169132"/>
        <a:ext cx="1503820" cy="707015"/>
      </dsp:txXfrm>
    </dsp:sp>
    <dsp:sp modelId="{726EF34E-CC2D-2142-A639-D992828EA69D}">
      <dsp:nvSpPr>
        <dsp:cNvPr id="0" name=""/>
        <dsp:cNvSpPr/>
      </dsp:nvSpPr>
      <dsp:spPr>
        <a:xfrm>
          <a:off x="2274093" y="2013683"/>
          <a:ext cx="1547812" cy="751007"/>
        </a:xfrm>
        <a:prstGeom prst="roundRect">
          <a:avLst>
            <a:gd name="adj" fmla="val 10000"/>
          </a:avLst>
        </a:prstGeom>
        <a:solidFill>
          <a:srgbClr val="FC770D"/>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Inversión Sectorial</a:t>
          </a:r>
        </a:p>
      </dsp:txBody>
      <dsp:txXfrm>
        <a:off x="2296089" y="2035679"/>
        <a:ext cx="1503820" cy="707015"/>
      </dsp:txXfrm>
    </dsp:sp>
    <dsp:sp modelId="{4C7BEEE4-069D-DE4A-9080-E57B1CC318A7}">
      <dsp:nvSpPr>
        <dsp:cNvPr id="0" name=""/>
        <dsp:cNvSpPr/>
      </dsp:nvSpPr>
      <dsp:spPr>
        <a:xfrm>
          <a:off x="2274093" y="2880230"/>
          <a:ext cx="1547812" cy="751007"/>
        </a:xfrm>
        <a:prstGeom prst="roundRect">
          <a:avLst>
            <a:gd name="adj" fmla="val 10000"/>
          </a:avLst>
        </a:prstGeom>
        <a:solidFill>
          <a:srgbClr val="ED7D31">
            <a:alpha val="3922"/>
          </a:srgb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a:solidFill>
                <a:srgbClr val="F2F2F2"/>
              </a:solidFill>
            </a:rPr>
            <a:t>Inversión Publica</a:t>
          </a:r>
          <a:endParaRPr lang="es-CL" sz="2000" kern="1200" dirty="0">
            <a:solidFill>
              <a:srgbClr val="F2F2F2"/>
            </a:solidFill>
          </a:endParaRPr>
        </a:p>
      </dsp:txBody>
      <dsp:txXfrm>
        <a:off x="2296089" y="2902226"/>
        <a:ext cx="1503820" cy="707015"/>
      </dsp:txXfrm>
    </dsp:sp>
    <dsp:sp modelId="{E838DD38-8A92-0443-8330-52CB0DBCF49F}">
      <dsp:nvSpPr>
        <dsp:cNvPr id="0" name=""/>
        <dsp:cNvSpPr/>
      </dsp:nvSpPr>
      <dsp:spPr>
        <a:xfrm>
          <a:off x="4160490" y="0"/>
          <a:ext cx="1934765" cy="3822700"/>
        </a:xfrm>
        <a:prstGeom prst="roundRect">
          <a:avLst>
            <a:gd name="adj" fmla="val 10000"/>
          </a:avLst>
        </a:prstGeom>
        <a:solidFill>
          <a:srgbClr val="FFFFFF"/>
        </a:solidFill>
        <a:ln>
          <a:noFill/>
        </a:ln>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100000"/>
            </a:lnSpc>
            <a:spcBef>
              <a:spcPct val="0"/>
            </a:spcBef>
            <a:spcAft>
              <a:spcPct val="35000"/>
            </a:spcAft>
            <a:buNone/>
          </a:pPr>
          <a:endParaRPr lang="es-CL" sz="1900" kern="1200" dirty="0"/>
        </a:p>
        <a:p>
          <a:pPr marL="0" lvl="0" indent="0" algn="ctr" defTabSz="844550">
            <a:lnSpc>
              <a:spcPct val="100000"/>
            </a:lnSpc>
            <a:spcBef>
              <a:spcPct val="0"/>
            </a:spcBef>
            <a:spcAft>
              <a:spcPct val="35000"/>
            </a:spcAft>
            <a:buNone/>
          </a:pPr>
          <a:r>
            <a:rPr lang="es-CL" sz="1900" kern="1200" dirty="0"/>
            <a:t>Consumo</a:t>
          </a:r>
        </a:p>
      </dsp:txBody>
      <dsp:txXfrm>
        <a:off x="4160490" y="0"/>
        <a:ext cx="1934765" cy="1146810"/>
      </dsp:txXfrm>
    </dsp:sp>
    <dsp:sp modelId="{7EF70894-84F0-C948-BFF1-A199774E01BC}">
      <dsp:nvSpPr>
        <dsp:cNvPr id="0" name=""/>
        <dsp:cNvSpPr/>
      </dsp:nvSpPr>
      <dsp:spPr>
        <a:xfrm>
          <a:off x="4353966" y="1147929"/>
          <a:ext cx="1547812" cy="1152596"/>
        </a:xfrm>
        <a:prstGeom prst="roundRect">
          <a:avLst>
            <a:gd name="adj" fmla="val 10000"/>
          </a:avLst>
        </a:prstGeom>
        <a:solidFill>
          <a:srgbClr val="ED7D31">
            <a:alpha val="3922"/>
          </a:srgb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Gasto de Gobierno</a:t>
          </a:r>
        </a:p>
      </dsp:txBody>
      <dsp:txXfrm>
        <a:off x="4387724" y="1181687"/>
        <a:ext cx="1480296" cy="1085080"/>
      </dsp:txXfrm>
    </dsp:sp>
    <dsp:sp modelId="{14282AF5-6B3A-1741-B8A4-10332487EED2}">
      <dsp:nvSpPr>
        <dsp:cNvPr id="0" name=""/>
        <dsp:cNvSpPr/>
      </dsp:nvSpPr>
      <dsp:spPr>
        <a:xfrm>
          <a:off x="4353966" y="2477848"/>
          <a:ext cx="1547812" cy="1152596"/>
        </a:xfrm>
        <a:prstGeom prst="roundRect">
          <a:avLst>
            <a:gd name="adj" fmla="val 10000"/>
          </a:avLst>
        </a:prstGeom>
        <a:solidFill>
          <a:srgbClr val="ED7D31">
            <a:alpha val="3922"/>
          </a:srgb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marL="0" lvl="0" indent="0" algn="ctr" defTabSz="889000">
            <a:lnSpc>
              <a:spcPct val="100000"/>
            </a:lnSpc>
            <a:spcBef>
              <a:spcPct val="0"/>
            </a:spcBef>
            <a:spcAft>
              <a:spcPct val="35000"/>
            </a:spcAft>
            <a:buNone/>
          </a:pPr>
          <a:r>
            <a:rPr lang="es-CL" sz="2000" kern="1200" dirty="0">
              <a:solidFill>
                <a:srgbClr val="F2F2F2"/>
              </a:solidFill>
            </a:rPr>
            <a:t>Consumo Hogares</a:t>
          </a:r>
        </a:p>
      </dsp:txBody>
      <dsp:txXfrm>
        <a:off x="4387724" y="2511606"/>
        <a:ext cx="1480296" cy="1085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86425-1CA9-4515-A98A-38DFA4FD842F}">
      <dsp:nvSpPr>
        <dsp:cNvPr id="0" name=""/>
        <dsp:cNvSpPr/>
      </dsp:nvSpPr>
      <dsp:spPr>
        <a:xfrm>
          <a:off x="1307" y="473972"/>
          <a:ext cx="1166624" cy="11666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rtl="0">
            <a:lnSpc>
              <a:spcPct val="90000"/>
            </a:lnSpc>
            <a:spcBef>
              <a:spcPct val="0"/>
            </a:spcBef>
            <a:spcAft>
              <a:spcPct val="35000"/>
            </a:spcAft>
            <a:buNone/>
          </a:pPr>
          <a:r>
            <a:rPr lang="es-CL" sz="900" kern="1200" dirty="0"/>
            <a:t>Por cada Unidad de cobre producida, se requiere de productos industriales.</a:t>
          </a:r>
        </a:p>
      </dsp:txBody>
      <dsp:txXfrm>
        <a:off x="172155" y="644820"/>
        <a:ext cx="824928" cy="824928"/>
      </dsp:txXfrm>
    </dsp:sp>
    <dsp:sp modelId="{B362483D-FE89-47F1-AF46-6DA07E275AE5}">
      <dsp:nvSpPr>
        <dsp:cNvPr id="0" name=""/>
        <dsp:cNvSpPr/>
      </dsp:nvSpPr>
      <dsp:spPr>
        <a:xfrm rot="10800000">
          <a:off x="380460" y="1753244"/>
          <a:ext cx="408318" cy="223661"/>
        </a:xfrm>
        <a:prstGeom prst="triangle">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4074C2-8998-4020-85A2-67A95D4039F9}">
      <dsp:nvSpPr>
        <dsp:cNvPr id="0" name=""/>
        <dsp:cNvSpPr/>
      </dsp:nvSpPr>
      <dsp:spPr>
        <a:xfrm>
          <a:off x="13162" y="2076893"/>
          <a:ext cx="1142914" cy="111066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CL" sz="900" kern="1200" dirty="0"/>
            <a:t>Por cada unidad de Producto industrial, se requiere de servicios</a:t>
          </a:r>
        </a:p>
      </dsp:txBody>
      <dsp:txXfrm>
        <a:off x="180538" y="2239547"/>
        <a:ext cx="808162" cy="785360"/>
      </dsp:txXfrm>
    </dsp:sp>
    <dsp:sp modelId="{DA4A4DC5-DC73-41E3-9312-72ED3CAA8EFA}">
      <dsp:nvSpPr>
        <dsp:cNvPr id="0" name=""/>
        <dsp:cNvSpPr/>
      </dsp:nvSpPr>
      <dsp:spPr>
        <a:xfrm rot="5400000">
          <a:off x="1279640" y="2520396"/>
          <a:ext cx="408318" cy="223661"/>
        </a:xfrm>
        <a:prstGeom prst="triangle">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E81B47-8ECD-45A8-8D7A-9EA07AAA6383}">
      <dsp:nvSpPr>
        <dsp:cNvPr id="0" name=""/>
        <dsp:cNvSpPr/>
      </dsp:nvSpPr>
      <dsp:spPr>
        <a:xfrm>
          <a:off x="1798862" y="2062598"/>
          <a:ext cx="1142844" cy="11392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CL" sz="900" kern="1200" dirty="0"/>
            <a:t>Por cada unidad de servicios se requiere energía</a:t>
          </a:r>
        </a:p>
      </dsp:txBody>
      <dsp:txXfrm>
        <a:off x="1966228" y="2229438"/>
        <a:ext cx="808112" cy="805576"/>
      </dsp:txXfrm>
    </dsp:sp>
    <dsp:sp modelId="{AF9B2BBE-F076-4092-AA3E-83B7D8954C26}">
      <dsp:nvSpPr>
        <dsp:cNvPr id="0" name=""/>
        <dsp:cNvSpPr/>
      </dsp:nvSpPr>
      <dsp:spPr>
        <a:xfrm>
          <a:off x="2166125" y="1733437"/>
          <a:ext cx="408318" cy="223661"/>
        </a:xfrm>
        <a:prstGeom prst="triangle">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4E19B1-A043-4D86-92EB-D215F7E13A80}">
      <dsp:nvSpPr>
        <dsp:cNvPr id="0" name=""/>
        <dsp:cNvSpPr/>
      </dsp:nvSpPr>
      <dsp:spPr>
        <a:xfrm>
          <a:off x="1751244" y="406103"/>
          <a:ext cx="1238080" cy="123449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CL" sz="900" kern="1200" dirty="0"/>
            <a:t>Por cada unidad de energía se requiere de productos mineros</a:t>
          </a:r>
        </a:p>
      </dsp:txBody>
      <dsp:txXfrm>
        <a:off x="1932557" y="586890"/>
        <a:ext cx="875454" cy="872919"/>
      </dsp:txXfrm>
    </dsp:sp>
    <dsp:sp modelId="{CFC132C6-0334-4ECA-A019-8D20C5701767}">
      <dsp:nvSpPr>
        <dsp:cNvPr id="0" name=""/>
        <dsp:cNvSpPr/>
      </dsp:nvSpPr>
      <dsp:spPr>
        <a:xfrm rot="16321024">
          <a:off x="1278002" y="880704"/>
          <a:ext cx="408318" cy="223661"/>
        </a:xfrm>
        <a:prstGeom prst="triangle">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95B6FA-42B5-49E7-9A36-669C8AFC3314}">
      <dsp:nvSpPr>
        <dsp:cNvPr id="0" name=""/>
        <dsp:cNvSpPr/>
      </dsp:nvSpPr>
      <dsp:spPr>
        <a:xfrm>
          <a:off x="85421" y="380110"/>
          <a:ext cx="1166624" cy="1166624"/>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CL" sz="900" kern="1200" dirty="0"/>
        </a:p>
      </dsp:txBody>
      <dsp:txXfrm>
        <a:off x="256269" y="550958"/>
        <a:ext cx="824928" cy="82492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F0A81-78A9-473B-A8D7-ED3AA37D589D}" type="datetimeFigureOut">
              <a:rPr lang="es-CL" smtClean="0"/>
              <a:t>09-12-18</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D1016-2B18-42EA-ACE7-8568FC20A1A0}" type="slidenum">
              <a:rPr lang="es-CL" smtClean="0"/>
              <a:t>‹Nº›</a:t>
            </a:fld>
            <a:endParaRPr lang="es-CL"/>
          </a:p>
        </p:txBody>
      </p:sp>
    </p:spTree>
    <p:extLst>
      <p:ext uri="{BB962C8B-B14F-4D97-AF65-F5344CB8AC3E}">
        <p14:creationId xmlns:p14="http://schemas.microsoft.com/office/powerpoint/2010/main" val="29964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pie de página 3"/>
          <p:cNvSpPr>
            <a:spLocks noGrp="1"/>
          </p:cNvSpPr>
          <p:nvPr>
            <p:ph type="ftr" sz="quarter" idx="10"/>
          </p:nvPr>
        </p:nvSpPr>
        <p:spPr/>
        <p:txBody>
          <a:bodyPr/>
          <a:lstStyle/>
          <a:p>
            <a:r>
              <a:rPr lang="en-US"/>
              <a:t>Cochilco-Ministerio de Minería</a:t>
            </a:r>
          </a:p>
        </p:txBody>
      </p:sp>
      <p:sp>
        <p:nvSpPr>
          <p:cNvPr id="5" name="Marcador de número de diapositiva 4"/>
          <p:cNvSpPr>
            <a:spLocks noGrp="1"/>
          </p:cNvSpPr>
          <p:nvPr>
            <p:ph type="sldNum" sz="quarter" idx="11"/>
          </p:nvPr>
        </p:nvSpPr>
        <p:spPr/>
        <p:txBody>
          <a:bodyPr/>
          <a:lstStyle/>
          <a:p>
            <a:fld id="{22B208DF-24DF-1C46-8C17-8757FEFE8420}" type="slidenum">
              <a:rPr lang="en-US" smtClean="0"/>
              <a:pPr/>
              <a:t>1</a:t>
            </a:fld>
            <a:endParaRPr lang="en-US"/>
          </a:p>
        </p:txBody>
      </p:sp>
    </p:spTree>
    <p:extLst>
      <p:ext uri="{BB962C8B-B14F-4D97-AF65-F5344CB8AC3E}">
        <p14:creationId xmlns:p14="http://schemas.microsoft.com/office/powerpoint/2010/main" val="540271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pie de página 3"/>
          <p:cNvSpPr>
            <a:spLocks noGrp="1"/>
          </p:cNvSpPr>
          <p:nvPr>
            <p:ph type="ftr" sz="quarter" idx="10"/>
          </p:nvPr>
        </p:nvSpPr>
        <p:spPr/>
        <p:txBody>
          <a:bodyPr/>
          <a:lstStyle/>
          <a:p>
            <a:r>
              <a:rPr lang="en-US"/>
              <a:t>Cochilco-Ministerio de Minería</a:t>
            </a:r>
          </a:p>
        </p:txBody>
      </p:sp>
      <p:sp>
        <p:nvSpPr>
          <p:cNvPr id="5" name="Marcador de número de diapositiva 4"/>
          <p:cNvSpPr>
            <a:spLocks noGrp="1"/>
          </p:cNvSpPr>
          <p:nvPr>
            <p:ph type="sldNum" sz="quarter" idx="11"/>
          </p:nvPr>
        </p:nvSpPr>
        <p:spPr/>
        <p:txBody>
          <a:bodyPr/>
          <a:lstStyle/>
          <a:p>
            <a:fld id="{22B208DF-24DF-1C46-8C17-8757FEFE8420}" type="slidenum">
              <a:rPr lang="en-US" smtClean="0"/>
              <a:pPr/>
              <a:t>15</a:t>
            </a:fld>
            <a:endParaRPr lang="en-US"/>
          </a:p>
        </p:txBody>
      </p:sp>
    </p:spTree>
    <p:extLst>
      <p:ext uri="{BB962C8B-B14F-4D97-AF65-F5344CB8AC3E}">
        <p14:creationId xmlns:p14="http://schemas.microsoft.com/office/powerpoint/2010/main" val="3900126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16</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1906084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24</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121656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pie de página 3"/>
          <p:cNvSpPr>
            <a:spLocks noGrp="1"/>
          </p:cNvSpPr>
          <p:nvPr>
            <p:ph type="ftr" sz="quarter" idx="10"/>
          </p:nvPr>
        </p:nvSpPr>
        <p:spPr/>
        <p:txBody>
          <a:bodyPr/>
          <a:lstStyle/>
          <a:p>
            <a:r>
              <a:rPr lang="en-US"/>
              <a:t>Cochilco-Ministerio de Minería</a:t>
            </a:r>
          </a:p>
        </p:txBody>
      </p:sp>
      <p:sp>
        <p:nvSpPr>
          <p:cNvPr id="5" name="Marcador de número de diapositiva 4"/>
          <p:cNvSpPr>
            <a:spLocks noGrp="1"/>
          </p:cNvSpPr>
          <p:nvPr>
            <p:ph type="sldNum" sz="quarter" idx="11"/>
          </p:nvPr>
        </p:nvSpPr>
        <p:spPr/>
        <p:txBody>
          <a:bodyPr/>
          <a:lstStyle/>
          <a:p>
            <a:fld id="{22B208DF-24DF-1C46-8C17-8757FEFE8420}" type="slidenum">
              <a:rPr lang="en-US" smtClean="0"/>
              <a:pPr/>
              <a:t>26</a:t>
            </a:fld>
            <a:endParaRPr lang="en-US"/>
          </a:p>
        </p:txBody>
      </p:sp>
    </p:spTree>
    <p:extLst>
      <p:ext uri="{BB962C8B-B14F-4D97-AF65-F5344CB8AC3E}">
        <p14:creationId xmlns:p14="http://schemas.microsoft.com/office/powerpoint/2010/main" val="166901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2</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174964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3</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363476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dirty="0"/>
              <a:t>Chile es un país pequeño para el resto del mundo. Contamos con cerca de 17 millones de personas en</a:t>
            </a:r>
            <a:r>
              <a:rPr lang="es-ES_tradnl" sz="1200" baseline="0" dirty="0"/>
              <a:t> una superficie cercana al 0,5% de las tierras emergidas del planeta.</a:t>
            </a:r>
          </a:p>
          <a:p>
            <a:r>
              <a:rPr lang="es-ES_tradnl" sz="1200" baseline="0" dirty="0"/>
              <a:t>No obstante, en los últimos 25 años, Chile ha sido de unos de los mayores casos de éxito de desarrollo económico, llegando a un PIB de 240 billones de dólares el 2015, con un PIB per cápita similar al de Portugal, a la vanguardia de los países latinoamericanos .</a:t>
            </a:r>
          </a:p>
          <a:p>
            <a:r>
              <a:rPr lang="es-ES_tradnl" sz="1200" baseline="0" dirty="0"/>
              <a:t>En este aspecto, el sector minero ha sido una de las mayores palancas de desarrollo, representando cerca del 10% del producto interno bruto y con porcentajes que superaron el 15% en años del </a:t>
            </a:r>
            <a:r>
              <a:rPr lang="es-ES_tradnl" sz="1200" baseline="0" dirty="0" err="1"/>
              <a:t>super</a:t>
            </a:r>
            <a:r>
              <a:rPr lang="es-ES_tradnl" sz="1200" baseline="0" dirty="0"/>
              <a:t> ciclo del cobre.</a:t>
            </a:r>
          </a:p>
          <a:p>
            <a:endParaRPr lang="es-ES_tradnl"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4</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409782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5</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156593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6</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152079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7</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330550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L" sz="1200" b="1" dirty="0">
                <a:solidFill>
                  <a:schemeClr val="bg1"/>
                </a:solidFill>
              </a:rPr>
              <a:t>67% de la nueva producción de cobre vino de Chile entre 1986 y 2004</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L" sz="1200" b="1" dirty="0">
                <a:solidFill>
                  <a:schemeClr val="bg1"/>
                </a:solidFill>
              </a:rPr>
              <a:t>Comparando el año 2017 con el año 2004, sólo el 1% de incremento en la producción </a:t>
            </a:r>
            <a:r>
              <a:rPr lang="es-CL" sz="1200" b="1" dirty="0" err="1">
                <a:solidFill>
                  <a:schemeClr val="bg1"/>
                </a:solidFill>
              </a:rPr>
              <a:t>provien</a:t>
            </a:r>
            <a:r>
              <a:rPr lang="es-CL" sz="1200" b="1" dirty="0">
                <a:solidFill>
                  <a:schemeClr val="bg1"/>
                </a:solidFill>
              </a:rPr>
              <a:t> de Chile</a:t>
            </a:r>
          </a:p>
          <a:p>
            <a:pPr marL="0" marR="0" indent="0" algn="l" defTabSz="457200" rtl="0" eaLnBrk="1" fontAlgn="auto" latinLnBrk="0" hangingPunct="1">
              <a:lnSpc>
                <a:spcPct val="100000"/>
              </a:lnSpc>
              <a:spcBef>
                <a:spcPts val="0"/>
              </a:spcBef>
              <a:spcAft>
                <a:spcPts val="0"/>
              </a:spcAft>
              <a:buClrTx/>
              <a:buSzTx/>
              <a:buFontTx/>
              <a:buNone/>
              <a:tabLst/>
              <a:defRPr/>
            </a:pPr>
            <a:endParaRPr lang="es-CL" sz="1200" b="1" dirty="0">
              <a:solidFill>
                <a:schemeClr val="bg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8</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236084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22B208DF-24DF-1C46-8C17-8757FEFE8420}" type="slidenum">
              <a:rPr lang="en-US" smtClean="0"/>
              <a:pPr/>
              <a:t>9</a:t>
            </a:fld>
            <a:endParaRPr lang="en-US"/>
          </a:p>
        </p:txBody>
      </p:sp>
      <p:sp>
        <p:nvSpPr>
          <p:cNvPr id="5" name="4 Marcador de pie de página"/>
          <p:cNvSpPr>
            <a:spLocks noGrp="1"/>
          </p:cNvSpPr>
          <p:nvPr>
            <p:ph type="ftr" sz="quarter" idx="11"/>
          </p:nvPr>
        </p:nvSpPr>
        <p:spPr/>
        <p:txBody>
          <a:bodyPr/>
          <a:lstStyle/>
          <a:p>
            <a:r>
              <a:rPr lang="en-US"/>
              <a:t>Cochilco-Ministerio de Minería</a:t>
            </a:r>
          </a:p>
        </p:txBody>
      </p:sp>
    </p:spTree>
    <p:extLst>
      <p:ext uri="{BB962C8B-B14F-4D97-AF65-F5344CB8AC3E}">
        <p14:creationId xmlns:p14="http://schemas.microsoft.com/office/powerpoint/2010/main" val="353189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12AA5B8-3971-41D7-8C22-871824DA486E}" type="datetimeFigureOut">
              <a:rPr lang="es-CL" smtClean="0"/>
              <a:t>09-12-18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216811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12AA5B8-3971-41D7-8C22-871824DA486E}" type="datetimeFigureOut">
              <a:rPr lang="es-CL" smtClean="0"/>
              <a:t>09-12-18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384421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12AA5B8-3971-41D7-8C22-871824DA486E}" type="datetimeFigureOut">
              <a:rPr lang="es-CL" smtClean="0"/>
              <a:t>09-12-18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203946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Marcador de imágenes prediseñadas 11"/>
          <p:cNvSpPr txBox="1">
            <a:spLocks/>
          </p:cNvSpPr>
          <p:nvPr userDrawn="1"/>
        </p:nvSpPr>
        <p:spPr>
          <a:xfrm>
            <a:off x="558799" y="1"/>
            <a:ext cx="2675468" cy="2065337"/>
          </a:xfrm>
          <a:prstGeom prst="rect">
            <a:avLst/>
          </a:prstGeom>
        </p:spPr>
        <p:txBody>
          <a:bodyPr vert="horz"/>
          <a:lstStyle>
            <a:lvl1pPr marL="0" indent="0" algn="l" defTabSz="457200" rtl="0" eaLnBrk="1" latinLnBrk="0" hangingPunct="1">
              <a:spcBef>
                <a:spcPct val="20000"/>
              </a:spcBef>
              <a:buFont typeface="Arial"/>
              <a:buNone/>
              <a:defRPr sz="1400" b="1" kern="1200" baseline="0">
                <a:solidFill>
                  <a:schemeClr val="tx1"/>
                </a:solidFill>
                <a:latin typeface="gobCL"/>
                <a:ea typeface="+mn-ea"/>
                <a:cs typeface="gobC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1400" dirty="0"/>
              <a:t>Logo Gobierno: 160x162px. Ministerio, Subsecretaría, Organismo, etc.:160x145px</a:t>
            </a:r>
          </a:p>
          <a:p>
            <a:endParaRPr lang="es-ES" sz="1400" dirty="0"/>
          </a:p>
        </p:txBody>
      </p:sp>
      <p:sp>
        <p:nvSpPr>
          <p:cNvPr id="12" name="Content Placeholder 11"/>
          <p:cNvSpPr>
            <a:spLocks noGrp="1"/>
          </p:cNvSpPr>
          <p:nvPr>
            <p:ph sz="quarter" idx="11" hasCustomPrompt="1"/>
          </p:nvPr>
        </p:nvSpPr>
        <p:spPr>
          <a:xfrm>
            <a:off x="4250267" y="2582489"/>
            <a:ext cx="7941733" cy="1027545"/>
          </a:xfrm>
          <a:prstGeom prst="rect">
            <a:avLst/>
          </a:prstGeom>
        </p:spPr>
        <p:txBody>
          <a:bodyPr vert="horz"/>
          <a:lstStyle>
            <a:lvl1pPr marL="0" indent="0">
              <a:buNone/>
              <a:defRPr sz="2800" b="1" i="0">
                <a:solidFill>
                  <a:srgbClr val="4F81BD"/>
                </a:solidFill>
                <a:latin typeface="Verdana"/>
                <a:cs typeface="Verdana"/>
              </a:defRPr>
            </a:lvl1pPr>
          </a:lstStyle>
          <a:p>
            <a:r>
              <a:rPr lang="es-ES" dirty="0"/>
              <a:t>Estilo portada presentación 1, </a:t>
            </a:r>
            <a:r>
              <a:rPr lang="es-ES" dirty="0" err="1"/>
              <a:t>Verdana</a:t>
            </a:r>
            <a:r>
              <a:rPr lang="es-ES" dirty="0"/>
              <a:t> Negrita 28pt</a:t>
            </a:r>
          </a:p>
        </p:txBody>
      </p:sp>
      <p:sp>
        <p:nvSpPr>
          <p:cNvPr id="13" name="Content Placeholder 11"/>
          <p:cNvSpPr>
            <a:spLocks noGrp="1"/>
          </p:cNvSpPr>
          <p:nvPr>
            <p:ph sz="quarter" idx="12" hasCustomPrompt="1"/>
          </p:nvPr>
        </p:nvSpPr>
        <p:spPr>
          <a:xfrm>
            <a:off x="4250267" y="3623721"/>
            <a:ext cx="7941733" cy="1027545"/>
          </a:xfrm>
          <a:prstGeom prst="rect">
            <a:avLst/>
          </a:prstGeom>
        </p:spPr>
        <p:txBody>
          <a:bodyPr vert="horz"/>
          <a:lstStyle>
            <a:lvl1pPr marL="0" indent="0">
              <a:buNone/>
              <a:defRPr sz="1800" b="0" i="0">
                <a:solidFill>
                  <a:srgbClr val="4F81BD"/>
                </a:solidFill>
                <a:latin typeface="Verdana"/>
                <a:cs typeface="Verdana"/>
              </a:defRPr>
            </a:lvl1pPr>
          </a:lstStyle>
          <a:p>
            <a:r>
              <a:rPr lang="es-ES" dirty="0">
                <a:solidFill>
                  <a:schemeClr val="accent1"/>
                </a:solidFill>
              </a:rPr>
              <a:t>(Línea adicional) Subtema </a:t>
            </a:r>
            <a:r>
              <a:rPr lang="es-ES" dirty="0" err="1">
                <a:solidFill>
                  <a:schemeClr val="accent1"/>
                </a:solidFill>
              </a:rPr>
              <a:t>Verdana</a:t>
            </a:r>
            <a:r>
              <a:rPr lang="es-ES" dirty="0">
                <a:solidFill>
                  <a:schemeClr val="accent1"/>
                </a:solidFill>
              </a:rPr>
              <a:t> 18pt</a:t>
            </a:r>
          </a:p>
        </p:txBody>
      </p:sp>
      <p:pic>
        <p:nvPicPr>
          <p:cNvPr id="6" name="5 Imagen" descr="43BF04A7-5988-43CD-B502-E814438F5443@homestation.jpg"/>
          <p:cNvPicPr>
            <a:picLocks noChangeAspect="1"/>
          </p:cNvPicPr>
          <p:nvPr userDrawn="1"/>
        </p:nvPicPr>
        <p:blipFill>
          <a:blip r:embed="rId2"/>
          <a:stretch>
            <a:fillRect/>
          </a:stretch>
        </p:blipFill>
        <p:spPr>
          <a:xfrm>
            <a:off x="558799" y="-1"/>
            <a:ext cx="2675468" cy="1871331"/>
          </a:xfrm>
          <a:prstGeom prst="rect">
            <a:avLst/>
          </a:prstGeom>
        </p:spPr>
      </p:pic>
    </p:spTree>
    <p:extLst>
      <p:ext uri="{BB962C8B-B14F-4D97-AF65-F5344CB8AC3E}">
        <p14:creationId xmlns:p14="http://schemas.microsoft.com/office/powerpoint/2010/main" val="2822660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Marcador de texto 2"/>
          <p:cNvSpPr>
            <a:spLocks noGrp="1"/>
          </p:cNvSpPr>
          <p:nvPr>
            <p:ph idx="1" hasCustomPrompt="1"/>
          </p:nvPr>
        </p:nvSpPr>
        <p:spPr>
          <a:xfrm>
            <a:off x="541867" y="2773680"/>
            <a:ext cx="11108267" cy="3375161"/>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500" baseline="0">
                <a:solidFill>
                  <a:schemeClr val="tx1">
                    <a:lumMod val="75000"/>
                    <a:lumOff val="25000"/>
                  </a:schemeClr>
                </a:solidFill>
                <a:latin typeface="Verdana"/>
                <a:cs typeface="Verdana"/>
              </a:defRPr>
            </a:lvl1pPr>
            <a:lvl2pPr>
              <a:defRPr sz="1800">
                <a:solidFill>
                  <a:schemeClr val="bg1"/>
                </a:solidFill>
                <a:latin typeface="gobCL"/>
                <a:cs typeface="gobCL"/>
              </a:defRPr>
            </a:lvl2pPr>
            <a:lvl3pPr>
              <a:defRPr sz="1800">
                <a:solidFill>
                  <a:schemeClr val="bg1"/>
                </a:solidFill>
                <a:latin typeface="gobCL"/>
                <a:cs typeface="gobCL"/>
              </a:defRPr>
            </a:lvl3pPr>
          </a:lstStyle>
          <a:p>
            <a:pPr lvl="0"/>
            <a:r>
              <a:rPr lang="es-ES_tradnl" dirty="0"/>
              <a:t>Contenido de la </a:t>
            </a:r>
            <a:r>
              <a:rPr lang="es-ES_tradnl" dirty="0" err="1"/>
              <a:t>slide</a:t>
            </a:r>
            <a:r>
              <a:rPr lang="es-ES_tradnl" dirty="0"/>
              <a:t> en una columna de texto. </a:t>
            </a:r>
            <a:r>
              <a:rPr lang="es-ES_tradnl" dirty="0" err="1"/>
              <a:t>Verdana</a:t>
            </a:r>
            <a:r>
              <a:rPr lang="es-ES_tradnl" dirty="0"/>
              <a:t> 15pt.</a:t>
            </a:r>
          </a:p>
          <a:p>
            <a:pPr lvl="0"/>
            <a:endParaRPr lang="es-ES_tradnl"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s-ES_tradnl" dirty="0"/>
              <a:t>Texto texto texto texto texto texto texto texto texto texto texto texto texto texto texto texto texto texto texto texto texto texto texto texto texto texto texto texto texto texto texto texto texto texto texto texto texto texto texto texto texto texto texto texto texto texto.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s-ES_tradnl" dirty="0"/>
              <a:t>  </a:t>
            </a:r>
          </a:p>
        </p:txBody>
      </p:sp>
      <p:sp>
        <p:nvSpPr>
          <p:cNvPr id="8" name="Marcador de contenido 12"/>
          <p:cNvSpPr>
            <a:spLocks noGrp="1"/>
          </p:cNvSpPr>
          <p:nvPr>
            <p:ph sz="quarter" idx="12" hasCustomPrompt="1"/>
          </p:nvPr>
        </p:nvSpPr>
        <p:spPr>
          <a:xfrm>
            <a:off x="541867" y="1066801"/>
            <a:ext cx="11108267" cy="74758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i="0" spc="0">
                <a:solidFill>
                  <a:schemeClr val="accent1"/>
                </a:solidFill>
                <a:latin typeface="Verdana"/>
              </a:defRPr>
            </a:lvl1pPr>
          </a:lstStyle>
          <a:p>
            <a:pPr lvl="0"/>
            <a:r>
              <a:rPr lang="es-ES" dirty="0"/>
              <a:t>Titulo del capítulo/tema de la </a:t>
            </a:r>
            <a:r>
              <a:rPr lang="es-ES" dirty="0" err="1"/>
              <a:t>diapo</a:t>
            </a:r>
            <a:r>
              <a:rPr lang="es-ES" dirty="0"/>
              <a:t>. en máx. dos líneas. </a:t>
            </a:r>
            <a:r>
              <a:rPr lang="es-ES" dirty="0" err="1"/>
              <a:t>Verdana</a:t>
            </a:r>
            <a:r>
              <a:rPr lang="es-ES" dirty="0"/>
              <a:t> Negrita 20pt:</a:t>
            </a:r>
          </a:p>
          <a:p>
            <a:pPr lvl="0"/>
            <a:endParaRPr lang="es-ES" dirty="0"/>
          </a:p>
        </p:txBody>
      </p:sp>
      <p:sp>
        <p:nvSpPr>
          <p:cNvPr id="9" name="Marcador de contenido 12"/>
          <p:cNvSpPr>
            <a:spLocks noGrp="1"/>
          </p:cNvSpPr>
          <p:nvPr>
            <p:ph sz="quarter" idx="13" hasCustomPrompt="1"/>
          </p:nvPr>
        </p:nvSpPr>
        <p:spPr>
          <a:xfrm>
            <a:off x="541867" y="1966784"/>
            <a:ext cx="11108267" cy="380178"/>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800" b="0" i="0" spc="0">
                <a:solidFill>
                  <a:schemeClr val="accent1"/>
                </a:solidFill>
                <a:latin typeface="Verdana"/>
              </a:defRPr>
            </a:lvl1pPr>
          </a:lstStyle>
          <a:p>
            <a:pPr lvl="0"/>
            <a:r>
              <a:rPr lang="es-ES" dirty="0"/>
              <a:t>(Línea adicional) Subtema </a:t>
            </a:r>
            <a:r>
              <a:rPr lang="es-ES" dirty="0" err="1"/>
              <a:t>Verdana</a:t>
            </a:r>
            <a:r>
              <a:rPr lang="es-ES" dirty="0"/>
              <a:t> 18pt</a:t>
            </a:r>
          </a:p>
          <a:p>
            <a:pPr lvl="0"/>
            <a:endParaRPr lang="es-ES" dirty="0"/>
          </a:p>
        </p:txBody>
      </p:sp>
      <p:pic>
        <p:nvPicPr>
          <p:cNvPr id="14" name="Picture 13" descr="Complemento-Logo-Gobierno-160x14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867" y="0"/>
            <a:ext cx="2709333" cy="177800"/>
          </a:xfrm>
          <a:prstGeom prst="rect">
            <a:avLst/>
          </a:prstGeom>
        </p:spPr>
      </p:pic>
    </p:spTree>
    <p:extLst>
      <p:ext uri="{BB962C8B-B14F-4D97-AF65-F5344CB8AC3E}">
        <p14:creationId xmlns:p14="http://schemas.microsoft.com/office/powerpoint/2010/main" val="830781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endParaRPr lang="es-CL"/>
          </a:p>
        </p:txBody>
      </p:sp>
    </p:spTree>
    <p:extLst>
      <p:ext uri="{BB962C8B-B14F-4D97-AF65-F5344CB8AC3E}">
        <p14:creationId xmlns:p14="http://schemas.microsoft.com/office/powerpoint/2010/main" val="288381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12AA5B8-3971-41D7-8C22-871824DA486E}" type="datetimeFigureOut">
              <a:rPr lang="es-CL" smtClean="0"/>
              <a:t>09-12-18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316156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12AA5B8-3971-41D7-8C22-871824DA486E}" type="datetimeFigureOut">
              <a:rPr lang="es-CL" smtClean="0"/>
              <a:t>09-12-18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88824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12AA5B8-3971-41D7-8C22-871824DA486E}" type="datetimeFigureOut">
              <a:rPr lang="es-CL" smtClean="0"/>
              <a:t>09-12-18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171048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412AA5B8-3971-41D7-8C22-871824DA486E}" type="datetimeFigureOut">
              <a:rPr lang="es-CL" smtClean="0"/>
              <a:t>09-12-18</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6910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12AA5B8-3971-41D7-8C22-871824DA486E}" type="datetimeFigureOut">
              <a:rPr lang="es-CL" smtClean="0"/>
              <a:t>09-12-18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150999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A5B8-3971-41D7-8C22-871824DA486E}" type="datetimeFigureOut">
              <a:rPr lang="es-CL" smtClean="0"/>
              <a:t>09-12-18</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383892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12AA5B8-3971-41D7-8C22-871824DA486E}" type="datetimeFigureOut">
              <a:rPr lang="es-CL" smtClean="0"/>
              <a:t>09-12-18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424840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12AA5B8-3971-41D7-8C22-871824DA486E}" type="datetimeFigureOut">
              <a:rPr lang="es-CL" smtClean="0"/>
              <a:t>09-12-18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459DF8F-2FD7-47F1-A6CD-6EE84F285CE8}" type="slidenum">
              <a:rPr lang="es-CL" smtClean="0"/>
              <a:t>‹Nº›</a:t>
            </a:fld>
            <a:endParaRPr lang="es-CL"/>
          </a:p>
        </p:txBody>
      </p:sp>
    </p:spTree>
    <p:extLst>
      <p:ext uri="{BB962C8B-B14F-4D97-AF65-F5344CB8AC3E}">
        <p14:creationId xmlns:p14="http://schemas.microsoft.com/office/powerpoint/2010/main" val="409022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AA5B8-3971-41D7-8C22-871824DA486E}" type="datetimeFigureOut">
              <a:rPr lang="es-CL" smtClean="0"/>
              <a:t>09-12-18</a:t>
            </a:fld>
            <a:endParaRPr lang="es-C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9DF8F-2FD7-47F1-A6CD-6EE84F285CE8}" type="slidenum">
              <a:rPr lang="es-CL" smtClean="0"/>
              <a:t>‹Nº›</a:t>
            </a:fld>
            <a:endParaRPr lang="es-CL"/>
          </a:p>
        </p:txBody>
      </p:sp>
    </p:spTree>
    <p:extLst>
      <p:ext uri="{BB962C8B-B14F-4D97-AF65-F5344CB8AC3E}">
        <p14:creationId xmlns:p14="http://schemas.microsoft.com/office/powerpoint/2010/main" val="2854424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sz="quarter" idx="11"/>
          </p:nvPr>
        </p:nvSpPr>
        <p:spPr>
          <a:xfrm>
            <a:off x="437883" y="2511552"/>
            <a:ext cx="10753858" cy="1938528"/>
          </a:xfrm>
        </p:spPr>
        <p:txBody>
          <a:bodyPr>
            <a:normAutofit/>
          </a:bodyPr>
          <a:lstStyle/>
          <a:p>
            <a:r>
              <a:rPr lang="es-CL" sz="3600" dirty="0">
                <a:latin typeface="+mj-lt"/>
              </a:rPr>
              <a:t>INDICADORES DE ENCADENAMIENTO PRODUCTIVO EN LA MINERÍA CHILENA.</a:t>
            </a:r>
          </a:p>
          <a:p>
            <a:endParaRPr lang="es-CL" b="0" dirty="0"/>
          </a:p>
        </p:txBody>
      </p:sp>
      <p:sp>
        <p:nvSpPr>
          <p:cNvPr id="7" name="6 Marcador de contenido"/>
          <p:cNvSpPr>
            <a:spLocks noGrp="1"/>
          </p:cNvSpPr>
          <p:nvPr>
            <p:ph sz="quarter" idx="12"/>
          </p:nvPr>
        </p:nvSpPr>
        <p:spPr>
          <a:xfrm>
            <a:off x="4275020" y="4953938"/>
            <a:ext cx="7168461" cy="2432796"/>
          </a:xfrm>
        </p:spPr>
        <p:txBody>
          <a:bodyPr>
            <a:normAutofit/>
          </a:bodyPr>
          <a:lstStyle/>
          <a:p>
            <a:pPr algn="r"/>
            <a:r>
              <a:rPr lang="es-MX" altLang="es-CL" sz="1900" b="1" dirty="0">
                <a:latin typeface="Verdana" panose="020B0604030504040204" pitchFamily="34" charset="0"/>
              </a:rPr>
              <a:t>Jorge Cantallopts</a:t>
            </a:r>
          </a:p>
          <a:p>
            <a:pPr algn="r"/>
            <a:r>
              <a:rPr lang="es-MX" altLang="es-CL" dirty="0">
                <a:latin typeface="Verdana" panose="020B0604030504040204" pitchFamily="34" charset="0"/>
              </a:rPr>
              <a:t>Director de Estudios y Políticas Públicas</a:t>
            </a:r>
          </a:p>
          <a:p>
            <a:pPr algn="r"/>
            <a:endParaRPr lang="es-MX" altLang="es-CL" dirty="0">
              <a:latin typeface="Verdana" panose="020B0604030504040204" pitchFamily="34" charset="0"/>
            </a:endParaRPr>
          </a:p>
          <a:p>
            <a:pPr algn="r"/>
            <a:endParaRPr lang="es-MX" altLang="es-CL" dirty="0">
              <a:latin typeface="Verdana" panose="020B0604030504040204" pitchFamily="34" charset="0"/>
            </a:endParaRPr>
          </a:p>
          <a:p>
            <a:pPr algn="ctr"/>
            <a:endParaRPr lang="es-MX" altLang="es-CL" dirty="0">
              <a:latin typeface="Verdana" panose="020B0604030504040204" pitchFamily="34" charset="0"/>
            </a:endParaRPr>
          </a:p>
          <a:p>
            <a:pPr algn="ctr"/>
            <a:endParaRPr lang="es-MX" altLang="es-CL" dirty="0">
              <a:latin typeface="Verdana" panose="020B0604030504040204" pitchFamily="34" charset="0"/>
            </a:endParaRPr>
          </a:p>
          <a:p>
            <a:pPr algn="ctr"/>
            <a:endParaRPr lang="es-MX" altLang="es-CL" dirty="0">
              <a:latin typeface="Verdana" panose="020B0604030504040204" pitchFamily="34" charset="0"/>
            </a:endParaRPr>
          </a:p>
          <a:p>
            <a:pPr algn="ctr"/>
            <a:endParaRPr lang="es-MX" altLang="es-CL" dirty="0">
              <a:latin typeface="Verdana" panose="020B0604030504040204" pitchFamily="34" charset="0"/>
            </a:endParaRPr>
          </a:p>
          <a:p>
            <a:endParaRPr lang="es-CL" dirty="0"/>
          </a:p>
        </p:txBody>
      </p:sp>
    </p:spTree>
    <p:extLst>
      <p:ext uri="{BB962C8B-B14F-4D97-AF65-F5344CB8AC3E}">
        <p14:creationId xmlns:p14="http://schemas.microsoft.com/office/powerpoint/2010/main" val="85174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1570037" y="360363"/>
            <a:ext cx="9144000" cy="660400"/>
          </a:xfrm>
          <a:solidFill>
            <a:schemeClr val="accent5"/>
          </a:solidFill>
          <a:ln>
            <a:noFill/>
          </a:ln>
        </p:spPr>
        <p:txBody>
          <a:bodyPr vert="horz">
            <a:normAutofit fontScale="90000"/>
          </a:bodyPr>
          <a:lstStyle/>
          <a:p>
            <a:pPr algn="l">
              <a:spcBef>
                <a:spcPct val="20000"/>
              </a:spcBef>
              <a:buFont typeface="Arial"/>
            </a:pPr>
            <a:r>
              <a:rPr lang="es-CL" altLang="es-CL" sz="2800" dirty="0">
                <a:solidFill>
                  <a:schemeClr val="bg1"/>
                </a:solidFill>
                <a:ea typeface="+mn-ea"/>
                <a:cs typeface="+mn-cs"/>
              </a:rPr>
              <a:t>OBJETIVO DE LA POLÍTICA MINERA SEGÚN NIVEL DE DESARROLLO</a:t>
            </a:r>
          </a:p>
        </p:txBody>
      </p:sp>
      <p:sp>
        <p:nvSpPr>
          <p:cNvPr id="4" name="CuadroTexto 3"/>
          <p:cNvSpPr txBox="1"/>
          <p:nvPr/>
        </p:nvSpPr>
        <p:spPr>
          <a:xfrm>
            <a:off x="10214466" y="6253141"/>
            <a:ext cx="1220788" cy="276225"/>
          </a:xfrm>
          <a:prstGeom prst="rect">
            <a:avLst/>
          </a:prstGeom>
          <a:noFill/>
        </p:spPr>
        <p:txBody>
          <a:bodyPr wrap="none">
            <a:spAutoFit/>
          </a:bodyPr>
          <a:lstStyle/>
          <a:p>
            <a:pPr defTabSz="457200">
              <a:defRPr/>
            </a:pPr>
            <a:r>
              <a:rPr lang="es-CL" sz="1200" dirty="0">
                <a:solidFill>
                  <a:srgbClr val="1F497D"/>
                </a:solidFill>
                <a:latin typeface="Calibri"/>
              </a:rPr>
              <a:t>Fuente: Cochilco</a:t>
            </a:r>
          </a:p>
        </p:txBody>
      </p:sp>
      <p:graphicFrame>
        <p:nvGraphicFramePr>
          <p:cNvPr id="3" name="Diagrama 2"/>
          <p:cNvGraphicFramePr/>
          <p:nvPr>
            <p:extLst>
              <p:ext uri="{D42A27DB-BD31-4B8C-83A1-F6EECF244321}">
                <p14:modId xmlns:p14="http://schemas.microsoft.com/office/powerpoint/2010/main" val="353601204"/>
              </p:ext>
            </p:extLst>
          </p:nvPr>
        </p:nvGraphicFramePr>
        <p:xfrm>
          <a:off x="592428" y="1867437"/>
          <a:ext cx="10934164" cy="5494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54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1570037" y="360363"/>
            <a:ext cx="9144000" cy="660400"/>
          </a:xfrm>
          <a:solidFill>
            <a:schemeClr val="accent5"/>
          </a:solidFill>
          <a:ln>
            <a:noFill/>
          </a:ln>
        </p:spPr>
        <p:txBody>
          <a:bodyPr vert="horz" lIns="91440" tIns="45720" rIns="91440" bIns="45720" rtlCol="0" anchor="ctr">
            <a:normAutofit fontScale="90000"/>
          </a:bodyPr>
          <a:lstStyle/>
          <a:p>
            <a:pPr>
              <a:spcBef>
                <a:spcPct val="20000"/>
              </a:spcBef>
              <a:buFont typeface="Arial"/>
            </a:pPr>
            <a:r>
              <a:rPr lang="es-CL" altLang="es-CL" sz="2800" dirty="0">
                <a:solidFill>
                  <a:schemeClr val="bg1"/>
                </a:solidFill>
                <a:ea typeface="+mn-ea"/>
                <a:cs typeface="+mn-cs"/>
              </a:rPr>
              <a:t>OBJETIVO DE LA POLÍTICA MINERA SEGÚN NIVEL DE DESARROLLO</a:t>
            </a:r>
          </a:p>
        </p:txBody>
      </p:sp>
      <p:sp>
        <p:nvSpPr>
          <p:cNvPr id="4" name="CuadroTexto 3"/>
          <p:cNvSpPr txBox="1"/>
          <p:nvPr/>
        </p:nvSpPr>
        <p:spPr>
          <a:xfrm>
            <a:off x="10214466" y="6253141"/>
            <a:ext cx="1220788" cy="276225"/>
          </a:xfrm>
          <a:prstGeom prst="rect">
            <a:avLst/>
          </a:prstGeom>
          <a:noFill/>
        </p:spPr>
        <p:txBody>
          <a:bodyPr wrap="none">
            <a:spAutoFit/>
          </a:bodyPr>
          <a:lstStyle/>
          <a:p>
            <a:pPr defTabSz="457200">
              <a:defRPr/>
            </a:pPr>
            <a:r>
              <a:rPr lang="es-CL" sz="1200" dirty="0">
                <a:solidFill>
                  <a:srgbClr val="1F497D"/>
                </a:solidFill>
                <a:latin typeface="Calibri"/>
              </a:rPr>
              <a:t>Fuente: Cochilco</a:t>
            </a:r>
          </a:p>
        </p:txBody>
      </p:sp>
      <p:graphicFrame>
        <p:nvGraphicFramePr>
          <p:cNvPr id="3" name="Diagrama 2"/>
          <p:cNvGraphicFramePr/>
          <p:nvPr>
            <p:extLst>
              <p:ext uri="{D42A27DB-BD31-4B8C-83A1-F6EECF244321}">
                <p14:modId xmlns:p14="http://schemas.microsoft.com/office/powerpoint/2010/main" val="353601204"/>
              </p:ext>
            </p:extLst>
          </p:nvPr>
        </p:nvGraphicFramePr>
        <p:xfrm>
          <a:off x="592428" y="1867437"/>
          <a:ext cx="10934164" cy="5494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lipse 5"/>
          <p:cNvSpPr/>
          <p:nvPr/>
        </p:nvSpPr>
        <p:spPr>
          <a:xfrm>
            <a:off x="5988675" y="1545465"/>
            <a:ext cx="5885646" cy="4707676"/>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noFill/>
            </a:endParaRPr>
          </a:p>
        </p:txBody>
      </p:sp>
    </p:spTree>
    <p:extLst>
      <p:ext uri="{BB962C8B-B14F-4D97-AF65-F5344CB8AC3E}">
        <p14:creationId xmlns:p14="http://schemas.microsoft.com/office/powerpoint/2010/main" val="411254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1570037" y="196140"/>
            <a:ext cx="9144000" cy="660400"/>
          </a:xfrm>
          <a:solidFill>
            <a:schemeClr val="accent5"/>
          </a:solidFill>
          <a:ln>
            <a:noFill/>
          </a:ln>
        </p:spPr>
        <p:txBody>
          <a:bodyPr vert="horz" lIns="91440" tIns="45720" rIns="91440" bIns="45720" rtlCol="0" anchor="ctr">
            <a:normAutofit/>
          </a:bodyPr>
          <a:lstStyle/>
          <a:p>
            <a:pPr>
              <a:spcBef>
                <a:spcPct val="20000"/>
              </a:spcBef>
              <a:buFont typeface="Arial"/>
            </a:pPr>
            <a:r>
              <a:rPr lang="es-CL" altLang="es-CL" sz="2800" dirty="0">
                <a:solidFill>
                  <a:schemeClr val="bg1"/>
                </a:solidFill>
                <a:ea typeface="+mn-ea"/>
                <a:cs typeface="+mn-cs"/>
              </a:rPr>
              <a:t>Donde esta la mayor creación de valor en la industria del cobre</a:t>
            </a:r>
          </a:p>
        </p:txBody>
      </p:sp>
      <p:sp>
        <p:nvSpPr>
          <p:cNvPr id="4" name="CuadroTexto 3"/>
          <p:cNvSpPr txBox="1"/>
          <p:nvPr/>
        </p:nvSpPr>
        <p:spPr>
          <a:xfrm>
            <a:off x="1141" y="6525458"/>
            <a:ext cx="3388363" cy="276999"/>
          </a:xfrm>
          <a:prstGeom prst="rect">
            <a:avLst/>
          </a:prstGeom>
          <a:noFill/>
        </p:spPr>
        <p:txBody>
          <a:bodyPr wrap="none">
            <a:spAutoFit/>
          </a:bodyPr>
          <a:lstStyle/>
          <a:p>
            <a:pPr defTabSz="457200">
              <a:defRPr/>
            </a:pPr>
            <a:r>
              <a:rPr lang="es-CL" sz="1200" dirty="0">
                <a:solidFill>
                  <a:srgbClr val="1F497D"/>
                </a:solidFill>
                <a:latin typeface="Calibri"/>
              </a:rPr>
              <a:t>Fuente: Estimaciones Cochilco con datos </a:t>
            </a:r>
            <a:r>
              <a:rPr lang="es-CL" sz="1200" dirty="0" err="1">
                <a:solidFill>
                  <a:srgbClr val="1F497D"/>
                </a:solidFill>
                <a:latin typeface="Calibri"/>
              </a:rPr>
              <a:t>Woodmac</a:t>
            </a:r>
            <a:endParaRPr lang="es-CL" sz="1200" dirty="0">
              <a:solidFill>
                <a:srgbClr val="1F497D"/>
              </a:solidFill>
              <a:latin typeface="Calibri"/>
            </a:endParaRPr>
          </a:p>
        </p:txBody>
      </p:sp>
      <p:sp>
        <p:nvSpPr>
          <p:cNvPr id="8" name="Rectángulo 7"/>
          <p:cNvSpPr/>
          <p:nvPr/>
        </p:nvSpPr>
        <p:spPr>
          <a:xfrm>
            <a:off x="6233375" y="2076975"/>
            <a:ext cx="1737462" cy="325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Rectángulo 8"/>
          <p:cNvSpPr/>
          <p:nvPr/>
        </p:nvSpPr>
        <p:spPr>
          <a:xfrm>
            <a:off x="6233375" y="5577276"/>
            <a:ext cx="1737462" cy="9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Rectángulo 9"/>
          <p:cNvSpPr/>
          <p:nvPr/>
        </p:nvSpPr>
        <p:spPr>
          <a:xfrm>
            <a:off x="6233375" y="5331375"/>
            <a:ext cx="1737462" cy="2459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CuadroTexto 11"/>
          <p:cNvSpPr txBox="1"/>
          <p:nvPr/>
        </p:nvSpPr>
        <p:spPr>
          <a:xfrm>
            <a:off x="4338992" y="872103"/>
            <a:ext cx="6404895" cy="338554"/>
          </a:xfrm>
          <a:prstGeom prst="rect">
            <a:avLst/>
          </a:prstGeom>
          <a:noFill/>
        </p:spPr>
        <p:txBody>
          <a:bodyPr wrap="none" rtlCol="0">
            <a:spAutoFit/>
          </a:bodyPr>
          <a:lstStyle/>
          <a:p>
            <a:r>
              <a:rPr lang="es-CL" sz="1600" dirty="0"/>
              <a:t>Valores promedios 2010-2017 en Miles de millones de dólares de cada año</a:t>
            </a:r>
          </a:p>
        </p:txBody>
      </p:sp>
      <p:sp>
        <p:nvSpPr>
          <p:cNvPr id="46" name="Elipse 45"/>
          <p:cNvSpPr/>
          <p:nvPr/>
        </p:nvSpPr>
        <p:spPr>
          <a:xfrm>
            <a:off x="2988860" y="1773945"/>
            <a:ext cx="8447963" cy="502851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noFill/>
            </a:endParaRPr>
          </a:p>
        </p:txBody>
      </p:sp>
      <p:sp>
        <p:nvSpPr>
          <p:cNvPr id="47" name="CuadroTexto 46"/>
          <p:cNvSpPr txBox="1"/>
          <p:nvPr/>
        </p:nvSpPr>
        <p:spPr>
          <a:xfrm>
            <a:off x="10120030" y="1861357"/>
            <a:ext cx="1542410" cy="400110"/>
          </a:xfrm>
          <a:prstGeom prst="rect">
            <a:avLst/>
          </a:prstGeom>
          <a:noFill/>
        </p:spPr>
        <p:txBody>
          <a:bodyPr wrap="none" rtlCol="0">
            <a:spAutoFit/>
          </a:bodyPr>
          <a:lstStyle/>
          <a:p>
            <a:r>
              <a:rPr lang="es-CL" sz="2000" dirty="0">
                <a:solidFill>
                  <a:srgbClr val="FF0000"/>
                </a:solidFill>
              </a:rPr>
              <a:t>US$ MM 123</a:t>
            </a:r>
          </a:p>
        </p:txBody>
      </p:sp>
    </p:spTree>
    <p:extLst>
      <p:ext uri="{BB962C8B-B14F-4D97-AF65-F5344CB8AC3E}">
        <p14:creationId xmlns:p14="http://schemas.microsoft.com/office/powerpoint/2010/main" val="310989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1570037" y="196140"/>
            <a:ext cx="9144000" cy="660400"/>
          </a:xfrm>
          <a:solidFill>
            <a:schemeClr val="accent5"/>
          </a:solidFill>
          <a:ln>
            <a:noFill/>
          </a:ln>
        </p:spPr>
        <p:txBody>
          <a:bodyPr vert="horz" lIns="91440" tIns="45720" rIns="91440" bIns="45720" rtlCol="0" anchor="ctr">
            <a:normAutofit/>
          </a:bodyPr>
          <a:lstStyle/>
          <a:p>
            <a:pPr>
              <a:spcBef>
                <a:spcPct val="20000"/>
              </a:spcBef>
              <a:buFont typeface="Arial"/>
            </a:pPr>
            <a:r>
              <a:rPr lang="es-CL" altLang="es-CL" sz="2800" dirty="0">
                <a:solidFill>
                  <a:schemeClr val="bg1"/>
                </a:solidFill>
                <a:ea typeface="+mn-ea"/>
                <a:cs typeface="+mn-cs"/>
              </a:rPr>
              <a:t>Donde esta la mayor creación de valor en la industria del cobre</a:t>
            </a:r>
          </a:p>
        </p:txBody>
      </p:sp>
      <p:sp>
        <p:nvSpPr>
          <p:cNvPr id="4" name="CuadroTexto 3"/>
          <p:cNvSpPr txBox="1"/>
          <p:nvPr/>
        </p:nvSpPr>
        <p:spPr>
          <a:xfrm>
            <a:off x="1141" y="6525458"/>
            <a:ext cx="3388363" cy="276999"/>
          </a:xfrm>
          <a:prstGeom prst="rect">
            <a:avLst/>
          </a:prstGeom>
          <a:noFill/>
        </p:spPr>
        <p:txBody>
          <a:bodyPr wrap="none">
            <a:spAutoFit/>
          </a:bodyPr>
          <a:lstStyle/>
          <a:p>
            <a:pPr defTabSz="457200">
              <a:defRPr/>
            </a:pPr>
            <a:r>
              <a:rPr lang="es-CL" sz="1200" dirty="0">
                <a:solidFill>
                  <a:srgbClr val="1F497D"/>
                </a:solidFill>
                <a:latin typeface="Calibri"/>
              </a:rPr>
              <a:t>Fuente: Estimaciones Cochilco con datos </a:t>
            </a:r>
            <a:r>
              <a:rPr lang="es-CL" sz="1200" dirty="0" err="1">
                <a:solidFill>
                  <a:srgbClr val="1F497D"/>
                </a:solidFill>
                <a:latin typeface="Calibri"/>
              </a:rPr>
              <a:t>Woodmac</a:t>
            </a:r>
            <a:endParaRPr lang="es-CL" sz="1200" dirty="0">
              <a:solidFill>
                <a:srgbClr val="1F497D"/>
              </a:solidFill>
              <a:latin typeface="Calibri"/>
            </a:endParaRPr>
          </a:p>
        </p:txBody>
      </p:sp>
      <p:sp>
        <p:nvSpPr>
          <p:cNvPr id="8" name="Rectángulo 7"/>
          <p:cNvSpPr/>
          <p:nvPr/>
        </p:nvSpPr>
        <p:spPr>
          <a:xfrm>
            <a:off x="6233375" y="2076975"/>
            <a:ext cx="1737462" cy="325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Extracción concentrados</a:t>
            </a:r>
          </a:p>
        </p:txBody>
      </p:sp>
      <p:sp>
        <p:nvSpPr>
          <p:cNvPr id="9" name="Rectángulo 8"/>
          <p:cNvSpPr/>
          <p:nvPr/>
        </p:nvSpPr>
        <p:spPr>
          <a:xfrm>
            <a:off x="6233375" y="5577276"/>
            <a:ext cx="1737462" cy="9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Extracción</a:t>
            </a:r>
          </a:p>
          <a:p>
            <a:pPr algn="ctr"/>
            <a:r>
              <a:rPr lang="es-CL" dirty="0"/>
              <a:t> SX-EW</a:t>
            </a:r>
          </a:p>
        </p:txBody>
      </p:sp>
      <p:sp>
        <p:nvSpPr>
          <p:cNvPr id="10" name="Rectángulo 9"/>
          <p:cNvSpPr/>
          <p:nvPr/>
        </p:nvSpPr>
        <p:spPr>
          <a:xfrm>
            <a:off x="8976575" y="5311192"/>
            <a:ext cx="1737462" cy="24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FURE</a:t>
            </a:r>
          </a:p>
        </p:txBody>
      </p:sp>
      <p:sp>
        <p:nvSpPr>
          <p:cNvPr id="12" name="CuadroTexto 11"/>
          <p:cNvSpPr txBox="1"/>
          <p:nvPr/>
        </p:nvSpPr>
        <p:spPr>
          <a:xfrm>
            <a:off x="4338992" y="872103"/>
            <a:ext cx="6404895" cy="338554"/>
          </a:xfrm>
          <a:prstGeom prst="rect">
            <a:avLst/>
          </a:prstGeom>
          <a:noFill/>
        </p:spPr>
        <p:txBody>
          <a:bodyPr wrap="none" rtlCol="0">
            <a:spAutoFit/>
          </a:bodyPr>
          <a:lstStyle/>
          <a:p>
            <a:r>
              <a:rPr lang="es-CL" sz="1600" dirty="0"/>
              <a:t>Valores promedios 2010-2017 en Miles de millones de dólares de cada año</a:t>
            </a:r>
          </a:p>
        </p:txBody>
      </p:sp>
      <p:cxnSp>
        <p:nvCxnSpPr>
          <p:cNvPr id="25" name="Conector angular 24"/>
          <p:cNvCxnSpPr>
            <a:stCxn id="8" idx="3"/>
            <a:endCxn id="10" idx="1"/>
          </p:cNvCxnSpPr>
          <p:nvPr/>
        </p:nvCxnSpPr>
        <p:spPr>
          <a:xfrm>
            <a:off x="7970837" y="3704175"/>
            <a:ext cx="1005738" cy="1727617"/>
          </a:xfrm>
          <a:prstGeom prst="bentConnector3">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6441508" y="1722858"/>
            <a:ext cx="1321196" cy="338554"/>
          </a:xfrm>
          <a:prstGeom prst="rect">
            <a:avLst/>
          </a:prstGeom>
          <a:noFill/>
        </p:spPr>
        <p:txBody>
          <a:bodyPr wrap="none" rtlCol="0">
            <a:spAutoFit/>
          </a:bodyPr>
          <a:lstStyle/>
          <a:p>
            <a:r>
              <a:rPr lang="es-CL" sz="1600" dirty="0">
                <a:solidFill>
                  <a:srgbClr val="FF0000"/>
                </a:solidFill>
              </a:rPr>
              <a:t>US$ MM 90,4</a:t>
            </a:r>
          </a:p>
        </p:txBody>
      </p:sp>
      <p:sp>
        <p:nvSpPr>
          <p:cNvPr id="43" name="CuadroTexto 42"/>
          <p:cNvSpPr txBox="1"/>
          <p:nvPr/>
        </p:nvSpPr>
        <p:spPr>
          <a:xfrm>
            <a:off x="6443797" y="6494681"/>
            <a:ext cx="1321196" cy="338554"/>
          </a:xfrm>
          <a:prstGeom prst="rect">
            <a:avLst/>
          </a:prstGeom>
          <a:noFill/>
        </p:spPr>
        <p:txBody>
          <a:bodyPr wrap="none" rtlCol="0">
            <a:spAutoFit/>
          </a:bodyPr>
          <a:lstStyle/>
          <a:p>
            <a:r>
              <a:rPr lang="es-CL" sz="1600" dirty="0">
                <a:solidFill>
                  <a:srgbClr val="FF0000"/>
                </a:solidFill>
              </a:rPr>
              <a:t>US$ MM 25,8</a:t>
            </a:r>
          </a:p>
        </p:txBody>
      </p:sp>
      <p:sp>
        <p:nvSpPr>
          <p:cNvPr id="44" name="CuadroTexto 43"/>
          <p:cNvSpPr txBox="1"/>
          <p:nvPr/>
        </p:nvSpPr>
        <p:spPr>
          <a:xfrm>
            <a:off x="9210100" y="5484680"/>
            <a:ext cx="1217000" cy="338554"/>
          </a:xfrm>
          <a:prstGeom prst="rect">
            <a:avLst/>
          </a:prstGeom>
          <a:noFill/>
        </p:spPr>
        <p:txBody>
          <a:bodyPr wrap="none" rtlCol="0">
            <a:spAutoFit/>
          </a:bodyPr>
          <a:lstStyle/>
          <a:p>
            <a:r>
              <a:rPr lang="es-CL" sz="1600" dirty="0">
                <a:solidFill>
                  <a:srgbClr val="FF0000"/>
                </a:solidFill>
              </a:rPr>
              <a:t>US$ MM 6,7</a:t>
            </a:r>
          </a:p>
        </p:txBody>
      </p:sp>
      <p:sp>
        <p:nvSpPr>
          <p:cNvPr id="46" name="Elipse 45"/>
          <p:cNvSpPr/>
          <p:nvPr/>
        </p:nvSpPr>
        <p:spPr>
          <a:xfrm>
            <a:off x="2988860" y="1773945"/>
            <a:ext cx="8447963" cy="502851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noFill/>
            </a:endParaRPr>
          </a:p>
        </p:txBody>
      </p:sp>
      <p:sp>
        <p:nvSpPr>
          <p:cNvPr id="47" name="CuadroTexto 46"/>
          <p:cNvSpPr txBox="1"/>
          <p:nvPr/>
        </p:nvSpPr>
        <p:spPr>
          <a:xfrm>
            <a:off x="10120030" y="1861357"/>
            <a:ext cx="1542410" cy="400110"/>
          </a:xfrm>
          <a:prstGeom prst="rect">
            <a:avLst/>
          </a:prstGeom>
          <a:noFill/>
        </p:spPr>
        <p:txBody>
          <a:bodyPr wrap="none" rtlCol="0">
            <a:spAutoFit/>
          </a:bodyPr>
          <a:lstStyle/>
          <a:p>
            <a:r>
              <a:rPr lang="es-CL" sz="2000" dirty="0">
                <a:solidFill>
                  <a:srgbClr val="FF0000"/>
                </a:solidFill>
              </a:rPr>
              <a:t>US$ MM 123</a:t>
            </a:r>
          </a:p>
        </p:txBody>
      </p:sp>
    </p:spTree>
    <p:extLst>
      <p:ext uri="{BB962C8B-B14F-4D97-AF65-F5344CB8AC3E}">
        <p14:creationId xmlns:p14="http://schemas.microsoft.com/office/powerpoint/2010/main" val="363788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1570037" y="196140"/>
            <a:ext cx="9144000" cy="660400"/>
          </a:xfrm>
          <a:solidFill>
            <a:schemeClr val="accent5"/>
          </a:solidFill>
          <a:ln>
            <a:noFill/>
          </a:ln>
        </p:spPr>
        <p:txBody>
          <a:bodyPr vert="horz" lIns="91440" tIns="45720" rIns="91440" bIns="45720" rtlCol="0" anchor="ctr">
            <a:normAutofit/>
          </a:bodyPr>
          <a:lstStyle/>
          <a:p>
            <a:pPr>
              <a:spcBef>
                <a:spcPct val="20000"/>
              </a:spcBef>
              <a:buFont typeface="Arial"/>
            </a:pPr>
            <a:r>
              <a:rPr lang="es-CL" altLang="es-CL" sz="2800" dirty="0">
                <a:solidFill>
                  <a:schemeClr val="bg1"/>
                </a:solidFill>
                <a:ea typeface="+mn-ea"/>
                <a:cs typeface="+mn-cs"/>
              </a:rPr>
              <a:t>Donde esta la mayor creación de valor en la industria del cobre</a:t>
            </a:r>
          </a:p>
        </p:txBody>
      </p:sp>
      <p:sp>
        <p:nvSpPr>
          <p:cNvPr id="4" name="CuadroTexto 3"/>
          <p:cNvSpPr txBox="1"/>
          <p:nvPr/>
        </p:nvSpPr>
        <p:spPr>
          <a:xfrm>
            <a:off x="1141" y="6525458"/>
            <a:ext cx="3388363" cy="276999"/>
          </a:xfrm>
          <a:prstGeom prst="rect">
            <a:avLst/>
          </a:prstGeom>
          <a:noFill/>
        </p:spPr>
        <p:txBody>
          <a:bodyPr wrap="none">
            <a:spAutoFit/>
          </a:bodyPr>
          <a:lstStyle/>
          <a:p>
            <a:pPr defTabSz="457200">
              <a:defRPr/>
            </a:pPr>
            <a:r>
              <a:rPr lang="es-CL" sz="1200" dirty="0">
                <a:solidFill>
                  <a:srgbClr val="1F497D"/>
                </a:solidFill>
                <a:latin typeface="Calibri"/>
              </a:rPr>
              <a:t>Fuente: Estimaciones Cochilco con datos </a:t>
            </a:r>
            <a:r>
              <a:rPr lang="es-CL" sz="1200" dirty="0" err="1">
                <a:solidFill>
                  <a:srgbClr val="1F497D"/>
                </a:solidFill>
                <a:latin typeface="Calibri"/>
              </a:rPr>
              <a:t>Woodmac</a:t>
            </a:r>
            <a:endParaRPr lang="es-CL" sz="1200" dirty="0">
              <a:solidFill>
                <a:srgbClr val="1F497D"/>
              </a:solidFill>
              <a:latin typeface="Calibri"/>
            </a:endParaRPr>
          </a:p>
        </p:txBody>
      </p:sp>
      <p:sp>
        <p:nvSpPr>
          <p:cNvPr id="2" name="Rectángulo 1"/>
          <p:cNvSpPr/>
          <p:nvPr/>
        </p:nvSpPr>
        <p:spPr>
          <a:xfrm>
            <a:off x="463639" y="1131635"/>
            <a:ext cx="1737462" cy="2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Exploración</a:t>
            </a:r>
          </a:p>
        </p:txBody>
      </p:sp>
      <p:sp>
        <p:nvSpPr>
          <p:cNvPr id="7" name="Rectángulo 6"/>
          <p:cNvSpPr/>
          <p:nvPr/>
        </p:nvSpPr>
        <p:spPr>
          <a:xfrm>
            <a:off x="3118976" y="1393348"/>
            <a:ext cx="1737462" cy="7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Construcción</a:t>
            </a:r>
          </a:p>
        </p:txBody>
      </p:sp>
      <p:sp>
        <p:nvSpPr>
          <p:cNvPr id="8" name="Rectángulo 7"/>
          <p:cNvSpPr/>
          <p:nvPr/>
        </p:nvSpPr>
        <p:spPr>
          <a:xfrm>
            <a:off x="6233375" y="2076975"/>
            <a:ext cx="1737462" cy="325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Extracción concentrados</a:t>
            </a:r>
          </a:p>
        </p:txBody>
      </p:sp>
      <p:sp>
        <p:nvSpPr>
          <p:cNvPr id="9" name="Rectángulo 8"/>
          <p:cNvSpPr/>
          <p:nvPr/>
        </p:nvSpPr>
        <p:spPr>
          <a:xfrm>
            <a:off x="6233375" y="5577276"/>
            <a:ext cx="1737462" cy="9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Extracción</a:t>
            </a:r>
          </a:p>
          <a:p>
            <a:pPr algn="ctr"/>
            <a:r>
              <a:rPr lang="es-CL" dirty="0"/>
              <a:t> SX-EW</a:t>
            </a:r>
          </a:p>
        </p:txBody>
      </p:sp>
      <p:sp>
        <p:nvSpPr>
          <p:cNvPr id="10" name="Rectángulo 9"/>
          <p:cNvSpPr/>
          <p:nvPr/>
        </p:nvSpPr>
        <p:spPr>
          <a:xfrm>
            <a:off x="8976575" y="5311192"/>
            <a:ext cx="1737462" cy="24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FURE</a:t>
            </a:r>
          </a:p>
        </p:txBody>
      </p:sp>
      <p:sp>
        <p:nvSpPr>
          <p:cNvPr id="11" name="Rectángulo 10"/>
          <p:cNvSpPr/>
          <p:nvPr/>
        </p:nvSpPr>
        <p:spPr>
          <a:xfrm>
            <a:off x="1934117" y="4624001"/>
            <a:ext cx="1738800" cy="950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Compra de Bienes y servicios</a:t>
            </a:r>
          </a:p>
        </p:txBody>
      </p:sp>
      <p:sp>
        <p:nvSpPr>
          <p:cNvPr id="12" name="CuadroTexto 11"/>
          <p:cNvSpPr txBox="1"/>
          <p:nvPr/>
        </p:nvSpPr>
        <p:spPr>
          <a:xfrm>
            <a:off x="4338992" y="872103"/>
            <a:ext cx="6404895" cy="338554"/>
          </a:xfrm>
          <a:prstGeom prst="rect">
            <a:avLst/>
          </a:prstGeom>
          <a:noFill/>
        </p:spPr>
        <p:txBody>
          <a:bodyPr wrap="none" rtlCol="0">
            <a:spAutoFit/>
          </a:bodyPr>
          <a:lstStyle/>
          <a:p>
            <a:r>
              <a:rPr lang="es-CL" sz="1600" dirty="0"/>
              <a:t>Valores promedios 2010-2017 en Miles de millones de dólares de cada año</a:t>
            </a:r>
          </a:p>
        </p:txBody>
      </p:sp>
      <p:cxnSp>
        <p:nvCxnSpPr>
          <p:cNvPr id="14" name="Conector angular 13"/>
          <p:cNvCxnSpPr>
            <a:stCxn id="2" idx="3"/>
            <a:endCxn id="7" idx="1"/>
          </p:cNvCxnSpPr>
          <p:nvPr/>
        </p:nvCxnSpPr>
        <p:spPr>
          <a:xfrm>
            <a:off x="2201101" y="1241435"/>
            <a:ext cx="917875" cy="508313"/>
          </a:xfrm>
          <a:prstGeom prst="bentConnector3">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p:cNvCxnSpPr>
            <a:stCxn id="7" idx="3"/>
            <a:endCxn id="8" idx="1"/>
          </p:cNvCxnSpPr>
          <p:nvPr/>
        </p:nvCxnSpPr>
        <p:spPr>
          <a:xfrm>
            <a:off x="4856438" y="1749748"/>
            <a:ext cx="1376937" cy="1954427"/>
          </a:xfrm>
          <a:prstGeom prst="bentConnector3">
            <a:avLst>
              <a:gd name="adj1" fmla="val 5000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p:cNvCxnSpPr>
            <a:endCxn id="9" idx="1"/>
          </p:cNvCxnSpPr>
          <p:nvPr/>
        </p:nvCxnSpPr>
        <p:spPr>
          <a:xfrm rot="16200000" flipH="1">
            <a:off x="4720392" y="4528692"/>
            <a:ext cx="2337499" cy="688467"/>
          </a:xfrm>
          <a:prstGeom prst="bentConnector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8" idx="3"/>
            <a:endCxn id="10" idx="1"/>
          </p:cNvCxnSpPr>
          <p:nvPr/>
        </p:nvCxnSpPr>
        <p:spPr>
          <a:xfrm>
            <a:off x="7970837" y="3704175"/>
            <a:ext cx="1005738" cy="1727617"/>
          </a:xfrm>
          <a:prstGeom prst="bentConnector3">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p:cNvCxnSpPr>
            <a:stCxn id="8" idx="1"/>
            <a:endCxn id="11" idx="3"/>
          </p:cNvCxnSpPr>
          <p:nvPr/>
        </p:nvCxnSpPr>
        <p:spPr>
          <a:xfrm rot="10800000" flipV="1">
            <a:off x="3672917" y="3704175"/>
            <a:ext cx="2560458" cy="1395026"/>
          </a:xfrm>
          <a:prstGeom prst="bentConnector3">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9" idx="1"/>
            <a:endCxn id="11" idx="3"/>
          </p:cNvCxnSpPr>
          <p:nvPr/>
        </p:nvCxnSpPr>
        <p:spPr>
          <a:xfrm rot="10800000">
            <a:off x="3672917" y="5099202"/>
            <a:ext cx="2560458" cy="942475"/>
          </a:xfrm>
          <a:prstGeom prst="bentConnector3">
            <a:avLst>
              <a:gd name="adj1" fmla="val 50000"/>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642918" y="1351235"/>
            <a:ext cx="1217000" cy="338554"/>
          </a:xfrm>
          <a:prstGeom prst="rect">
            <a:avLst/>
          </a:prstGeom>
          <a:noFill/>
        </p:spPr>
        <p:txBody>
          <a:bodyPr wrap="none" rtlCol="0">
            <a:spAutoFit/>
          </a:bodyPr>
          <a:lstStyle/>
          <a:p>
            <a:r>
              <a:rPr lang="es-CL" sz="1600" dirty="0">
                <a:solidFill>
                  <a:srgbClr val="FF0000"/>
                </a:solidFill>
              </a:rPr>
              <a:t>US$ MM 6,1</a:t>
            </a:r>
          </a:p>
        </p:txBody>
      </p:sp>
      <p:sp>
        <p:nvSpPr>
          <p:cNvPr id="40" name="CuadroTexto 39"/>
          <p:cNvSpPr txBox="1"/>
          <p:nvPr/>
        </p:nvSpPr>
        <p:spPr>
          <a:xfrm>
            <a:off x="3222914" y="2178612"/>
            <a:ext cx="1321196" cy="338554"/>
          </a:xfrm>
          <a:prstGeom prst="rect">
            <a:avLst/>
          </a:prstGeom>
          <a:noFill/>
        </p:spPr>
        <p:txBody>
          <a:bodyPr wrap="none" rtlCol="0">
            <a:spAutoFit/>
          </a:bodyPr>
          <a:lstStyle/>
          <a:p>
            <a:r>
              <a:rPr lang="es-CL" sz="1600" dirty="0">
                <a:solidFill>
                  <a:srgbClr val="FF0000"/>
                </a:solidFill>
              </a:rPr>
              <a:t>US$ MM 19,8</a:t>
            </a:r>
          </a:p>
        </p:txBody>
      </p:sp>
      <p:sp>
        <p:nvSpPr>
          <p:cNvPr id="41" name="CuadroTexto 40"/>
          <p:cNvSpPr txBox="1"/>
          <p:nvPr/>
        </p:nvSpPr>
        <p:spPr>
          <a:xfrm>
            <a:off x="2068308" y="5577276"/>
            <a:ext cx="1321196" cy="338554"/>
          </a:xfrm>
          <a:prstGeom prst="rect">
            <a:avLst/>
          </a:prstGeom>
          <a:noFill/>
        </p:spPr>
        <p:txBody>
          <a:bodyPr wrap="none" rtlCol="0">
            <a:spAutoFit/>
          </a:bodyPr>
          <a:lstStyle/>
          <a:p>
            <a:r>
              <a:rPr lang="es-CL" sz="1600" dirty="0">
                <a:solidFill>
                  <a:srgbClr val="FF0000"/>
                </a:solidFill>
              </a:rPr>
              <a:t>US$ MM 26,8</a:t>
            </a:r>
          </a:p>
        </p:txBody>
      </p:sp>
      <p:sp>
        <p:nvSpPr>
          <p:cNvPr id="42" name="CuadroTexto 41"/>
          <p:cNvSpPr txBox="1"/>
          <p:nvPr/>
        </p:nvSpPr>
        <p:spPr>
          <a:xfrm>
            <a:off x="6441508" y="1722858"/>
            <a:ext cx="1321196" cy="338554"/>
          </a:xfrm>
          <a:prstGeom prst="rect">
            <a:avLst/>
          </a:prstGeom>
          <a:noFill/>
        </p:spPr>
        <p:txBody>
          <a:bodyPr wrap="none" rtlCol="0">
            <a:spAutoFit/>
          </a:bodyPr>
          <a:lstStyle/>
          <a:p>
            <a:r>
              <a:rPr lang="es-CL" sz="1600" dirty="0">
                <a:solidFill>
                  <a:srgbClr val="FF0000"/>
                </a:solidFill>
              </a:rPr>
              <a:t>US$ MM 90,4</a:t>
            </a:r>
          </a:p>
        </p:txBody>
      </p:sp>
      <p:sp>
        <p:nvSpPr>
          <p:cNvPr id="43" name="CuadroTexto 42"/>
          <p:cNvSpPr txBox="1"/>
          <p:nvPr/>
        </p:nvSpPr>
        <p:spPr>
          <a:xfrm>
            <a:off x="6443797" y="6494681"/>
            <a:ext cx="1321196" cy="338554"/>
          </a:xfrm>
          <a:prstGeom prst="rect">
            <a:avLst/>
          </a:prstGeom>
          <a:noFill/>
        </p:spPr>
        <p:txBody>
          <a:bodyPr wrap="none" rtlCol="0">
            <a:spAutoFit/>
          </a:bodyPr>
          <a:lstStyle/>
          <a:p>
            <a:r>
              <a:rPr lang="es-CL" sz="1600" dirty="0">
                <a:solidFill>
                  <a:srgbClr val="FF0000"/>
                </a:solidFill>
              </a:rPr>
              <a:t>US$ MM 25,8</a:t>
            </a:r>
          </a:p>
        </p:txBody>
      </p:sp>
      <p:sp>
        <p:nvSpPr>
          <p:cNvPr id="44" name="CuadroTexto 43"/>
          <p:cNvSpPr txBox="1"/>
          <p:nvPr/>
        </p:nvSpPr>
        <p:spPr>
          <a:xfrm>
            <a:off x="9210100" y="5484680"/>
            <a:ext cx="1217000" cy="338554"/>
          </a:xfrm>
          <a:prstGeom prst="rect">
            <a:avLst/>
          </a:prstGeom>
          <a:noFill/>
        </p:spPr>
        <p:txBody>
          <a:bodyPr wrap="none" rtlCol="0">
            <a:spAutoFit/>
          </a:bodyPr>
          <a:lstStyle/>
          <a:p>
            <a:r>
              <a:rPr lang="es-CL" sz="1600" dirty="0">
                <a:solidFill>
                  <a:srgbClr val="FF0000"/>
                </a:solidFill>
              </a:rPr>
              <a:t>US$ MM 6,7</a:t>
            </a:r>
          </a:p>
        </p:txBody>
      </p:sp>
    </p:spTree>
    <p:extLst>
      <p:ext uri="{BB962C8B-B14F-4D97-AF65-F5344CB8AC3E}">
        <p14:creationId xmlns:p14="http://schemas.microsoft.com/office/powerpoint/2010/main" val="48252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a:off x="3627183" y="1379185"/>
            <a:ext cx="6301409" cy="5143593"/>
          </a:xfrm>
          <a:prstGeom prst="triangle">
            <a:avLst/>
          </a:prstGeom>
          <a:gradFill>
            <a:gsLst>
              <a:gs pos="0">
                <a:schemeClr val="bg1">
                  <a:lumMod val="50000"/>
                </a:schemeClr>
              </a:gs>
              <a:gs pos="63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7" name="CuadroTexto 6"/>
          <p:cNvSpPr txBox="1"/>
          <p:nvPr/>
        </p:nvSpPr>
        <p:spPr>
          <a:xfrm>
            <a:off x="9239394" y="1358120"/>
            <a:ext cx="1220655" cy="276999"/>
          </a:xfrm>
          <a:prstGeom prst="rect">
            <a:avLst/>
          </a:prstGeom>
          <a:noFill/>
        </p:spPr>
        <p:txBody>
          <a:bodyPr wrap="none" rtlCol="0">
            <a:spAutoFit/>
          </a:bodyPr>
          <a:lstStyle/>
          <a:p>
            <a:r>
              <a:rPr lang="es-CL" sz="1200" dirty="0">
                <a:solidFill>
                  <a:schemeClr val="tx2"/>
                </a:solidFill>
              </a:rPr>
              <a:t>Fuente: Cochilco</a:t>
            </a:r>
          </a:p>
        </p:txBody>
      </p:sp>
      <p:sp>
        <p:nvSpPr>
          <p:cNvPr id="28" name="Title 1"/>
          <p:cNvSpPr txBox="1">
            <a:spLocks/>
          </p:cNvSpPr>
          <p:nvPr/>
        </p:nvSpPr>
        <p:spPr>
          <a:xfrm>
            <a:off x="1602698" y="904307"/>
            <a:ext cx="8327782" cy="1097495"/>
          </a:xfrm>
          <a:prstGeom prst="rect">
            <a:avLst/>
          </a:prstGeom>
        </p:spPr>
        <p:txBody>
          <a:bodyPr/>
          <a:lstStyle>
            <a:lvl1pPr algn="l" defTabSz="914400" rtl="0" eaLnBrk="1" latinLnBrk="0" hangingPunct="1">
              <a:lnSpc>
                <a:spcPct val="90000"/>
              </a:lnSpc>
              <a:spcBef>
                <a:spcPct val="0"/>
              </a:spcBef>
              <a:buNone/>
              <a:defRPr sz="2200" kern="1200" cap="all" baseline="0">
                <a:solidFill>
                  <a:schemeClr val="tx1">
                    <a:lumMod val="75000"/>
                    <a:lumOff val="25000"/>
                  </a:schemeClr>
                </a:solidFill>
                <a:latin typeface="Arial Narrow" panose="020B0606020202030204" pitchFamily="34" charset="0"/>
                <a:ea typeface="+mj-ea"/>
                <a:cs typeface="+mj-cs"/>
              </a:defRPr>
            </a:lvl1pPr>
          </a:lstStyle>
          <a:p>
            <a:pPr marL="0" lvl="2" defTabSz="914400">
              <a:lnSpc>
                <a:spcPct val="90000"/>
              </a:lnSpc>
              <a:spcBef>
                <a:spcPct val="0"/>
              </a:spcBef>
            </a:pPr>
            <a:endParaRPr lang="en-US" sz="2400" dirty="0">
              <a:solidFill>
                <a:schemeClr val="tx2"/>
              </a:solidFill>
            </a:endParaRPr>
          </a:p>
        </p:txBody>
      </p:sp>
      <p:cxnSp>
        <p:nvCxnSpPr>
          <p:cNvPr id="32" name="Conector recto 31"/>
          <p:cNvCxnSpPr/>
          <p:nvPr/>
        </p:nvCxnSpPr>
        <p:spPr>
          <a:xfrm>
            <a:off x="2018100" y="1309254"/>
            <a:ext cx="8229068" cy="41563"/>
          </a:xfrm>
          <a:prstGeom prst="line">
            <a:avLst/>
          </a:prstGeom>
        </p:spPr>
        <p:style>
          <a:lnRef idx="2">
            <a:schemeClr val="accent1"/>
          </a:lnRef>
          <a:fillRef idx="0">
            <a:schemeClr val="accent1"/>
          </a:fillRef>
          <a:effectRef idx="1">
            <a:schemeClr val="accent1"/>
          </a:effectRef>
          <a:fontRef idx="minor">
            <a:schemeClr val="tx1"/>
          </a:fontRef>
        </p:style>
      </p:cxnSp>
      <p:sp>
        <p:nvSpPr>
          <p:cNvPr id="3" name="CuadroTexto 2"/>
          <p:cNvSpPr txBox="1"/>
          <p:nvPr/>
        </p:nvSpPr>
        <p:spPr>
          <a:xfrm>
            <a:off x="5510272" y="1433250"/>
            <a:ext cx="2535228" cy="369332"/>
          </a:xfrm>
          <a:prstGeom prst="rect">
            <a:avLst/>
          </a:prstGeom>
          <a:solidFill>
            <a:schemeClr val="accent2"/>
          </a:solidFill>
          <a:ln w="53975" cap="rnd">
            <a:solidFill>
              <a:schemeClr val="accent2"/>
            </a:solidFill>
          </a:ln>
        </p:spPr>
        <p:txBody>
          <a:bodyPr wrap="square" rtlCol="0">
            <a:spAutoFit/>
          </a:bodyPr>
          <a:lstStyle/>
          <a:p>
            <a:pPr algn="ctr"/>
            <a:r>
              <a:rPr lang="es-CL" b="1" i="1" dirty="0">
                <a:solidFill>
                  <a:schemeClr val="bg1"/>
                </a:solidFill>
                <a:latin typeface="Georgia" panose="02040502050405020303" pitchFamily="18" charset="0"/>
              </a:rPr>
              <a:t>Creación de Valor</a:t>
            </a:r>
          </a:p>
        </p:txBody>
      </p:sp>
      <p:sp>
        <p:nvSpPr>
          <p:cNvPr id="13" name="CuadroTexto 12"/>
          <p:cNvSpPr txBox="1"/>
          <p:nvPr/>
        </p:nvSpPr>
        <p:spPr>
          <a:xfrm>
            <a:off x="5460927" y="1972750"/>
            <a:ext cx="1080822" cy="338554"/>
          </a:xfrm>
          <a:prstGeom prst="rect">
            <a:avLst/>
          </a:prstGeom>
          <a:solidFill>
            <a:schemeClr val="accent6"/>
          </a:solidFill>
          <a:ln w="53975" cap="rnd">
            <a:solidFill>
              <a:schemeClr val="accent6"/>
            </a:solidFill>
          </a:ln>
        </p:spPr>
        <p:txBody>
          <a:bodyPr wrap="square" rtlCol="0">
            <a:spAutoFit/>
          </a:bodyPr>
          <a:lstStyle/>
          <a:p>
            <a:pPr algn="ctr"/>
            <a:r>
              <a:rPr lang="es-CL" sz="1600" b="1" i="1" dirty="0">
                <a:solidFill>
                  <a:schemeClr val="bg1"/>
                </a:solidFill>
                <a:latin typeface="Georgia" panose="02040502050405020303" pitchFamily="18" charset="0"/>
              </a:rPr>
              <a:t>Minería</a:t>
            </a:r>
          </a:p>
        </p:txBody>
      </p:sp>
      <p:sp>
        <p:nvSpPr>
          <p:cNvPr id="14" name="CuadroTexto 13"/>
          <p:cNvSpPr txBox="1"/>
          <p:nvPr/>
        </p:nvSpPr>
        <p:spPr>
          <a:xfrm>
            <a:off x="6952120" y="1972750"/>
            <a:ext cx="1468400" cy="338554"/>
          </a:xfrm>
          <a:prstGeom prst="rect">
            <a:avLst/>
          </a:prstGeom>
          <a:solidFill>
            <a:schemeClr val="accent6"/>
          </a:solidFill>
          <a:ln w="53975" cap="rnd">
            <a:solidFill>
              <a:schemeClr val="accent6"/>
            </a:solidFill>
          </a:ln>
        </p:spPr>
        <p:txBody>
          <a:bodyPr wrap="square" rtlCol="0">
            <a:spAutoFit/>
          </a:bodyPr>
          <a:lstStyle/>
          <a:p>
            <a:pPr algn="ctr"/>
            <a:r>
              <a:rPr lang="es-CL" sz="1600" b="1" i="1" dirty="0">
                <a:solidFill>
                  <a:schemeClr val="bg1"/>
                </a:solidFill>
                <a:latin typeface="Georgia" panose="02040502050405020303" pitchFamily="18" charset="0"/>
              </a:rPr>
              <a:t>Ecosistema</a:t>
            </a:r>
          </a:p>
        </p:txBody>
      </p:sp>
      <p:sp>
        <p:nvSpPr>
          <p:cNvPr id="15" name="CuadroTexto 14"/>
          <p:cNvSpPr txBox="1"/>
          <p:nvPr/>
        </p:nvSpPr>
        <p:spPr>
          <a:xfrm>
            <a:off x="5112397" y="2531784"/>
            <a:ext cx="1474378" cy="338554"/>
          </a:xfrm>
          <a:prstGeom prst="rect">
            <a:avLst/>
          </a:prstGeom>
          <a:solidFill>
            <a:schemeClr val="accent3"/>
          </a:solidFill>
          <a:ln w="53975" cap="rnd">
            <a:solidFill>
              <a:schemeClr val="accent3"/>
            </a:solidFill>
          </a:ln>
        </p:spPr>
        <p:txBody>
          <a:bodyPr wrap="square" rtlCol="0">
            <a:spAutoFit/>
          </a:bodyPr>
          <a:lstStyle/>
          <a:p>
            <a:pPr algn="ctr"/>
            <a:r>
              <a:rPr lang="es-CL" sz="1600" b="1" i="1" dirty="0">
                <a:solidFill>
                  <a:schemeClr val="bg1"/>
                </a:solidFill>
                <a:latin typeface="Georgia" panose="02040502050405020303" pitchFamily="18" charset="0"/>
              </a:rPr>
              <a:t>Producción</a:t>
            </a:r>
          </a:p>
        </p:txBody>
      </p:sp>
      <p:sp>
        <p:nvSpPr>
          <p:cNvPr id="16" name="CuadroTexto 15"/>
          <p:cNvSpPr txBox="1"/>
          <p:nvPr/>
        </p:nvSpPr>
        <p:spPr>
          <a:xfrm>
            <a:off x="6932818" y="2530393"/>
            <a:ext cx="1800228" cy="338554"/>
          </a:xfrm>
          <a:prstGeom prst="rect">
            <a:avLst/>
          </a:prstGeom>
          <a:solidFill>
            <a:schemeClr val="accent3"/>
          </a:solidFill>
          <a:ln w="53975" cap="rnd">
            <a:solidFill>
              <a:schemeClr val="accent3"/>
            </a:solidFill>
          </a:ln>
        </p:spPr>
        <p:txBody>
          <a:bodyPr wrap="square" rtlCol="0">
            <a:spAutoFit/>
          </a:bodyPr>
          <a:lstStyle/>
          <a:p>
            <a:pPr algn="ctr"/>
            <a:r>
              <a:rPr lang="es-CL" sz="1600" b="1" i="1" dirty="0">
                <a:solidFill>
                  <a:schemeClr val="bg1"/>
                </a:solidFill>
                <a:latin typeface="Georgia" panose="02040502050405020303" pitchFamily="18" charset="0"/>
              </a:rPr>
              <a:t>Productividad</a:t>
            </a:r>
          </a:p>
        </p:txBody>
      </p:sp>
      <p:sp>
        <p:nvSpPr>
          <p:cNvPr id="17" name="CuadroTexto 16"/>
          <p:cNvSpPr txBox="1"/>
          <p:nvPr/>
        </p:nvSpPr>
        <p:spPr>
          <a:xfrm>
            <a:off x="6966887" y="3045978"/>
            <a:ext cx="1800228" cy="584775"/>
          </a:xfrm>
          <a:prstGeom prst="rect">
            <a:avLst/>
          </a:prstGeom>
          <a:solidFill>
            <a:schemeClr val="accent3"/>
          </a:solidFill>
          <a:ln w="53975" cap="rnd">
            <a:solidFill>
              <a:schemeClr val="accent3"/>
            </a:solidFill>
          </a:ln>
        </p:spPr>
        <p:txBody>
          <a:bodyPr wrap="square" rtlCol="0">
            <a:spAutoFit/>
          </a:bodyPr>
          <a:lstStyle/>
          <a:p>
            <a:pPr algn="ctr"/>
            <a:r>
              <a:rPr lang="es-CL" sz="1600" b="1" i="1" dirty="0">
                <a:solidFill>
                  <a:schemeClr val="bg1"/>
                </a:solidFill>
                <a:latin typeface="Georgia" panose="02040502050405020303" pitchFamily="18" charset="0"/>
              </a:rPr>
              <a:t>Participación ciudadana</a:t>
            </a:r>
          </a:p>
        </p:txBody>
      </p:sp>
      <p:sp>
        <p:nvSpPr>
          <p:cNvPr id="18" name="CuadroTexto 17"/>
          <p:cNvSpPr txBox="1"/>
          <p:nvPr/>
        </p:nvSpPr>
        <p:spPr>
          <a:xfrm>
            <a:off x="4949472" y="3035858"/>
            <a:ext cx="1800228" cy="584775"/>
          </a:xfrm>
          <a:prstGeom prst="rect">
            <a:avLst/>
          </a:prstGeom>
          <a:solidFill>
            <a:schemeClr val="accent3"/>
          </a:solidFill>
          <a:ln w="53975" cap="rnd">
            <a:solidFill>
              <a:schemeClr val="accent3"/>
            </a:solidFill>
          </a:ln>
        </p:spPr>
        <p:txBody>
          <a:bodyPr wrap="square" rtlCol="0">
            <a:spAutoFit/>
          </a:bodyPr>
          <a:lstStyle/>
          <a:p>
            <a:pPr algn="ctr"/>
            <a:r>
              <a:rPr lang="es-CL" sz="1600" b="1" i="1" dirty="0">
                <a:solidFill>
                  <a:schemeClr val="bg1"/>
                </a:solidFill>
                <a:latin typeface="Georgia" panose="02040502050405020303" pitchFamily="18" charset="0"/>
              </a:rPr>
              <a:t>Participación de mercado</a:t>
            </a:r>
          </a:p>
        </p:txBody>
      </p:sp>
      <p:sp>
        <p:nvSpPr>
          <p:cNvPr id="19" name="CuadroTexto 18"/>
          <p:cNvSpPr txBox="1"/>
          <p:nvPr/>
        </p:nvSpPr>
        <p:spPr>
          <a:xfrm>
            <a:off x="7077984" y="5118500"/>
            <a:ext cx="1192267" cy="276999"/>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Gobernanza</a:t>
            </a:r>
          </a:p>
        </p:txBody>
      </p:sp>
      <p:sp>
        <p:nvSpPr>
          <p:cNvPr id="20" name="CuadroTexto 19"/>
          <p:cNvSpPr txBox="1"/>
          <p:nvPr/>
        </p:nvSpPr>
        <p:spPr>
          <a:xfrm>
            <a:off x="4681787" y="4625311"/>
            <a:ext cx="1558283" cy="276999"/>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Financiamiento</a:t>
            </a:r>
          </a:p>
        </p:txBody>
      </p:sp>
      <p:sp>
        <p:nvSpPr>
          <p:cNvPr id="21" name="CuadroTexto 20"/>
          <p:cNvSpPr txBox="1"/>
          <p:nvPr/>
        </p:nvSpPr>
        <p:spPr>
          <a:xfrm>
            <a:off x="8139291" y="4604077"/>
            <a:ext cx="1558283" cy="276999"/>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Capital Humano</a:t>
            </a:r>
          </a:p>
        </p:txBody>
      </p:sp>
      <p:sp>
        <p:nvSpPr>
          <p:cNvPr id="22" name="CuadroTexto 21"/>
          <p:cNvSpPr txBox="1"/>
          <p:nvPr/>
        </p:nvSpPr>
        <p:spPr>
          <a:xfrm>
            <a:off x="5792508" y="5178736"/>
            <a:ext cx="1140311" cy="276999"/>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Innovación</a:t>
            </a:r>
          </a:p>
        </p:txBody>
      </p:sp>
      <p:sp>
        <p:nvSpPr>
          <p:cNvPr id="23" name="CuadroTexto 22"/>
          <p:cNvSpPr txBox="1"/>
          <p:nvPr/>
        </p:nvSpPr>
        <p:spPr>
          <a:xfrm>
            <a:off x="6420698" y="4710015"/>
            <a:ext cx="1558283" cy="276999"/>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Infraestructura</a:t>
            </a:r>
          </a:p>
        </p:txBody>
      </p:sp>
      <p:sp>
        <p:nvSpPr>
          <p:cNvPr id="24" name="CuadroTexto 23"/>
          <p:cNvSpPr txBox="1"/>
          <p:nvPr/>
        </p:nvSpPr>
        <p:spPr>
          <a:xfrm>
            <a:off x="3897457" y="5042335"/>
            <a:ext cx="1739258" cy="461665"/>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Institucionalidad Ambiental</a:t>
            </a:r>
          </a:p>
        </p:txBody>
      </p:sp>
      <p:sp>
        <p:nvSpPr>
          <p:cNvPr id="25" name="CuadroTexto 24"/>
          <p:cNvSpPr txBox="1"/>
          <p:nvPr/>
        </p:nvSpPr>
        <p:spPr>
          <a:xfrm>
            <a:off x="8374087" y="5053882"/>
            <a:ext cx="1558283" cy="461665"/>
          </a:xfrm>
          <a:prstGeom prst="rect">
            <a:avLst/>
          </a:prstGeom>
          <a:solidFill>
            <a:schemeClr val="accent5"/>
          </a:solidFill>
          <a:ln w="53975" cap="rnd">
            <a:solidFill>
              <a:schemeClr val="accent5"/>
            </a:solidFill>
          </a:ln>
        </p:spPr>
        <p:txBody>
          <a:bodyPr wrap="square" rtlCol="0">
            <a:spAutoFit/>
          </a:bodyPr>
          <a:lstStyle/>
          <a:p>
            <a:pPr algn="ctr"/>
            <a:r>
              <a:rPr lang="es-CL" sz="1200" b="1" i="1" dirty="0">
                <a:solidFill>
                  <a:schemeClr val="bg1"/>
                </a:solidFill>
                <a:latin typeface="Georgia" panose="02040502050405020303" pitchFamily="18" charset="0"/>
              </a:rPr>
              <a:t>Transferencia Tecnológica</a:t>
            </a:r>
          </a:p>
        </p:txBody>
      </p:sp>
      <p:sp>
        <p:nvSpPr>
          <p:cNvPr id="26" name="CuadroTexto 25"/>
          <p:cNvSpPr txBox="1"/>
          <p:nvPr/>
        </p:nvSpPr>
        <p:spPr>
          <a:xfrm>
            <a:off x="4652677" y="5669800"/>
            <a:ext cx="1080822" cy="338554"/>
          </a:xfrm>
          <a:prstGeom prst="rect">
            <a:avLst/>
          </a:prstGeom>
          <a:solidFill>
            <a:schemeClr val="accent4"/>
          </a:solidFill>
          <a:ln w="53975" cap="rnd">
            <a:solidFill>
              <a:schemeClr val="accent4"/>
            </a:solidFill>
          </a:ln>
        </p:spPr>
        <p:txBody>
          <a:bodyPr wrap="square" rtlCol="0">
            <a:spAutoFit/>
          </a:bodyPr>
          <a:lstStyle/>
          <a:p>
            <a:pPr algn="ctr"/>
            <a:r>
              <a:rPr lang="es-CL" sz="1600" b="1" i="1" dirty="0">
                <a:solidFill>
                  <a:schemeClr val="bg1"/>
                </a:solidFill>
                <a:latin typeface="Georgia" panose="02040502050405020303" pitchFamily="18" charset="0"/>
              </a:rPr>
              <a:t>Agua</a:t>
            </a:r>
          </a:p>
        </p:txBody>
      </p:sp>
      <p:sp>
        <p:nvSpPr>
          <p:cNvPr id="27" name="CuadroTexto 26"/>
          <p:cNvSpPr txBox="1"/>
          <p:nvPr/>
        </p:nvSpPr>
        <p:spPr>
          <a:xfrm>
            <a:off x="6354565" y="5672571"/>
            <a:ext cx="1319553" cy="338554"/>
          </a:xfrm>
          <a:prstGeom prst="rect">
            <a:avLst/>
          </a:prstGeom>
          <a:solidFill>
            <a:schemeClr val="accent4"/>
          </a:solidFill>
          <a:ln w="53975" cap="rnd">
            <a:solidFill>
              <a:schemeClr val="accent4"/>
            </a:solidFill>
          </a:ln>
        </p:spPr>
        <p:txBody>
          <a:bodyPr wrap="square" rtlCol="0">
            <a:spAutoFit/>
          </a:bodyPr>
          <a:lstStyle/>
          <a:p>
            <a:pPr algn="ctr"/>
            <a:r>
              <a:rPr lang="es-CL" sz="1600" b="1" i="1" dirty="0">
                <a:solidFill>
                  <a:schemeClr val="bg1"/>
                </a:solidFill>
                <a:latin typeface="Georgia" panose="02040502050405020303" pitchFamily="18" charset="0"/>
              </a:rPr>
              <a:t>Territorio</a:t>
            </a:r>
          </a:p>
        </p:txBody>
      </p:sp>
      <p:sp>
        <p:nvSpPr>
          <p:cNvPr id="29" name="CuadroTexto 28"/>
          <p:cNvSpPr txBox="1"/>
          <p:nvPr/>
        </p:nvSpPr>
        <p:spPr>
          <a:xfrm>
            <a:off x="8226704" y="5669800"/>
            <a:ext cx="1080822" cy="338554"/>
          </a:xfrm>
          <a:prstGeom prst="rect">
            <a:avLst/>
          </a:prstGeom>
          <a:solidFill>
            <a:schemeClr val="accent4"/>
          </a:solidFill>
          <a:ln w="53975" cap="rnd">
            <a:solidFill>
              <a:schemeClr val="accent4"/>
            </a:solidFill>
          </a:ln>
        </p:spPr>
        <p:txBody>
          <a:bodyPr wrap="square" rtlCol="0">
            <a:spAutoFit/>
          </a:bodyPr>
          <a:lstStyle/>
          <a:p>
            <a:pPr algn="ctr"/>
            <a:r>
              <a:rPr lang="es-CL" sz="1600" b="1" i="1" dirty="0">
                <a:solidFill>
                  <a:schemeClr val="bg1"/>
                </a:solidFill>
                <a:latin typeface="Georgia" panose="02040502050405020303" pitchFamily="18" charset="0"/>
              </a:rPr>
              <a:t>Energía</a:t>
            </a:r>
          </a:p>
        </p:txBody>
      </p:sp>
      <p:sp>
        <p:nvSpPr>
          <p:cNvPr id="30" name="CuadroTexto 29"/>
          <p:cNvSpPr txBox="1"/>
          <p:nvPr/>
        </p:nvSpPr>
        <p:spPr>
          <a:xfrm>
            <a:off x="3467262" y="6138002"/>
            <a:ext cx="1590070" cy="584775"/>
          </a:xfrm>
          <a:prstGeom prst="rect">
            <a:avLst/>
          </a:prstGeom>
          <a:solidFill>
            <a:schemeClr val="tx2"/>
          </a:solidFill>
          <a:ln w="53975" cap="rnd">
            <a:solidFill>
              <a:schemeClr val="tx2"/>
            </a:solidFill>
          </a:ln>
        </p:spPr>
        <p:txBody>
          <a:bodyPr wrap="square" rtlCol="0">
            <a:spAutoFit/>
          </a:bodyPr>
          <a:lstStyle/>
          <a:p>
            <a:pPr algn="ctr"/>
            <a:r>
              <a:rPr lang="es-CL" sz="1600" b="1" i="1" dirty="0">
                <a:solidFill>
                  <a:schemeClr val="bg1"/>
                </a:solidFill>
                <a:latin typeface="Georgia" panose="02040502050405020303" pitchFamily="18" charset="0"/>
              </a:rPr>
              <a:t>Recursos y Reservas</a:t>
            </a:r>
          </a:p>
        </p:txBody>
      </p:sp>
      <p:sp>
        <p:nvSpPr>
          <p:cNvPr id="31" name="CuadroTexto 30"/>
          <p:cNvSpPr txBox="1"/>
          <p:nvPr/>
        </p:nvSpPr>
        <p:spPr>
          <a:xfrm>
            <a:off x="5781676" y="6291174"/>
            <a:ext cx="1828799" cy="338554"/>
          </a:xfrm>
          <a:prstGeom prst="rect">
            <a:avLst/>
          </a:prstGeom>
          <a:solidFill>
            <a:schemeClr val="tx2"/>
          </a:solidFill>
          <a:ln w="53975" cap="rnd">
            <a:solidFill>
              <a:schemeClr val="tx2"/>
            </a:solidFill>
          </a:ln>
        </p:spPr>
        <p:txBody>
          <a:bodyPr wrap="square" rtlCol="0">
            <a:spAutoFit/>
          </a:bodyPr>
          <a:lstStyle/>
          <a:p>
            <a:pPr algn="ctr"/>
            <a:r>
              <a:rPr lang="es-CL" sz="1600" b="1" i="1" dirty="0">
                <a:solidFill>
                  <a:schemeClr val="bg1"/>
                </a:solidFill>
                <a:latin typeface="Georgia" panose="02040502050405020303" pitchFamily="18" charset="0"/>
              </a:rPr>
              <a:t>Sociedad</a:t>
            </a:r>
          </a:p>
        </p:txBody>
      </p:sp>
      <p:sp>
        <p:nvSpPr>
          <p:cNvPr id="33" name="CuadroTexto 32"/>
          <p:cNvSpPr txBox="1"/>
          <p:nvPr/>
        </p:nvSpPr>
        <p:spPr>
          <a:xfrm>
            <a:off x="8627918" y="6182490"/>
            <a:ext cx="1524001" cy="584775"/>
          </a:xfrm>
          <a:prstGeom prst="rect">
            <a:avLst/>
          </a:prstGeom>
          <a:solidFill>
            <a:schemeClr val="tx2"/>
          </a:solidFill>
          <a:ln w="53975" cap="rnd">
            <a:solidFill>
              <a:schemeClr val="tx2"/>
            </a:solidFill>
          </a:ln>
        </p:spPr>
        <p:txBody>
          <a:bodyPr wrap="square" rtlCol="0">
            <a:spAutoFit/>
          </a:bodyPr>
          <a:lstStyle/>
          <a:p>
            <a:pPr algn="ctr"/>
            <a:r>
              <a:rPr lang="es-CL" sz="1600" b="1" i="1" dirty="0">
                <a:solidFill>
                  <a:schemeClr val="bg1"/>
                </a:solidFill>
                <a:latin typeface="Georgia" panose="02040502050405020303" pitchFamily="18" charset="0"/>
              </a:rPr>
              <a:t>Medio Ambiente</a:t>
            </a:r>
          </a:p>
        </p:txBody>
      </p:sp>
      <p:sp>
        <p:nvSpPr>
          <p:cNvPr id="34" name="CuadroTexto 33"/>
          <p:cNvSpPr txBox="1"/>
          <p:nvPr/>
        </p:nvSpPr>
        <p:spPr>
          <a:xfrm>
            <a:off x="4423595" y="3770427"/>
            <a:ext cx="832335"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Estado</a:t>
            </a:r>
          </a:p>
        </p:txBody>
      </p:sp>
      <p:sp>
        <p:nvSpPr>
          <p:cNvPr id="36" name="CuadroTexto 35"/>
          <p:cNvSpPr txBox="1"/>
          <p:nvPr/>
        </p:nvSpPr>
        <p:spPr>
          <a:xfrm>
            <a:off x="6333483" y="4132475"/>
            <a:ext cx="1340635" cy="461665"/>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Universidades e IT</a:t>
            </a:r>
          </a:p>
        </p:txBody>
      </p:sp>
      <p:sp>
        <p:nvSpPr>
          <p:cNvPr id="37" name="CuadroTexto 36"/>
          <p:cNvSpPr txBox="1"/>
          <p:nvPr/>
        </p:nvSpPr>
        <p:spPr>
          <a:xfrm>
            <a:off x="5395565" y="3782031"/>
            <a:ext cx="1283289"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Trabajadores</a:t>
            </a:r>
          </a:p>
        </p:txBody>
      </p:sp>
      <p:sp>
        <p:nvSpPr>
          <p:cNvPr id="38" name="CuadroTexto 37"/>
          <p:cNvSpPr txBox="1"/>
          <p:nvPr/>
        </p:nvSpPr>
        <p:spPr>
          <a:xfrm>
            <a:off x="8940366" y="3852931"/>
            <a:ext cx="558628"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ONG</a:t>
            </a:r>
          </a:p>
        </p:txBody>
      </p:sp>
      <p:sp>
        <p:nvSpPr>
          <p:cNvPr id="39" name="CuadroTexto 38"/>
          <p:cNvSpPr txBox="1"/>
          <p:nvPr/>
        </p:nvSpPr>
        <p:spPr>
          <a:xfrm>
            <a:off x="6807541" y="3720149"/>
            <a:ext cx="832335"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Junior</a:t>
            </a:r>
          </a:p>
        </p:txBody>
      </p:sp>
      <p:sp>
        <p:nvSpPr>
          <p:cNvPr id="40" name="CuadroTexto 39"/>
          <p:cNvSpPr txBox="1"/>
          <p:nvPr/>
        </p:nvSpPr>
        <p:spPr>
          <a:xfrm>
            <a:off x="3970842" y="4197220"/>
            <a:ext cx="1222246"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Proveedores</a:t>
            </a:r>
          </a:p>
        </p:txBody>
      </p:sp>
      <p:sp>
        <p:nvSpPr>
          <p:cNvPr id="41" name="CuadroTexto 40"/>
          <p:cNvSpPr txBox="1"/>
          <p:nvPr/>
        </p:nvSpPr>
        <p:spPr>
          <a:xfrm>
            <a:off x="5380976" y="4218665"/>
            <a:ext cx="823063"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Codelco</a:t>
            </a:r>
          </a:p>
        </p:txBody>
      </p:sp>
      <p:sp>
        <p:nvSpPr>
          <p:cNvPr id="42" name="CuadroTexto 41"/>
          <p:cNvSpPr txBox="1"/>
          <p:nvPr/>
        </p:nvSpPr>
        <p:spPr>
          <a:xfrm>
            <a:off x="7929424" y="4225469"/>
            <a:ext cx="1290257" cy="276999"/>
          </a:xfrm>
          <a:prstGeom prst="rect">
            <a:avLst/>
          </a:prstGeom>
          <a:solidFill>
            <a:srgbClr val="D0CB8C"/>
          </a:solidFill>
          <a:ln w="53975" cap="rnd">
            <a:solidFill>
              <a:srgbClr val="D0CB8C"/>
            </a:solidFill>
          </a:ln>
        </p:spPr>
        <p:txBody>
          <a:bodyPr wrap="square" rtlCol="0">
            <a:spAutoFit/>
          </a:bodyPr>
          <a:lstStyle/>
          <a:p>
            <a:pPr algn="ctr"/>
            <a:r>
              <a:rPr lang="es-CL" sz="1200" b="1" i="1" dirty="0" err="1">
                <a:solidFill>
                  <a:schemeClr val="bg1"/>
                </a:solidFill>
                <a:latin typeface="Georgia" panose="02040502050405020303" pitchFamily="18" charset="0"/>
              </a:rPr>
              <a:t>PyM</a:t>
            </a:r>
            <a:r>
              <a:rPr lang="es-CL" sz="1200" b="1" i="1" dirty="0">
                <a:solidFill>
                  <a:schemeClr val="bg1"/>
                </a:solidFill>
                <a:latin typeface="Georgia" panose="02040502050405020303" pitchFamily="18" charset="0"/>
              </a:rPr>
              <a:t> Minería</a:t>
            </a:r>
          </a:p>
        </p:txBody>
      </p:sp>
      <p:sp>
        <p:nvSpPr>
          <p:cNvPr id="43" name="CuadroTexto 42"/>
          <p:cNvSpPr txBox="1"/>
          <p:nvPr/>
        </p:nvSpPr>
        <p:spPr>
          <a:xfrm>
            <a:off x="7731275" y="3794216"/>
            <a:ext cx="1105135" cy="276999"/>
          </a:xfrm>
          <a:prstGeom prst="rect">
            <a:avLst/>
          </a:prstGeom>
          <a:solidFill>
            <a:srgbClr val="D0CB8C"/>
          </a:solidFill>
          <a:ln w="53975" cap="rnd">
            <a:solidFill>
              <a:srgbClr val="D0CB8C"/>
            </a:solidFill>
          </a:ln>
        </p:spPr>
        <p:txBody>
          <a:bodyPr wrap="square" rtlCol="0">
            <a:spAutoFit/>
          </a:bodyPr>
          <a:lstStyle/>
          <a:p>
            <a:pPr algn="ctr"/>
            <a:r>
              <a:rPr lang="es-CL" sz="1200" b="1" i="1" dirty="0">
                <a:solidFill>
                  <a:schemeClr val="bg1"/>
                </a:solidFill>
                <a:latin typeface="Georgia" panose="02040502050405020303" pitchFamily="18" charset="0"/>
              </a:rPr>
              <a:t>M. Privada</a:t>
            </a:r>
          </a:p>
        </p:txBody>
      </p:sp>
      <p:sp>
        <p:nvSpPr>
          <p:cNvPr id="12" name="CuadroTexto 11"/>
          <p:cNvSpPr txBox="1"/>
          <p:nvPr/>
        </p:nvSpPr>
        <p:spPr>
          <a:xfrm>
            <a:off x="1602698" y="6168778"/>
            <a:ext cx="1784605" cy="523220"/>
          </a:xfrm>
          <a:prstGeom prst="rect">
            <a:avLst/>
          </a:prstGeom>
          <a:noFill/>
        </p:spPr>
        <p:txBody>
          <a:bodyPr wrap="square" rtlCol="0">
            <a:spAutoFit/>
          </a:bodyPr>
          <a:lstStyle/>
          <a:p>
            <a:pPr algn="r"/>
            <a:r>
              <a:rPr lang="es-CL" sz="1400" dirty="0">
                <a:latin typeface="Arial Narrow" panose="020B0606020202030204" pitchFamily="34" charset="0"/>
              </a:rPr>
              <a:t>Sustentabilidad del negocio minero</a:t>
            </a:r>
          </a:p>
        </p:txBody>
      </p:sp>
      <p:sp>
        <p:nvSpPr>
          <p:cNvPr id="44" name="CuadroTexto 43"/>
          <p:cNvSpPr txBox="1"/>
          <p:nvPr/>
        </p:nvSpPr>
        <p:spPr>
          <a:xfrm>
            <a:off x="1640898" y="5682243"/>
            <a:ext cx="1784605" cy="307777"/>
          </a:xfrm>
          <a:prstGeom prst="rect">
            <a:avLst/>
          </a:prstGeom>
          <a:noFill/>
        </p:spPr>
        <p:txBody>
          <a:bodyPr wrap="square" rtlCol="0">
            <a:spAutoFit/>
          </a:bodyPr>
          <a:lstStyle/>
          <a:p>
            <a:pPr algn="r"/>
            <a:r>
              <a:rPr lang="es-CL" sz="1400" dirty="0">
                <a:latin typeface="Arial Narrow" panose="020B0606020202030204" pitchFamily="34" charset="0"/>
              </a:rPr>
              <a:t>Factores críticos</a:t>
            </a:r>
          </a:p>
        </p:txBody>
      </p:sp>
      <p:sp>
        <p:nvSpPr>
          <p:cNvPr id="45" name="CuadroTexto 44"/>
          <p:cNvSpPr txBox="1"/>
          <p:nvPr/>
        </p:nvSpPr>
        <p:spPr>
          <a:xfrm>
            <a:off x="1644188" y="4902310"/>
            <a:ext cx="1784605" cy="307777"/>
          </a:xfrm>
          <a:prstGeom prst="rect">
            <a:avLst/>
          </a:prstGeom>
          <a:noFill/>
        </p:spPr>
        <p:txBody>
          <a:bodyPr wrap="square" rtlCol="0">
            <a:spAutoFit/>
          </a:bodyPr>
          <a:lstStyle/>
          <a:p>
            <a:pPr algn="r"/>
            <a:r>
              <a:rPr lang="es-CL" sz="1400" dirty="0">
                <a:latin typeface="Arial Narrow" panose="020B0606020202030204" pitchFamily="34" charset="0"/>
              </a:rPr>
              <a:t>Factores de desarrollo</a:t>
            </a:r>
          </a:p>
        </p:txBody>
      </p:sp>
      <p:sp>
        <p:nvSpPr>
          <p:cNvPr id="46" name="CuadroTexto 45"/>
          <p:cNvSpPr txBox="1"/>
          <p:nvPr/>
        </p:nvSpPr>
        <p:spPr>
          <a:xfrm>
            <a:off x="1660027" y="3918451"/>
            <a:ext cx="1784605" cy="307777"/>
          </a:xfrm>
          <a:prstGeom prst="rect">
            <a:avLst/>
          </a:prstGeom>
          <a:noFill/>
        </p:spPr>
        <p:txBody>
          <a:bodyPr wrap="square" rtlCol="0">
            <a:spAutoFit/>
          </a:bodyPr>
          <a:lstStyle/>
          <a:p>
            <a:pPr algn="r"/>
            <a:r>
              <a:rPr lang="es-CL" sz="1400" dirty="0">
                <a:latin typeface="Arial Narrow" panose="020B0606020202030204" pitchFamily="34" charset="0"/>
              </a:rPr>
              <a:t>Actores</a:t>
            </a:r>
          </a:p>
        </p:txBody>
      </p:sp>
      <p:sp>
        <p:nvSpPr>
          <p:cNvPr id="47" name="CuadroTexto 46"/>
          <p:cNvSpPr txBox="1"/>
          <p:nvPr/>
        </p:nvSpPr>
        <p:spPr>
          <a:xfrm>
            <a:off x="1644188" y="2833563"/>
            <a:ext cx="1784605" cy="307777"/>
          </a:xfrm>
          <a:prstGeom prst="rect">
            <a:avLst/>
          </a:prstGeom>
          <a:noFill/>
        </p:spPr>
        <p:txBody>
          <a:bodyPr wrap="square" rtlCol="0">
            <a:spAutoFit/>
          </a:bodyPr>
          <a:lstStyle/>
          <a:p>
            <a:pPr algn="r"/>
            <a:r>
              <a:rPr lang="es-CL" sz="1400" dirty="0">
                <a:latin typeface="Arial Narrow" panose="020B0606020202030204" pitchFamily="34" charset="0"/>
              </a:rPr>
              <a:t>Estrategias</a:t>
            </a:r>
          </a:p>
        </p:txBody>
      </p:sp>
      <p:sp>
        <p:nvSpPr>
          <p:cNvPr id="48" name="CuadroTexto 47"/>
          <p:cNvSpPr txBox="1"/>
          <p:nvPr/>
        </p:nvSpPr>
        <p:spPr>
          <a:xfrm>
            <a:off x="1682658" y="1910179"/>
            <a:ext cx="1784605" cy="307777"/>
          </a:xfrm>
          <a:prstGeom prst="rect">
            <a:avLst/>
          </a:prstGeom>
          <a:noFill/>
        </p:spPr>
        <p:txBody>
          <a:bodyPr wrap="square" rtlCol="0">
            <a:spAutoFit/>
          </a:bodyPr>
          <a:lstStyle/>
          <a:p>
            <a:pPr algn="r"/>
            <a:r>
              <a:rPr lang="es-CL" sz="1400" dirty="0">
                <a:latin typeface="Arial Narrow" panose="020B0606020202030204" pitchFamily="34" charset="0"/>
              </a:rPr>
              <a:t>Pilares</a:t>
            </a:r>
          </a:p>
        </p:txBody>
      </p:sp>
      <p:sp>
        <p:nvSpPr>
          <p:cNvPr id="49" name="CuadroTexto 48"/>
          <p:cNvSpPr txBox="1"/>
          <p:nvPr/>
        </p:nvSpPr>
        <p:spPr>
          <a:xfrm>
            <a:off x="1681588" y="1458519"/>
            <a:ext cx="1784605" cy="307777"/>
          </a:xfrm>
          <a:prstGeom prst="rect">
            <a:avLst/>
          </a:prstGeom>
          <a:noFill/>
        </p:spPr>
        <p:txBody>
          <a:bodyPr wrap="square" rtlCol="0">
            <a:spAutoFit/>
          </a:bodyPr>
          <a:lstStyle/>
          <a:p>
            <a:pPr algn="r"/>
            <a:r>
              <a:rPr lang="es-CL" sz="1400" dirty="0">
                <a:latin typeface="Arial Narrow" panose="020B0606020202030204" pitchFamily="34" charset="0"/>
              </a:rPr>
              <a:t>Objetivo País</a:t>
            </a:r>
          </a:p>
        </p:txBody>
      </p:sp>
      <p:cxnSp>
        <p:nvCxnSpPr>
          <p:cNvPr id="51" name="Conector recto de flecha 50"/>
          <p:cNvCxnSpPr/>
          <p:nvPr/>
        </p:nvCxnSpPr>
        <p:spPr>
          <a:xfrm flipV="1">
            <a:off x="3387302" y="1439468"/>
            <a:ext cx="0" cy="525253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ector recto 52"/>
          <p:cNvCxnSpPr/>
          <p:nvPr/>
        </p:nvCxnSpPr>
        <p:spPr>
          <a:xfrm>
            <a:off x="2809876" y="1802582"/>
            <a:ext cx="57742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Conector recto 53"/>
          <p:cNvCxnSpPr/>
          <p:nvPr/>
        </p:nvCxnSpPr>
        <p:spPr>
          <a:xfrm>
            <a:off x="2809876" y="2313205"/>
            <a:ext cx="57742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5" name="Conector recto 54"/>
          <p:cNvCxnSpPr/>
          <p:nvPr/>
        </p:nvCxnSpPr>
        <p:spPr>
          <a:xfrm>
            <a:off x="2809876" y="3638907"/>
            <a:ext cx="57742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6" name="Conector recto 55"/>
          <p:cNvCxnSpPr/>
          <p:nvPr/>
        </p:nvCxnSpPr>
        <p:spPr>
          <a:xfrm>
            <a:off x="2809876" y="4555081"/>
            <a:ext cx="57742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7" name="Conector recto 56"/>
          <p:cNvCxnSpPr/>
          <p:nvPr/>
        </p:nvCxnSpPr>
        <p:spPr>
          <a:xfrm>
            <a:off x="2809876" y="5577467"/>
            <a:ext cx="57742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8" name="Conector recto 57"/>
          <p:cNvCxnSpPr/>
          <p:nvPr/>
        </p:nvCxnSpPr>
        <p:spPr>
          <a:xfrm>
            <a:off x="2809876" y="6108056"/>
            <a:ext cx="57742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50" name="Título 1">
            <a:extLst>
              <a:ext uri="{FF2B5EF4-FFF2-40B4-BE49-F238E27FC236}">
                <a16:creationId xmlns:a16="http://schemas.microsoft.com/office/drawing/2014/main" id="{F8B6CB0B-96BB-2A4C-985B-7D638F9AD443}"/>
              </a:ext>
            </a:extLst>
          </p:cNvPr>
          <p:cNvSpPr>
            <a:spLocks noGrp="1"/>
          </p:cNvSpPr>
          <p:nvPr>
            <p:ph type="title"/>
          </p:nvPr>
        </p:nvSpPr>
        <p:spPr>
          <a:xfrm>
            <a:off x="1570037" y="196140"/>
            <a:ext cx="9144000" cy="660400"/>
          </a:xfrm>
          <a:solidFill>
            <a:schemeClr val="accent5"/>
          </a:solidFill>
          <a:ln>
            <a:noFill/>
          </a:ln>
        </p:spPr>
        <p:txBody>
          <a:bodyPr vert="horz" lIns="91440" tIns="45720" rIns="91440" bIns="45720" rtlCol="0" anchor="ctr">
            <a:normAutofit/>
          </a:bodyPr>
          <a:lstStyle/>
          <a:p>
            <a:pPr>
              <a:spcBef>
                <a:spcPct val="20000"/>
              </a:spcBef>
              <a:buFont typeface="Arial"/>
            </a:pPr>
            <a:r>
              <a:rPr lang="es-CL" altLang="es-CL" sz="2800" dirty="0">
                <a:solidFill>
                  <a:schemeClr val="bg1"/>
                </a:solidFill>
                <a:ea typeface="+mn-ea"/>
                <a:cs typeface="+mn-cs"/>
              </a:rPr>
              <a:t>Esquema estratégico para la creación de valor en minería</a:t>
            </a:r>
          </a:p>
        </p:txBody>
      </p:sp>
    </p:spTree>
    <p:extLst>
      <p:ext uri="{BB962C8B-B14F-4D97-AF65-F5344CB8AC3E}">
        <p14:creationId xmlns:p14="http://schemas.microsoft.com/office/powerpoint/2010/main" val="385868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24000" y="1743456"/>
            <a:ext cx="9144000" cy="2828544"/>
          </a:xfrm>
          <a:prstGeom prst="rect">
            <a:avLst/>
          </a:prstGeom>
          <a:solidFill>
            <a:schemeClr val="tx2"/>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4" name="Content Placeholder 13"/>
          <p:cNvSpPr>
            <a:spLocks noGrp="1"/>
          </p:cNvSpPr>
          <p:nvPr>
            <p:ph idx="1"/>
          </p:nvPr>
        </p:nvSpPr>
        <p:spPr>
          <a:xfrm>
            <a:off x="3169920" y="2922815"/>
            <a:ext cx="7095744" cy="789581"/>
          </a:xfrm>
        </p:spPr>
        <p:txBody>
          <a:bodyPr>
            <a:normAutofit fontScale="77500" lnSpcReduction="20000"/>
          </a:bodyPr>
          <a:lstStyle/>
          <a:p>
            <a:r>
              <a:rPr lang="es-CL" sz="3600" dirty="0">
                <a:solidFill>
                  <a:schemeClr val="bg1"/>
                </a:solidFill>
                <a:latin typeface="Trebuchet MS" panose="020B0603020202020204" pitchFamily="34" charset="0"/>
              </a:rPr>
              <a:t>MIDIENDO LOS ENCADENAMIENTOS EN CHILE</a:t>
            </a:r>
          </a:p>
          <a:p>
            <a:endParaRPr lang="en-US" sz="2800" dirty="0">
              <a:solidFill>
                <a:schemeClr val="bg1"/>
              </a:solidFill>
              <a:latin typeface="Trebuchet MS" panose="020B0603020202020204" pitchFamily="34" charset="0"/>
            </a:endParaRPr>
          </a:p>
        </p:txBody>
      </p:sp>
      <p:sp>
        <p:nvSpPr>
          <p:cNvPr id="6" name="Content Placeholder 13"/>
          <p:cNvSpPr>
            <a:spLocks noGrp="1"/>
          </p:cNvSpPr>
          <p:nvPr>
            <p:ph sz="quarter" idx="12"/>
          </p:nvPr>
        </p:nvSpPr>
        <p:spPr>
          <a:xfrm>
            <a:off x="2087880" y="2523859"/>
            <a:ext cx="1082040" cy="1359905"/>
          </a:xfrm>
        </p:spPr>
        <p:txBody>
          <a:bodyPr/>
          <a:lstStyle/>
          <a:p>
            <a:r>
              <a:rPr lang="en-US" sz="8000" dirty="0">
                <a:solidFill>
                  <a:schemeClr val="bg1"/>
                </a:solidFill>
                <a:latin typeface="Trebuchet MS" panose="020B0603020202020204" pitchFamily="34" charset="0"/>
              </a:rPr>
              <a:t>3</a:t>
            </a:r>
          </a:p>
        </p:txBody>
      </p:sp>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cxnSp>
        <p:nvCxnSpPr>
          <p:cNvPr id="4" name="Conector recto 3"/>
          <p:cNvCxnSpPr/>
          <p:nvPr/>
        </p:nvCxnSpPr>
        <p:spPr>
          <a:xfrm>
            <a:off x="2974848" y="2774410"/>
            <a:ext cx="0" cy="858807"/>
          </a:xfrm>
          <a:prstGeom prst="line">
            <a:avLst/>
          </a:prstGeom>
          <a:ln w="4127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65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881138168"/>
              </p:ext>
            </p:extLst>
          </p:nvPr>
        </p:nvGraphicFramePr>
        <p:xfrm>
          <a:off x="2959100" y="2362200"/>
          <a:ext cx="6096000" cy="382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ángulo redondeado 11"/>
          <p:cNvSpPr/>
          <p:nvPr/>
        </p:nvSpPr>
        <p:spPr>
          <a:xfrm>
            <a:off x="2997201" y="1583608"/>
            <a:ext cx="1861533" cy="445728"/>
          </a:xfrm>
          <a:prstGeom prst="roundRect">
            <a:avLst>
              <a:gd name="adj" fmla="val 10000"/>
            </a:avLst>
          </a:prstGeom>
          <a:solidFill>
            <a:srgbClr val="7F7F7F"/>
          </a:solidFill>
          <a:scene3d>
            <a:camera prst="obliqueTopRight"/>
            <a:lightRig rig="threePt" dir="tl"/>
          </a:scene3d>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CL" dirty="0">
                <a:solidFill>
                  <a:srgbClr val="FFFFFF"/>
                </a:solidFill>
              </a:rPr>
              <a:t>Directo</a:t>
            </a:r>
          </a:p>
        </p:txBody>
      </p:sp>
      <p:sp>
        <p:nvSpPr>
          <p:cNvPr id="15" name="Rectángulo redondeado 14"/>
          <p:cNvSpPr/>
          <p:nvPr/>
        </p:nvSpPr>
        <p:spPr>
          <a:xfrm>
            <a:off x="5049234" y="1583608"/>
            <a:ext cx="3925523" cy="445729"/>
          </a:xfrm>
          <a:prstGeom prst="roundRect">
            <a:avLst>
              <a:gd name="adj" fmla="val 10000"/>
            </a:avLst>
          </a:prstGeom>
          <a:solidFill>
            <a:srgbClr val="7F7F7F"/>
          </a:solidFill>
          <a:effectLst/>
          <a:scene3d>
            <a:camera prst="obliqueTopRight"/>
            <a:lightRig rig="threePt" dir="tl"/>
          </a:scene3d>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CL" dirty="0">
                <a:solidFill>
                  <a:srgbClr val="FFFFFF"/>
                </a:solidFill>
              </a:rPr>
              <a:t>Indirecto</a:t>
            </a:r>
          </a:p>
        </p:txBody>
      </p:sp>
      <p:sp>
        <p:nvSpPr>
          <p:cNvPr id="2" name="Título 1"/>
          <p:cNvSpPr>
            <a:spLocks noGrp="1"/>
          </p:cNvSpPr>
          <p:nvPr>
            <p:ph type="title"/>
          </p:nvPr>
        </p:nvSpPr>
        <p:spPr>
          <a:xfrm>
            <a:off x="1524001" y="590456"/>
            <a:ext cx="8913813" cy="914400"/>
          </a:xfrm>
        </p:spPr>
        <p:txBody>
          <a:bodyPr>
            <a:noAutofit/>
          </a:bodyPr>
          <a:lstStyle/>
          <a:p>
            <a:r>
              <a:rPr lang="es-CL" sz="3200" dirty="0">
                <a:solidFill>
                  <a:srgbClr val="FFFFFF"/>
                </a:solidFill>
              </a:rPr>
              <a:t>Impactos medidos</a:t>
            </a:r>
          </a:p>
        </p:txBody>
      </p:sp>
      <p:sp>
        <p:nvSpPr>
          <p:cNvPr id="8" name="Título 1">
            <a:extLst>
              <a:ext uri="{FF2B5EF4-FFF2-40B4-BE49-F238E27FC236}">
                <a16:creationId xmlns:a16="http://schemas.microsoft.com/office/drawing/2014/main" id="{2AF886F8-0257-674F-A9B2-A9E6C55327F0}"/>
              </a:ext>
            </a:extLst>
          </p:cNvPr>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METODOLOGÍA: IMPACTO INDIRECTO ENCADENAMIENTOS</a:t>
            </a:r>
          </a:p>
        </p:txBody>
      </p:sp>
    </p:spTree>
    <p:extLst>
      <p:ext uri="{BB962C8B-B14F-4D97-AF65-F5344CB8AC3E}">
        <p14:creationId xmlns:p14="http://schemas.microsoft.com/office/powerpoint/2010/main" val="9568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11C306AB-8171-1D43-8BCE-50503439C0F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C5BC2613-A56A-9F45-BF5E-3FC1741F7A5A}"/>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E838DD38-8A92-0443-8330-52CB0DBCF49F}"/>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9DF15BBE-DF66-0448-898E-3D2D89466010}"/>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C376898B-BF94-0B47-A755-BB365F679F2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726EF34E-CC2D-2142-A639-D992828EA69D}"/>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4C7BEEE4-069D-DE4A-9080-E57B1CC318A7}"/>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EF70894-84F0-C948-BFF1-A199774E01BC}"/>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14282AF5-6B3A-1741-B8A4-10332487EED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439439938"/>
              </p:ext>
            </p:extLst>
          </p:nvPr>
        </p:nvGraphicFramePr>
        <p:xfrm>
          <a:off x="2959100" y="2362200"/>
          <a:ext cx="6096000" cy="382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ángulo redondeado 11"/>
          <p:cNvSpPr/>
          <p:nvPr/>
        </p:nvSpPr>
        <p:spPr>
          <a:xfrm>
            <a:off x="2997201" y="1583608"/>
            <a:ext cx="1861533" cy="445728"/>
          </a:xfrm>
          <a:prstGeom prst="roundRect">
            <a:avLst>
              <a:gd name="adj" fmla="val 10000"/>
            </a:avLst>
          </a:prstGeom>
          <a:solidFill>
            <a:srgbClr val="7F7F7F"/>
          </a:solidFill>
          <a:scene3d>
            <a:camera prst="obliqueTopRight"/>
            <a:lightRig rig="threePt" dir="tl"/>
          </a:scene3d>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CL" dirty="0">
                <a:solidFill>
                  <a:srgbClr val="FFFFFF"/>
                </a:solidFill>
              </a:rPr>
              <a:t>Directo</a:t>
            </a:r>
          </a:p>
        </p:txBody>
      </p:sp>
      <p:sp>
        <p:nvSpPr>
          <p:cNvPr id="15" name="Rectángulo redondeado 14"/>
          <p:cNvSpPr/>
          <p:nvPr/>
        </p:nvSpPr>
        <p:spPr>
          <a:xfrm>
            <a:off x="5049234" y="1583608"/>
            <a:ext cx="3925523" cy="445729"/>
          </a:xfrm>
          <a:prstGeom prst="roundRect">
            <a:avLst>
              <a:gd name="adj" fmla="val 10000"/>
            </a:avLst>
          </a:prstGeom>
          <a:solidFill>
            <a:srgbClr val="7F7F7F"/>
          </a:solidFill>
          <a:effectLst/>
          <a:scene3d>
            <a:camera prst="obliqueTopRight"/>
            <a:lightRig rig="threePt" dir="tl"/>
          </a:scene3d>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CL" dirty="0">
                <a:solidFill>
                  <a:srgbClr val="FFFFFF"/>
                </a:solidFill>
              </a:rPr>
              <a:t>Indirecto</a:t>
            </a:r>
          </a:p>
        </p:txBody>
      </p:sp>
      <p:sp>
        <p:nvSpPr>
          <p:cNvPr id="2" name="Título 1"/>
          <p:cNvSpPr>
            <a:spLocks noGrp="1"/>
          </p:cNvSpPr>
          <p:nvPr>
            <p:ph type="title"/>
          </p:nvPr>
        </p:nvSpPr>
        <p:spPr>
          <a:xfrm>
            <a:off x="1524001" y="590456"/>
            <a:ext cx="8913813" cy="914400"/>
          </a:xfrm>
        </p:spPr>
        <p:txBody>
          <a:bodyPr>
            <a:noAutofit/>
          </a:bodyPr>
          <a:lstStyle/>
          <a:p>
            <a:r>
              <a:rPr lang="es-CL" sz="3200" dirty="0">
                <a:solidFill>
                  <a:srgbClr val="FFFFFF"/>
                </a:solidFill>
              </a:rPr>
              <a:t>Impactos medidos</a:t>
            </a:r>
          </a:p>
        </p:txBody>
      </p:sp>
      <p:sp>
        <p:nvSpPr>
          <p:cNvPr id="8" name="Título 1">
            <a:extLst>
              <a:ext uri="{FF2B5EF4-FFF2-40B4-BE49-F238E27FC236}">
                <a16:creationId xmlns:a16="http://schemas.microsoft.com/office/drawing/2014/main" id="{2AF886F8-0257-674F-A9B2-A9E6C55327F0}"/>
              </a:ext>
            </a:extLst>
          </p:cNvPr>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METODOLOGÍA: IMPACTO INDIRECTO ENCADENAMIENTOS</a:t>
            </a:r>
          </a:p>
        </p:txBody>
      </p:sp>
      <p:sp>
        <p:nvSpPr>
          <p:cNvPr id="4" name="CuadroTexto 3">
            <a:extLst>
              <a:ext uri="{FF2B5EF4-FFF2-40B4-BE49-F238E27FC236}">
                <a16:creationId xmlns:a16="http://schemas.microsoft.com/office/drawing/2014/main" id="{36DE9EF4-D41E-9841-983B-871A46887363}"/>
              </a:ext>
            </a:extLst>
          </p:cNvPr>
          <p:cNvSpPr txBox="1"/>
          <p:nvPr/>
        </p:nvSpPr>
        <p:spPr>
          <a:xfrm>
            <a:off x="8961692" y="3377168"/>
            <a:ext cx="3230308" cy="954107"/>
          </a:xfrm>
          <a:prstGeom prst="rect">
            <a:avLst/>
          </a:prstGeom>
          <a:solidFill>
            <a:schemeClr val="tx2"/>
          </a:solidFill>
        </p:spPr>
        <p:txBody>
          <a:bodyPr wrap="none" rtlCol="0">
            <a:spAutoFit/>
          </a:bodyPr>
          <a:lstStyle/>
          <a:p>
            <a:pPr marL="285750" indent="-285750">
              <a:buFont typeface="Arial" panose="020B0604020202020204" pitchFamily="34" charset="0"/>
              <a:buChar char="•"/>
            </a:pPr>
            <a:r>
              <a:rPr lang="es-CL" sz="1400" dirty="0">
                <a:solidFill>
                  <a:schemeClr val="bg1"/>
                </a:solidFill>
              </a:rPr>
              <a:t>Menor cantidad de supuestos</a:t>
            </a:r>
          </a:p>
          <a:p>
            <a:pPr marL="285750" indent="-285750">
              <a:buFont typeface="Arial" panose="020B0604020202020204" pitchFamily="34" charset="0"/>
              <a:buChar char="•"/>
            </a:pPr>
            <a:r>
              <a:rPr lang="es-CL" sz="1400" dirty="0">
                <a:solidFill>
                  <a:schemeClr val="bg1"/>
                </a:solidFill>
              </a:rPr>
              <a:t>Indicador de actividad</a:t>
            </a:r>
          </a:p>
          <a:p>
            <a:pPr marL="285750" indent="-285750">
              <a:buFont typeface="Arial" panose="020B0604020202020204" pitchFamily="34" charset="0"/>
              <a:buChar char="•"/>
            </a:pPr>
            <a:r>
              <a:rPr lang="es-CL" sz="1400" dirty="0">
                <a:solidFill>
                  <a:schemeClr val="bg1"/>
                </a:solidFill>
              </a:rPr>
              <a:t>Datos anuales publicados por el BCCH</a:t>
            </a:r>
          </a:p>
          <a:p>
            <a:pPr marL="285750" indent="-285750">
              <a:buFont typeface="Arial" panose="020B0604020202020204" pitchFamily="34" charset="0"/>
              <a:buChar char="•"/>
            </a:pPr>
            <a:r>
              <a:rPr lang="es-CL" sz="1400" dirty="0">
                <a:solidFill>
                  <a:schemeClr val="bg1"/>
                </a:solidFill>
              </a:rPr>
              <a:t>Respresentan el mayor porcentaje</a:t>
            </a:r>
          </a:p>
        </p:txBody>
      </p:sp>
    </p:spTree>
    <p:extLst>
      <p:ext uri="{BB962C8B-B14F-4D97-AF65-F5344CB8AC3E}">
        <p14:creationId xmlns:p14="http://schemas.microsoft.com/office/powerpoint/2010/main" val="165826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3 Marcador de contenido"/>
          <p:cNvGraphicFramePr>
            <a:graphicFrameLocks/>
          </p:cNvGraphicFramePr>
          <p:nvPr>
            <p:extLst/>
          </p:nvPr>
        </p:nvGraphicFramePr>
        <p:xfrm>
          <a:off x="1905001" y="2194957"/>
          <a:ext cx="4740569" cy="3621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1663700" y="1240850"/>
            <a:ext cx="8369300" cy="954107"/>
          </a:xfrm>
          <a:prstGeom prst="rect">
            <a:avLst/>
          </a:prstGeom>
          <a:noFill/>
        </p:spPr>
        <p:txBody>
          <a:bodyPr wrap="square" rtlCol="0">
            <a:spAutoFit/>
          </a:bodyPr>
          <a:lstStyle/>
          <a:p>
            <a:pPr algn="just"/>
            <a:r>
              <a:rPr lang="es-CL" sz="1400" i="1" dirty="0">
                <a:solidFill>
                  <a:schemeClr val="tx1">
                    <a:lumMod val="65000"/>
                    <a:lumOff val="35000"/>
                  </a:schemeClr>
                </a:solidFill>
              </a:rPr>
              <a:t>Corresponde al Valor Agregado de otras actividades económicas que se generan via encadenamientos, por ejemplo un porcentaje importante de la actividad de la generación eléctrica, construcion o servicios a empresas se  crea producto de la minería. Para su estimación se utiliza en multiplicador derivado de la Matriz Inversa de Leontief.</a:t>
            </a:r>
          </a:p>
        </p:txBody>
      </p:sp>
      <p:sp>
        <p:nvSpPr>
          <p:cNvPr id="8" name="CuadroTexto 7"/>
          <p:cNvSpPr txBox="1"/>
          <p:nvPr/>
        </p:nvSpPr>
        <p:spPr>
          <a:xfrm>
            <a:off x="7632700" y="2258950"/>
            <a:ext cx="1888850" cy="369332"/>
          </a:xfrm>
          <a:prstGeom prst="rect">
            <a:avLst/>
          </a:prstGeom>
          <a:noFill/>
        </p:spPr>
        <p:txBody>
          <a:bodyPr wrap="none" rtlCol="0">
            <a:spAutoFit/>
          </a:bodyPr>
          <a:lstStyle/>
          <a:p>
            <a:r>
              <a:rPr lang="es-CL" dirty="0">
                <a:solidFill>
                  <a:srgbClr val="E07602"/>
                </a:solidFill>
              </a:rPr>
              <a:t>Matriz de </a:t>
            </a:r>
            <a:r>
              <a:rPr lang="es-CL" i="1" dirty="0">
                <a:solidFill>
                  <a:srgbClr val="E07602"/>
                </a:solidFill>
              </a:rPr>
              <a:t>Leontief</a:t>
            </a:r>
          </a:p>
        </p:txBody>
      </p:sp>
      <p:sp>
        <p:nvSpPr>
          <p:cNvPr id="9" name="CuadroTexto 8"/>
          <p:cNvSpPr txBox="1"/>
          <p:nvPr/>
        </p:nvSpPr>
        <p:spPr>
          <a:xfrm>
            <a:off x="8051801" y="2668039"/>
            <a:ext cx="1007007" cy="523220"/>
          </a:xfrm>
          <a:prstGeom prst="rect">
            <a:avLst/>
          </a:prstGeom>
          <a:noFill/>
        </p:spPr>
        <p:txBody>
          <a:bodyPr wrap="none" rtlCol="0">
            <a:spAutoFit/>
          </a:bodyPr>
          <a:lstStyle/>
          <a:p>
            <a:r>
              <a:rPr lang="es-CL" sz="2800" dirty="0">
                <a:solidFill>
                  <a:srgbClr val="E07602"/>
                </a:solidFill>
              </a:rPr>
              <a:t>(I-A)</a:t>
            </a:r>
            <a:r>
              <a:rPr lang="es-CL" sz="2800" baseline="30000" dirty="0">
                <a:solidFill>
                  <a:srgbClr val="E07602"/>
                </a:solidFill>
              </a:rPr>
              <a:t>-1</a:t>
            </a:r>
          </a:p>
        </p:txBody>
      </p:sp>
      <p:graphicFrame>
        <p:nvGraphicFramePr>
          <p:cNvPr id="11" name="Tabla 10"/>
          <p:cNvGraphicFramePr>
            <a:graphicFrameLocks noGrp="1"/>
          </p:cNvGraphicFramePr>
          <p:nvPr>
            <p:extLst/>
          </p:nvPr>
        </p:nvGraphicFramePr>
        <p:xfrm>
          <a:off x="6696369" y="3290412"/>
          <a:ext cx="3192068" cy="2208687"/>
        </p:xfrm>
        <a:graphic>
          <a:graphicData uri="http://schemas.openxmlformats.org/drawingml/2006/table">
            <a:tbl>
              <a:tblPr/>
              <a:tblGrid>
                <a:gridCol w="288631">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241150">
                  <a:extLst>
                    <a:ext uri="{9D8B030D-6E8A-4147-A177-3AD203B41FA5}">
                      <a16:colId xmlns:a16="http://schemas.microsoft.com/office/drawing/2014/main" val="20002"/>
                    </a:ext>
                  </a:extLst>
                </a:gridCol>
                <a:gridCol w="301437">
                  <a:extLst>
                    <a:ext uri="{9D8B030D-6E8A-4147-A177-3AD203B41FA5}">
                      <a16:colId xmlns:a16="http://schemas.microsoft.com/office/drawing/2014/main" val="20003"/>
                    </a:ext>
                  </a:extLst>
                </a:gridCol>
                <a:gridCol w="241150">
                  <a:extLst>
                    <a:ext uri="{9D8B030D-6E8A-4147-A177-3AD203B41FA5}">
                      <a16:colId xmlns:a16="http://schemas.microsoft.com/office/drawing/2014/main" val="20004"/>
                    </a:ext>
                  </a:extLst>
                </a:gridCol>
                <a:gridCol w="241150">
                  <a:extLst>
                    <a:ext uri="{9D8B030D-6E8A-4147-A177-3AD203B41FA5}">
                      <a16:colId xmlns:a16="http://schemas.microsoft.com/office/drawing/2014/main" val="20005"/>
                    </a:ext>
                  </a:extLst>
                </a:gridCol>
                <a:gridCol w="241150">
                  <a:extLst>
                    <a:ext uri="{9D8B030D-6E8A-4147-A177-3AD203B41FA5}">
                      <a16:colId xmlns:a16="http://schemas.microsoft.com/office/drawing/2014/main" val="20006"/>
                    </a:ext>
                  </a:extLst>
                </a:gridCol>
                <a:gridCol w="241150">
                  <a:extLst>
                    <a:ext uri="{9D8B030D-6E8A-4147-A177-3AD203B41FA5}">
                      <a16:colId xmlns:a16="http://schemas.microsoft.com/office/drawing/2014/main" val="20007"/>
                    </a:ext>
                  </a:extLst>
                </a:gridCol>
                <a:gridCol w="241150">
                  <a:extLst>
                    <a:ext uri="{9D8B030D-6E8A-4147-A177-3AD203B41FA5}">
                      <a16:colId xmlns:a16="http://schemas.microsoft.com/office/drawing/2014/main" val="20008"/>
                    </a:ext>
                  </a:extLst>
                </a:gridCol>
                <a:gridCol w="241150">
                  <a:extLst>
                    <a:ext uri="{9D8B030D-6E8A-4147-A177-3AD203B41FA5}">
                      <a16:colId xmlns:a16="http://schemas.microsoft.com/office/drawing/2014/main" val="20009"/>
                    </a:ext>
                  </a:extLst>
                </a:gridCol>
                <a:gridCol w="241150">
                  <a:extLst>
                    <a:ext uri="{9D8B030D-6E8A-4147-A177-3AD203B41FA5}">
                      <a16:colId xmlns:a16="http://schemas.microsoft.com/office/drawing/2014/main" val="20010"/>
                    </a:ext>
                  </a:extLst>
                </a:gridCol>
                <a:gridCol w="241150">
                  <a:extLst>
                    <a:ext uri="{9D8B030D-6E8A-4147-A177-3AD203B41FA5}">
                      <a16:colId xmlns:a16="http://schemas.microsoft.com/office/drawing/2014/main" val="20011"/>
                    </a:ext>
                  </a:extLst>
                </a:gridCol>
                <a:gridCol w="241150">
                  <a:extLst>
                    <a:ext uri="{9D8B030D-6E8A-4147-A177-3AD203B41FA5}">
                      <a16:colId xmlns:a16="http://schemas.microsoft.com/office/drawing/2014/main" val="20012"/>
                    </a:ext>
                  </a:extLst>
                </a:gridCol>
              </a:tblGrid>
              <a:tr h="169899">
                <a:tc>
                  <a:txBody>
                    <a:bodyPr/>
                    <a:lstStyle/>
                    <a:p>
                      <a:pPr algn="l" fontAlgn="b"/>
                      <a:endParaRPr lang="es-ES" sz="9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s-ES" sz="900" b="0" i="0" u="none" strike="noStrike" dirty="0">
                          <a:solidFill>
                            <a:schemeClr val="bg1"/>
                          </a:solidFill>
                          <a:effectLst/>
                          <a:latin typeface="Calibri"/>
                        </a:rPr>
                        <a:t>A1</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A2</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A3</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A4</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A5</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A6</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A7</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A8</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A9</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A10</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A11</a:t>
                      </a:r>
                    </a:p>
                  </a:txBody>
                  <a:tcPr marL="12700" marR="12700" marT="12700" marB="0" anchor="b">
                    <a:lnL>
                      <a:noFill/>
                    </a:lnL>
                    <a:lnR>
                      <a:noFill/>
                    </a:lnR>
                    <a:lnT>
                      <a:noFill/>
                    </a:lnT>
                    <a:lnB>
                      <a:noFill/>
                    </a:lnB>
                    <a:solidFill>
                      <a:srgbClr val="595959"/>
                    </a:solidFill>
                  </a:tcPr>
                </a:tc>
                <a:tc>
                  <a:txBody>
                    <a:bodyPr/>
                    <a:lstStyle/>
                    <a:p>
                      <a:pPr algn="ctr" fontAlgn="b"/>
                      <a:r>
                        <a:rPr lang="es-ES" sz="900" b="0" i="0" u="none" strike="noStrike" dirty="0">
                          <a:solidFill>
                            <a:schemeClr val="bg1"/>
                          </a:solidFill>
                          <a:effectLst/>
                          <a:latin typeface="Calibri"/>
                        </a:rPr>
                        <a:t>A12</a:t>
                      </a:r>
                    </a:p>
                  </a:txBody>
                  <a:tcPr marL="12700" marR="12700" marT="12700" marB="0" anchor="b">
                    <a:lnL>
                      <a:noFill/>
                    </a:lnL>
                    <a:lnR>
                      <a:noFill/>
                    </a:lnR>
                    <a:lnT>
                      <a:noFill/>
                    </a:lnT>
                    <a:lnB>
                      <a:noFill/>
                    </a:lnB>
                    <a:solidFill>
                      <a:srgbClr val="595959"/>
                    </a:solidFill>
                  </a:tcPr>
                </a:tc>
                <a:extLst>
                  <a:ext uri="{0D108BD9-81ED-4DB2-BD59-A6C34878D82A}">
                    <a16:rowId xmlns:a16="http://schemas.microsoft.com/office/drawing/2014/main" val="10000"/>
                  </a:ext>
                </a:extLst>
              </a:tr>
              <a:tr h="169899">
                <a:tc>
                  <a:txBody>
                    <a:bodyPr/>
                    <a:lstStyle/>
                    <a:p>
                      <a:pPr algn="ctr" fontAlgn="b"/>
                      <a:r>
                        <a:rPr lang="es-ES" sz="900" b="0" i="0" u="none" strike="noStrike" dirty="0">
                          <a:solidFill>
                            <a:srgbClr val="FFFFFF"/>
                          </a:solidFill>
                          <a:effectLst/>
                          <a:latin typeface="Calibri"/>
                        </a:rPr>
                        <a:t>A1</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dirty="0">
                          <a:solidFill>
                            <a:schemeClr val="tx1">
                              <a:lumMod val="85000"/>
                              <a:lumOff val="15000"/>
                            </a:schemeClr>
                          </a:solidFill>
                          <a:effectLst/>
                          <a:latin typeface="Calibri"/>
                        </a:rPr>
                        <a:t>0,07</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0,08</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1"/>
                  </a:ext>
                </a:extLst>
              </a:tr>
              <a:tr h="169899">
                <a:tc>
                  <a:txBody>
                    <a:bodyPr/>
                    <a:lstStyle/>
                    <a:p>
                      <a:pPr algn="ctr" fontAlgn="b"/>
                      <a:r>
                        <a:rPr lang="es-ES" sz="900" b="0" i="0" u="none" strike="noStrike" dirty="0">
                          <a:solidFill>
                            <a:srgbClr val="FFFFFF"/>
                          </a:solidFill>
                          <a:effectLst/>
                          <a:latin typeface="Calibri"/>
                        </a:rPr>
                        <a:t>A2</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169899">
                <a:tc>
                  <a:txBody>
                    <a:bodyPr/>
                    <a:lstStyle/>
                    <a:p>
                      <a:pPr algn="ctr" fontAlgn="b"/>
                      <a:r>
                        <a:rPr lang="es-ES" sz="900" b="0" i="0" u="none" strike="noStrike" dirty="0">
                          <a:solidFill>
                            <a:srgbClr val="FFFFFF"/>
                          </a:solidFill>
                          <a:effectLst/>
                          <a:latin typeface="Calibri"/>
                        </a:rPr>
                        <a:t>A3</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0,095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3"/>
                  </a:ext>
                </a:extLst>
              </a:tr>
              <a:tr h="169899">
                <a:tc>
                  <a:txBody>
                    <a:bodyPr/>
                    <a:lstStyle/>
                    <a:p>
                      <a:pPr algn="ctr" fontAlgn="b"/>
                      <a:r>
                        <a:rPr lang="es-ES" sz="900" b="0" i="0" u="none" strike="noStrike" dirty="0">
                          <a:solidFill>
                            <a:srgbClr val="FFFFFF"/>
                          </a:solidFill>
                          <a:effectLst/>
                          <a:latin typeface="Calibri"/>
                        </a:rPr>
                        <a:t>A4</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a:solidFill>
                            <a:schemeClr val="tx1">
                              <a:lumMod val="85000"/>
                              <a:lumOff val="15000"/>
                            </a:schemeClr>
                          </a:solidFill>
                          <a:effectLst/>
                          <a:latin typeface="Calibri"/>
                        </a:rPr>
                        <a:t>0,15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0,47</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0,075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0,08</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0,27</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0,09</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0,08</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0,07</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0,04</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4"/>
                  </a:ext>
                </a:extLst>
              </a:tr>
              <a:tr h="169899">
                <a:tc>
                  <a:txBody>
                    <a:bodyPr/>
                    <a:lstStyle/>
                    <a:p>
                      <a:pPr algn="ctr" fontAlgn="b"/>
                      <a:r>
                        <a:rPr lang="es-ES" sz="900" b="0" i="0" u="none" strike="noStrike" dirty="0">
                          <a:solidFill>
                            <a:srgbClr val="FFFFFF"/>
                          </a:solidFill>
                          <a:effectLst/>
                          <a:latin typeface="Calibri"/>
                        </a:rPr>
                        <a:t>A5</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0,059</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0,42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5"/>
                  </a:ext>
                </a:extLst>
              </a:tr>
              <a:tr h="169899">
                <a:tc>
                  <a:txBody>
                    <a:bodyPr/>
                    <a:lstStyle/>
                    <a:p>
                      <a:pPr algn="ctr" fontAlgn="b"/>
                      <a:r>
                        <a:rPr lang="es-ES" sz="900" b="0" i="0" u="none" strike="noStrike" dirty="0">
                          <a:solidFill>
                            <a:srgbClr val="FFFFFF"/>
                          </a:solidFill>
                          <a:effectLst/>
                          <a:latin typeface="Calibri"/>
                        </a:rPr>
                        <a:t>A6</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0,17</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0,04</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6"/>
                  </a:ext>
                </a:extLst>
              </a:tr>
              <a:tr h="169899">
                <a:tc>
                  <a:txBody>
                    <a:bodyPr/>
                    <a:lstStyle/>
                    <a:p>
                      <a:pPr algn="ctr" fontAlgn="b"/>
                      <a:r>
                        <a:rPr lang="es-ES" sz="900" b="0" i="0" u="none" strike="noStrike" dirty="0">
                          <a:solidFill>
                            <a:srgbClr val="FFFFFF"/>
                          </a:solidFill>
                          <a:effectLst/>
                          <a:latin typeface="Calibri"/>
                        </a:rPr>
                        <a:t>A7</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a:solidFill>
                            <a:schemeClr val="tx1">
                              <a:lumMod val="85000"/>
                              <a:lumOff val="15000"/>
                            </a:schemeClr>
                          </a:solidFill>
                          <a:effectLst/>
                          <a:latin typeface="Calibri"/>
                        </a:rPr>
                        <a:t>0,02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7"/>
                  </a:ext>
                </a:extLst>
              </a:tr>
              <a:tr h="169899">
                <a:tc>
                  <a:txBody>
                    <a:bodyPr/>
                    <a:lstStyle/>
                    <a:p>
                      <a:pPr algn="ctr" fontAlgn="b"/>
                      <a:r>
                        <a:rPr lang="es-ES" sz="900" b="0" i="0" u="none" strike="noStrike" dirty="0">
                          <a:solidFill>
                            <a:srgbClr val="FFFFFF"/>
                          </a:solidFill>
                          <a:effectLst/>
                          <a:latin typeface="Calibri"/>
                        </a:rPr>
                        <a:t>A8</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a:solidFill>
                            <a:schemeClr val="tx1">
                              <a:lumMod val="85000"/>
                              <a:lumOff val="15000"/>
                            </a:schemeClr>
                          </a:solidFill>
                          <a:effectLst/>
                          <a:latin typeface="Calibri"/>
                        </a:rPr>
                        <a:t>0,02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0,04</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0,021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0,04</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0,02</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0,16</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8"/>
                  </a:ext>
                </a:extLst>
              </a:tr>
              <a:tr h="169899">
                <a:tc>
                  <a:txBody>
                    <a:bodyPr/>
                    <a:lstStyle/>
                    <a:p>
                      <a:pPr algn="ctr" fontAlgn="b"/>
                      <a:r>
                        <a:rPr lang="es-ES" sz="900" b="0" i="0" u="none" strike="noStrike" dirty="0">
                          <a:solidFill>
                            <a:srgbClr val="FFFFFF"/>
                          </a:solidFill>
                          <a:effectLst/>
                          <a:latin typeface="Calibri"/>
                        </a:rPr>
                        <a:t>A9</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dirty="0">
                          <a:solidFill>
                            <a:schemeClr val="tx1">
                              <a:lumMod val="85000"/>
                              <a:lumOff val="15000"/>
                            </a:schemeClr>
                          </a:solidFill>
                          <a:effectLst/>
                          <a:latin typeface="Calibri"/>
                        </a:rPr>
                        <a:t>0,16</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0,068</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0,08</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0,03</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0,11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0,21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0,21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0,05</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0,10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0,08</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09"/>
                  </a:ext>
                </a:extLst>
              </a:tr>
              <a:tr h="169899">
                <a:tc>
                  <a:txBody>
                    <a:bodyPr/>
                    <a:lstStyle/>
                    <a:p>
                      <a:pPr algn="ctr" fontAlgn="b"/>
                      <a:r>
                        <a:rPr lang="es-ES" sz="900" b="0" i="0" u="none" strike="noStrike" dirty="0">
                          <a:solidFill>
                            <a:srgbClr val="FFFFFF"/>
                          </a:solidFill>
                          <a:effectLst/>
                          <a:latin typeface="Calibri"/>
                        </a:rPr>
                        <a:t>A10</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10"/>
                  </a:ext>
                </a:extLst>
              </a:tr>
              <a:tr h="169899">
                <a:tc>
                  <a:txBody>
                    <a:bodyPr/>
                    <a:lstStyle/>
                    <a:p>
                      <a:pPr algn="ctr" fontAlgn="b"/>
                      <a:r>
                        <a:rPr lang="es-ES" sz="900" b="0" i="0" u="none" strike="noStrike" dirty="0">
                          <a:solidFill>
                            <a:srgbClr val="FFFFFF"/>
                          </a:solidFill>
                          <a:effectLst/>
                          <a:latin typeface="Calibri"/>
                        </a:rPr>
                        <a:t>A11</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0,001</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0,04</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0,02</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11"/>
                  </a:ext>
                </a:extLst>
              </a:tr>
              <a:tr h="169899">
                <a:tc>
                  <a:txBody>
                    <a:bodyPr/>
                    <a:lstStyle/>
                    <a:p>
                      <a:pPr algn="ctr" fontAlgn="b"/>
                      <a:r>
                        <a:rPr lang="es-ES" sz="900" b="0" i="0" u="none" strike="noStrike" dirty="0">
                          <a:solidFill>
                            <a:srgbClr val="FFFFFF"/>
                          </a:solidFill>
                          <a:effectLst/>
                          <a:latin typeface="Calibri"/>
                        </a:rPr>
                        <a:t>A12</a:t>
                      </a:r>
                    </a:p>
                  </a:txBody>
                  <a:tcPr marL="12700" marR="12700" marT="12700" marB="0" anchor="b">
                    <a:lnL>
                      <a:noFill/>
                    </a:lnL>
                    <a:lnR>
                      <a:noFill/>
                    </a:lnR>
                    <a:lnT>
                      <a:noFill/>
                    </a:lnT>
                    <a:lnB>
                      <a:noFill/>
                    </a:lnB>
                    <a:solidFill>
                      <a:schemeClr val="tx1">
                        <a:lumMod val="65000"/>
                        <a:lumOff val="35000"/>
                      </a:schemeClr>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tc>
                  <a:txBody>
                    <a:bodyPr/>
                    <a:lstStyle/>
                    <a:p>
                      <a:pPr algn="ctr" fontAlgn="b"/>
                      <a:r>
                        <a:rPr lang="es-ES" sz="700" b="0" i="0" u="none" strike="noStrike" dirty="0">
                          <a:solidFill>
                            <a:schemeClr val="tx1">
                              <a:lumMod val="85000"/>
                              <a:lumOff val="15000"/>
                            </a:schemeClr>
                          </a:solidFill>
                          <a:effectLst/>
                          <a:latin typeface="Calibri"/>
                        </a:rPr>
                        <a:t>0,00</a:t>
                      </a:r>
                    </a:p>
                  </a:txBody>
                  <a:tcPr marL="12700" marR="12700" marT="12700" marB="0" anchor="ctr">
                    <a:lnL>
                      <a:noFill/>
                    </a:lnL>
                    <a:lnR>
                      <a:noFill/>
                    </a:lnR>
                    <a:lnT>
                      <a:noFill/>
                    </a:lnT>
                    <a:lnB>
                      <a:noFill/>
                    </a:lnB>
                    <a:solidFill>
                      <a:srgbClr val="FFFFFF"/>
                    </a:solidFill>
                  </a:tcPr>
                </a:tc>
                <a:extLst>
                  <a:ext uri="{0D108BD9-81ED-4DB2-BD59-A6C34878D82A}">
                    <a16:rowId xmlns:a16="http://schemas.microsoft.com/office/drawing/2014/main" val="10012"/>
                  </a:ext>
                </a:extLst>
              </a:tr>
            </a:tbl>
          </a:graphicData>
        </a:graphic>
      </p:graphicFrame>
      <p:sp>
        <p:nvSpPr>
          <p:cNvPr id="12" name="CuadroTexto 11"/>
          <p:cNvSpPr txBox="1"/>
          <p:nvPr/>
        </p:nvSpPr>
        <p:spPr>
          <a:xfrm>
            <a:off x="5794182" y="4091920"/>
            <a:ext cx="733619" cy="523220"/>
          </a:xfrm>
          <a:prstGeom prst="rect">
            <a:avLst/>
          </a:prstGeom>
          <a:noFill/>
        </p:spPr>
        <p:txBody>
          <a:bodyPr wrap="none" rtlCol="0">
            <a:spAutoFit/>
          </a:bodyPr>
          <a:lstStyle/>
          <a:p>
            <a:r>
              <a:rPr lang="es-CL" sz="2800" dirty="0">
                <a:solidFill>
                  <a:srgbClr val="376092"/>
                </a:solidFill>
              </a:rPr>
              <a:t>A  =</a:t>
            </a:r>
          </a:p>
        </p:txBody>
      </p:sp>
      <p:sp>
        <p:nvSpPr>
          <p:cNvPr id="13" name="Rectángulo 12"/>
          <p:cNvSpPr/>
          <p:nvPr/>
        </p:nvSpPr>
        <p:spPr>
          <a:xfrm>
            <a:off x="2578101" y="5707517"/>
            <a:ext cx="5765801" cy="707886"/>
          </a:xfrm>
          <a:prstGeom prst="rect">
            <a:avLst/>
          </a:prstGeom>
        </p:spPr>
        <p:txBody>
          <a:bodyPr wrap="square">
            <a:spAutoFit/>
          </a:bodyPr>
          <a:lstStyle/>
          <a:p>
            <a:pPr lvl="0" algn="ctr"/>
            <a:r>
              <a:rPr lang="es-CL" sz="2000" dirty="0">
                <a:solidFill>
                  <a:schemeClr val="tx1">
                    <a:lumMod val="75000"/>
                    <a:lumOff val="25000"/>
                  </a:schemeClr>
                </a:solidFill>
              </a:rPr>
              <a:t>Inversión x (I-A)</a:t>
            </a:r>
            <a:r>
              <a:rPr lang="es-CL" sz="2000" baseline="30000" dirty="0">
                <a:solidFill>
                  <a:schemeClr val="tx1">
                    <a:lumMod val="75000"/>
                    <a:lumOff val="25000"/>
                  </a:schemeClr>
                </a:solidFill>
              </a:rPr>
              <a:t>-1 </a:t>
            </a:r>
            <a:r>
              <a:rPr lang="es-CL" sz="2000" dirty="0">
                <a:solidFill>
                  <a:schemeClr val="tx1">
                    <a:lumMod val="75000"/>
                    <a:lumOff val="25000"/>
                  </a:schemeClr>
                </a:solidFill>
              </a:rPr>
              <a:t>x (VA</a:t>
            </a:r>
            <a:r>
              <a:rPr lang="es-CL" sz="2000" i="1" baseline="-25000" dirty="0">
                <a:solidFill>
                  <a:schemeClr val="tx1">
                    <a:lumMod val="75000"/>
                    <a:lumOff val="25000"/>
                  </a:schemeClr>
                </a:solidFill>
              </a:rPr>
              <a:t>i</a:t>
            </a:r>
            <a:r>
              <a:rPr lang="es-CL" sz="2000" dirty="0">
                <a:solidFill>
                  <a:schemeClr val="tx1">
                    <a:lumMod val="75000"/>
                    <a:lumOff val="25000"/>
                  </a:schemeClr>
                </a:solidFill>
              </a:rPr>
              <a:t>/VBP</a:t>
            </a:r>
            <a:r>
              <a:rPr lang="es-CL" sz="2000" i="1" baseline="-25000" dirty="0">
                <a:solidFill>
                  <a:schemeClr val="tx1">
                    <a:lumMod val="75000"/>
                    <a:lumOff val="25000"/>
                  </a:schemeClr>
                </a:solidFill>
              </a:rPr>
              <a:t>i</a:t>
            </a:r>
            <a:r>
              <a:rPr lang="es-CL" sz="2000" dirty="0">
                <a:solidFill>
                  <a:schemeClr val="tx1">
                    <a:lumMod val="75000"/>
                    <a:lumOff val="25000"/>
                  </a:schemeClr>
                </a:solidFill>
              </a:rPr>
              <a:t>)</a:t>
            </a:r>
          </a:p>
          <a:p>
            <a:pPr lvl="0" algn="ctr"/>
            <a:r>
              <a:rPr lang="es-CL" sz="2000" dirty="0">
                <a:solidFill>
                  <a:schemeClr val="tx1">
                    <a:lumMod val="75000"/>
                    <a:lumOff val="25000"/>
                  </a:schemeClr>
                </a:solidFill>
              </a:rPr>
              <a:t>Demanda Intermedia x (I-A)</a:t>
            </a:r>
            <a:r>
              <a:rPr lang="es-CL" sz="2000" baseline="30000" dirty="0">
                <a:solidFill>
                  <a:schemeClr val="tx1">
                    <a:lumMod val="75000"/>
                    <a:lumOff val="25000"/>
                  </a:schemeClr>
                </a:solidFill>
              </a:rPr>
              <a:t>-1 </a:t>
            </a:r>
            <a:r>
              <a:rPr lang="es-CL" sz="2000" dirty="0">
                <a:solidFill>
                  <a:schemeClr val="tx1">
                    <a:lumMod val="75000"/>
                    <a:lumOff val="25000"/>
                  </a:schemeClr>
                </a:solidFill>
              </a:rPr>
              <a:t>x (VA</a:t>
            </a:r>
            <a:r>
              <a:rPr lang="es-CL" sz="2000" i="1" baseline="-25000" dirty="0">
                <a:solidFill>
                  <a:schemeClr val="tx1">
                    <a:lumMod val="75000"/>
                    <a:lumOff val="25000"/>
                  </a:schemeClr>
                </a:solidFill>
              </a:rPr>
              <a:t>i</a:t>
            </a:r>
            <a:r>
              <a:rPr lang="es-CL" sz="2000" dirty="0">
                <a:solidFill>
                  <a:schemeClr val="tx1">
                    <a:lumMod val="75000"/>
                    <a:lumOff val="25000"/>
                  </a:schemeClr>
                </a:solidFill>
              </a:rPr>
              <a:t>/VBP</a:t>
            </a:r>
            <a:r>
              <a:rPr lang="es-CL" sz="2000" i="1" baseline="-25000" dirty="0">
                <a:solidFill>
                  <a:schemeClr val="tx1">
                    <a:lumMod val="75000"/>
                    <a:lumOff val="25000"/>
                  </a:schemeClr>
                </a:solidFill>
              </a:rPr>
              <a:t>i</a:t>
            </a:r>
            <a:r>
              <a:rPr lang="es-CL" sz="2000" dirty="0">
                <a:solidFill>
                  <a:schemeClr val="tx1">
                    <a:lumMod val="75000"/>
                    <a:lumOff val="25000"/>
                  </a:schemeClr>
                </a:solidFill>
              </a:rPr>
              <a:t>)</a:t>
            </a:r>
          </a:p>
        </p:txBody>
      </p:sp>
      <p:sp>
        <p:nvSpPr>
          <p:cNvPr id="14" name="Título 1"/>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METODOLOGÍA: IMPACTO INDIRECTO ENCADENAMIENTOS</a:t>
            </a:r>
          </a:p>
        </p:txBody>
      </p:sp>
    </p:spTree>
    <p:extLst>
      <p:ext uri="{BB962C8B-B14F-4D97-AF65-F5344CB8AC3E}">
        <p14:creationId xmlns:p14="http://schemas.microsoft.com/office/powerpoint/2010/main" val="471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09086425-1CA9-4515-A98A-38DFA4FD842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B362483D-FE89-47F1-AF46-6DA07E275AE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6B4074C2-8998-4020-85A2-67A95D4039F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DA4A4DC5-DC73-41E3-9312-72ED3CAA8EF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F9E81B47-8ECD-45A8-8D7A-9EA07AAA638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AF9B2BBE-F076-4092-AA3E-83B7D8954C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0F4E19B1-A043-4D86-92EB-D215F7E13A80}"/>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CFC132C6-0334-4ECA-A019-8D20C570176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3A95B6FA-42B5-49E7-9A36-669C8AFC331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8" grpId="0"/>
      <p:bldP spid="9"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24000" y="1743456"/>
            <a:ext cx="9144000" cy="2828544"/>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4" name="Content Placeholder 13"/>
          <p:cNvSpPr>
            <a:spLocks noGrp="1"/>
          </p:cNvSpPr>
          <p:nvPr>
            <p:ph idx="1"/>
          </p:nvPr>
        </p:nvSpPr>
        <p:spPr>
          <a:xfrm>
            <a:off x="3169920" y="2922815"/>
            <a:ext cx="7095744" cy="789581"/>
          </a:xfrm>
        </p:spPr>
        <p:txBody>
          <a:bodyPr>
            <a:normAutofit/>
          </a:bodyPr>
          <a:lstStyle/>
          <a:p>
            <a:r>
              <a:rPr lang="es-CL" sz="36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6" name="Content Placeholder 13"/>
          <p:cNvSpPr>
            <a:spLocks noGrp="1"/>
          </p:cNvSpPr>
          <p:nvPr>
            <p:ph sz="quarter" idx="12"/>
          </p:nvPr>
        </p:nvSpPr>
        <p:spPr>
          <a:xfrm>
            <a:off x="2087880" y="2523859"/>
            <a:ext cx="1082040" cy="1359905"/>
          </a:xfrm>
        </p:spPr>
        <p:txBody>
          <a:bodyPr/>
          <a:lstStyle/>
          <a:p>
            <a:r>
              <a:rPr lang="en-US" sz="8000" dirty="0">
                <a:solidFill>
                  <a:schemeClr val="bg1"/>
                </a:solidFill>
                <a:latin typeface="Trebuchet MS" panose="020B0603020202020204" pitchFamily="34" charset="0"/>
              </a:rPr>
              <a:t>1</a:t>
            </a:r>
          </a:p>
        </p:txBody>
      </p:sp>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cxnSp>
        <p:nvCxnSpPr>
          <p:cNvPr id="4" name="Conector recto 3"/>
          <p:cNvCxnSpPr/>
          <p:nvPr/>
        </p:nvCxnSpPr>
        <p:spPr>
          <a:xfrm>
            <a:off x="2974848" y="2774410"/>
            <a:ext cx="0" cy="858807"/>
          </a:xfrm>
          <a:prstGeom prst="line">
            <a:avLst/>
          </a:prstGeom>
          <a:ln w="4127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RESULTADOS: IMPACTO INDIRECTO ENCADENAMIENTOS</a:t>
            </a:r>
          </a:p>
        </p:txBody>
      </p:sp>
      <p:graphicFrame>
        <p:nvGraphicFramePr>
          <p:cNvPr id="3" name="Gráfico 2">
            <a:extLst>
              <a:ext uri="{FF2B5EF4-FFF2-40B4-BE49-F238E27FC236}">
                <a16:creationId xmlns:a16="http://schemas.microsoft.com/office/drawing/2014/main" id="{4F01DB4A-BB50-5240-8045-0F05D8969561}"/>
              </a:ext>
            </a:extLst>
          </p:cNvPr>
          <p:cNvGraphicFramePr>
            <a:graphicFrameLocks/>
          </p:cNvGraphicFramePr>
          <p:nvPr>
            <p:extLst/>
          </p:nvPr>
        </p:nvGraphicFramePr>
        <p:xfrm>
          <a:off x="1127125" y="1506708"/>
          <a:ext cx="9937750" cy="50396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727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RESULTADOS: IMPACTO INDIRECTO ENCADENAMIENTOS</a:t>
            </a:r>
          </a:p>
        </p:txBody>
      </p:sp>
      <p:graphicFrame>
        <p:nvGraphicFramePr>
          <p:cNvPr id="3" name="Gráfico 2">
            <a:extLst>
              <a:ext uri="{FF2B5EF4-FFF2-40B4-BE49-F238E27FC236}">
                <a16:creationId xmlns:a16="http://schemas.microsoft.com/office/drawing/2014/main" id="{4F01DB4A-BB50-5240-8045-0F05D8969561}"/>
              </a:ext>
            </a:extLst>
          </p:cNvPr>
          <p:cNvGraphicFramePr>
            <a:graphicFrameLocks/>
          </p:cNvGraphicFramePr>
          <p:nvPr>
            <p:extLst>
              <p:ext uri="{D42A27DB-BD31-4B8C-83A1-F6EECF244321}">
                <p14:modId xmlns:p14="http://schemas.microsoft.com/office/powerpoint/2010/main" val="643932928"/>
              </p:ext>
            </p:extLst>
          </p:nvPr>
        </p:nvGraphicFramePr>
        <p:xfrm>
          <a:off x="1127125" y="1506708"/>
          <a:ext cx="9937750" cy="5039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Gráfico 3">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1306206765"/>
              </p:ext>
            </p:extLst>
          </p:nvPr>
        </p:nvGraphicFramePr>
        <p:xfrm>
          <a:off x="1564958" y="3296271"/>
          <a:ext cx="10070782" cy="2787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112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RESULTADOS: IMPACTO INDIRECTO ENCADENAMIENTOS</a:t>
            </a:r>
          </a:p>
        </p:txBody>
      </p:sp>
      <p:graphicFrame>
        <p:nvGraphicFramePr>
          <p:cNvPr id="3" name="Gráfico 2">
            <a:extLst>
              <a:ext uri="{FF2B5EF4-FFF2-40B4-BE49-F238E27FC236}">
                <a16:creationId xmlns:a16="http://schemas.microsoft.com/office/drawing/2014/main" id="{4F01DB4A-BB50-5240-8045-0F05D8969561}"/>
              </a:ext>
            </a:extLst>
          </p:cNvPr>
          <p:cNvGraphicFramePr>
            <a:graphicFrameLocks/>
          </p:cNvGraphicFramePr>
          <p:nvPr>
            <p:extLst/>
          </p:nvPr>
        </p:nvGraphicFramePr>
        <p:xfrm>
          <a:off x="1127125" y="1506708"/>
          <a:ext cx="9937750" cy="5039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Gráfico 3">
            <a:extLst>
              <a:ext uri="{FF2B5EF4-FFF2-40B4-BE49-F238E27FC236}">
                <a16:creationId xmlns:a16="http://schemas.microsoft.com/office/drawing/2014/main" id="{00000000-0008-0000-0500-000002000000}"/>
              </a:ext>
            </a:extLst>
          </p:cNvPr>
          <p:cNvGraphicFramePr>
            <a:graphicFrameLocks/>
          </p:cNvGraphicFramePr>
          <p:nvPr/>
        </p:nvGraphicFramePr>
        <p:xfrm>
          <a:off x="1564958" y="3296271"/>
          <a:ext cx="10070782" cy="2787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8788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p:cNvSpPr txBox="1">
            <a:spLocks/>
          </p:cNvSpPr>
          <p:nvPr/>
        </p:nvSpPr>
        <p:spPr>
          <a:xfrm>
            <a:off x="1487488" y="311666"/>
            <a:ext cx="8913813" cy="914400"/>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ea typeface="+mn-ea"/>
                <a:cs typeface="Verdana"/>
              </a:rPr>
              <a:t>RESULTADOS: IMPACTO INDIRECTO ENCADENAMIENTOS</a:t>
            </a:r>
          </a:p>
        </p:txBody>
      </p:sp>
      <p:graphicFrame>
        <p:nvGraphicFramePr>
          <p:cNvPr id="4" name="Gráfico 3">
            <a:extLst>
              <a:ext uri="{FF2B5EF4-FFF2-40B4-BE49-F238E27FC236}">
                <a16:creationId xmlns:a16="http://schemas.microsoft.com/office/drawing/2014/main" id="{02A1AAA5-5030-8741-8A4C-4ED82CADE2AA}"/>
              </a:ext>
            </a:extLst>
          </p:cNvPr>
          <p:cNvGraphicFramePr>
            <a:graphicFrameLocks/>
          </p:cNvGraphicFramePr>
          <p:nvPr>
            <p:extLst>
              <p:ext uri="{D42A27DB-BD31-4B8C-83A1-F6EECF244321}">
                <p14:modId xmlns:p14="http://schemas.microsoft.com/office/powerpoint/2010/main" val="1053667027"/>
              </p:ext>
            </p:extLst>
          </p:nvPr>
        </p:nvGraphicFramePr>
        <p:xfrm>
          <a:off x="502919" y="1333500"/>
          <a:ext cx="11524957" cy="501015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a:extLst>
              <a:ext uri="{FF2B5EF4-FFF2-40B4-BE49-F238E27FC236}">
                <a16:creationId xmlns:a16="http://schemas.microsoft.com/office/drawing/2014/main" id="{8BED5DFE-A57C-6F41-9311-392E8639BE1F}"/>
              </a:ext>
            </a:extLst>
          </p:cNvPr>
          <p:cNvSpPr txBox="1"/>
          <p:nvPr/>
        </p:nvSpPr>
        <p:spPr>
          <a:xfrm>
            <a:off x="8911743" y="2195196"/>
            <a:ext cx="3280257" cy="369332"/>
          </a:xfrm>
          <a:prstGeom prst="rect">
            <a:avLst/>
          </a:prstGeom>
          <a:noFill/>
        </p:spPr>
        <p:txBody>
          <a:bodyPr wrap="none" rtlCol="0">
            <a:spAutoFit/>
          </a:bodyPr>
          <a:lstStyle/>
          <a:p>
            <a:r>
              <a:rPr lang="es-CL" dirty="0"/>
              <a:t>Servicios a empresa y financieros</a:t>
            </a:r>
          </a:p>
        </p:txBody>
      </p:sp>
      <p:sp>
        <p:nvSpPr>
          <p:cNvPr id="5" name="CuadroTexto 4">
            <a:extLst>
              <a:ext uri="{FF2B5EF4-FFF2-40B4-BE49-F238E27FC236}">
                <a16:creationId xmlns:a16="http://schemas.microsoft.com/office/drawing/2014/main" id="{31E7FD2E-4F6C-8F4A-A7B3-9F669F345DDD}"/>
              </a:ext>
            </a:extLst>
          </p:cNvPr>
          <p:cNvSpPr txBox="1"/>
          <p:nvPr/>
        </p:nvSpPr>
        <p:spPr>
          <a:xfrm>
            <a:off x="8911743" y="2983611"/>
            <a:ext cx="2638479" cy="369332"/>
          </a:xfrm>
          <a:prstGeom prst="rect">
            <a:avLst/>
          </a:prstGeom>
          <a:noFill/>
        </p:spPr>
        <p:txBody>
          <a:bodyPr wrap="none" rtlCol="0">
            <a:spAutoFit/>
          </a:bodyPr>
          <a:lstStyle/>
          <a:p>
            <a:r>
              <a:rPr lang="es-CL" dirty="0"/>
              <a:t>Industrias manufactureras</a:t>
            </a:r>
          </a:p>
        </p:txBody>
      </p:sp>
      <p:sp>
        <p:nvSpPr>
          <p:cNvPr id="6" name="CuadroTexto 5">
            <a:extLst>
              <a:ext uri="{FF2B5EF4-FFF2-40B4-BE49-F238E27FC236}">
                <a16:creationId xmlns:a16="http://schemas.microsoft.com/office/drawing/2014/main" id="{33315C0E-F982-1649-ACA0-C808DCF589E3}"/>
              </a:ext>
            </a:extLst>
          </p:cNvPr>
          <p:cNvSpPr txBox="1"/>
          <p:nvPr/>
        </p:nvSpPr>
        <p:spPr>
          <a:xfrm>
            <a:off x="8904849" y="3382551"/>
            <a:ext cx="2320379" cy="369332"/>
          </a:xfrm>
          <a:prstGeom prst="rect">
            <a:avLst/>
          </a:prstGeom>
          <a:noFill/>
        </p:spPr>
        <p:txBody>
          <a:bodyPr wrap="none" rtlCol="0">
            <a:spAutoFit/>
          </a:bodyPr>
          <a:lstStyle/>
          <a:p>
            <a:r>
              <a:rPr lang="es-CL" dirty="0"/>
              <a:t>Electricidad gas y Agua</a:t>
            </a:r>
          </a:p>
        </p:txBody>
      </p:sp>
      <p:sp>
        <p:nvSpPr>
          <p:cNvPr id="7" name="CuadroTexto 6">
            <a:extLst>
              <a:ext uri="{FF2B5EF4-FFF2-40B4-BE49-F238E27FC236}">
                <a16:creationId xmlns:a16="http://schemas.microsoft.com/office/drawing/2014/main" id="{CB96E610-547D-5342-8818-31B2A6E895A3}"/>
              </a:ext>
            </a:extLst>
          </p:cNvPr>
          <p:cNvSpPr txBox="1"/>
          <p:nvPr/>
        </p:nvSpPr>
        <p:spPr>
          <a:xfrm>
            <a:off x="8904849" y="3691470"/>
            <a:ext cx="1078950" cy="369332"/>
          </a:xfrm>
          <a:prstGeom prst="rect">
            <a:avLst/>
          </a:prstGeom>
          <a:noFill/>
        </p:spPr>
        <p:txBody>
          <a:bodyPr wrap="none" rtlCol="0">
            <a:spAutoFit/>
          </a:bodyPr>
          <a:lstStyle/>
          <a:p>
            <a:r>
              <a:rPr lang="es-CL" dirty="0"/>
              <a:t>Comercio</a:t>
            </a:r>
          </a:p>
        </p:txBody>
      </p:sp>
      <p:sp>
        <p:nvSpPr>
          <p:cNvPr id="8" name="CuadroTexto 7">
            <a:extLst>
              <a:ext uri="{FF2B5EF4-FFF2-40B4-BE49-F238E27FC236}">
                <a16:creationId xmlns:a16="http://schemas.microsoft.com/office/drawing/2014/main" id="{556E12B5-7CD2-474D-8158-5FDE58A4B74D}"/>
              </a:ext>
            </a:extLst>
          </p:cNvPr>
          <p:cNvSpPr txBox="1"/>
          <p:nvPr/>
        </p:nvSpPr>
        <p:spPr>
          <a:xfrm>
            <a:off x="8904849" y="4041351"/>
            <a:ext cx="3266600" cy="646331"/>
          </a:xfrm>
          <a:prstGeom prst="rect">
            <a:avLst/>
          </a:prstGeom>
          <a:noFill/>
        </p:spPr>
        <p:txBody>
          <a:bodyPr wrap="none" rtlCol="0">
            <a:spAutoFit/>
          </a:bodyPr>
          <a:lstStyle/>
          <a:p>
            <a:r>
              <a:rPr lang="es-CL" dirty="0"/>
              <a:t>Transporte y telecomunicaciones</a:t>
            </a:r>
          </a:p>
          <a:p>
            <a:endParaRPr lang="es-CL" dirty="0"/>
          </a:p>
        </p:txBody>
      </p:sp>
      <p:cxnSp>
        <p:nvCxnSpPr>
          <p:cNvPr id="10" name="Conector recto 9">
            <a:extLst>
              <a:ext uri="{FF2B5EF4-FFF2-40B4-BE49-F238E27FC236}">
                <a16:creationId xmlns:a16="http://schemas.microsoft.com/office/drawing/2014/main" id="{E46B2B37-B385-8F4E-B21B-E781A58A0EF3}"/>
              </a:ext>
            </a:extLst>
          </p:cNvPr>
          <p:cNvCxnSpPr>
            <a:cxnSpLocks/>
          </p:cNvCxnSpPr>
          <p:nvPr/>
        </p:nvCxnSpPr>
        <p:spPr>
          <a:xfrm>
            <a:off x="8409330" y="2379862"/>
            <a:ext cx="495519" cy="756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07869DA-884F-584D-8CE8-29CDA2AAFD10}"/>
              </a:ext>
            </a:extLst>
          </p:cNvPr>
          <p:cNvCxnSpPr>
            <a:cxnSpLocks/>
          </p:cNvCxnSpPr>
          <p:nvPr/>
        </p:nvCxnSpPr>
        <p:spPr>
          <a:xfrm>
            <a:off x="8416224" y="3150717"/>
            <a:ext cx="495519" cy="756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35CCAD0-FF5C-B14A-9753-AEDC7F20E6C9}"/>
              </a:ext>
            </a:extLst>
          </p:cNvPr>
          <p:cNvCxnSpPr>
            <a:cxnSpLocks/>
          </p:cNvCxnSpPr>
          <p:nvPr/>
        </p:nvCxnSpPr>
        <p:spPr>
          <a:xfrm>
            <a:off x="8416224" y="3546971"/>
            <a:ext cx="495519" cy="756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F4EC6312-CDBC-544D-BAA1-6085800A61C5}"/>
              </a:ext>
            </a:extLst>
          </p:cNvPr>
          <p:cNvCxnSpPr>
            <a:cxnSpLocks/>
          </p:cNvCxnSpPr>
          <p:nvPr/>
        </p:nvCxnSpPr>
        <p:spPr>
          <a:xfrm>
            <a:off x="8414019" y="3870136"/>
            <a:ext cx="495519" cy="756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9223BAE7-E6D3-E047-A7D2-E4BC971A19FE}"/>
              </a:ext>
            </a:extLst>
          </p:cNvPr>
          <p:cNvCxnSpPr>
            <a:cxnSpLocks/>
          </p:cNvCxnSpPr>
          <p:nvPr/>
        </p:nvCxnSpPr>
        <p:spPr>
          <a:xfrm>
            <a:off x="8416224" y="4234660"/>
            <a:ext cx="495519" cy="756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985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24000" y="1743456"/>
            <a:ext cx="9144000" cy="2828544"/>
          </a:xfrm>
          <a:prstGeom prst="rect">
            <a:avLst/>
          </a:prstGeom>
          <a:solidFill>
            <a:schemeClr val="bg2">
              <a:lumMod val="25000"/>
            </a:schemeClr>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4" name="Content Placeholder 13"/>
          <p:cNvSpPr>
            <a:spLocks noGrp="1"/>
          </p:cNvSpPr>
          <p:nvPr>
            <p:ph idx="1"/>
          </p:nvPr>
        </p:nvSpPr>
        <p:spPr>
          <a:xfrm>
            <a:off x="3169920" y="2922815"/>
            <a:ext cx="7095744" cy="789581"/>
          </a:xfrm>
        </p:spPr>
        <p:txBody>
          <a:bodyPr>
            <a:normAutofit/>
          </a:bodyPr>
          <a:lstStyle/>
          <a:p>
            <a:r>
              <a:rPr lang="es-CL" sz="3600" dirty="0">
                <a:solidFill>
                  <a:schemeClr val="bg1"/>
                </a:solidFill>
                <a:latin typeface="+mj-lt"/>
              </a:rPr>
              <a:t>CONCLUSIONES</a:t>
            </a:r>
          </a:p>
          <a:p>
            <a:endParaRPr lang="en-US" sz="2800" dirty="0">
              <a:solidFill>
                <a:schemeClr val="bg1"/>
              </a:solidFill>
              <a:latin typeface="+mj-lt"/>
            </a:endParaRPr>
          </a:p>
        </p:txBody>
      </p:sp>
      <p:sp>
        <p:nvSpPr>
          <p:cNvPr id="6" name="Content Placeholder 13"/>
          <p:cNvSpPr>
            <a:spLocks noGrp="1"/>
          </p:cNvSpPr>
          <p:nvPr>
            <p:ph sz="quarter" idx="12"/>
          </p:nvPr>
        </p:nvSpPr>
        <p:spPr>
          <a:xfrm>
            <a:off x="2087880" y="2523859"/>
            <a:ext cx="1082040" cy="1359905"/>
          </a:xfrm>
        </p:spPr>
        <p:txBody>
          <a:bodyPr/>
          <a:lstStyle/>
          <a:p>
            <a:r>
              <a:rPr lang="en-US" sz="8000" dirty="0">
                <a:solidFill>
                  <a:schemeClr val="bg1"/>
                </a:solidFill>
                <a:latin typeface="Trebuchet MS" panose="020B0603020202020204" pitchFamily="34" charset="0"/>
              </a:rPr>
              <a:t>4</a:t>
            </a:r>
          </a:p>
        </p:txBody>
      </p:sp>
      <p:cxnSp>
        <p:nvCxnSpPr>
          <p:cNvPr id="4" name="Conector recto 3"/>
          <p:cNvCxnSpPr/>
          <p:nvPr/>
        </p:nvCxnSpPr>
        <p:spPr>
          <a:xfrm>
            <a:off x="2974848" y="2774410"/>
            <a:ext cx="0" cy="858807"/>
          </a:xfrm>
          <a:prstGeom prst="line">
            <a:avLst/>
          </a:prstGeom>
          <a:ln w="4127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10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AAEE45E-3A29-154B-B64B-C29908A447E9}"/>
              </a:ext>
            </a:extLst>
          </p:cNvPr>
          <p:cNvSpPr txBox="1">
            <a:spLocks/>
          </p:cNvSpPr>
          <p:nvPr/>
        </p:nvSpPr>
        <p:spPr>
          <a:xfrm>
            <a:off x="1487488" y="311666"/>
            <a:ext cx="8913813" cy="914400"/>
          </a:xfrm>
          <a:prstGeom prst="rect">
            <a:avLst/>
          </a:prstGeom>
          <a:solidFill>
            <a:schemeClr val="bg2">
              <a:lumMod val="25000"/>
            </a:schemeClr>
          </a:solidFill>
        </p:spPr>
        <p:txBody>
          <a:bodyPr vert="horz" lIns="1188720" tIns="45720" rIns="274320" bIns="45720" rtlCol="0" anchor="ctr">
            <a:no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s-CL" sz="2400" dirty="0"/>
              <a:t>CONCLUSIONES</a:t>
            </a:r>
          </a:p>
        </p:txBody>
      </p:sp>
      <p:sp>
        <p:nvSpPr>
          <p:cNvPr id="6" name="CuadroTexto 5">
            <a:extLst>
              <a:ext uri="{FF2B5EF4-FFF2-40B4-BE49-F238E27FC236}">
                <a16:creationId xmlns:a16="http://schemas.microsoft.com/office/drawing/2014/main" id="{133ADB6A-8022-864E-AD5F-94DCAE430D64}"/>
              </a:ext>
            </a:extLst>
          </p:cNvPr>
          <p:cNvSpPr txBox="1"/>
          <p:nvPr/>
        </p:nvSpPr>
        <p:spPr>
          <a:xfrm>
            <a:off x="1069938" y="1462161"/>
            <a:ext cx="9748911" cy="4924425"/>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s-CL" sz="2400" b="1" dirty="0">
                <a:solidFill>
                  <a:schemeClr val="tx2"/>
                </a:solidFill>
                <a:latin typeface="+mj-lt"/>
              </a:rPr>
              <a:t>La minería ha jugado un rol fundamental en transformación economica de Chile.</a:t>
            </a:r>
          </a:p>
          <a:p>
            <a:pPr marL="285750" indent="-285750" algn="just">
              <a:spcBef>
                <a:spcPts val="600"/>
              </a:spcBef>
              <a:spcAft>
                <a:spcPts val="600"/>
              </a:spcAft>
              <a:buFont typeface="Arial" panose="020B0604020202020204" pitchFamily="34" charset="0"/>
              <a:buChar char="•"/>
            </a:pPr>
            <a:r>
              <a:rPr lang="es-CL" sz="2400" b="1" dirty="0">
                <a:solidFill>
                  <a:schemeClr val="tx2"/>
                </a:solidFill>
                <a:latin typeface="+mj-lt"/>
              </a:rPr>
              <a:t>La cadena de valor del cobre presenta oportunidades de desarrollo en distintas dimensiones</a:t>
            </a:r>
          </a:p>
          <a:p>
            <a:pPr marL="285750" indent="-285750" algn="just">
              <a:spcBef>
                <a:spcPts val="600"/>
              </a:spcBef>
              <a:spcAft>
                <a:spcPts val="600"/>
              </a:spcAft>
              <a:buFont typeface="Arial" panose="020B0604020202020204" pitchFamily="34" charset="0"/>
              <a:buChar char="•"/>
            </a:pPr>
            <a:r>
              <a:rPr lang="es-CL" sz="2400" b="1" dirty="0">
                <a:solidFill>
                  <a:schemeClr val="tx2"/>
                </a:solidFill>
                <a:latin typeface="+mj-lt"/>
              </a:rPr>
              <a:t>Existe un gran potencial para aprovechar mejor los encadenamientos de la actividad, lo que permitiría reducir la dependencia de los ciclos de precio.</a:t>
            </a:r>
          </a:p>
          <a:p>
            <a:pPr marL="285750" indent="-285750" algn="just">
              <a:spcBef>
                <a:spcPts val="600"/>
              </a:spcBef>
              <a:spcAft>
                <a:spcPts val="600"/>
              </a:spcAft>
              <a:buFont typeface="Arial" panose="020B0604020202020204" pitchFamily="34" charset="0"/>
              <a:buChar char="•"/>
            </a:pPr>
            <a:r>
              <a:rPr lang="es-CL" sz="2400" b="1" dirty="0">
                <a:solidFill>
                  <a:schemeClr val="tx2"/>
                </a:solidFill>
                <a:latin typeface="+mj-lt"/>
              </a:rPr>
              <a:t>El desarrollo de estadisticas y modelos matematicos-económicos es clave para el diagnostico y el diseño de políticas publicas</a:t>
            </a:r>
            <a:r>
              <a:rPr lang="es-CL" sz="2400" b="1">
                <a:solidFill>
                  <a:schemeClr val="tx2"/>
                </a:solidFill>
                <a:latin typeface="+mj-lt"/>
              </a:rPr>
              <a:t>. </a:t>
            </a:r>
          </a:p>
          <a:p>
            <a:pPr marL="285750" indent="-285750" algn="just">
              <a:spcBef>
                <a:spcPts val="600"/>
              </a:spcBef>
              <a:spcAft>
                <a:spcPts val="600"/>
              </a:spcAft>
              <a:buFont typeface="Arial" panose="020B0604020202020204" pitchFamily="34" charset="0"/>
              <a:buChar char="•"/>
            </a:pPr>
            <a:r>
              <a:rPr lang="es-CL" sz="2400" b="1">
                <a:solidFill>
                  <a:schemeClr val="tx2"/>
                </a:solidFill>
                <a:latin typeface="+mj-lt"/>
              </a:rPr>
              <a:t>COCHILCO </a:t>
            </a:r>
            <a:r>
              <a:rPr lang="es-CL" sz="2400" b="1" dirty="0">
                <a:solidFill>
                  <a:schemeClr val="tx2"/>
                </a:solidFill>
                <a:latin typeface="+mj-lt"/>
              </a:rPr>
              <a:t>considera dichas estadisticas dentro de sus objetivos de desarrollo para el diseño de PP.</a:t>
            </a:r>
          </a:p>
          <a:p>
            <a:pPr marL="285750" indent="-285750" algn="just">
              <a:spcBef>
                <a:spcPts val="600"/>
              </a:spcBef>
              <a:spcAft>
                <a:spcPts val="600"/>
              </a:spcAft>
              <a:buFont typeface="Arial" panose="020B0604020202020204" pitchFamily="34" charset="0"/>
              <a:buChar char="•"/>
            </a:pPr>
            <a:endParaRPr lang="es-CL" sz="2400" b="1" dirty="0">
              <a:solidFill>
                <a:schemeClr val="tx2"/>
              </a:solidFill>
              <a:latin typeface="+mj-lt"/>
            </a:endParaRPr>
          </a:p>
        </p:txBody>
      </p:sp>
    </p:spTree>
    <p:extLst>
      <p:ext uri="{BB962C8B-B14F-4D97-AF65-F5344CB8AC3E}">
        <p14:creationId xmlns:p14="http://schemas.microsoft.com/office/powerpoint/2010/main" val="11633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sz="quarter" idx="11"/>
          </p:nvPr>
        </p:nvSpPr>
        <p:spPr>
          <a:xfrm>
            <a:off x="437883" y="2511552"/>
            <a:ext cx="10753858" cy="1938528"/>
          </a:xfrm>
        </p:spPr>
        <p:txBody>
          <a:bodyPr>
            <a:normAutofit/>
          </a:bodyPr>
          <a:lstStyle/>
          <a:p>
            <a:r>
              <a:rPr lang="es-CL" sz="3600" dirty="0">
                <a:latin typeface="+mj-lt"/>
              </a:rPr>
              <a:t>INDICADORES DE ENCADENAMIENTO PRODUCTIVO EN LA MINERÍA CHILENA.</a:t>
            </a:r>
          </a:p>
          <a:p>
            <a:endParaRPr lang="es-CL" b="0" dirty="0"/>
          </a:p>
        </p:txBody>
      </p:sp>
      <p:sp>
        <p:nvSpPr>
          <p:cNvPr id="7" name="6 Marcador de contenido"/>
          <p:cNvSpPr>
            <a:spLocks noGrp="1"/>
          </p:cNvSpPr>
          <p:nvPr>
            <p:ph sz="quarter" idx="12"/>
          </p:nvPr>
        </p:nvSpPr>
        <p:spPr>
          <a:xfrm>
            <a:off x="4275020" y="4953938"/>
            <a:ext cx="7168461" cy="2432796"/>
          </a:xfrm>
        </p:spPr>
        <p:txBody>
          <a:bodyPr>
            <a:normAutofit/>
          </a:bodyPr>
          <a:lstStyle/>
          <a:p>
            <a:pPr algn="r"/>
            <a:r>
              <a:rPr lang="es-MX" altLang="es-CL" sz="1900" b="1" dirty="0">
                <a:latin typeface="Verdana" panose="020B0604030504040204" pitchFamily="34" charset="0"/>
              </a:rPr>
              <a:t>Jorge Cantallopts</a:t>
            </a:r>
          </a:p>
          <a:p>
            <a:pPr algn="r"/>
            <a:r>
              <a:rPr lang="es-MX" altLang="es-CL" dirty="0">
                <a:latin typeface="Verdana" panose="020B0604030504040204" pitchFamily="34" charset="0"/>
              </a:rPr>
              <a:t>Director de Estudios y Políticas Públicas</a:t>
            </a:r>
          </a:p>
          <a:p>
            <a:pPr algn="r"/>
            <a:endParaRPr lang="es-MX" altLang="es-CL" dirty="0">
              <a:latin typeface="Verdana" panose="020B0604030504040204" pitchFamily="34" charset="0"/>
            </a:endParaRPr>
          </a:p>
          <a:p>
            <a:pPr algn="r"/>
            <a:endParaRPr lang="es-MX" altLang="es-CL" dirty="0">
              <a:latin typeface="Verdana" panose="020B0604030504040204" pitchFamily="34" charset="0"/>
            </a:endParaRPr>
          </a:p>
          <a:p>
            <a:pPr algn="ctr"/>
            <a:endParaRPr lang="es-MX" altLang="es-CL" dirty="0">
              <a:latin typeface="Verdana" panose="020B0604030504040204" pitchFamily="34" charset="0"/>
            </a:endParaRPr>
          </a:p>
          <a:p>
            <a:pPr algn="ctr"/>
            <a:endParaRPr lang="es-MX" altLang="es-CL" dirty="0">
              <a:latin typeface="Verdana" panose="020B0604030504040204" pitchFamily="34" charset="0"/>
            </a:endParaRPr>
          </a:p>
          <a:p>
            <a:pPr algn="ctr"/>
            <a:endParaRPr lang="es-MX" altLang="es-CL" dirty="0">
              <a:latin typeface="Verdana" panose="020B0604030504040204" pitchFamily="34" charset="0"/>
            </a:endParaRPr>
          </a:p>
          <a:p>
            <a:pPr algn="ctr"/>
            <a:endParaRPr lang="es-MX" altLang="es-CL" dirty="0">
              <a:latin typeface="Verdana" panose="020B0604030504040204" pitchFamily="34" charset="0"/>
            </a:endParaRPr>
          </a:p>
          <a:p>
            <a:endParaRPr lang="es-CL" dirty="0"/>
          </a:p>
        </p:txBody>
      </p:sp>
    </p:spTree>
    <p:extLst>
      <p:ext uri="{BB962C8B-B14F-4D97-AF65-F5344CB8AC3E}">
        <p14:creationId xmlns:p14="http://schemas.microsoft.com/office/powerpoint/2010/main" val="67241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Gráfico 36"/>
          <p:cNvGraphicFramePr>
            <a:graphicFrameLocks/>
          </p:cNvGraphicFramePr>
          <p:nvPr>
            <p:extLst/>
          </p:nvPr>
        </p:nvGraphicFramePr>
        <p:xfrm>
          <a:off x="3214044" y="2581882"/>
          <a:ext cx="5439418" cy="2995311"/>
        </p:xfrm>
        <a:graphic>
          <a:graphicData uri="http://schemas.openxmlformats.org/drawingml/2006/chart">
            <c:chart xmlns:c="http://schemas.openxmlformats.org/drawingml/2006/chart" xmlns:r="http://schemas.openxmlformats.org/officeDocument/2006/relationships" r:id="rId3"/>
          </a:graphicData>
        </a:graphic>
      </p:graphicFrame>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sp>
        <p:nvSpPr>
          <p:cNvPr id="10" name="Rectángulo 9"/>
          <p:cNvSpPr/>
          <p:nvPr/>
        </p:nvSpPr>
        <p:spPr>
          <a:xfrm>
            <a:off x="1524000" y="387859"/>
            <a:ext cx="9144000" cy="593217"/>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1" name="Content Placeholder 13"/>
          <p:cNvSpPr>
            <a:spLocks noGrp="1"/>
          </p:cNvSpPr>
          <p:nvPr>
            <p:ph idx="1"/>
          </p:nvPr>
        </p:nvSpPr>
        <p:spPr>
          <a:xfrm>
            <a:off x="1930400" y="496238"/>
            <a:ext cx="8623300" cy="377952"/>
          </a:xfrm>
        </p:spPr>
        <p:txBody>
          <a:bodyPr>
            <a:noAutofit/>
          </a:bodyPr>
          <a:lstStyle/>
          <a:p>
            <a:r>
              <a:rPr lang="es-CL" sz="18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34" name="Más 33"/>
          <p:cNvSpPr/>
          <p:nvPr/>
        </p:nvSpPr>
        <p:spPr>
          <a:xfrm>
            <a:off x="1888184" y="1302472"/>
            <a:ext cx="685800" cy="685800"/>
          </a:xfrm>
          <a:prstGeom prst="mathPlu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a:p>
        </p:txBody>
      </p:sp>
      <p:sp>
        <p:nvSpPr>
          <p:cNvPr id="35" name="CuadroTexto 34"/>
          <p:cNvSpPr txBox="1"/>
          <p:nvPr/>
        </p:nvSpPr>
        <p:spPr>
          <a:xfrm>
            <a:off x="2040798" y="1170639"/>
            <a:ext cx="8427174" cy="1269578"/>
          </a:xfrm>
          <a:prstGeom prst="rect">
            <a:avLst/>
          </a:prstGeom>
          <a:noFill/>
        </p:spPr>
        <p:txBody>
          <a:bodyPr wrap="square" rtlCol="0">
            <a:spAutoFit/>
          </a:bodyPr>
          <a:lstStyle/>
          <a:p>
            <a:endParaRPr lang="en-US" sz="1950" b="1" dirty="0">
              <a:solidFill>
                <a:schemeClr val="accent1">
                  <a:lumMod val="75000"/>
                </a:schemeClr>
              </a:solidFill>
            </a:endParaRPr>
          </a:p>
          <a:p>
            <a:pPr marL="428625" indent="-428625">
              <a:buFont typeface="Wingdings" charset="2"/>
              <a:buChar char="ü"/>
            </a:pPr>
            <a:r>
              <a:rPr lang="en-US" sz="1950" b="1" dirty="0">
                <a:solidFill>
                  <a:schemeClr val="accent1">
                    <a:lumMod val="75000"/>
                  </a:schemeClr>
                </a:solidFill>
              </a:rPr>
              <a:t>CHILE ha </a:t>
            </a:r>
            <a:r>
              <a:rPr lang="es-CL" sz="1950" b="1" dirty="0">
                <a:solidFill>
                  <a:schemeClr val="accent1">
                    <a:lumMod val="75000"/>
                  </a:schemeClr>
                </a:solidFill>
              </a:rPr>
              <a:t>vivido</a:t>
            </a:r>
            <a:r>
              <a:rPr lang="en-US" sz="1950" b="1" dirty="0">
                <a:solidFill>
                  <a:schemeClr val="accent1">
                    <a:lumMod val="75000"/>
                  </a:schemeClr>
                </a:solidFill>
              </a:rPr>
              <a:t> </a:t>
            </a:r>
            <a:r>
              <a:rPr lang="en-US" sz="1950" b="1" dirty="0" err="1">
                <a:solidFill>
                  <a:schemeClr val="accent1">
                    <a:lumMod val="75000"/>
                  </a:schemeClr>
                </a:solidFill>
              </a:rPr>
              <a:t>una</a:t>
            </a:r>
            <a:r>
              <a:rPr lang="en-US" sz="1950" b="1" dirty="0">
                <a:solidFill>
                  <a:schemeClr val="accent1">
                    <a:lumMod val="75000"/>
                  </a:schemeClr>
                </a:solidFill>
              </a:rPr>
              <a:t> </a:t>
            </a:r>
            <a:r>
              <a:rPr lang="en-US" sz="1950" b="1" dirty="0" err="1">
                <a:solidFill>
                  <a:schemeClr val="accent1">
                    <a:lumMod val="75000"/>
                  </a:schemeClr>
                </a:solidFill>
              </a:rPr>
              <a:t>enorme</a:t>
            </a:r>
            <a:r>
              <a:rPr lang="en-US" sz="1950" b="1" dirty="0">
                <a:solidFill>
                  <a:schemeClr val="accent1">
                    <a:lumMod val="75000"/>
                  </a:schemeClr>
                </a:solidFill>
              </a:rPr>
              <a:t> </a:t>
            </a:r>
            <a:r>
              <a:rPr lang="es-CL" sz="1950" b="1" dirty="0">
                <a:solidFill>
                  <a:schemeClr val="accent1">
                    <a:lumMod val="75000"/>
                  </a:schemeClr>
                </a:solidFill>
              </a:rPr>
              <a:t>transformación</a:t>
            </a:r>
            <a:r>
              <a:rPr lang="en-US" sz="1950" b="1" dirty="0">
                <a:solidFill>
                  <a:schemeClr val="accent1">
                    <a:lumMod val="75000"/>
                  </a:schemeClr>
                </a:solidFill>
              </a:rPr>
              <a:t> social </a:t>
            </a:r>
            <a:r>
              <a:rPr lang="en-US" sz="1950" b="1" dirty="0" err="1">
                <a:solidFill>
                  <a:schemeClr val="accent1">
                    <a:lumMod val="75000"/>
                  </a:schemeClr>
                </a:solidFill>
              </a:rPr>
              <a:t>en</a:t>
            </a:r>
            <a:r>
              <a:rPr lang="en-US" sz="1950" b="1" dirty="0">
                <a:solidFill>
                  <a:schemeClr val="accent1">
                    <a:lumMod val="75000"/>
                  </a:schemeClr>
                </a:solidFill>
              </a:rPr>
              <a:t> las </a:t>
            </a:r>
            <a:r>
              <a:rPr lang="en-US" sz="1950" b="1" dirty="0" err="1">
                <a:solidFill>
                  <a:schemeClr val="accent1">
                    <a:lumMod val="75000"/>
                  </a:schemeClr>
                </a:solidFill>
              </a:rPr>
              <a:t>últimas</a:t>
            </a:r>
            <a:r>
              <a:rPr lang="en-US" sz="1950" b="1" dirty="0">
                <a:solidFill>
                  <a:schemeClr val="accent1">
                    <a:lumMod val="75000"/>
                  </a:schemeClr>
                </a:solidFill>
              </a:rPr>
              <a:t> </a:t>
            </a:r>
            <a:r>
              <a:rPr lang="en-US" sz="1950" b="1" dirty="0" err="1">
                <a:solidFill>
                  <a:schemeClr val="accent1">
                    <a:lumMod val="75000"/>
                  </a:schemeClr>
                </a:solidFill>
              </a:rPr>
              <a:t>décadas</a:t>
            </a:r>
            <a:endParaRPr lang="en-US" sz="1950" b="1" dirty="0">
              <a:solidFill>
                <a:schemeClr val="accent1">
                  <a:lumMod val="75000"/>
                </a:schemeClr>
              </a:solidFill>
            </a:endParaRPr>
          </a:p>
          <a:p>
            <a:endParaRPr lang="en-US" sz="1950" b="1" dirty="0">
              <a:solidFill>
                <a:schemeClr val="accent1">
                  <a:lumMod val="75000"/>
                </a:schemeClr>
              </a:solidFill>
            </a:endParaRPr>
          </a:p>
          <a:p>
            <a:endParaRPr lang="es-ES_tradnl" dirty="0">
              <a:solidFill>
                <a:schemeClr val="accent1">
                  <a:lumMod val="75000"/>
                </a:schemeClr>
              </a:solidFill>
            </a:endParaRPr>
          </a:p>
        </p:txBody>
      </p:sp>
      <p:sp>
        <p:nvSpPr>
          <p:cNvPr id="36" name="CuadroTexto 35">
            <a:extLst>
              <a:ext uri="{FF2B5EF4-FFF2-40B4-BE49-F238E27FC236}">
                <a16:creationId xmlns:a16="http://schemas.microsoft.com/office/drawing/2014/main" id="{5C233035-7C35-BD4E-AFD0-424BD67C03BF}"/>
              </a:ext>
            </a:extLst>
          </p:cNvPr>
          <p:cNvSpPr txBox="1"/>
          <p:nvPr/>
        </p:nvSpPr>
        <p:spPr>
          <a:xfrm>
            <a:off x="6417322" y="6365052"/>
            <a:ext cx="6609948" cy="300082"/>
          </a:xfrm>
          <a:prstGeom prst="rect">
            <a:avLst/>
          </a:prstGeom>
          <a:noFill/>
          <a:ln>
            <a:noFill/>
          </a:ln>
        </p:spPr>
        <p:txBody>
          <a:bodyPr wrap="square" rtlCol="0">
            <a:spAutoFit/>
          </a:bodyPr>
          <a:lstStyle/>
          <a:p>
            <a:r>
              <a:rPr lang="es-CL" sz="1350" dirty="0">
                <a:solidFill>
                  <a:schemeClr val="tx1">
                    <a:lumMod val="50000"/>
                    <a:lumOff val="50000"/>
                  </a:schemeClr>
                </a:solidFill>
              </a:rPr>
              <a:t>Fuente: Estimaciones propias a partir de Casen1990-2017</a:t>
            </a:r>
          </a:p>
        </p:txBody>
      </p:sp>
      <p:sp>
        <p:nvSpPr>
          <p:cNvPr id="38" name="CuadroTexto 37">
            <a:extLst>
              <a:ext uri="{FF2B5EF4-FFF2-40B4-BE49-F238E27FC236}">
                <a16:creationId xmlns:a16="http://schemas.microsoft.com/office/drawing/2014/main" id="{5C233035-7C35-BD4E-AFD0-424BD67C03BF}"/>
              </a:ext>
            </a:extLst>
          </p:cNvPr>
          <p:cNvSpPr txBox="1"/>
          <p:nvPr/>
        </p:nvSpPr>
        <p:spPr>
          <a:xfrm>
            <a:off x="6056307" y="3934013"/>
            <a:ext cx="2176041" cy="715581"/>
          </a:xfrm>
          <a:prstGeom prst="rect">
            <a:avLst/>
          </a:prstGeom>
          <a:noFill/>
          <a:ln>
            <a:solidFill>
              <a:schemeClr val="accent1">
                <a:lumMod val="75000"/>
              </a:schemeClr>
            </a:solidFill>
          </a:ln>
        </p:spPr>
        <p:txBody>
          <a:bodyPr wrap="square" rtlCol="0">
            <a:spAutoFit/>
          </a:bodyPr>
          <a:lstStyle/>
          <a:p>
            <a:r>
              <a:rPr lang="es-CL" sz="1350" b="1" dirty="0">
                <a:solidFill>
                  <a:schemeClr val="accent5">
                    <a:lumMod val="50000"/>
                  </a:schemeClr>
                </a:solidFill>
              </a:rPr>
              <a:t>El numero de pobres en Chile se ha reducido en 90% desde 1990 al 2017</a:t>
            </a:r>
          </a:p>
        </p:txBody>
      </p:sp>
      <p:sp>
        <p:nvSpPr>
          <p:cNvPr id="39" name="Flecha abajo 38"/>
          <p:cNvSpPr/>
          <p:nvPr/>
        </p:nvSpPr>
        <p:spPr>
          <a:xfrm>
            <a:off x="6967497" y="3071924"/>
            <a:ext cx="484632" cy="813295"/>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40" name="Conector recto 39">
            <a:extLst>
              <a:ext uri="{FF2B5EF4-FFF2-40B4-BE49-F238E27FC236}">
                <a16:creationId xmlns:a16="http://schemas.microsoft.com/office/drawing/2014/main" id="{EF801927-1E76-B347-A9A6-A925812DE8DE}"/>
              </a:ext>
            </a:extLst>
          </p:cNvPr>
          <p:cNvCxnSpPr>
            <a:cxnSpLocks/>
          </p:cNvCxnSpPr>
          <p:nvPr/>
        </p:nvCxnSpPr>
        <p:spPr>
          <a:xfrm>
            <a:off x="3601088" y="5477176"/>
            <a:ext cx="4560754" cy="0"/>
          </a:xfrm>
          <a:prstGeom prst="line">
            <a:avLst/>
          </a:prstGeom>
          <a:ln w="28575" cmpd="sng">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F3E9173C-8953-474E-8E3C-2596FC2A4854}"/>
              </a:ext>
            </a:extLst>
          </p:cNvPr>
          <p:cNvCxnSpPr>
            <a:cxnSpLocks/>
          </p:cNvCxnSpPr>
          <p:nvPr/>
        </p:nvCxnSpPr>
        <p:spPr>
          <a:xfrm flipV="1">
            <a:off x="3619495" y="2874962"/>
            <a:ext cx="0" cy="2614914"/>
          </a:xfrm>
          <a:prstGeom prst="line">
            <a:avLst/>
          </a:prstGeom>
          <a:ln w="28575" cmpd="sng">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7164E23F-F5F4-284C-BA65-2B6D7B82169B}"/>
              </a:ext>
            </a:extLst>
          </p:cNvPr>
          <p:cNvSpPr txBox="1"/>
          <p:nvPr/>
        </p:nvSpPr>
        <p:spPr>
          <a:xfrm>
            <a:off x="4282770" y="5565190"/>
            <a:ext cx="652743" cy="369332"/>
          </a:xfrm>
          <a:prstGeom prst="rect">
            <a:avLst/>
          </a:prstGeom>
          <a:noFill/>
        </p:spPr>
        <p:txBody>
          <a:bodyPr wrap="none" rtlCol="0">
            <a:spAutoFit/>
          </a:bodyPr>
          <a:lstStyle/>
          <a:p>
            <a:r>
              <a:rPr lang="es-CL" dirty="0"/>
              <a:t>1990</a:t>
            </a:r>
          </a:p>
        </p:txBody>
      </p:sp>
      <p:sp>
        <p:nvSpPr>
          <p:cNvPr id="43" name="CuadroTexto 42">
            <a:extLst>
              <a:ext uri="{FF2B5EF4-FFF2-40B4-BE49-F238E27FC236}">
                <a16:creationId xmlns:a16="http://schemas.microsoft.com/office/drawing/2014/main" id="{722E0939-1F60-174B-8C2C-D8148307DE94}"/>
              </a:ext>
            </a:extLst>
          </p:cNvPr>
          <p:cNvSpPr txBox="1"/>
          <p:nvPr/>
        </p:nvSpPr>
        <p:spPr>
          <a:xfrm>
            <a:off x="6862868" y="5563475"/>
            <a:ext cx="652743" cy="369332"/>
          </a:xfrm>
          <a:prstGeom prst="rect">
            <a:avLst/>
          </a:prstGeom>
          <a:noFill/>
        </p:spPr>
        <p:txBody>
          <a:bodyPr wrap="none" rtlCol="0">
            <a:spAutoFit/>
          </a:bodyPr>
          <a:lstStyle/>
          <a:p>
            <a:r>
              <a:rPr lang="es-CL" dirty="0"/>
              <a:t>2017</a:t>
            </a:r>
          </a:p>
        </p:txBody>
      </p:sp>
      <p:pic>
        <p:nvPicPr>
          <p:cNvPr id="15" name="Imagen 14">
            <a:extLst>
              <a:ext uri="{FF2B5EF4-FFF2-40B4-BE49-F238E27FC236}">
                <a16:creationId xmlns:a16="http://schemas.microsoft.com/office/drawing/2014/main" id="{BAFB265D-688F-A14F-A89D-A5274B86D56F}"/>
              </a:ext>
            </a:extLst>
          </p:cNvPr>
          <p:cNvPicPr>
            <a:picLocks noChangeAspect="1"/>
          </p:cNvPicPr>
          <p:nvPr/>
        </p:nvPicPr>
        <p:blipFill>
          <a:blip r:embed="rId4"/>
          <a:stretch>
            <a:fillRect/>
          </a:stretch>
        </p:blipFill>
        <p:spPr>
          <a:xfrm>
            <a:off x="5594350" y="3276600"/>
            <a:ext cx="1003300" cy="304800"/>
          </a:xfrm>
          <a:prstGeom prst="rect">
            <a:avLst/>
          </a:prstGeom>
        </p:spPr>
      </p:pic>
      <p:pic>
        <p:nvPicPr>
          <p:cNvPr id="16" name="Imagen 15">
            <a:extLst>
              <a:ext uri="{FF2B5EF4-FFF2-40B4-BE49-F238E27FC236}">
                <a16:creationId xmlns:a16="http://schemas.microsoft.com/office/drawing/2014/main" id="{C56712A2-B098-7B47-B7DC-72E0BBF2913A}"/>
              </a:ext>
            </a:extLst>
          </p:cNvPr>
          <p:cNvPicPr>
            <a:picLocks noChangeAspect="1"/>
          </p:cNvPicPr>
          <p:nvPr/>
        </p:nvPicPr>
        <p:blipFill>
          <a:blip r:embed="rId4"/>
          <a:stretch>
            <a:fillRect/>
          </a:stretch>
        </p:blipFill>
        <p:spPr>
          <a:xfrm rot="21013775">
            <a:off x="4118770" y="4211514"/>
            <a:ext cx="1003300" cy="171858"/>
          </a:xfrm>
          <a:prstGeom prst="rect">
            <a:avLst/>
          </a:prstGeom>
        </p:spPr>
      </p:pic>
    </p:spTree>
    <p:extLst>
      <p:ext uri="{BB962C8B-B14F-4D97-AF65-F5344CB8AC3E}">
        <p14:creationId xmlns:p14="http://schemas.microsoft.com/office/powerpoint/2010/main" val="341656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sp>
        <p:nvSpPr>
          <p:cNvPr id="10" name="Rectángulo 9"/>
          <p:cNvSpPr/>
          <p:nvPr/>
        </p:nvSpPr>
        <p:spPr>
          <a:xfrm>
            <a:off x="1524000" y="387859"/>
            <a:ext cx="9144000" cy="593217"/>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1" name="Content Placeholder 13"/>
          <p:cNvSpPr>
            <a:spLocks noGrp="1"/>
          </p:cNvSpPr>
          <p:nvPr>
            <p:ph idx="1"/>
          </p:nvPr>
        </p:nvSpPr>
        <p:spPr>
          <a:xfrm>
            <a:off x="1930400" y="496238"/>
            <a:ext cx="8623300" cy="377952"/>
          </a:xfrm>
        </p:spPr>
        <p:txBody>
          <a:bodyPr>
            <a:noAutofit/>
          </a:bodyPr>
          <a:lstStyle/>
          <a:p>
            <a:r>
              <a:rPr lang="es-CL" sz="18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34" name="Más 33"/>
          <p:cNvSpPr/>
          <p:nvPr/>
        </p:nvSpPr>
        <p:spPr>
          <a:xfrm>
            <a:off x="1888184" y="1302472"/>
            <a:ext cx="685800" cy="685800"/>
          </a:xfrm>
          <a:prstGeom prst="mathPlu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a:p>
        </p:txBody>
      </p:sp>
      <p:sp>
        <p:nvSpPr>
          <p:cNvPr id="35" name="CuadroTexto 34"/>
          <p:cNvSpPr txBox="1"/>
          <p:nvPr/>
        </p:nvSpPr>
        <p:spPr>
          <a:xfrm>
            <a:off x="2040798" y="1170639"/>
            <a:ext cx="8427174" cy="1269578"/>
          </a:xfrm>
          <a:prstGeom prst="rect">
            <a:avLst/>
          </a:prstGeom>
          <a:noFill/>
        </p:spPr>
        <p:txBody>
          <a:bodyPr wrap="square" rtlCol="0">
            <a:spAutoFit/>
          </a:bodyPr>
          <a:lstStyle/>
          <a:p>
            <a:endParaRPr lang="en-US" sz="1950" b="1" dirty="0">
              <a:solidFill>
                <a:schemeClr val="accent1">
                  <a:lumMod val="75000"/>
                </a:schemeClr>
              </a:solidFill>
            </a:endParaRPr>
          </a:p>
          <a:p>
            <a:pPr marL="428625" indent="-428625">
              <a:buFont typeface="Wingdings" charset="2"/>
              <a:buChar char="ü"/>
            </a:pPr>
            <a:r>
              <a:rPr lang="en-US" sz="1950" b="1" dirty="0">
                <a:solidFill>
                  <a:schemeClr val="accent1">
                    <a:lumMod val="75000"/>
                  </a:schemeClr>
                </a:solidFill>
              </a:rPr>
              <a:t>CHILE ha </a:t>
            </a:r>
            <a:r>
              <a:rPr lang="es-CL" sz="1950" b="1" dirty="0">
                <a:solidFill>
                  <a:schemeClr val="accent1">
                    <a:lumMod val="75000"/>
                  </a:schemeClr>
                </a:solidFill>
              </a:rPr>
              <a:t>vivido</a:t>
            </a:r>
            <a:r>
              <a:rPr lang="en-US" sz="1950" b="1" dirty="0">
                <a:solidFill>
                  <a:schemeClr val="accent1">
                    <a:lumMod val="75000"/>
                  </a:schemeClr>
                </a:solidFill>
              </a:rPr>
              <a:t> </a:t>
            </a:r>
            <a:r>
              <a:rPr lang="en-US" sz="1950" b="1" dirty="0" err="1">
                <a:solidFill>
                  <a:schemeClr val="accent1">
                    <a:lumMod val="75000"/>
                  </a:schemeClr>
                </a:solidFill>
              </a:rPr>
              <a:t>una</a:t>
            </a:r>
            <a:r>
              <a:rPr lang="en-US" sz="1950" b="1" dirty="0">
                <a:solidFill>
                  <a:schemeClr val="accent1">
                    <a:lumMod val="75000"/>
                  </a:schemeClr>
                </a:solidFill>
              </a:rPr>
              <a:t> </a:t>
            </a:r>
            <a:r>
              <a:rPr lang="en-US" sz="1950" b="1" dirty="0" err="1">
                <a:solidFill>
                  <a:schemeClr val="accent1">
                    <a:lumMod val="75000"/>
                  </a:schemeClr>
                </a:solidFill>
              </a:rPr>
              <a:t>enorme</a:t>
            </a:r>
            <a:r>
              <a:rPr lang="en-US" sz="1950" b="1" dirty="0">
                <a:solidFill>
                  <a:schemeClr val="accent1">
                    <a:lumMod val="75000"/>
                  </a:schemeClr>
                </a:solidFill>
              </a:rPr>
              <a:t> </a:t>
            </a:r>
            <a:r>
              <a:rPr lang="es-CL" sz="1950" b="1" dirty="0">
                <a:solidFill>
                  <a:schemeClr val="accent1">
                    <a:lumMod val="75000"/>
                  </a:schemeClr>
                </a:solidFill>
              </a:rPr>
              <a:t>transformación</a:t>
            </a:r>
            <a:r>
              <a:rPr lang="en-US" sz="1950" b="1" dirty="0">
                <a:solidFill>
                  <a:schemeClr val="accent1">
                    <a:lumMod val="75000"/>
                  </a:schemeClr>
                </a:solidFill>
              </a:rPr>
              <a:t> social </a:t>
            </a:r>
            <a:r>
              <a:rPr lang="en-US" sz="1950" b="1" dirty="0" err="1">
                <a:solidFill>
                  <a:schemeClr val="accent1">
                    <a:lumMod val="75000"/>
                  </a:schemeClr>
                </a:solidFill>
              </a:rPr>
              <a:t>en</a:t>
            </a:r>
            <a:r>
              <a:rPr lang="en-US" sz="1950" b="1" dirty="0">
                <a:solidFill>
                  <a:schemeClr val="accent1">
                    <a:lumMod val="75000"/>
                  </a:schemeClr>
                </a:solidFill>
              </a:rPr>
              <a:t> las </a:t>
            </a:r>
            <a:r>
              <a:rPr lang="en-US" sz="1950" b="1" dirty="0" err="1">
                <a:solidFill>
                  <a:schemeClr val="accent1">
                    <a:lumMod val="75000"/>
                  </a:schemeClr>
                </a:solidFill>
              </a:rPr>
              <a:t>últimas</a:t>
            </a:r>
            <a:r>
              <a:rPr lang="en-US" sz="1950" b="1" dirty="0">
                <a:solidFill>
                  <a:schemeClr val="accent1">
                    <a:lumMod val="75000"/>
                  </a:schemeClr>
                </a:solidFill>
              </a:rPr>
              <a:t> </a:t>
            </a:r>
            <a:r>
              <a:rPr lang="en-US" sz="1950" b="1" dirty="0" err="1">
                <a:solidFill>
                  <a:schemeClr val="accent1">
                    <a:lumMod val="75000"/>
                  </a:schemeClr>
                </a:solidFill>
              </a:rPr>
              <a:t>décadas</a:t>
            </a:r>
            <a:endParaRPr lang="en-US" sz="1950" b="1" dirty="0">
              <a:solidFill>
                <a:schemeClr val="accent1">
                  <a:lumMod val="75000"/>
                </a:schemeClr>
              </a:solidFill>
            </a:endParaRPr>
          </a:p>
          <a:p>
            <a:endParaRPr lang="en-US" sz="1950" b="1" dirty="0">
              <a:solidFill>
                <a:schemeClr val="accent1">
                  <a:lumMod val="75000"/>
                </a:schemeClr>
              </a:solidFill>
            </a:endParaRPr>
          </a:p>
          <a:p>
            <a:endParaRPr lang="es-ES_tradnl" dirty="0">
              <a:solidFill>
                <a:schemeClr val="accent1">
                  <a:lumMod val="75000"/>
                </a:schemeClr>
              </a:solidFill>
            </a:endParaRPr>
          </a:p>
        </p:txBody>
      </p:sp>
      <p:sp>
        <p:nvSpPr>
          <p:cNvPr id="38" name="CuadroTexto 37">
            <a:extLst>
              <a:ext uri="{FF2B5EF4-FFF2-40B4-BE49-F238E27FC236}">
                <a16:creationId xmlns:a16="http://schemas.microsoft.com/office/drawing/2014/main" id="{5C233035-7C35-BD4E-AFD0-424BD67C03BF}"/>
              </a:ext>
            </a:extLst>
          </p:cNvPr>
          <p:cNvSpPr txBox="1"/>
          <p:nvPr/>
        </p:nvSpPr>
        <p:spPr>
          <a:xfrm>
            <a:off x="3905971" y="3214441"/>
            <a:ext cx="1932855" cy="715581"/>
          </a:xfrm>
          <a:prstGeom prst="rect">
            <a:avLst/>
          </a:prstGeom>
          <a:noFill/>
          <a:ln>
            <a:solidFill>
              <a:schemeClr val="accent1">
                <a:lumMod val="75000"/>
              </a:schemeClr>
            </a:solidFill>
          </a:ln>
        </p:spPr>
        <p:txBody>
          <a:bodyPr wrap="square" rtlCol="0">
            <a:spAutoFit/>
          </a:bodyPr>
          <a:lstStyle/>
          <a:p>
            <a:r>
              <a:rPr lang="es-CL" sz="1350" b="1" dirty="0">
                <a:solidFill>
                  <a:schemeClr val="accent5">
                    <a:lumMod val="50000"/>
                  </a:schemeClr>
                </a:solidFill>
              </a:rPr>
              <a:t>El PIB </a:t>
            </a:r>
            <a:r>
              <a:rPr lang="es-CL" sz="1350" b="1" i="1" dirty="0">
                <a:solidFill>
                  <a:schemeClr val="accent5">
                    <a:lumMod val="50000"/>
                  </a:schemeClr>
                </a:solidFill>
              </a:rPr>
              <a:t>per cápita </a:t>
            </a:r>
            <a:r>
              <a:rPr lang="es-CL" sz="1350" b="1" dirty="0">
                <a:solidFill>
                  <a:schemeClr val="accent5">
                    <a:lumMod val="50000"/>
                  </a:schemeClr>
                </a:solidFill>
              </a:rPr>
              <a:t>pasó de 4.050 US PPP en 1990 a 24.085 US PPP el 2017 </a:t>
            </a:r>
          </a:p>
        </p:txBody>
      </p:sp>
      <p:sp>
        <p:nvSpPr>
          <p:cNvPr id="39" name="Flecha abajo 38"/>
          <p:cNvSpPr/>
          <p:nvPr/>
        </p:nvSpPr>
        <p:spPr>
          <a:xfrm rot="10800000">
            <a:off x="4366824" y="4018035"/>
            <a:ext cx="484632" cy="813295"/>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40" name="Conector recto 39">
            <a:extLst>
              <a:ext uri="{FF2B5EF4-FFF2-40B4-BE49-F238E27FC236}">
                <a16:creationId xmlns:a16="http://schemas.microsoft.com/office/drawing/2014/main" id="{EF801927-1E76-B347-A9A6-A925812DE8DE}"/>
              </a:ext>
            </a:extLst>
          </p:cNvPr>
          <p:cNvCxnSpPr>
            <a:cxnSpLocks/>
          </p:cNvCxnSpPr>
          <p:nvPr/>
        </p:nvCxnSpPr>
        <p:spPr>
          <a:xfrm>
            <a:off x="3601088" y="5477176"/>
            <a:ext cx="4560754" cy="0"/>
          </a:xfrm>
          <a:prstGeom prst="line">
            <a:avLst/>
          </a:prstGeom>
          <a:ln w="28575" cmpd="sng">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F3E9173C-8953-474E-8E3C-2596FC2A4854}"/>
              </a:ext>
            </a:extLst>
          </p:cNvPr>
          <p:cNvCxnSpPr>
            <a:cxnSpLocks/>
          </p:cNvCxnSpPr>
          <p:nvPr/>
        </p:nvCxnSpPr>
        <p:spPr>
          <a:xfrm flipV="1">
            <a:off x="3619495" y="2874962"/>
            <a:ext cx="0" cy="2614914"/>
          </a:xfrm>
          <a:prstGeom prst="line">
            <a:avLst/>
          </a:prstGeom>
          <a:ln w="28575" cmpd="sng">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7164E23F-F5F4-284C-BA65-2B6D7B82169B}"/>
              </a:ext>
            </a:extLst>
          </p:cNvPr>
          <p:cNvSpPr txBox="1"/>
          <p:nvPr/>
        </p:nvSpPr>
        <p:spPr>
          <a:xfrm>
            <a:off x="4282770" y="5565190"/>
            <a:ext cx="652743" cy="369332"/>
          </a:xfrm>
          <a:prstGeom prst="rect">
            <a:avLst/>
          </a:prstGeom>
          <a:noFill/>
        </p:spPr>
        <p:txBody>
          <a:bodyPr wrap="none" rtlCol="0">
            <a:spAutoFit/>
          </a:bodyPr>
          <a:lstStyle/>
          <a:p>
            <a:r>
              <a:rPr lang="es-CL" dirty="0"/>
              <a:t>1990</a:t>
            </a:r>
          </a:p>
        </p:txBody>
      </p:sp>
      <p:sp>
        <p:nvSpPr>
          <p:cNvPr id="43" name="CuadroTexto 42">
            <a:extLst>
              <a:ext uri="{FF2B5EF4-FFF2-40B4-BE49-F238E27FC236}">
                <a16:creationId xmlns:a16="http://schemas.microsoft.com/office/drawing/2014/main" id="{722E0939-1F60-174B-8C2C-D8148307DE94}"/>
              </a:ext>
            </a:extLst>
          </p:cNvPr>
          <p:cNvSpPr txBox="1"/>
          <p:nvPr/>
        </p:nvSpPr>
        <p:spPr>
          <a:xfrm>
            <a:off x="6862868" y="5563475"/>
            <a:ext cx="652743" cy="369332"/>
          </a:xfrm>
          <a:prstGeom prst="rect">
            <a:avLst/>
          </a:prstGeom>
          <a:noFill/>
        </p:spPr>
        <p:txBody>
          <a:bodyPr wrap="none" rtlCol="0">
            <a:spAutoFit/>
          </a:bodyPr>
          <a:lstStyle/>
          <a:p>
            <a:r>
              <a:rPr lang="es-CL" dirty="0"/>
              <a:t>2017</a:t>
            </a:r>
          </a:p>
        </p:txBody>
      </p:sp>
      <p:sp>
        <p:nvSpPr>
          <p:cNvPr id="15" name="CuadroTexto 14">
            <a:extLst>
              <a:ext uri="{FF2B5EF4-FFF2-40B4-BE49-F238E27FC236}">
                <a16:creationId xmlns:a16="http://schemas.microsoft.com/office/drawing/2014/main" id="{5C233035-7C35-BD4E-AFD0-424BD67C03BF}"/>
              </a:ext>
            </a:extLst>
          </p:cNvPr>
          <p:cNvSpPr txBox="1"/>
          <p:nvPr/>
        </p:nvSpPr>
        <p:spPr>
          <a:xfrm>
            <a:off x="6474472" y="6423629"/>
            <a:ext cx="4079229" cy="300082"/>
          </a:xfrm>
          <a:prstGeom prst="rect">
            <a:avLst/>
          </a:prstGeom>
          <a:noFill/>
          <a:ln>
            <a:noFill/>
          </a:ln>
        </p:spPr>
        <p:txBody>
          <a:bodyPr wrap="square" rtlCol="0">
            <a:spAutoFit/>
          </a:bodyPr>
          <a:lstStyle/>
          <a:p>
            <a:r>
              <a:rPr lang="es-CL" sz="1350" dirty="0">
                <a:solidFill>
                  <a:schemeClr val="tx1">
                    <a:lumMod val="50000"/>
                    <a:lumOff val="50000"/>
                  </a:schemeClr>
                </a:solidFill>
              </a:rPr>
              <a:t>Fuente: Estimaciones propias a partir de Banco Mundial</a:t>
            </a:r>
          </a:p>
        </p:txBody>
      </p:sp>
      <p:graphicFrame>
        <p:nvGraphicFramePr>
          <p:cNvPr id="16" name="Gráfico 15"/>
          <p:cNvGraphicFramePr>
            <a:graphicFrameLocks/>
          </p:cNvGraphicFramePr>
          <p:nvPr>
            <p:extLst/>
          </p:nvPr>
        </p:nvGraphicFramePr>
        <p:xfrm>
          <a:off x="3198234" y="2584812"/>
          <a:ext cx="5369504" cy="2980378"/>
        </p:xfrm>
        <a:graphic>
          <a:graphicData uri="http://schemas.openxmlformats.org/drawingml/2006/chart">
            <c:chart xmlns:c="http://schemas.openxmlformats.org/drawingml/2006/chart" xmlns:r="http://schemas.openxmlformats.org/officeDocument/2006/relationships" r:id="rId3"/>
          </a:graphicData>
        </a:graphic>
      </p:graphicFrame>
      <p:sp>
        <p:nvSpPr>
          <p:cNvPr id="17" name="CuadroTexto 16"/>
          <p:cNvSpPr txBox="1"/>
          <p:nvPr/>
        </p:nvSpPr>
        <p:spPr>
          <a:xfrm>
            <a:off x="1888184" y="1655145"/>
            <a:ext cx="9118808" cy="1107996"/>
          </a:xfrm>
          <a:prstGeom prst="rect">
            <a:avLst/>
          </a:prstGeom>
          <a:noFill/>
        </p:spPr>
        <p:txBody>
          <a:bodyPr wrap="square" rtlCol="0">
            <a:spAutoFit/>
          </a:bodyPr>
          <a:lstStyle/>
          <a:p>
            <a:pPr marL="342900" indent="-342900">
              <a:buFont typeface="Arial" panose="020B0604020202020204" pitchFamily="34" charset="0"/>
              <a:buChar char="•"/>
            </a:pPr>
            <a:endParaRPr lang="en-US" sz="1600" b="1" dirty="0">
              <a:solidFill>
                <a:schemeClr val="accent1">
                  <a:lumMod val="75000"/>
                </a:schemeClr>
              </a:solidFill>
            </a:endParaRPr>
          </a:p>
          <a:p>
            <a:pPr marL="342900" indent="-342900">
              <a:buFont typeface="Arial" panose="020B0604020202020204" pitchFamily="34" charset="0"/>
              <a:buChar char="•"/>
            </a:pPr>
            <a:r>
              <a:rPr lang="es-CL" sz="1600" b="1" dirty="0">
                <a:solidFill>
                  <a:schemeClr val="accent1">
                    <a:lumMod val="75000"/>
                  </a:schemeClr>
                </a:solidFill>
              </a:rPr>
              <a:t>En 1990 en PIB </a:t>
            </a:r>
            <a:r>
              <a:rPr lang="es-CL" sz="1600" i="1" dirty="0">
                <a:solidFill>
                  <a:schemeClr val="accent1">
                    <a:lumMod val="75000"/>
                  </a:schemeClr>
                </a:solidFill>
              </a:rPr>
              <a:t>p/c</a:t>
            </a:r>
            <a:r>
              <a:rPr lang="es-CL" sz="1600" b="1" dirty="0">
                <a:solidFill>
                  <a:schemeClr val="accent1">
                    <a:lumMod val="75000"/>
                  </a:schemeClr>
                </a:solidFill>
              </a:rPr>
              <a:t> estábamos en el 7° Lugar de Sudamérica. Desde el 2009 estamos en 1° Lugar.</a:t>
            </a:r>
          </a:p>
          <a:p>
            <a:pPr marL="342900" indent="-342900">
              <a:buFont typeface="Arial" panose="020B0604020202020204" pitchFamily="34" charset="0"/>
              <a:buChar char="•"/>
            </a:pPr>
            <a:r>
              <a:rPr lang="es-CL" sz="1600" b="1" dirty="0">
                <a:solidFill>
                  <a:schemeClr val="accent1">
                    <a:lumMod val="75000"/>
                  </a:schemeClr>
                </a:solidFill>
              </a:rPr>
              <a:t>Mientras el PIB </a:t>
            </a:r>
            <a:r>
              <a:rPr lang="es-CL" sz="1600" i="1" dirty="0">
                <a:solidFill>
                  <a:schemeClr val="accent1">
                    <a:lumMod val="75000"/>
                  </a:schemeClr>
                </a:solidFill>
              </a:rPr>
              <a:t>p/c</a:t>
            </a:r>
            <a:r>
              <a:rPr lang="es-CL" sz="1600" b="1" dirty="0">
                <a:solidFill>
                  <a:schemeClr val="accent1">
                    <a:lumMod val="75000"/>
                  </a:schemeClr>
                </a:solidFill>
              </a:rPr>
              <a:t> en el mundo crece 311% en Chile ha crecido 547</a:t>
            </a:r>
            <a:endParaRPr lang="en-US" sz="1600" b="1" dirty="0">
              <a:solidFill>
                <a:schemeClr val="accent1">
                  <a:lumMod val="75000"/>
                </a:schemeClr>
              </a:solidFill>
            </a:endParaRPr>
          </a:p>
          <a:p>
            <a:pPr marL="285750" indent="-285750">
              <a:buFont typeface="Arial" panose="020B0604020202020204" pitchFamily="34" charset="0"/>
              <a:buChar char="•"/>
            </a:pPr>
            <a:endParaRPr lang="es-ES_tradnl" dirty="0">
              <a:solidFill>
                <a:schemeClr val="accent1">
                  <a:lumMod val="75000"/>
                </a:schemeClr>
              </a:solidFill>
            </a:endParaRPr>
          </a:p>
        </p:txBody>
      </p:sp>
    </p:spTree>
    <p:extLst>
      <p:ext uri="{BB962C8B-B14F-4D97-AF65-F5344CB8AC3E}">
        <p14:creationId xmlns:p14="http://schemas.microsoft.com/office/powerpoint/2010/main" val="131508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sp>
        <p:nvSpPr>
          <p:cNvPr id="10" name="Rectángulo 9"/>
          <p:cNvSpPr/>
          <p:nvPr/>
        </p:nvSpPr>
        <p:spPr>
          <a:xfrm>
            <a:off x="1524000" y="387859"/>
            <a:ext cx="9144000" cy="593217"/>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1" name="Content Placeholder 13"/>
          <p:cNvSpPr>
            <a:spLocks noGrp="1"/>
          </p:cNvSpPr>
          <p:nvPr>
            <p:ph idx="1"/>
          </p:nvPr>
        </p:nvSpPr>
        <p:spPr>
          <a:xfrm>
            <a:off x="1930400" y="496238"/>
            <a:ext cx="8623300" cy="377952"/>
          </a:xfrm>
        </p:spPr>
        <p:txBody>
          <a:bodyPr>
            <a:noAutofit/>
          </a:bodyPr>
          <a:lstStyle/>
          <a:p>
            <a:r>
              <a:rPr lang="es-CL" sz="18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34" name="Más 33"/>
          <p:cNvSpPr/>
          <p:nvPr/>
        </p:nvSpPr>
        <p:spPr>
          <a:xfrm>
            <a:off x="1888184" y="1302472"/>
            <a:ext cx="685800" cy="685800"/>
          </a:xfrm>
          <a:prstGeom prst="mathPlu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a:p>
        </p:txBody>
      </p:sp>
      <p:sp>
        <p:nvSpPr>
          <p:cNvPr id="35" name="CuadroTexto 34"/>
          <p:cNvSpPr txBox="1"/>
          <p:nvPr/>
        </p:nvSpPr>
        <p:spPr>
          <a:xfrm>
            <a:off x="2040798" y="1170640"/>
            <a:ext cx="8427174" cy="992579"/>
          </a:xfrm>
          <a:prstGeom prst="rect">
            <a:avLst/>
          </a:prstGeom>
          <a:noFill/>
        </p:spPr>
        <p:txBody>
          <a:bodyPr wrap="square" rtlCol="0">
            <a:spAutoFit/>
          </a:bodyPr>
          <a:lstStyle/>
          <a:p>
            <a:endParaRPr lang="en-US" sz="1950" b="1" dirty="0">
              <a:solidFill>
                <a:schemeClr val="accent1">
                  <a:lumMod val="75000"/>
                </a:schemeClr>
              </a:solidFill>
            </a:endParaRPr>
          </a:p>
          <a:p>
            <a:pPr marL="428625" indent="-428625">
              <a:buFont typeface="Wingdings" charset="2"/>
              <a:buChar char="ü"/>
            </a:pPr>
            <a:r>
              <a:rPr lang="es-CL" sz="1950" b="1" dirty="0">
                <a:solidFill>
                  <a:schemeClr val="accent1">
                    <a:lumMod val="75000"/>
                  </a:schemeClr>
                </a:solidFill>
              </a:rPr>
              <a:t>La minería ha sido clave para esta transformación</a:t>
            </a:r>
            <a:endParaRPr lang="en-US" sz="1950" b="1" dirty="0">
              <a:solidFill>
                <a:schemeClr val="accent1">
                  <a:lumMod val="75000"/>
                </a:schemeClr>
              </a:solidFill>
            </a:endParaRPr>
          </a:p>
          <a:p>
            <a:endParaRPr lang="en-US" sz="1950" b="1" dirty="0">
              <a:solidFill>
                <a:schemeClr val="accent1">
                  <a:lumMod val="75000"/>
                </a:schemeClr>
              </a:solidFill>
            </a:endParaRPr>
          </a:p>
        </p:txBody>
      </p:sp>
      <p:sp>
        <p:nvSpPr>
          <p:cNvPr id="15" name="CuadroTexto 14">
            <a:extLst>
              <a:ext uri="{FF2B5EF4-FFF2-40B4-BE49-F238E27FC236}">
                <a16:creationId xmlns:a16="http://schemas.microsoft.com/office/drawing/2014/main" id="{5C233035-7C35-BD4E-AFD0-424BD67C03BF}"/>
              </a:ext>
            </a:extLst>
          </p:cNvPr>
          <p:cNvSpPr txBox="1"/>
          <p:nvPr/>
        </p:nvSpPr>
        <p:spPr>
          <a:xfrm>
            <a:off x="8531873" y="6338957"/>
            <a:ext cx="1550341" cy="300082"/>
          </a:xfrm>
          <a:prstGeom prst="rect">
            <a:avLst/>
          </a:prstGeom>
          <a:noFill/>
          <a:ln>
            <a:noFill/>
          </a:ln>
        </p:spPr>
        <p:txBody>
          <a:bodyPr wrap="square" rtlCol="0">
            <a:spAutoFit/>
          </a:bodyPr>
          <a:lstStyle/>
          <a:p>
            <a:r>
              <a:rPr lang="es-CL" sz="1350" dirty="0">
                <a:solidFill>
                  <a:schemeClr val="tx1">
                    <a:lumMod val="50000"/>
                    <a:lumOff val="50000"/>
                  </a:schemeClr>
                </a:solidFill>
              </a:rPr>
              <a:t>Fuente: COCHILCO</a:t>
            </a:r>
          </a:p>
        </p:txBody>
      </p:sp>
      <p:sp>
        <p:nvSpPr>
          <p:cNvPr id="16" name="CuadroTexto 15">
            <a:extLst>
              <a:ext uri="{FF2B5EF4-FFF2-40B4-BE49-F238E27FC236}">
                <a16:creationId xmlns:a16="http://schemas.microsoft.com/office/drawing/2014/main" id="{5C233035-7C35-BD4E-AFD0-424BD67C03BF}"/>
              </a:ext>
            </a:extLst>
          </p:cNvPr>
          <p:cNvSpPr txBox="1"/>
          <p:nvPr/>
        </p:nvSpPr>
        <p:spPr>
          <a:xfrm>
            <a:off x="2231084" y="1924406"/>
            <a:ext cx="7437840" cy="1692771"/>
          </a:xfrm>
          <a:prstGeom prst="rect">
            <a:avLst/>
          </a:prstGeom>
          <a:noFill/>
        </p:spPr>
        <p:txBody>
          <a:bodyPr wrap="square" rtlCol="0">
            <a:spAutoFit/>
          </a:bodyPr>
          <a:lstStyle/>
          <a:p>
            <a:pPr marL="342900" indent="-342900">
              <a:buFont typeface="Arial" panose="020B0604020202020204" pitchFamily="34" charset="0"/>
              <a:buChar char="•"/>
            </a:pPr>
            <a:r>
              <a:rPr lang="es-CL" sz="1600" b="1" dirty="0">
                <a:solidFill>
                  <a:schemeClr val="accent1">
                    <a:lumMod val="75000"/>
                  </a:schemeClr>
                </a:solidFill>
              </a:rPr>
              <a:t>En los últimos 20 años, la minería en Chile ha aportado el 13,8%  del presupuesto fiscal. Equivalente al 64% del gasto total en educación.</a:t>
            </a:r>
          </a:p>
          <a:p>
            <a:pPr marL="342900" indent="-342900">
              <a:buFont typeface="Arial" panose="020B0604020202020204" pitchFamily="34" charset="0"/>
              <a:buChar char="•"/>
            </a:pPr>
            <a:endParaRPr lang="es-CL" sz="1600" b="1" dirty="0">
              <a:solidFill>
                <a:schemeClr val="accent1">
                  <a:lumMod val="75000"/>
                </a:schemeClr>
              </a:solidFill>
            </a:endParaRPr>
          </a:p>
          <a:p>
            <a:pPr marL="342900" indent="-342900">
              <a:buFont typeface="Arial" panose="020B0604020202020204" pitchFamily="34" charset="0"/>
              <a:buChar char="•"/>
            </a:pPr>
            <a:r>
              <a:rPr lang="es-CL" sz="1600" b="1" dirty="0">
                <a:solidFill>
                  <a:schemeClr val="accent1">
                    <a:lumMod val="75000"/>
                  </a:schemeClr>
                </a:solidFill>
              </a:rPr>
              <a:t>Esto equivale a 101.599 Millones de dólares o US6.311 por habitante.</a:t>
            </a:r>
          </a:p>
          <a:p>
            <a:pPr marL="285750" indent="-285750">
              <a:buFont typeface="Arial" panose="020B0604020202020204" pitchFamily="34" charset="0"/>
              <a:buChar char="•"/>
            </a:pPr>
            <a:endParaRPr lang="es-CL" sz="2000" b="1" dirty="0">
              <a:solidFill>
                <a:schemeClr val="accent1">
                  <a:lumMod val="75000"/>
                </a:schemeClr>
              </a:solidFill>
            </a:endParaRPr>
          </a:p>
          <a:p>
            <a:pPr marL="285750" indent="-285750">
              <a:buFont typeface="Arial" panose="020B0604020202020204" pitchFamily="34" charset="0"/>
              <a:buChar char="•"/>
            </a:pPr>
            <a:endParaRPr lang="es-CL" sz="2000" b="1" dirty="0">
              <a:solidFill>
                <a:schemeClr val="accent1">
                  <a:lumMod val="75000"/>
                </a:schemeClr>
              </a:solidFill>
            </a:endParaRPr>
          </a:p>
        </p:txBody>
      </p:sp>
      <p:graphicFrame>
        <p:nvGraphicFramePr>
          <p:cNvPr id="17" name="Gráfico 16"/>
          <p:cNvGraphicFramePr>
            <a:graphicFrameLocks/>
          </p:cNvGraphicFramePr>
          <p:nvPr>
            <p:extLst/>
          </p:nvPr>
        </p:nvGraphicFramePr>
        <p:xfrm>
          <a:off x="3169358" y="3401752"/>
          <a:ext cx="5362514" cy="32395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816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sp>
        <p:nvSpPr>
          <p:cNvPr id="10" name="Rectángulo 9"/>
          <p:cNvSpPr/>
          <p:nvPr/>
        </p:nvSpPr>
        <p:spPr>
          <a:xfrm>
            <a:off x="1524000" y="387859"/>
            <a:ext cx="9144000" cy="593217"/>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1" name="Content Placeholder 13"/>
          <p:cNvSpPr>
            <a:spLocks noGrp="1"/>
          </p:cNvSpPr>
          <p:nvPr>
            <p:ph idx="1"/>
          </p:nvPr>
        </p:nvSpPr>
        <p:spPr>
          <a:xfrm>
            <a:off x="1930400" y="496238"/>
            <a:ext cx="8623300" cy="377952"/>
          </a:xfrm>
        </p:spPr>
        <p:txBody>
          <a:bodyPr>
            <a:noAutofit/>
          </a:bodyPr>
          <a:lstStyle/>
          <a:p>
            <a:r>
              <a:rPr lang="es-CL" sz="18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34" name="Más 33"/>
          <p:cNvSpPr/>
          <p:nvPr/>
        </p:nvSpPr>
        <p:spPr>
          <a:xfrm>
            <a:off x="1888184" y="1302472"/>
            <a:ext cx="685800" cy="685800"/>
          </a:xfrm>
          <a:prstGeom prst="mathPlu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a:p>
        </p:txBody>
      </p:sp>
      <p:sp>
        <p:nvSpPr>
          <p:cNvPr id="35" name="CuadroTexto 34"/>
          <p:cNvSpPr txBox="1"/>
          <p:nvPr/>
        </p:nvSpPr>
        <p:spPr>
          <a:xfrm>
            <a:off x="2040798" y="1170640"/>
            <a:ext cx="8427174" cy="992579"/>
          </a:xfrm>
          <a:prstGeom prst="rect">
            <a:avLst/>
          </a:prstGeom>
          <a:noFill/>
        </p:spPr>
        <p:txBody>
          <a:bodyPr wrap="square" rtlCol="0">
            <a:spAutoFit/>
          </a:bodyPr>
          <a:lstStyle/>
          <a:p>
            <a:endParaRPr lang="en-US" sz="1950" b="1" dirty="0">
              <a:solidFill>
                <a:schemeClr val="accent1">
                  <a:lumMod val="75000"/>
                </a:schemeClr>
              </a:solidFill>
            </a:endParaRPr>
          </a:p>
          <a:p>
            <a:pPr marL="428625" indent="-428625">
              <a:buFont typeface="Wingdings" charset="2"/>
              <a:buChar char="ü"/>
            </a:pPr>
            <a:r>
              <a:rPr lang="es-CL" sz="1950" b="1" dirty="0">
                <a:solidFill>
                  <a:schemeClr val="accent1">
                    <a:lumMod val="75000"/>
                  </a:schemeClr>
                </a:solidFill>
              </a:rPr>
              <a:t>La minería ha sido clave para esta transformación</a:t>
            </a:r>
            <a:endParaRPr lang="en-US" sz="1950" b="1" dirty="0">
              <a:solidFill>
                <a:schemeClr val="accent1">
                  <a:lumMod val="75000"/>
                </a:schemeClr>
              </a:solidFill>
            </a:endParaRPr>
          </a:p>
          <a:p>
            <a:endParaRPr lang="en-US" sz="1950" b="1" dirty="0">
              <a:solidFill>
                <a:schemeClr val="accent1">
                  <a:lumMod val="75000"/>
                </a:schemeClr>
              </a:solidFill>
            </a:endParaRPr>
          </a:p>
        </p:txBody>
      </p:sp>
      <p:sp>
        <p:nvSpPr>
          <p:cNvPr id="15" name="CuadroTexto 14">
            <a:extLst>
              <a:ext uri="{FF2B5EF4-FFF2-40B4-BE49-F238E27FC236}">
                <a16:creationId xmlns:a16="http://schemas.microsoft.com/office/drawing/2014/main" id="{5C233035-7C35-BD4E-AFD0-424BD67C03BF}"/>
              </a:ext>
            </a:extLst>
          </p:cNvPr>
          <p:cNvSpPr txBox="1"/>
          <p:nvPr/>
        </p:nvSpPr>
        <p:spPr>
          <a:xfrm>
            <a:off x="8531873" y="6338957"/>
            <a:ext cx="1550341" cy="300082"/>
          </a:xfrm>
          <a:prstGeom prst="rect">
            <a:avLst/>
          </a:prstGeom>
          <a:noFill/>
          <a:ln>
            <a:noFill/>
          </a:ln>
        </p:spPr>
        <p:txBody>
          <a:bodyPr wrap="square" rtlCol="0">
            <a:spAutoFit/>
          </a:bodyPr>
          <a:lstStyle/>
          <a:p>
            <a:r>
              <a:rPr lang="es-CL" sz="1350" dirty="0">
                <a:solidFill>
                  <a:schemeClr val="tx1">
                    <a:lumMod val="50000"/>
                    <a:lumOff val="50000"/>
                  </a:schemeClr>
                </a:solidFill>
              </a:rPr>
              <a:t>Fuente: COCHILCO</a:t>
            </a:r>
          </a:p>
        </p:txBody>
      </p:sp>
      <p:sp>
        <p:nvSpPr>
          <p:cNvPr id="16" name="CuadroTexto 15">
            <a:extLst>
              <a:ext uri="{FF2B5EF4-FFF2-40B4-BE49-F238E27FC236}">
                <a16:creationId xmlns:a16="http://schemas.microsoft.com/office/drawing/2014/main" id="{5C233035-7C35-BD4E-AFD0-424BD67C03BF}"/>
              </a:ext>
            </a:extLst>
          </p:cNvPr>
          <p:cNvSpPr txBox="1"/>
          <p:nvPr/>
        </p:nvSpPr>
        <p:spPr>
          <a:xfrm>
            <a:off x="2231084" y="1924406"/>
            <a:ext cx="7437840" cy="1200329"/>
          </a:xfrm>
          <a:prstGeom prst="rect">
            <a:avLst/>
          </a:prstGeom>
          <a:noFill/>
        </p:spPr>
        <p:txBody>
          <a:bodyPr wrap="square" rtlCol="0">
            <a:spAutoFit/>
          </a:bodyPr>
          <a:lstStyle/>
          <a:p>
            <a:pPr marL="342900" indent="-342900">
              <a:buFont typeface="Arial" panose="020B0604020202020204" pitchFamily="34" charset="0"/>
              <a:buChar char="•"/>
            </a:pPr>
            <a:r>
              <a:rPr lang="es-CL" sz="1600" b="1" dirty="0">
                <a:solidFill>
                  <a:schemeClr val="accent1">
                    <a:lumMod val="75000"/>
                  </a:schemeClr>
                </a:solidFill>
              </a:rPr>
              <a:t>Entre los años 2008 y 2015 la minería explica de manera directa e indirecta el 20% del PIB sectorial de Chile.</a:t>
            </a:r>
          </a:p>
          <a:p>
            <a:pPr marL="285750" indent="-285750">
              <a:buFont typeface="Arial" panose="020B0604020202020204" pitchFamily="34" charset="0"/>
              <a:buChar char="•"/>
            </a:pPr>
            <a:endParaRPr lang="es-CL" sz="2000" b="1" dirty="0">
              <a:solidFill>
                <a:schemeClr val="accent1">
                  <a:lumMod val="75000"/>
                </a:schemeClr>
              </a:solidFill>
            </a:endParaRPr>
          </a:p>
          <a:p>
            <a:pPr marL="285750" indent="-285750">
              <a:buFont typeface="Arial" panose="020B0604020202020204" pitchFamily="34" charset="0"/>
              <a:buChar char="•"/>
            </a:pPr>
            <a:endParaRPr lang="es-CL" sz="2000" b="1" dirty="0">
              <a:solidFill>
                <a:schemeClr val="accent1">
                  <a:lumMod val="75000"/>
                </a:schemeClr>
              </a:solidFill>
            </a:endParaRPr>
          </a:p>
        </p:txBody>
      </p:sp>
      <p:graphicFrame>
        <p:nvGraphicFramePr>
          <p:cNvPr id="12" name="Gráfico 11"/>
          <p:cNvGraphicFramePr>
            <a:graphicFrameLocks/>
          </p:cNvGraphicFramePr>
          <p:nvPr>
            <p:extLst/>
          </p:nvPr>
        </p:nvGraphicFramePr>
        <p:xfrm>
          <a:off x="3635610" y="3250976"/>
          <a:ext cx="4628788" cy="2961741"/>
        </p:xfrm>
        <a:graphic>
          <a:graphicData uri="http://schemas.openxmlformats.org/drawingml/2006/chart">
            <c:chart xmlns:c="http://schemas.openxmlformats.org/drawingml/2006/chart" xmlns:r="http://schemas.openxmlformats.org/officeDocument/2006/relationships" r:id="rId3"/>
          </a:graphicData>
        </a:graphic>
      </p:graphicFrame>
      <p:sp>
        <p:nvSpPr>
          <p:cNvPr id="13" name="CuadroTexto 12"/>
          <p:cNvSpPr txBox="1"/>
          <p:nvPr/>
        </p:nvSpPr>
        <p:spPr>
          <a:xfrm>
            <a:off x="6379777" y="3040564"/>
            <a:ext cx="1690399" cy="338554"/>
          </a:xfrm>
          <a:prstGeom prst="rect">
            <a:avLst/>
          </a:prstGeom>
          <a:noFill/>
        </p:spPr>
        <p:txBody>
          <a:bodyPr wrap="none" rtlCol="0">
            <a:spAutoFit/>
          </a:bodyPr>
          <a:lstStyle/>
          <a:p>
            <a:r>
              <a:rPr lang="es-CL" sz="1600" b="1" dirty="0"/>
              <a:t>PIB Directo 14,1%</a:t>
            </a:r>
          </a:p>
        </p:txBody>
      </p:sp>
      <p:sp>
        <p:nvSpPr>
          <p:cNvPr id="14" name="CuadroTexto 13"/>
          <p:cNvSpPr txBox="1"/>
          <p:nvPr/>
        </p:nvSpPr>
        <p:spPr>
          <a:xfrm>
            <a:off x="7305863" y="3601052"/>
            <a:ext cx="2452018" cy="338554"/>
          </a:xfrm>
          <a:prstGeom prst="rect">
            <a:avLst/>
          </a:prstGeom>
          <a:noFill/>
        </p:spPr>
        <p:txBody>
          <a:bodyPr wrap="none" rtlCol="0">
            <a:spAutoFit/>
          </a:bodyPr>
          <a:lstStyle/>
          <a:p>
            <a:r>
              <a:rPr lang="es-CL" sz="1600" b="1" dirty="0"/>
              <a:t>Compras intermedias 4,9%</a:t>
            </a:r>
          </a:p>
        </p:txBody>
      </p:sp>
      <p:sp>
        <p:nvSpPr>
          <p:cNvPr id="18" name="CuadroTexto 17"/>
          <p:cNvSpPr txBox="1"/>
          <p:nvPr/>
        </p:nvSpPr>
        <p:spPr>
          <a:xfrm>
            <a:off x="7724311" y="4171946"/>
            <a:ext cx="1453347" cy="338554"/>
          </a:xfrm>
          <a:prstGeom prst="rect">
            <a:avLst/>
          </a:prstGeom>
          <a:noFill/>
        </p:spPr>
        <p:txBody>
          <a:bodyPr wrap="none" rtlCol="0">
            <a:spAutoFit/>
          </a:bodyPr>
          <a:lstStyle/>
          <a:p>
            <a:r>
              <a:rPr lang="es-CL" sz="1600" b="1" dirty="0"/>
              <a:t>Inversiones 1%</a:t>
            </a:r>
          </a:p>
        </p:txBody>
      </p:sp>
    </p:spTree>
    <p:extLst>
      <p:ext uri="{BB962C8B-B14F-4D97-AF65-F5344CB8AC3E}">
        <p14:creationId xmlns:p14="http://schemas.microsoft.com/office/powerpoint/2010/main" val="24719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sp>
        <p:nvSpPr>
          <p:cNvPr id="10" name="Rectángulo 9"/>
          <p:cNvSpPr/>
          <p:nvPr/>
        </p:nvSpPr>
        <p:spPr>
          <a:xfrm>
            <a:off x="1524000" y="387859"/>
            <a:ext cx="9144000" cy="593217"/>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1" name="Content Placeholder 13"/>
          <p:cNvSpPr>
            <a:spLocks noGrp="1"/>
          </p:cNvSpPr>
          <p:nvPr>
            <p:ph idx="1"/>
          </p:nvPr>
        </p:nvSpPr>
        <p:spPr>
          <a:xfrm>
            <a:off x="1930400" y="496238"/>
            <a:ext cx="8623300" cy="377952"/>
          </a:xfrm>
        </p:spPr>
        <p:txBody>
          <a:bodyPr>
            <a:noAutofit/>
          </a:bodyPr>
          <a:lstStyle/>
          <a:p>
            <a:r>
              <a:rPr lang="es-CL" sz="18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34" name="Más 33"/>
          <p:cNvSpPr/>
          <p:nvPr/>
        </p:nvSpPr>
        <p:spPr>
          <a:xfrm>
            <a:off x="1888184" y="1302472"/>
            <a:ext cx="685800" cy="685800"/>
          </a:xfrm>
          <a:prstGeom prst="mathPlu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a:p>
        </p:txBody>
      </p:sp>
      <p:sp>
        <p:nvSpPr>
          <p:cNvPr id="35" name="CuadroTexto 34"/>
          <p:cNvSpPr txBox="1"/>
          <p:nvPr/>
        </p:nvSpPr>
        <p:spPr>
          <a:xfrm>
            <a:off x="2040798" y="1170640"/>
            <a:ext cx="8427174" cy="992579"/>
          </a:xfrm>
          <a:prstGeom prst="rect">
            <a:avLst/>
          </a:prstGeom>
          <a:noFill/>
        </p:spPr>
        <p:txBody>
          <a:bodyPr wrap="square" rtlCol="0">
            <a:spAutoFit/>
          </a:bodyPr>
          <a:lstStyle/>
          <a:p>
            <a:endParaRPr lang="en-US" sz="1950" b="1" dirty="0">
              <a:solidFill>
                <a:schemeClr val="accent1">
                  <a:lumMod val="75000"/>
                </a:schemeClr>
              </a:solidFill>
            </a:endParaRPr>
          </a:p>
          <a:p>
            <a:pPr marL="428625" indent="-428625">
              <a:buFont typeface="Wingdings" charset="2"/>
              <a:buChar char="ü"/>
            </a:pPr>
            <a:r>
              <a:rPr lang="es-CL" sz="1950" b="1" dirty="0">
                <a:solidFill>
                  <a:schemeClr val="accent1">
                    <a:lumMod val="75000"/>
                  </a:schemeClr>
                </a:solidFill>
              </a:rPr>
              <a:t>La minería ha sido clave para esta transformación</a:t>
            </a:r>
            <a:endParaRPr lang="en-US" sz="1950" b="1" dirty="0">
              <a:solidFill>
                <a:schemeClr val="accent1">
                  <a:lumMod val="75000"/>
                </a:schemeClr>
              </a:solidFill>
            </a:endParaRPr>
          </a:p>
          <a:p>
            <a:endParaRPr lang="en-US" sz="1950" b="1" dirty="0">
              <a:solidFill>
                <a:schemeClr val="accent1">
                  <a:lumMod val="75000"/>
                </a:schemeClr>
              </a:solidFill>
            </a:endParaRPr>
          </a:p>
        </p:txBody>
      </p:sp>
      <p:sp>
        <p:nvSpPr>
          <p:cNvPr id="15" name="CuadroTexto 14">
            <a:extLst>
              <a:ext uri="{FF2B5EF4-FFF2-40B4-BE49-F238E27FC236}">
                <a16:creationId xmlns:a16="http://schemas.microsoft.com/office/drawing/2014/main" id="{5C233035-7C35-BD4E-AFD0-424BD67C03BF}"/>
              </a:ext>
            </a:extLst>
          </p:cNvPr>
          <p:cNvSpPr txBox="1"/>
          <p:nvPr/>
        </p:nvSpPr>
        <p:spPr>
          <a:xfrm>
            <a:off x="8531873" y="6338957"/>
            <a:ext cx="1550341" cy="300082"/>
          </a:xfrm>
          <a:prstGeom prst="rect">
            <a:avLst/>
          </a:prstGeom>
          <a:noFill/>
          <a:ln>
            <a:noFill/>
          </a:ln>
        </p:spPr>
        <p:txBody>
          <a:bodyPr wrap="square" rtlCol="0">
            <a:spAutoFit/>
          </a:bodyPr>
          <a:lstStyle/>
          <a:p>
            <a:r>
              <a:rPr lang="es-CL" sz="1350" dirty="0">
                <a:solidFill>
                  <a:schemeClr val="tx1">
                    <a:lumMod val="50000"/>
                    <a:lumOff val="50000"/>
                  </a:schemeClr>
                </a:solidFill>
              </a:rPr>
              <a:t>Fuente: COCHILCO</a:t>
            </a:r>
          </a:p>
        </p:txBody>
      </p:sp>
      <p:sp>
        <p:nvSpPr>
          <p:cNvPr id="16" name="CuadroTexto 15">
            <a:extLst>
              <a:ext uri="{FF2B5EF4-FFF2-40B4-BE49-F238E27FC236}">
                <a16:creationId xmlns:a16="http://schemas.microsoft.com/office/drawing/2014/main" id="{5C233035-7C35-BD4E-AFD0-424BD67C03BF}"/>
              </a:ext>
            </a:extLst>
          </p:cNvPr>
          <p:cNvSpPr txBox="1"/>
          <p:nvPr/>
        </p:nvSpPr>
        <p:spPr>
          <a:xfrm>
            <a:off x="1524244" y="2243655"/>
            <a:ext cx="7437840" cy="1200329"/>
          </a:xfrm>
          <a:prstGeom prst="rect">
            <a:avLst/>
          </a:prstGeom>
          <a:noFill/>
        </p:spPr>
        <p:txBody>
          <a:bodyPr wrap="square" rtlCol="0">
            <a:spAutoFit/>
          </a:bodyPr>
          <a:lstStyle/>
          <a:p>
            <a:pPr marL="342900" indent="-342900">
              <a:buFont typeface="Arial" panose="020B0604020202020204" pitchFamily="34" charset="0"/>
              <a:buChar char="•"/>
            </a:pPr>
            <a:r>
              <a:rPr lang="es-CL" sz="1600" b="1" dirty="0">
                <a:solidFill>
                  <a:schemeClr val="accent1">
                    <a:lumMod val="75000"/>
                  </a:schemeClr>
                </a:solidFill>
              </a:rPr>
              <a:t>Representa un 22,7% de la FBKF (2008-2016).</a:t>
            </a:r>
          </a:p>
          <a:p>
            <a:pPr marL="342900" indent="-342900">
              <a:buFont typeface="Arial" panose="020B0604020202020204" pitchFamily="34" charset="0"/>
              <a:buChar char="•"/>
            </a:pPr>
            <a:r>
              <a:rPr lang="es-CL" sz="1600" b="1" dirty="0">
                <a:solidFill>
                  <a:schemeClr val="accent1">
                    <a:lumMod val="75000"/>
                  </a:schemeClr>
                </a:solidFill>
              </a:rPr>
              <a:t>Con un ciclo de inversiones altamente explicado por el precio del cobre</a:t>
            </a:r>
          </a:p>
          <a:p>
            <a:endParaRPr lang="es-CL" sz="2000" b="1" dirty="0">
              <a:solidFill>
                <a:schemeClr val="accent1">
                  <a:lumMod val="75000"/>
                </a:schemeClr>
              </a:solidFill>
            </a:endParaRPr>
          </a:p>
          <a:p>
            <a:pPr marL="285750" indent="-285750">
              <a:buFont typeface="Arial" panose="020B0604020202020204" pitchFamily="34" charset="0"/>
              <a:buChar char="•"/>
            </a:pPr>
            <a:endParaRPr lang="es-CL" sz="2000" b="1" dirty="0">
              <a:solidFill>
                <a:schemeClr val="accent1">
                  <a:lumMod val="75000"/>
                </a:schemeClr>
              </a:solidFill>
            </a:endParaRPr>
          </a:p>
        </p:txBody>
      </p:sp>
      <p:sp>
        <p:nvSpPr>
          <p:cNvPr id="13" name="CuadroTexto 12"/>
          <p:cNvSpPr txBox="1"/>
          <p:nvPr/>
        </p:nvSpPr>
        <p:spPr>
          <a:xfrm>
            <a:off x="8531873" y="1099254"/>
            <a:ext cx="1726755" cy="338554"/>
          </a:xfrm>
          <a:prstGeom prst="rect">
            <a:avLst/>
          </a:prstGeom>
          <a:noFill/>
        </p:spPr>
        <p:txBody>
          <a:bodyPr wrap="none" rtlCol="0">
            <a:spAutoFit/>
          </a:bodyPr>
          <a:lstStyle/>
          <a:p>
            <a:r>
              <a:rPr lang="es-CL" sz="1600" b="1" dirty="0"/>
              <a:t>FBKF (2008-2016)</a:t>
            </a:r>
          </a:p>
        </p:txBody>
      </p:sp>
      <p:graphicFrame>
        <p:nvGraphicFramePr>
          <p:cNvPr id="17" name="Gráfico 16">
            <a:extLst>
              <a:ext uri="{FF2B5EF4-FFF2-40B4-BE49-F238E27FC236}">
                <a16:creationId xmlns:a16="http://schemas.microsoft.com/office/drawing/2014/main" id="{A18C3487-0D4A-1944-8A6C-FCB859629462}"/>
              </a:ext>
            </a:extLst>
          </p:cNvPr>
          <p:cNvGraphicFramePr>
            <a:graphicFrameLocks/>
          </p:cNvGraphicFramePr>
          <p:nvPr>
            <p:extLst/>
          </p:nvPr>
        </p:nvGraphicFramePr>
        <p:xfrm>
          <a:off x="7247584" y="1458980"/>
          <a:ext cx="3429000" cy="2057400"/>
        </p:xfrm>
        <a:graphic>
          <a:graphicData uri="http://schemas.openxmlformats.org/drawingml/2006/chart">
            <c:chart xmlns:c="http://schemas.openxmlformats.org/drawingml/2006/chart" xmlns:r="http://schemas.openxmlformats.org/officeDocument/2006/relationships" r:id="rId3"/>
          </a:graphicData>
        </a:graphic>
      </p:graphicFrame>
      <p:sp>
        <p:nvSpPr>
          <p:cNvPr id="20" name="CuadroTexto 19"/>
          <p:cNvSpPr txBox="1"/>
          <p:nvPr/>
        </p:nvSpPr>
        <p:spPr>
          <a:xfrm>
            <a:off x="9583874" y="1509947"/>
            <a:ext cx="699230" cy="338554"/>
          </a:xfrm>
          <a:prstGeom prst="rect">
            <a:avLst/>
          </a:prstGeom>
          <a:noFill/>
        </p:spPr>
        <p:txBody>
          <a:bodyPr wrap="none" rtlCol="0">
            <a:spAutoFit/>
          </a:bodyPr>
          <a:lstStyle/>
          <a:p>
            <a:r>
              <a:rPr lang="es-CL" sz="1600" b="1" dirty="0"/>
              <a:t>22,7%</a:t>
            </a:r>
          </a:p>
        </p:txBody>
      </p:sp>
      <p:sp>
        <p:nvSpPr>
          <p:cNvPr id="22" name="CuadroTexto 21"/>
          <p:cNvSpPr txBox="1"/>
          <p:nvPr/>
        </p:nvSpPr>
        <p:spPr>
          <a:xfrm>
            <a:off x="3308950" y="3124734"/>
            <a:ext cx="3419398" cy="338554"/>
          </a:xfrm>
          <a:prstGeom prst="rect">
            <a:avLst/>
          </a:prstGeom>
          <a:noFill/>
        </p:spPr>
        <p:txBody>
          <a:bodyPr wrap="none" rtlCol="0">
            <a:spAutoFit/>
          </a:bodyPr>
          <a:lstStyle/>
          <a:p>
            <a:r>
              <a:rPr lang="es-CL" sz="1600" b="1" dirty="0"/>
              <a:t>Ciclo de inversiones y precio del cobre</a:t>
            </a:r>
          </a:p>
        </p:txBody>
      </p:sp>
      <p:graphicFrame>
        <p:nvGraphicFramePr>
          <p:cNvPr id="14" name="Gráfico 13">
            <a:extLst>
              <a:ext uri="{FF2B5EF4-FFF2-40B4-BE49-F238E27FC236}">
                <a16:creationId xmlns:a16="http://schemas.microsoft.com/office/drawing/2014/main" id="{2636CE4B-1F31-3D4E-B1D1-6C63C2C629B9}"/>
              </a:ext>
            </a:extLst>
          </p:cNvPr>
          <p:cNvGraphicFramePr>
            <a:graphicFrameLocks/>
          </p:cNvGraphicFramePr>
          <p:nvPr>
            <p:extLst/>
          </p:nvPr>
        </p:nvGraphicFramePr>
        <p:xfrm>
          <a:off x="1590612" y="3463289"/>
          <a:ext cx="8718785" cy="32726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2165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1524000" y="387859"/>
            <a:ext cx="9144000" cy="593217"/>
          </a:xfrm>
          <a:prstGeom prst="rect">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1" name="Content Placeholder 13"/>
          <p:cNvSpPr>
            <a:spLocks noGrp="1"/>
          </p:cNvSpPr>
          <p:nvPr>
            <p:ph idx="1"/>
          </p:nvPr>
        </p:nvSpPr>
        <p:spPr>
          <a:xfrm>
            <a:off x="1930400" y="496238"/>
            <a:ext cx="8623300" cy="377952"/>
          </a:xfrm>
        </p:spPr>
        <p:txBody>
          <a:bodyPr>
            <a:noAutofit/>
          </a:bodyPr>
          <a:lstStyle/>
          <a:p>
            <a:r>
              <a:rPr lang="es-CL" sz="1800" dirty="0">
                <a:solidFill>
                  <a:schemeClr val="bg1"/>
                </a:solidFill>
                <a:latin typeface="Trebuchet MS" panose="020B0603020202020204" pitchFamily="34" charset="0"/>
              </a:rPr>
              <a:t>ROL DE LA MINERÍA EN EL PAÍS</a:t>
            </a:r>
          </a:p>
          <a:p>
            <a:endParaRPr lang="en-US" sz="2800" dirty="0">
              <a:solidFill>
                <a:schemeClr val="bg1"/>
              </a:solidFill>
              <a:latin typeface="Trebuchet MS" panose="020B0603020202020204" pitchFamily="34" charset="0"/>
            </a:endParaRPr>
          </a:p>
        </p:txBody>
      </p:sp>
      <p:sp>
        <p:nvSpPr>
          <p:cNvPr id="34" name="Más 33"/>
          <p:cNvSpPr/>
          <p:nvPr/>
        </p:nvSpPr>
        <p:spPr>
          <a:xfrm>
            <a:off x="1888184" y="1302472"/>
            <a:ext cx="685800" cy="685800"/>
          </a:xfrm>
          <a:prstGeom prst="mathPlu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a:p>
        </p:txBody>
      </p:sp>
      <p:sp>
        <p:nvSpPr>
          <p:cNvPr id="35" name="CuadroTexto 34"/>
          <p:cNvSpPr txBox="1"/>
          <p:nvPr/>
        </p:nvSpPr>
        <p:spPr>
          <a:xfrm>
            <a:off x="2040798" y="1170640"/>
            <a:ext cx="8427174" cy="992579"/>
          </a:xfrm>
          <a:prstGeom prst="rect">
            <a:avLst/>
          </a:prstGeom>
          <a:noFill/>
        </p:spPr>
        <p:txBody>
          <a:bodyPr wrap="square" rtlCol="0">
            <a:spAutoFit/>
          </a:bodyPr>
          <a:lstStyle/>
          <a:p>
            <a:endParaRPr lang="en-US" sz="1950" b="1" dirty="0">
              <a:solidFill>
                <a:schemeClr val="accent1">
                  <a:lumMod val="75000"/>
                </a:schemeClr>
              </a:solidFill>
            </a:endParaRPr>
          </a:p>
          <a:p>
            <a:pPr marL="428625" indent="-428625">
              <a:buFont typeface="Wingdings" charset="2"/>
              <a:buChar char="ü"/>
            </a:pPr>
            <a:r>
              <a:rPr lang="es-CL" sz="1950" b="1" dirty="0">
                <a:solidFill>
                  <a:schemeClr val="accent1">
                    <a:lumMod val="75000"/>
                  </a:schemeClr>
                </a:solidFill>
              </a:rPr>
              <a:t>Sin embargo este empuje ha perdido fuerza</a:t>
            </a:r>
            <a:endParaRPr lang="en-US" sz="1950" b="1" dirty="0">
              <a:solidFill>
                <a:schemeClr val="accent1">
                  <a:lumMod val="75000"/>
                </a:schemeClr>
              </a:solidFill>
            </a:endParaRPr>
          </a:p>
          <a:p>
            <a:endParaRPr lang="en-US" sz="1950" b="1" dirty="0">
              <a:solidFill>
                <a:schemeClr val="accent1">
                  <a:lumMod val="75000"/>
                </a:schemeClr>
              </a:solidFill>
            </a:endParaRPr>
          </a:p>
        </p:txBody>
      </p:sp>
      <p:sp>
        <p:nvSpPr>
          <p:cNvPr id="15" name="CuadroTexto 14">
            <a:extLst>
              <a:ext uri="{FF2B5EF4-FFF2-40B4-BE49-F238E27FC236}">
                <a16:creationId xmlns:a16="http://schemas.microsoft.com/office/drawing/2014/main" id="{5C233035-7C35-BD4E-AFD0-424BD67C03BF}"/>
              </a:ext>
            </a:extLst>
          </p:cNvPr>
          <p:cNvSpPr txBox="1"/>
          <p:nvPr/>
        </p:nvSpPr>
        <p:spPr>
          <a:xfrm>
            <a:off x="1524001" y="6488998"/>
            <a:ext cx="1550341" cy="300082"/>
          </a:xfrm>
          <a:prstGeom prst="rect">
            <a:avLst/>
          </a:prstGeom>
          <a:noFill/>
          <a:ln>
            <a:noFill/>
          </a:ln>
        </p:spPr>
        <p:txBody>
          <a:bodyPr wrap="square" rtlCol="0">
            <a:spAutoFit/>
          </a:bodyPr>
          <a:lstStyle/>
          <a:p>
            <a:r>
              <a:rPr lang="es-CL" sz="1350" dirty="0">
                <a:solidFill>
                  <a:schemeClr val="tx1">
                    <a:lumMod val="50000"/>
                    <a:lumOff val="50000"/>
                  </a:schemeClr>
                </a:solidFill>
              </a:rPr>
              <a:t>Fuente: COCHILCO</a:t>
            </a:r>
          </a:p>
        </p:txBody>
      </p:sp>
      <p:sp>
        <p:nvSpPr>
          <p:cNvPr id="16" name="CuadroTexto 15">
            <a:extLst>
              <a:ext uri="{FF2B5EF4-FFF2-40B4-BE49-F238E27FC236}">
                <a16:creationId xmlns:a16="http://schemas.microsoft.com/office/drawing/2014/main" id="{5C233035-7C35-BD4E-AFD0-424BD67C03BF}"/>
              </a:ext>
            </a:extLst>
          </p:cNvPr>
          <p:cNvSpPr txBox="1"/>
          <p:nvPr/>
        </p:nvSpPr>
        <p:spPr>
          <a:xfrm>
            <a:off x="2231084" y="1924405"/>
            <a:ext cx="7437840" cy="1446550"/>
          </a:xfrm>
          <a:prstGeom prst="rect">
            <a:avLst/>
          </a:prstGeom>
          <a:noFill/>
        </p:spPr>
        <p:txBody>
          <a:bodyPr wrap="square" rtlCol="0">
            <a:spAutoFit/>
          </a:bodyPr>
          <a:lstStyle/>
          <a:p>
            <a:pPr marL="342900" indent="-342900">
              <a:buFont typeface="Arial" panose="020B0604020202020204" pitchFamily="34" charset="0"/>
              <a:buChar char="•"/>
            </a:pPr>
            <a:r>
              <a:rPr lang="es-CL" sz="1600" b="1" dirty="0">
                <a:solidFill>
                  <a:schemeClr val="accent1">
                    <a:lumMod val="75000"/>
                  </a:schemeClr>
                </a:solidFill>
              </a:rPr>
              <a:t>La participación en la oferta mundial de cobre pasó de un 16% el año 1985 a 38% el año 2004.</a:t>
            </a:r>
          </a:p>
          <a:p>
            <a:pPr marL="342900" indent="-342900">
              <a:buFont typeface="Arial" panose="020B0604020202020204" pitchFamily="34" charset="0"/>
              <a:buChar char="•"/>
            </a:pPr>
            <a:r>
              <a:rPr lang="es-CL" sz="1600" b="1" dirty="0">
                <a:solidFill>
                  <a:schemeClr val="accent1">
                    <a:lumMod val="75000"/>
                  </a:schemeClr>
                </a:solidFill>
              </a:rPr>
              <a:t>Pero cayó al 27% el 2017.</a:t>
            </a:r>
          </a:p>
          <a:p>
            <a:endParaRPr lang="es-CL" sz="2000" b="1" dirty="0">
              <a:solidFill>
                <a:schemeClr val="accent1">
                  <a:lumMod val="75000"/>
                </a:schemeClr>
              </a:solidFill>
            </a:endParaRPr>
          </a:p>
          <a:p>
            <a:pPr marL="285750" indent="-285750">
              <a:buFont typeface="Arial" panose="020B0604020202020204" pitchFamily="34" charset="0"/>
              <a:buChar char="•"/>
            </a:pPr>
            <a:endParaRPr lang="es-CL" sz="2000" b="1" dirty="0">
              <a:solidFill>
                <a:schemeClr val="accent1">
                  <a:lumMod val="75000"/>
                </a:schemeClr>
              </a:solidFill>
            </a:endParaRPr>
          </a:p>
        </p:txBody>
      </p:sp>
      <p:graphicFrame>
        <p:nvGraphicFramePr>
          <p:cNvPr id="18" name="Gráfico 17">
            <a:extLst>
              <a:ext uri="{FF2B5EF4-FFF2-40B4-BE49-F238E27FC236}">
                <a16:creationId xmlns:a16="http://schemas.microsoft.com/office/drawing/2014/main" id="{7D235D09-4B5A-2D4B-8F03-DFE5F5E9782E}"/>
              </a:ext>
            </a:extLst>
          </p:cNvPr>
          <p:cNvGraphicFramePr>
            <a:graphicFrameLocks/>
          </p:cNvGraphicFramePr>
          <p:nvPr>
            <p:extLst/>
          </p:nvPr>
        </p:nvGraphicFramePr>
        <p:xfrm>
          <a:off x="2098998" y="3420618"/>
          <a:ext cx="7851129" cy="3310007"/>
        </p:xfrm>
        <a:graphic>
          <a:graphicData uri="http://schemas.openxmlformats.org/drawingml/2006/chart">
            <c:chart xmlns:c="http://schemas.openxmlformats.org/drawingml/2006/chart" xmlns:r="http://schemas.openxmlformats.org/officeDocument/2006/relationships" r:id="rId3"/>
          </a:graphicData>
        </a:graphic>
      </p:graphicFrame>
      <p:sp>
        <p:nvSpPr>
          <p:cNvPr id="19" name="CuadroTexto 18">
            <a:extLst>
              <a:ext uri="{FF2B5EF4-FFF2-40B4-BE49-F238E27FC236}">
                <a16:creationId xmlns:a16="http://schemas.microsoft.com/office/drawing/2014/main" id="{F905BE92-EAAC-5D45-A48A-01D67D72EEC7}"/>
              </a:ext>
            </a:extLst>
          </p:cNvPr>
          <p:cNvSpPr txBox="1"/>
          <p:nvPr/>
        </p:nvSpPr>
        <p:spPr>
          <a:xfrm>
            <a:off x="6511013" y="3284913"/>
            <a:ext cx="484428" cy="300082"/>
          </a:xfrm>
          <a:prstGeom prst="rect">
            <a:avLst/>
          </a:prstGeom>
          <a:solidFill>
            <a:schemeClr val="accent1"/>
          </a:solidFill>
        </p:spPr>
        <p:txBody>
          <a:bodyPr wrap="none" rtlCol="0">
            <a:spAutoFit/>
          </a:bodyPr>
          <a:lstStyle/>
          <a:p>
            <a:r>
              <a:rPr lang="es-CL" sz="1350" dirty="0">
                <a:solidFill>
                  <a:schemeClr val="bg1"/>
                </a:solidFill>
              </a:rPr>
              <a:t>38%</a:t>
            </a:r>
          </a:p>
        </p:txBody>
      </p:sp>
      <p:sp>
        <p:nvSpPr>
          <p:cNvPr id="22" name="CuadroTexto 21">
            <a:extLst>
              <a:ext uri="{FF2B5EF4-FFF2-40B4-BE49-F238E27FC236}">
                <a16:creationId xmlns:a16="http://schemas.microsoft.com/office/drawing/2014/main" id="{540CB30C-2F81-6E40-94E1-9084924A7664}"/>
              </a:ext>
            </a:extLst>
          </p:cNvPr>
          <p:cNvSpPr txBox="1"/>
          <p:nvPr/>
        </p:nvSpPr>
        <p:spPr>
          <a:xfrm>
            <a:off x="9171257" y="3604483"/>
            <a:ext cx="484428" cy="300082"/>
          </a:xfrm>
          <a:prstGeom prst="rect">
            <a:avLst/>
          </a:prstGeom>
          <a:solidFill>
            <a:schemeClr val="accent1"/>
          </a:solidFill>
        </p:spPr>
        <p:txBody>
          <a:bodyPr wrap="none" rtlCol="0">
            <a:spAutoFit/>
          </a:bodyPr>
          <a:lstStyle/>
          <a:p>
            <a:r>
              <a:rPr lang="es-CL" sz="1350" dirty="0">
                <a:solidFill>
                  <a:schemeClr val="bg1"/>
                </a:solidFill>
              </a:rPr>
              <a:t>27%</a:t>
            </a:r>
          </a:p>
        </p:txBody>
      </p:sp>
      <p:sp>
        <p:nvSpPr>
          <p:cNvPr id="25" name="CuadroTexto 24"/>
          <p:cNvSpPr txBox="1"/>
          <p:nvPr/>
        </p:nvSpPr>
        <p:spPr>
          <a:xfrm>
            <a:off x="4263539" y="2917022"/>
            <a:ext cx="4494948" cy="338554"/>
          </a:xfrm>
          <a:prstGeom prst="rect">
            <a:avLst/>
          </a:prstGeom>
          <a:noFill/>
        </p:spPr>
        <p:txBody>
          <a:bodyPr wrap="none" rtlCol="0">
            <a:spAutoFit/>
          </a:bodyPr>
          <a:lstStyle/>
          <a:p>
            <a:r>
              <a:rPr lang="es-CL" sz="1600" b="1" dirty="0"/>
              <a:t>Producción chilena de cobre y % en oferta mundial</a:t>
            </a:r>
          </a:p>
        </p:txBody>
      </p:sp>
    </p:spTree>
    <p:extLst>
      <p:ext uri="{BB962C8B-B14F-4D97-AF65-F5344CB8AC3E}">
        <p14:creationId xmlns:p14="http://schemas.microsoft.com/office/powerpoint/2010/main" val="424172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24000" y="1743456"/>
            <a:ext cx="9144000" cy="2828544"/>
          </a:xfrm>
          <a:prstGeom prst="rect">
            <a:avLst/>
          </a:prstGeom>
          <a:solidFill>
            <a:schemeClr val="accent5"/>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L"/>
          </a:p>
        </p:txBody>
      </p:sp>
      <p:sp>
        <p:nvSpPr>
          <p:cNvPr id="14" name="Content Placeholder 13"/>
          <p:cNvSpPr>
            <a:spLocks noGrp="1"/>
          </p:cNvSpPr>
          <p:nvPr>
            <p:ph idx="1"/>
          </p:nvPr>
        </p:nvSpPr>
        <p:spPr>
          <a:xfrm>
            <a:off x="3169920" y="2922815"/>
            <a:ext cx="7095744" cy="789581"/>
          </a:xfrm>
        </p:spPr>
        <p:txBody>
          <a:bodyPr>
            <a:normAutofit/>
          </a:bodyPr>
          <a:lstStyle/>
          <a:p>
            <a:r>
              <a:rPr lang="es-CL" sz="3600" dirty="0">
                <a:solidFill>
                  <a:schemeClr val="bg1"/>
                </a:solidFill>
                <a:latin typeface="Trebuchet MS" panose="020B0603020202020204" pitchFamily="34" charset="0"/>
              </a:rPr>
              <a:t>CADENA DE VALOR DEL COBRE</a:t>
            </a:r>
          </a:p>
          <a:p>
            <a:endParaRPr lang="en-US" sz="2800" dirty="0">
              <a:solidFill>
                <a:schemeClr val="bg1"/>
              </a:solidFill>
              <a:latin typeface="Trebuchet MS" panose="020B0603020202020204" pitchFamily="34" charset="0"/>
            </a:endParaRPr>
          </a:p>
        </p:txBody>
      </p:sp>
      <p:sp>
        <p:nvSpPr>
          <p:cNvPr id="6" name="Content Placeholder 13"/>
          <p:cNvSpPr>
            <a:spLocks noGrp="1"/>
          </p:cNvSpPr>
          <p:nvPr>
            <p:ph sz="quarter" idx="12"/>
          </p:nvPr>
        </p:nvSpPr>
        <p:spPr>
          <a:xfrm>
            <a:off x="2087880" y="2523859"/>
            <a:ext cx="1082040" cy="1359905"/>
          </a:xfrm>
        </p:spPr>
        <p:txBody>
          <a:bodyPr/>
          <a:lstStyle/>
          <a:p>
            <a:r>
              <a:rPr lang="en-US" sz="8000" dirty="0">
                <a:solidFill>
                  <a:schemeClr val="bg1"/>
                </a:solidFill>
                <a:latin typeface="Trebuchet MS" panose="020B0603020202020204" pitchFamily="34" charset="0"/>
              </a:rPr>
              <a:t>2</a:t>
            </a:r>
          </a:p>
        </p:txBody>
      </p:sp>
      <p:sp>
        <p:nvSpPr>
          <p:cNvPr id="5" name="4 Rectángulo"/>
          <p:cNvSpPr/>
          <p:nvPr/>
        </p:nvSpPr>
        <p:spPr>
          <a:xfrm>
            <a:off x="1930401" y="6395062"/>
            <a:ext cx="2005677" cy="246221"/>
          </a:xfrm>
          <a:prstGeom prst="rect">
            <a:avLst/>
          </a:prstGeom>
        </p:spPr>
        <p:txBody>
          <a:bodyPr wrap="none">
            <a:spAutoFit/>
          </a:bodyPr>
          <a:lstStyle/>
          <a:p>
            <a:r>
              <a:rPr lang="es-CL" sz="1000" dirty="0">
                <a:solidFill>
                  <a:schemeClr val="tx1">
                    <a:lumMod val="50000"/>
                    <a:lumOff val="50000"/>
                  </a:schemeClr>
                </a:solidFill>
                <a:latin typeface="Verdana" pitchFamily="34" charset="0"/>
                <a:ea typeface="Verdana" pitchFamily="34" charset="0"/>
                <a:cs typeface="Verdana" pitchFamily="34" charset="0"/>
              </a:rPr>
              <a:t>Comisión Chilena del Cobre </a:t>
            </a:r>
          </a:p>
        </p:txBody>
      </p:sp>
      <p:cxnSp>
        <p:nvCxnSpPr>
          <p:cNvPr id="4" name="Conector recto 3"/>
          <p:cNvCxnSpPr/>
          <p:nvPr/>
        </p:nvCxnSpPr>
        <p:spPr>
          <a:xfrm>
            <a:off x="2974848" y="2774410"/>
            <a:ext cx="0" cy="858807"/>
          </a:xfrm>
          <a:prstGeom prst="line">
            <a:avLst/>
          </a:prstGeom>
          <a:ln w="4127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30533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3697</TotalTime>
  <Words>1449</Words>
  <Application>Microsoft Macintosh PowerPoint</Application>
  <PresentationFormat>Panorámica</PresentationFormat>
  <Paragraphs>430</Paragraphs>
  <Slides>26</Slides>
  <Notes>13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26</vt:i4>
      </vt:variant>
    </vt:vector>
  </HeadingPairs>
  <TitlesOfParts>
    <vt:vector size="36" baseType="lpstr">
      <vt:lpstr>Arial</vt:lpstr>
      <vt:lpstr>Arial Narrow</vt:lpstr>
      <vt:lpstr>Calibri</vt:lpstr>
      <vt:lpstr>Calibri Light</vt:lpstr>
      <vt:lpstr>Georgia</vt:lpstr>
      <vt:lpstr>gobCL</vt:lpstr>
      <vt:lpstr>Trebuchet MS</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OBJETIVO DE LA POLÍTICA MINERA SEGÚN NIVEL DE DESARROLLO</vt:lpstr>
      <vt:lpstr>OBJETIVO DE LA POLÍTICA MINERA SEGÚN NIVEL DE DESARROLLO</vt:lpstr>
      <vt:lpstr>Donde esta la mayor creación de valor en la industria del cobre</vt:lpstr>
      <vt:lpstr>Donde esta la mayor creación de valor en la industria del cobre</vt:lpstr>
      <vt:lpstr>Donde esta la mayor creación de valor en la industria del cobre</vt:lpstr>
      <vt:lpstr>Esquema estratégico para la creación de valor en minería</vt:lpstr>
      <vt:lpstr>Presentación de PowerPoint</vt:lpstr>
      <vt:lpstr>Impactos medidos</vt:lpstr>
      <vt:lpstr>Impactos medidos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Cantallopts Araya</dc:creator>
  <cp:lastModifiedBy>jorge cantallopts</cp:lastModifiedBy>
  <cp:revision>62</cp:revision>
  <dcterms:created xsi:type="dcterms:W3CDTF">2018-11-16T18:32:06Z</dcterms:created>
  <dcterms:modified xsi:type="dcterms:W3CDTF">2018-12-10T01:50:03Z</dcterms:modified>
</cp:coreProperties>
</file>