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4">
  <p:sldMasterIdLst>
    <p:sldMasterId id="2147483659" r:id="rId1"/>
    <p:sldMasterId id="2147484087" r:id="rId2"/>
    <p:sldMasterId id="2147484099" r:id="rId3"/>
    <p:sldMasterId id="2147484101" r:id="rId4"/>
  </p:sldMasterIdLst>
  <p:notesMasterIdLst>
    <p:notesMasterId r:id="rId31"/>
  </p:notesMasterIdLst>
  <p:handoutMasterIdLst>
    <p:handoutMasterId r:id="rId32"/>
  </p:handoutMasterIdLst>
  <p:sldIdLst>
    <p:sldId id="867" r:id="rId5"/>
    <p:sldId id="863" r:id="rId6"/>
    <p:sldId id="864" r:id="rId7"/>
    <p:sldId id="859" r:id="rId8"/>
    <p:sldId id="868" r:id="rId9"/>
    <p:sldId id="870" r:id="rId10"/>
    <p:sldId id="872" r:id="rId11"/>
    <p:sldId id="890" r:id="rId12"/>
    <p:sldId id="891" r:id="rId13"/>
    <p:sldId id="881" r:id="rId14"/>
    <p:sldId id="892" r:id="rId15"/>
    <p:sldId id="877" r:id="rId16"/>
    <p:sldId id="876" r:id="rId17"/>
    <p:sldId id="873" r:id="rId18"/>
    <p:sldId id="880" r:id="rId19"/>
    <p:sldId id="874" r:id="rId20"/>
    <p:sldId id="882" r:id="rId21"/>
    <p:sldId id="883" r:id="rId22"/>
    <p:sldId id="884" r:id="rId23"/>
    <p:sldId id="885" r:id="rId24"/>
    <p:sldId id="886" r:id="rId25"/>
    <p:sldId id="887" r:id="rId26"/>
    <p:sldId id="888" r:id="rId27"/>
    <p:sldId id="889" r:id="rId28"/>
    <p:sldId id="865" r:id="rId29"/>
    <p:sldId id="853" r:id="rId30"/>
  </p:sldIdLst>
  <p:sldSz cx="9144000" cy="6858000" type="screen4x3"/>
  <p:notesSz cx="6669088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099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W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9A90"/>
    <a:srgbClr val="FF6600"/>
    <a:srgbClr val="FF9900"/>
    <a:srgbClr val="FF9999"/>
    <a:srgbClr val="FFCCCC"/>
    <a:srgbClr val="3333CC"/>
    <a:srgbClr val="99CC00"/>
    <a:srgbClr val="00B050"/>
    <a:srgbClr val="7F7F7F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151" autoAdjust="0"/>
  </p:normalViewPr>
  <p:slideViewPr>
    <p:cSldViewPr>
      <p:cViewPr varScale="1">
        <p:scale>
          <a:sx n="114" d="100"/>
          <a:sy n="114" d="100"/>
        </p:scale>
        <p:origin x="150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6106"/>
    </p:cViewPr>
  </p:sorterViewPr>
  <p:notesViewPr>
    <p:cSldViewPr>
      <p:cViewPr varScale="1">
        <p:scale>
          <a:sx n="76" d="100"/>
          <a:sy n="76" d="100"/>
        </p:scale>
        <p:origin x="2214" y="114"/>
      </p:cViewPr>
      <p:guideLst>
        <p:guide orient="horz" pos="3127"/>
        <p:guide pos="209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2893780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43" tIns="46623" rIns="93243" bIns="46623" numCol="1" anchor="t" anchorCtr="0" compatLnSpc="1">
            <a:prstTxWarp prst="textNoShape">
              <a:avLst/>
            </a:prstTxWarp>
          </a:bodyPr>
          <a:lstStyle>
            <a:lvl1pPr defTabSz="932100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81540" y="1"/>
            <a:ext cx="2893780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43" tIns="46623" rIns="93243" bIns="46623" numCol="1" anchor="t" anchorCtr="0" compatLnSpc="1">
            <a:prstTxWarp prst="textNoShape">
              <a:avLst/>
            </a:prstTxWarp>
          </a:bodyPr>
          <a:lstStyle>
            <a:lvl1pPr algn="r" defTabSz="932100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67851"/>
            <a:ext cx="2893780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43" tIns="46623" rIns="93243" bIns="46623" numCol="1" anchor="b" anchorCtr="0" compatLnSpc="1">
            <a:prstTxWarp prst="textNoShape">
              <a:avLst/>
            </a:prstTxWarp>
          </a:bodyPr>
          <a:lstStyle>
            <a:lvl1pPr defTabSz="932100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81540" y="9467851"/>
            <a:ext cx="2893780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43" tIns="46623" rIns="93243" bIns="46623" numCol="1" anchor="b" anchorCtr="0" compatLnSpc="1">
            <a:prstTxWarp prst="textNoShape">
              <a:avLst/>
            </a:prstTxWarp>
          </a:bodyPr>
          <a:lstStyle>
            <a:lvl1pPr algn="r" defTabSz="932100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fld id="{2E13EA09-7925-4F4E-9DAF-85058AA88527}" type="slidenum">
              <a:rPr lang="de-DE"/>
              <a:pPr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367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665" cy="498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43" tIns="46623" rIns="93243" bIns="46623" numCol="1" anchor="t" anchorCtr="0" compatLnSpc="1">
            <a:prstTxWarp prst="textNoShape">
              <a:avLst/>
            </a:prstTxWarp>
          </a:bodyPr>
          <a:lstStyle>
            <a:lvl1pPr defTabSz="932100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423" y="0"/>
            <a:ext cx="2890665" cy="498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43" tIns="46623" rIns="93243" bIns="46623" numCol="1" anchor="t" anchorCtr="0" compatLnSpc="1">
            <a:prstTxWarp prst="textNoShape">
              <a:avLst/>
            </a:prstTxWarp>
          </a:bodyPr>
          <a:lstStyle>
            <a:lvl1pPr algn="r" defTabSz="932100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29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5663" y="742950"/>
            <a:ext cx="49593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7758" y="4716463"/>
            <a:ext cx="4893572" cy="446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43" tIns="46623" rIns="93243" bIns="466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5"/>
            <a:ext cx="2890665" cy="498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43" tIns="46623" rIns="93243" bIns="46623" numCol="1" anchor="b" anchorCtr="0" compatLnSpc="1">
            <a:prstTxWarp prst="textNoShape">
              <a:avLst/>
            </a:prstTxWarp>
          </a:bodyPr>
          <a:lstStyle>
            <a:lvl1pPr defTabSz="932100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423" y="9428165"/>
            <a:ext cx="2890665" cy="498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43" tIns="46623" rIns="93243" bIns="46623" numCol="1" anchor="b" anchorCtr="0" compatLnSpc="1">
            <a:prstTxWarp prst="textNoShape">
              <a:avLst/>
            </a:prstTxWarp>
          </a:bodyPr>
          <a:lstStyle>
            <a:lvl1pPr algn="r" defTabSz="932100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fld id="{AA6CA16D-C384-42D1-A7C5-DB8EC067DBE2}" type="slidenum">
              <a:rPr lang="de-DE"/>
              <a:pPr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85451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/>
              <a:t>1-5: B#####: Buchungsnummer gem. Kontensystem</a:t>
            </a:r>
          </a:p>
          <a:p>
            <a:r>
              <a:rPr lang="de-DE" altLang="de-DE"/>
              <a:t>6: Verwendung (U); Aufkommen ®; Saldo (B)</a:t>
            </a:r>
          </a:p>
          <a:p>
            <a:r>
              <a:rPr lang="de-DE" altLang="de-DE"/>
              <a:t>7: Institutioneller Sektor (H Haushalt; G Staat; …)</a:t>
            </a:r>
          </a:p>
        </p:txBody>
      </p:sp>
    </p:spTree>
    <p:extLst>
      <p:ext uri="{BB962C8B-B14F-4D97-AF65-F5344CB8AC3E}">
        <p14:creationId xmlns:p14="http://schemas.microsoft.com/office/powerpoint/2010/main" val="1077439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/>
              <a:t>Produktionsfunktionen: </a:t>
            </a:r>
            <a:r>
              <a:rPr lang="de-DE" dirty="0" err="1"/>
              <a:t>substitutional</a:t>
            </a:r>
            <a:r>
              <a:rPr lang="de-DE" dirty="0"/>
              <a:t> vs. </a:t>
            </a:r>
            <a:r>
              <a:rPr lang="de-DE" dirty="0" err="1"/>
              <a:t>Limitational</a:t>
            </a:r>
            <a:endParaRPr lang="de-DE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/>
              <a:t>Substitutional</a:t>
            </a:r>
            <a:r>
              <a:rPr lang="de-DE" dirty="0"/>
              <a:t>: Produktionsfaktor kann durch einen anderen Produktionsfaktor ersetzt werden; </a:t>
            </a:r>
            <a:r>
              <a:rPr lang="de-DE" dirty="0" err="1"/>
              <a:t>Outputmenge</a:t>
            </a:r>
            <a:r>
              <a:rPr lang="de-DE" dirty="0"/>
              <a:t> ändert sich durch Änderung der Einsatzmenge eines Produktionsfaktors und gleichzeitiger Konstanz anderer Produktionsfaktoren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dirty="0"/>
              <a:t>Cobb-Douglas: eine Erhöhung des Faktoreinsatzes bewirkt immer eine Erhöhung der Ausbringungsmenge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endParaRPr lang="de-DE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/>
              <a:t>Limitational</a:t>
            </a:r>
            <a:r>
              <a:rPr lang="de-DE" dirty="0"/>
              <a:t>: Produktionsfaktoren stehen in einem bestimmten Verhältnis; der Output kann nur verändert werden, wenn alle Produktionsfaktoren </a:t>
            </a:r>
            <a:r>
              <a:rPr lang="de-DE"/>
              <a:t>sich ändern</a:t>
            </a:r>
            <a:endParaRPr lang="de-DE" dirty="0"/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dirty="0"/>
              <a:t>Leontief (linear </a:t>
            </a:r>
            <a:r>
              <a:rPr lang="de-DE" dirty="0" err="1"/>
              <a:t>limitational</a:t>
            </a:r>
            <a:r>
              <a:rPr lang="de-DE" dirty="0"/>
              <a:t>: Produktionsfaktoren stehen in einem festen Verhältnis zueinander und zu einem festen Verhältnis zum Ausstoß (Output) eines Betriebes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dirty="0"/>
              <a:t>Gutenberg (nichtlinear </a:t>
            </a:r>
            <a:r>
              <a:rPr lang="de-DE" dirty="0" err="1"/>
              <a:t>limitational</a:t>
            </a:r>
            <a:r>
              <a:rPr lang="de-DE" dirty="0"/>
              <a:t>: </a:t>
            </a:r>
          </a:p>
        </p:txBody>
      </p:sp>
      <p:sp>
        <p:nvSpPr>
          <p:cNvPr id="2970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C365A56-5116-4011-9562-4E22734791AB}" type="slidenum">
              <a:rPr lang="de-DE" altLang="de-DE"/>
              <a:pPr eaLnBrk="1" hangingPunct="1"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26731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/>
              <a:t>Produktionsfunktionen: </a:t>
            </a:r>
            <a:r>
              <a:rPr lang="de-DE" dirty="0" err="1"/>
              <a:t>substitutional</a:t>
            </a:r>
            <a:r>
              <a:rPr lang="de-DE" dirty="0"/>
              <a:t> vs. </a:t>
            </a:r>
            <a:r>
              <a:rPr lang="de-DE" dirty="0" err="1"/>
              <a:t>Limitational</a:t>
            </a:r>
            <a:endParaRPr lang="de-DE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/>
              <a:t>Substitutional</a:t>
            </a:r>
            <a:r>
              <a:rPr lang="de-DE" dirty="0"/>
              <a:t>: Produktionsfaktor kann durch einen anderen Produktionsfaktor ersetzt werden; </a:t>
            </a:r>
            <a:r>
              <a:rPr lang="de-DE" dirty="0" err="1"/>
              <a:t>Outputmenge</a:t>
            </a:r>
            <a:r>
              <a:rPr lang="de-DE" dirty="0"/>
              <a:t> ändert sich durch Änderung der Einsatzmenge eines Produktionsfaktors und gleichzeitiger Konstanz anderer Produktionsfaktoren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dirty="0"/>
              <a:t>Cobb-Douglas: eine Erhöhung des Faktoreinsatzes bewirkt immer eine Erhöhung der Ausbringungsmenge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endParaRPr lang="de-DE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/>
              <a:t>Limitational</a:t>
            </a:r>
            <a:r>
              <a:rPr lang="de-DE" dirty="0"/>
              <a:t>: Produktionsfaktoren stehen in einem bestimmten Verhältnis; der Output kann nur verändert werden, wenn alle Produktionsfaktoren </a:t>
            </a:r>
            <a:r>
              <a:rPr lang="de-DE"/>
              <a:t>sich ändern</a:t>
            </a:r>
            <a:endParaRPr lang="de-DE" dirty="0"/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dirty="0"/>
              <a:t>Leontief (linear </a:t>
            </a:r>
            <a:r>
              <a:rPr lang="de-DE" dirty="0" err="1"/>
              <a:t>limitational</a:t>
            </a:r>
            <a:r>
              <a:rPr lang="de-DE" dirty="0"/>
              <a:t>: Produktionsfaktoren stehen in einem festen Verhältnis zueinander und zu einem festen Verhältnis zum Ausstoß (Output) eines Betriebes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dirty="0"/>
              <a:t>Gutenberg (nichtlinear </a:t>
            </a:r>
            <a:r>
              <a:rPr lang="de-DE" dirty="0" err="1"/>
              <a:t>limitational</a:t>
            </a:r>
            <a:r>
              <a:rPr lang="de-DE" dirty="0"/>
              <a:t>: </a:t>
            </a:r>
          </a:p>
        </p:txBody>
      </p:sp>
      <p:sp>
        <p:nvSpPr>
          <p:cNvPr id="2970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C365A56-5116-4011-9562-4E22734791AB}" type="slidenum">
              <a:rPr lang="de-DE" altLang="de-DE"/>
              <a:pPr eaLnBrk="1" hangingPunct="1"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15272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übersi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Content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8313" y="1412775"/>
            <a:ext cx="8280400" cy="3816449"/>
          </a:xfrm>
        </p:spPr>
        <p:txBody>
          <a:bodyPr/>
          <a:lstStyle>
            <a:lvl1pPr marL="457200" indent="-457200">
              <a:buFont typeface="+mj-lt"/>
              <a:buAutoNum type="arabicPeriod"/>
              <a:defRPr b="1"/>
            </a:lvl1pPr>
            <a:lvl2pPr marL="914400" indent="-457200">
              <a:buFont typeface="+mj-lt"/>
              <a:buAutoNum type="alphaL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AU" noProof="0" dirty="0"/>
              <a:t>Heading</a:t>
            </a:r>
          </a:p>
          <a:p>
            <a:pPr lvl="1"/>
            <a:r>
              <a:rPr lang="en-AU" noProof="0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141517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GloRe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457200" y="2622552"/>
            <a:ext cx="5554960" cy="45148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de-DE" dirty="0"/>
            </a:lvl1pPr>
          </a:lstStyle>
          <a:p>
            <a:pPr lvl="0"/>
            <a:r>
              <a:rPr lang="en-GB" sz="2800" noProof="0" dirty="0"/>
              <a:t>Title of the presentation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idx="1" hasCustomPrompt="1"/>
          </p:nvPr>
        </p:nvSpPr>
        <p:spPr>
          <a:xfrm>
            <a:off x="457200" y="3261361"/>
            <a:ext cx="8229600" cy="7437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spcBef>
                <a:spcPts val="400"/>
              </a:spcBef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GB" noProof="0" dirty="0"/>
              <a:t>Subtitle (optional)</a:t>
            </a:r>
          </a:p>
        </p:txBody>
      </p:sp>
      <p:sp>
        <p:nvSpPr>
          <p:cNvPr id="9" name="Textplatzhalter 2"/>
          <p:cNvSpPr>
            <a:spLocks noGrp="1"/>
          </p:cNvSpPr>
          <p:nvPr>
            <p:ph idx="10" hasCustomPrompt="1"/>
          </p:nvPr>
        </p:nvSpPr>
        <p:spPr>
          <a:xfrm>
            <a:off x="457200" y="4203303"/>
            <a:ext cx="8229600" cy="7437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spcBef>
                <a:spcPts val="400"/>
              </a:spcBef>
              <a:defRPr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GB" noProof="0" dirty="0"/>
              <a:t>Author(s)</a:t>
            </a:r>
          </a:p>
        </p:txBody>
      </p:sp>
    </p:spTree>
    <p:extLst>
      <p:ext uri="{BB962C8B-B14F-4D97-AF65-F5344CB8AC3E}">
        <p14:creationId xmlns:p14="http://schemas.microsoft.com/office/powerpoint/2010/main" val="2288144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WiS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457200" y="2622552"/>
            <a:ext cx="5554960" cy="45148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de-DE" dirty="0"/>
            </a:lvl1pPr>
          </a:lstStyle>
          <a:p>
            <a:pPr lvl="0"/>
            <a:r>
              <a:rPr lang="en-GB" sz="2800" noProof="0" dirty="0"/>
              <a:t>Title of the presentation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" hasCustomPrompt="1"/>
          </p:nvPr>
        </p:nvSpPr>
        <p:spPr>
          <a:xfrm>
            <a:off x="457200" y="3261361"/>
            <a:ext cx="8229600" cy="7437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spcBef>
                <a:spcPts val="400"/>
              </a:spcBef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GB" noProof="0" dirty="0"/>
              <a:t>Subtitle (optional)</a:t>
            </a:r>
          </a:p>
        </p:txBody>
      </p:sp>
      <p:sp>
        <p:nvSpPr>
          <p:cNvPr id="8" name="Textplatzhalter 2"/>
          <p:cNvSpPr>
            <a:spLocks noGrp="1"/>
          </p:cNvSpPr>
          <p:nvPr>
            <p:ph idx="10" hasCustomPrompt="1"/>
          </p:nvPr>
        </p:nvSpPr>
        <p:spPr>
          <a:xfrm>
            <a:off x="457200" y="4203303"/>
            <a:ext cx="8229600" cy="7437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spcBef>
                <a:spcPts val="400"/>
              </a:spcBef>
              <a:defRPr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GB" noProof="0" dirty="0"/>
              <a:t>Author(s)</a:t>
            </a:r>
          </a:p>
        </p:txBody>
      </p:sp>
    </p:spTree>
    <p:extLst>
      <p:ext uri="{BB962C8B-B14F-4D97-AF65-F5344CB8AC3E}">
        <p14:creationId xmlns:p14="http://schemas.microsoft.com/office/powerpoint/2010/main" val="2009955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Eu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457200" y="2622552"/>
            <a:ext cx="5554960" cy="45148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de-DE" dirty="0"/>
            </a:lvl1pPr>
          </a:lstStyle>
          <a:p>
            <a:pPr lvl="0"/>
            <a:r>
              <a:rPr lang="en-GB" sz="2800" noProof="0" dirty="0"/>
              <a:t>Title of the presentation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idx="1" hasCustomPrompt="1"/>
          </p:nvPr>
        </p:nvSpPr>
        <p:spPr>
          <a:xfrm>
            <a:off x="457200" y="3261361"/>
            <a:ext cx="8229600" cy="7437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spcBef>
                <a:spcPts val="400"/>
              </a:spcBef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GB" noProof="0" dirty="0"/>
              <a:t>Subtitle (optional)</a:t>
            </a:r>
          </a:p>
        </p:txBody>
      </p:sp>
      <p:sp>
        <p:nvSpPr>
          <p:cNvPr id="9" name="Textplatzhalter 2"/>
          <p:cNvSpPr>
            <a:spLocks noGrp="1"/>
          </p:cNvSpPr>
          <p:nvPr>
            <p:ph idx="10" hasCustomPrompt="1"/>
          </p:nvPr>
        </p:nvSpPr>
        <p:spPr>
          <a:xfrm>
            <a:off x="457200" y="4203303"/>
            <a:ext cx="8229600" cy="7437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spcBef>
                <a:spcPts val="400"/>
              </a:spcBef>
              <a:defRPr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GB" noProof="0" dirty="0"/>
              <a:t>Author(s)</a:t>
            </a:r>
          </a:p>
        </p:txBody>
      </p:sp>
    </p:spTree>
    <p:extLst>
      <p:ext uri="{BB962C8B-B14F-4D97-AF65-F5344CB8AC3E}">
        <p14:creationId xmlns:p14="http://schemas.microsoft.com/office/powerpoint/2010/main" val="1313425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88963" y="152400"/>
            <a:ext cx="2936875" cy="25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cap="all">
                <a:solidFill>
                  <a:schemeClr val="accent3"/>
                </a:solidFill>
              </a:defRPr>
            </a:lvl1pPr>
          </a:lstStyle>
          <a:p>
            <a:pPr lvl="0"/>
            <a:r>
              <a:rPr lang="en-GB" noProof="0" dirty="0" err="1"/>
              <a:t>Thema</a:t>
            </a:r>
            <a:r>
              <a:rPr lang="en-GB" noProof="0" dirty="0"/>
              <a:t> </a:t>
            </a:r>
            <a:r>
              <a:rPr lang="en-GB" noProof="0" dirty="0" err="1"/>
              <a:t>einfügen</a:t>
            </a:r>
            <a:endParaRPr lang="en-GB" noProof="0" dirty="0"/>
          </a:p>
        </p:txBody>
      </p:sp>
      <p:sp>
        <p:nvSpPr>
          <p:cNvPr id="7" name="Bildplatzhalter 2"/>
          <p:cNvSpPr>
            <a:spLocks noGrp="1"/>
          </p:cNvSpPr>
          <p:nvPr>
            <p:ph type="pic" sz="quarter" idx="11"/>
          </p:nvPr>
        </p:nvSpPr>
        <p:spPr>
          <a:xfrm>
            <a:off x="585788" y="1910398"/>
            <a:ext cx="2940050" cy="137223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2"/>
          </p:nvPr>
        </p:nvSpPr>
        <p:spPr>
          <a:xfrm>
            <a:off x="3746500" y="1910398"/>
            <a:ext cx="4829174" cy="13722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noProof="0" dirty="0" err="1"/>
              <a:t>Mastertextformat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3"/>
          </p:nvPr>
        </p:nvSpPr>
        <p:spPr>
          <a:xfrm>
            <a:off x="585788" y="3574098"/>
            <a:ext cx="2940050" cy="137223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4"/>
          </p:nvPr>
        </p:nvSpPr>
        <p:spPr>
          <a:xfrm>
            <a:off x="3746500" y="3574098"/>
            <a:ext cx="4829174" cy="13722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noProof="0" dirty="0" err="1"/>
              <a:t>Mastertextformat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5"/>
          </p:nvPr>
        </p:nvSpPr>
        <p:spPr>
          <a:xfrm>
            <a:off x="589280" y="5225099"/>
            <a:ext cx="7986394" cy="9725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10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noProof="0" dirty="0" err="1"/>
              <a:t>Mastertextformat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61166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schnittsüberschrif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 Verbindung 7"/>
          <p:cNvCxnSpPr/>
          <p:nvPr userDrawn="1"/>
        </p:nvCxnSpPr>
        <p:spPr>
          <a:xfrm>
            <a:off x="1336040" y="3108960"/>
            <a:ext cx="6471920" cy="0"/>
          </a:xfrm>
          <a:prstGeom prst="line">
            <a:avLst/>
          </a:prstGeom>
          <a:ln w="63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itel 1"/>
          <p:cNvSpPr>
            <a:spLocks noGrp="1"/>
          </p:cNvSpPr>
          <p:nvPr>
            <p:ph type="title" hasCustomPrompt="1"/>
          </p:nvPr>
        </p:nvSpPr>
        <p:spPr>
          <a:xfrm>
            <a:off x="589280" y="1910398"/>
            <a:ext cx="7986395" cy="893762"/>
          </a:xfrm>
        </p:spPr>
        <p:txBody>
          <a:bodyPr/>
          <a:lstStyle>
            <a:lvl1pPr marL="342900" indent="-342900" algn="ctr">
              <a:buFont typeface="+mj-lt"/>
              <a:buAutoNum type="arabicPeriod"/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GB" noProof="0" dirty="0"/>
              <a:t>insert heading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 hasCustomPrompt="1"/>
          </p:nvPr>
        </p:nvSpPr>
        <p:spPr>
          <a:xfrm>
            <a:off x="589280" y="3413761"/>
            <a:ext cx="8007350" cy="1655763"/>
          </a:xfrm>
        </p:spPr>
        <p:txBody>
          <a:bodyPr/>
          <a:lstStyle>
            <a:lvl1pPr>
              <a:defRPr lang="de-DE" sz="1800" b="1" kern="1200" baseline="0" dirty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GB" noProof="0" dirty="0"/>
              <a:t>Subheading / Text / Figure (optional)</a:t>
            </a:r>
          </a:p>
        </p:txBody>
      </p:sp>
    </p:spTree>
    <p:extLst>
      <p:ext uri="{BB962C8B-B14F-4D97-AF65-F5344CB8AC3E}">
        <p14:creationId xmlns:p14="http://schemas.microsoft.com/office/powerpoint/2010/main" val="321839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platzhalter 13"/>
          <p:cNvSpPr>
            <a:spLocks noGrp="1"/>
          </p:cNvSpPr>
          <p:nvPr>
            <p:ph type="title"/>
          </p:nvPr>
        </p:nvSpPr>
        <p:spPr>
          <a:xfrm>
            <a:off x="457200" y="1910398"/>
            <a:ext cx="8229600" cy="893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0"/>
          </p:nvPr>
        </p:nvSpPr>
        <p:spPr>
          <a:xfrm>
            <a:off x="457200" y="3413760"/>
            <a:ext cx="8229600" cy="157543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04725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67544" y="692696"/>
            <a:ext cx="8280920" cy="5616624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sz="1600">
                <a:solidFill>
                  <a:schemeClr val="tx2"/>
                </a:solidFill>
                <a:latin typeface="Calibri" pitchFamily="34" charset="0"/>
              </a:defRPr>
            </a:lvl5pPr>
          </a:lstStyle>
          <a:p>
            <a:pPr lvl="0"/>
            <a:r>
              <a:rPr lang="en-GB" noProof="0" dirty="0"/>
              <a:t>Insert text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  <a:p>
            <a:pPr lvl="3"/>
            <a:r>
              <a:rPr lang="en-GB" noProof="0" dirty="0"/>
              <a:t>text level 4</a:t>
            </a:r>
          </a:p>
          <a:p>
            <a:pPr lvl="4"/>
            <a:r>
              <a:rPr lang="en-GB" noProof="0" dirty="0"/>
              <a:t>text level 5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68312" y="0"/>
            <a:ext cx="8280151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</a:lstStyle>
          <a:p>
            <a:pPr lvl="0"/>
            <a:r>
              <a:rPr lang="en-GB" noProof="0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3475690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4172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8312" y="0"/>
            <a:ext cx="8280151" cy="620713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Calibri" pitchFamily="34" charset="0"/>
              </a:defRPr>
            </a:lvl1pPr>
          </a:lstStyle>
          <a:p>
            <a:r>
              <a:rPr lang="en-GB" noProof="0" dirty="0"/>
              <a:t>Heading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 hasCustomPrompt="1"/>
          </p:nvPr>
        </p:nvSpPr>
        <p:spPr>
          <a:xfrm>
            <a:off x="468312" y="692150"/>
            <a:ext cx="4027488" cy="5617170"/>
          </a:xfrm>
        </p:spPr>
        <p:txBody>
          <a:bodyPr/>
          <a:lstStyle>
            <a:lvl1pPr>
              <a:defRPr baseline="0"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 sz="1600">
                <a:solidFill>
                  <a:schemeClr val="tx2"/>
                </a:solidFill>
                <a:latin typeface="Calibri" pitchFamily="34" charset="0"/>
              </a:defRPr>
            </a:lvl5pPr>
          </a:lstStyle>
          <a:p>
            <a:pPr lvl="0"/>
            <a:r>
              <a:rPr lang="en-GB" noProof="0" dirty="0"/>
              <a:t>Insert text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  <a:p>
            <a:pPr lvl="3"/>
            <a:r>
              <a:rPr lang="en-GB" noProof="0" dirty="0"/>
              <a:t>text level 4</a:t>
            </a:r>
          </a:p>
          <a:p>
            <a:pPr lvl="4"/>
            <a:r>
              <a:rPr lang="en-GB" noProof="0" dirty="0"/>
              <a:t>text 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199" y="692150"/>
            <a:ext cx="4100263" cy="561717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 sz="1600">
                <a:solidFill>
                  <a:schemeClr val="tx2"/>
                </a:solidFill>
                <a:latin typeface="Calibri" pitchFamily="34" charset="0"/>
              </a:defRPr>
            </a:lvl5pPr>
          </a:lstStyle>
          <a:p>
            <a:pPr lvl="0"/>
            <a:r>
              <a:rPr lang="en-GB" noProof="0" dirty="0"/>
              <a:t>Insert text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  <a:p>
            <a:pPr lvl="3"/>
            <a:r>
              <a:rPr lang="en-GB" noProof="0" dirty="0"/>
              <a:t>text level 4</a:t>
            </a:r>
          </a:p>
          <a:p>
            <a:pPr lvl="4"/>
            <a:r>
              <a:rPr lang="en-GB" noProof="0" dirty="0"/>
              <a:t>text level 5</a:t>
            </a:r>
          </a:p>
        </p:txBody>
      </p:sp>
    </p:spTree>
    <p:extLst>
      <p:ext uri="{BB962C8B-B14F-4D97-AF65-F5344CB8AC3E}">
        <p14:creationId xmlns:p14="http://schemas.microsoft.com/office/powerpoint/2010/main" val="1176812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8312" y="0"/>
            <a:ext cx="8280151" cy="62071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Heading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68312" y="692150"/>
            <a:ext cx="4027488" cy="561717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>
              <a:defRPr/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 noProof="0" dirty="0"/>
              <a:t>Insert text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  <a:p>
            <a:pPr lvl="3"/>
            <a:r>
              <a:rPr lang="en-GB" noProof="0" dirty="0"/>
              <a:t>text level 4</a:t>
            </a:r>
          </a:p>
          <a:p>
            <a:pPr lvl="4"/>
            <a:r>
              <a:rPr lang="en-GB" noProof="0" dirty="0"/>
              <a:t>text 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199" y="692150"/>
            <a:ext cx="4100263" cy="5617170"/>
          </a:xfrm>
        </p:spPr>
        <p:txBody>
          <a:bodyPr/>
          <a:lstStyle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 noProof="0" dirty="0"/>
              <a:t>Insert text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  <a:p>
            <a:pPr lvl="3"/>
            <a:r>
              <a:rPr lang="en-GB" noProof="0" dirty="0"/>
              <a:t>text level 4</a:t>
            </a:r>
          </a:p>
          <a:p>
            <a:pPr lvl="4"/>
            <a:r>
              <a:rPr lang="en-GB" noProof="0" dirty="0"/>
              <a:t>text level 5</a:t>
            </a:r>
          </a:p>
        </p:txBody>
      </p:sp>
    </p:spTree>
    <p:extLst>
      <p:ext uri="{BB962C8B-B14F-4D97-AF65-F5344CB8AC3E}">
        <p14:creationId xmlns:p14="http://schemas.microsoft.com/office/powerpoint/2010/main" val="428183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Text/Grafik 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Heading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0" hasCustomPrompt="1"/>
          </p:nvPr>
        </p:nvSpPr>
        <p:spPr>
          <a:xfrm>
            <a:off x="468313" y="760237"/>
            <a:ext cx="4031679" cy="266876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Insert text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  <a:p>
            <a:pPr lvl="3"/>
            <a:r>
              <a:rPr lang="en-GB" noProof="0" dirty="0"/>
              <a:t>text level 4</a:t>
            </a:r>
          </a:p>
          <a:p>
            <a:pPr lvl="4"/>
            <a:r>
              <a:rPr lang="en-GB" noProof="0" dirty="0"/>
              <a:t>text level 5</a:t>
            </a:r>
            <a:endParaRPr lang="de-DE" dirty="0"/>
          </a:p>
        </p:txBody>
      </p:sp>
      <p:sp>
        <p:nvSpPr>
          <p:cNvPr id="5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4716016" y="760238"/>
            <a:ext cx="4032697" cy="26687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Insert text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  <a:p>
            <a:pPr lvl="3"/>
            <a:r>
              <a:rPr lang="en-GB" noProof="0" dirty="0"/>
              <a:t>text level 4</a:t>
            </a:r>
          </a:p>
          <a:p>
            <a:pPr lvl="4"/>
            <a:r>
              <a:rPr lang="en-GB" noProof="0" dirty="0"/>
              <a:t>text level 5</a:t>
            </a:r>
            <a:endParaRPr lang="de-DE" dirty="0"/>
          </a:p>
        </p:txBody>
      </p:sp>
      <p:sp>
        <p:nvSpPr>
          <p:cNvPr id="6" name="Inhaltsplatzhalter 3"/>
          <p:cNvSpPr>
            <a:spLocks noGrp="1"/>
          </p:cNvSpPr>
          <p:nvPr>
            <p:ph sz="quarter" idx="12" hasCustomPrompt="1"/>
          </p:nvPr>
        </p:nvSpPr>
        <p:spPr>
          <a:xfrm>
            <a:off x="468312" y="3568524"/>
            <a:ext cx="4031679" cy="26687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Insert text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  <a:p>
            <a:pPr lvl="3"/>
            <a:r>
              <a:rPr lang="en-GB" noProof="0" dirty="0"/>
              <a:t>text level 4</a:t>
            </a:r>
          </a:p>
          <a:p>
            <a:pPr lvl="4"/>
            <a:r>
              <a:rPr lang="en-GB" noProof="0" dirty="0"/>
              <a:t>text level 5</a:t>
            </a:r>
          </a:p>
        </p:txBody>
      </p:sp>
      <p:sp>
        <p:nvSpPr>
          <p:cNvPr id="7" name="Inhaltsplatzhalter 3"/>
          <p:cNvSpPr>
            <a:spLocks noGrp="1"/>
          </p:cNvSpPr>
          <p:nvPr>
            <p:ph sz="quarter" idx="13" hasCustomPrompt="1"/>
          </p:nvPr>
        </p:nvSpPr>
        <p:spPr>
          <a:xfrm>
            <a:off x="4716016" y="3568524"/>
            <a:ext cx="4031679" cy="26687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Insert text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  <a:p>
            <a:pPr lvl="3"/>
            <a:r>
              <a:rPr lang="en-GB" noProof="0" dirty="0"/>
              <a:t>text level 4</a:t>
            </a:r>
          </a:p>
          <a:p>
            <a:pPr lvl="4"/>
            <a:r>
              <a:rPr lang="en-GB" noProof="0" dirty="0"/>
              <a:t>text level 5</a:t>
            </a:r>
          </a:p>
        </p:txBody>
      </p:sp>
    </p:spTree>
    <p:extLst>
      <p:ext uri="{BB962C8B-B14F-4D97-AF65-F5344CB8AC3E}">
        <p14:creationId xmlns:p14="http://schemas.microsoft.com/office/powerpoint/2010/main" val="1521275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>
          <a:xfrm>
            <a:off x="468313" y="726058"/>
            <a:ext cx="8280400" cy="273685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Inhaltsplatzhalter 3"/>
          <p:cNvSpPr>
            <a:spLocks noGrp="1"/>
          </p:cNvSpPr>
          <p:nvPr>
            <p:ph sz="quarter" idx="11"/>
          </p:nvPr>
        </p:nvSpPr>
        <p:spPr>
          <a:xfrm>
            <a:off x="468313" y="3573016"/>
            <a:ext cx="8280400" cy="2736726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625558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schnittsüberschrif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 Verbindung 7"/>
          <p:cNvCxnSpPr/>
          <p:nvPr userDrawn="1"/>
        </p:nvCxnSpPr>
        <p:spPr>
          <a:xfrm>
            <a:off x="1336040" y="3108960"/>
            <a:ext cx="6471920" cy="0"/>
          </a:xfrm>
          <a:prstGeom prst="line">
            <a:avLst/>
          </a:prstGeom>
          <a:ln w="63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itel 1"/>
          <p:cNvSpPr>
            <a:spLocks noGrp="1"/>
          </p:cNvSpPr>
          <p:nvPr>
            <p:ph type="title" hasCustomPrompt="1"/>
          </p:nvPr>
        </p:nvSpPr>
        <p:spPr>
          <a:xfrm>
            <a:off x="589280" y="1910398"/>
            <a:ext cx="7986395" cy="893762"/>
          </a:xfrm>
        </p:spPr>
        <p:txBody>
          <a:bodyPr/>
          <a:lstStyle>
            <a:lvl1pPr marL="342900" indent="-342900" algn="ctr">
              <a:buFont typeface="+mj-lt"/>
              <a:buAutoNum type="arabicPeriod"/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GB" noProof="0" dirty="0"/>
              <a:t>insert heading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 hasCustomPrompt="1"/>
          </p:nvPr>
        </p:nvSpPr>
        <p:spPr>
          <a:xfrm>
            <a:off x="589280" y="3413761"/>
            <a:ext cx="8007350" cy="1655763"/>
          </a:xfrm>
        </p:spPr>
        <p:txBody>
          <a:bodyPr/>
          <a:lstStyle>
            <a:lvl1pPr>
              <a:defRPr lang="de-DE" sz="1800" b="1" kern="1200" baseline="0" dirty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GB" noProof="0" dirty="0"/>
              <a:t>Subheading / Text / Figure (optional)</a:t>
            </a:r>
          </a:p>
        </p:txBody>
      </p:sp>
    </p:spTree>
    <p:extLst>
      <p:ext uri="{BB962C8B-B14F-4D97-AF65-F5344CB8AC3E}">
        <p14:creationId xmlns:p14="http://schemas.microsoft.com/office/powerpoint/2010/main" val="1429306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GWS Bild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457200" y="2622552"/>
            <a:ext cx="5554960" cy="45148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de-DE" baseline="0" dirty="0"/>
            </a:lvl1pPr>
          </a:lstStyle>
          <a:p>
            <a:pPr lvl="0"/>
            <a:r>
              <a:rPr lang="en-GB" sz="2800" noProof="0" dirty="0"/>
              <a:t>Title of the presentation</a:t>
            </a:r>
            <a:endParaRPr lang="en-GB" noProof="0" dirty="0"/>
          </a:p>
        </p:txBody>
      </p:sp>
      <p:sp>
        <p:nvSpPr>
          <p:cNvPr id="7" name="Textplatzhalter 2"/>
          <p:cNvSpPr>
            <a:spLocks noGrp="1"/>
          </p:cNvSpPr>
          <p:nvPr>
            <p:ph idx="1" hasCustomPrompt="1"/>
          </p:nvPr>
        </p:nvSpPr>
        <p:spPr>
          <a:xfrm>
            <a:off x="457200" y="3261361"/>
            <a:ext cx="8229600" cy="7437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spcBef>
                <a:spcPts val="400"/>
              </a:spcBef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GB" noProof="0" dirty="0"/>
              <a:t>Subtitle (optional)</a:t>
            </a:r>
          </a:p>
        </p:txBody>
      </p:sp>
      <p:sp>
        <p:nvSpPr>
          <p:cNvPr id="9" name="Textplatzhalter 2"/>
          <p:cNvSpPr>
            <a:spLocks noGrp="1"/>
          </p:cNvSpPr>
          <p:nvPr>
            <p:ph idx="10" hasCustomPrompt="1"/>
          </p:nvPr>
        </p:nvSpPr>
        <p:spPr>
          <a:xfrm>
            <a:off x="457200" y="4203303"/>
            <a:ext cx="8229600" cy="7437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spcBef>
                <a:spcPts val="400"/>
              </a:spcBef>
              <a:defRPr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GB" noProof="0" dirty="0"/>
              <a:t>Author(s)</a:t>
            </a:r>
          </a:p>
        </p:txBody>
      </p:sp>
    </p:spTree>
    <p:extLst>
      <p:ext uri="{BB962C8B-B14F-4D97-AF65-F5344CB8AC3E}">
        <p14:creationId xmlns:p14="http://schemas.microsoft.com/office/powerpoint/2010/main" val="1056958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0"/>
            <a:ext cx="82804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err="1"/>
              <a:t>Titelmasterformat</a:t>
            </a:r>
            <a:r>
              <a:rPr lang="en-GB" noProof="0" dirty="0"/>
              <a:t> </a:t>
            </a:r>
            <a:r>
              <a:rPr lang="en-GB" noProof="0" dirty="0" err="1"/>
              <a:t>durch</a:t>
            </a:r>
            <a:r>
              <a:rPr lang="en-GB" noProof="0" dirty="0"/>
              <a:t> </a:t>
            </a:r>
            <a:r>
              <a:rPr lang="en-GB" noProof="0" dirty="0" err="1"/>
              <a:t>Klicken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692150"/>
            <a:ext cx="8280400" cy="5617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err="1"/>
              <a:t>Hier</a:t>
            </a:r>
            <a:r>
              <a:rPr lang="en-GB" noProof="0" dirty="0"/>
              <a:t> </a:t>
            </a:r>
            <a:r>
              <a:rPr lang="en-GB" noProof="0" dirty="0" err="1"/>
              <a:t>klicken</a:t>
            </a:r>
            <a:r>
              <a:rPr lang="en-GB" noProof="0" dirty="0"/>
              <a:t>, um Master-</a:t>
            </a:r>
            <a:r>
              <a:rPr lang="en-GB" noProof="0" dirty="0" err="1"/>
              <a:t>Textformat</a:t>
            </a:r>
            <a:r>
              <a:rPr lang="en-GB" noProof="0" dirty="0"/>
              <a:t> </a:t>
            </a:r>
            <a:r>
              <a:rPr lang="en-GB" noProof="0" dirty="0" err="1"/>
              <a:t>zu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r>
              <a:rPr lang="en-GB" noProof="0" dirty="0"/>
              <a:t>.</a:t>
            </a:r>
          </a:p>
          <a:p>
            <a:pPr lvl="1"/>
            <a:r>
              <a:rPr lang="en-GB" noProof="0" dirty="0" err="1"/>
              <a:t>Zweite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2"/>
            <a:r>
              <a:rPr lang="en-GB" noProof="0" dirty="0" err="1"/>
              <a:t>Dritte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3"/>
            <a:r>
              <a:rPr lang="en-GB" noProof="0" dirty="0"/>
              <a:t>  </a:t>
            </a:r>
            <a:r>
              <a:rPr lang="en-GB" noProof="0" dirty="0" err="1"/>
              <a:t>Vierte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4"/>
            <a:r>
              <a:rPr lang="en-GB" noProof="0" dirty="0" err="1"/>
              <a:t>Fünfte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</p:txBody>
      </p:sp>
      <p:sp>
        <p:nvSpPr>
          <p:cNvPr id="1030" name="Line 9"/>
          <p:cNvSpPr>
            <a:spLocks noChangeShapeType="1"/>
          </p:cNvSpPr>
          <p:nvPr/>
        </p:nvSpPr>
        <p:spPr bwMode="auto">
          <a:xfrm>
            <a:off x="468313" y="6381750"/>
            <a:ext cx="8280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de-DE">
              <a:solidFill>
                <a:schemeClr val="tx2"/>
              </a:solidFill>
            </a:endParaRPr>
          </a:p>
        </p:txBody>
      </p:sp>
      <p:sp>
        <p:nvSpPr>
          <p:cNvPr id="1031" name="Line 10"/>
          <p:cNvSpPr>
            <a:spLocks noChangeShapeType="1"/>
          </p:cNvSpPr>
          <p:nvPr/>
        </p:nvSpPr>
        <p:spPr bwMode="auto">
          <a:xfrm>
            <a:off x="468313" y="620713"/>
            <a:ext cx="8280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de-DE">
              <a:solidFill>
                <a:schemeClr val="tx2"/>
              </a:solidFill>
            </a:endParaRPr>
          </a:p>
        </p:txBody>
      </p:sp>
      <p:sp>
        <p:nvSpPr>
          <p:cNvPr id="1032" name="Line 12"/>
          <p:cNvSpPr>
            <a:spLocks noChangeShapeType="1"/>
          </p:cNvSpPr>
          <p:nvPr/>
        </p:nvSpPr>
        <p:spPr bwMode="auto">
          <a:xfrm>
            <a:off x="468313" y="6858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de-DE">
              <a:solidFill>
                <a:schemeClr val="tx2"/>
              </a:solidFill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 userDrawn="1"/>
        </p:nvSpPr>
        <p:spPr bwMode="auto">
          <a:xfrm>
            <a:off x="395288" y="6381750"/>
            <a:ext cx="1593850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90000" bIns="900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defRPr/>
            </a:pPr>
            <a:r>
              <a:rPr lang="en-US" sz="1200" dirty="0">
                <a:solidFill>
                  <a:schemeClr val="accent1"/>
                </a:solidFill>
                <a:latin typeface="Calibri" pitchFamily="34" charset="0"/>
                <a:sym typeface="Symbol" pitchFamily="18" charset="2"/>
              </a:rPr>
              <a:t> </a:t>
            </a:r>
            <a:r>
              <a:rPr lang="en-US" sz="1200" dirty="0">
                <a:solidFill>
                  <a:schemeClr val="accent1"/>
                </a:solidFill>
                <a:latin typeface="Calibri" pitchFamily="34" charset="0"/>
              </a:rPr>
              <a:t>2018 GWS </a:t>
            </a:r>
            <a:r>
              <a:rPr lang="en-US" sz="1200" dirty="0" err="1">
                <a:solidFill>
                  <a:schemeClr val="accent1"/>
                </a:solidFill>
                <a:latin typeface="Calibri" pitchFamily="34" charset="0"/>
              </a:rPr>
              <a:t>mbH</a:t>
            </a:r>
            <a:endParaRPr lang="de-DE" sz="1200" dirty="0">
              <a:solidFill>
                <a:schemeClr val="accent1"/>
              </a:solidFill>
              <a:latin typeface="Calibri" pitchFamily="34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 userDrawn="1"/>
        </p:nvSpPr>
        <p:spPr bwMode="auto">
          <a:xfrm>
            <a:off x="4067175" y="6381750"/>
            <a:ext cx="1166813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90000" bIns="900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sz="1200" dirty="0">
                <a:solidFill>
                  <a:schemeClr val="accent1"/>
                </a:solidFill>
                <a:latin typeface="Calibri" panose="020F0502020204030204" pitchFamily="34" charset="0"/>
              </a:rPr>
              <a:t>Page </a:t>
            </a:r>
            <a:fld id="{BC731B14-D2B2-43D8-9E29-06C6DE99431F}" type="slidenum">
              <a:rPr lang="de-DE" sz="1200">
                <a:solidFill>
                  <a:schemeClr val="accent1"/>
                </a:solidFill>
                <a:latin typeface="Calibri" panose="020F0502020204030204" pitchFamily="34" charset="0"/>
              </a:rPr>
              <a:pPr algn="ctr"/>
              <a:t>‹Nº›</a:t>
            </a:fld>
            <a:r>
              <a:rPr lang="de-DE" sz="1200" dirty="0">
                <a:solidFill>
                  <a:schemeClr val="accent1"/>
                </a:solidFill>
                <a:latin typeface="Calibri" panose="020F0502020204030204" pitchFamily="34" charset="0"/>
              </a:rPr>
              <a:t>  </a:t>
            </a:r>
          </a:p>
        </p:txBody>
      </p:sp>
      <p:sp>
        <p:nvSpPr>
          <p:cNvPr id="18" name="Text Box 4"/>
          <p:cNvSpPr txBox="1">
            <a:spLocks noChangeArrowheads="1"/>
          </p:cNvSpPr>
          <p:nvPr userDrawn="1"/>
        </p:nvSpPr>
        <p:spPr bwMode="auto">
          <a:xfrm>
            <a:off x="6818314" y="6380307"/>
            <a:ext cx="1930400" cy="36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90000" bIns="900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sz="1200" dirty="0">
                <a:solidFill>
                  <a:schemeClr val="accent1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Juiz de Fora, June 2018</a:t>
            </a:r>
            <a:endParaRPr lang="de-DE" sz="120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084" r:id="rId2"/>
    <p:sldLayoutId id="2147484083" r:id="rId3"/>
    <p:sldLayoutId id="2147484082" r:id="rId4"/>
    <p:sldLayoutId id="2147484085" r:id="rId5"/>
    <p:sldLayoutId id="2147484104" r:id="rId6"/>
    <p:sldLayoutId id="2147484106" r:id="rId7"/>
    <p:sldLayoutId id="2147484107" r:id="rId8"/>
  </p:sldLayoutIdLst>
  <p:txStyles>
    <p:titleStyle>
      <a:lvl1pPr marL="342900" indent="-3429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marL="342900" indent="-3429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Calibri" pitchFamily="34" charset="0"/>
        </a:defRPr>
      </a:lvl2pPr>
      <a:lvl3pPr marL="342900" indent="-3429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Calibri" pitchFamily="34" charset="0"/>
        </a:defRPr>
      </a:lvl3pPr>
      <a:lvl4pPr marL="342900" indent="-3429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Calibri" pitchFamily="34" charset="0"/>
        </a:defRPr>
      </a:lvl4pPr>
      <a:lvl5pPr marL="342900" indent="-3429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495300" indent="-495300" algn="l" rtl="0" eaLnBrk="1" fontAlgn="base" hangingPunct="1">
        <a:spcBef>
          <a:spcPct val="20000"/>
        </a:spcBef>
        <a:spcAft>
          <a:spcPct val="0"/>
        </a:spcAft>
        <a:buSzPct val="80000"/>
        <a:buFont typeface="Arial" panose="020B0604020202020204" pitchFamily="34" charset="0"/>
        <a:buChar char="►"/>
        <a:defRPr sz="2400">
          <a:solidFill>
            <a:schemeClr val="tx2"/>
          </a:solidFill>
          <a:latin typeface="Calibri" pitchFamily="34" charset="0"/>
          <a:ea typeface="+mn-ea"/>
          <a:cs typeface="+mn-cs"/>
        </a:defRPr>
      </a:lvl1pPr>
      <a:lvl2pPr marL="876300" indent="-4191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ð"/>
        <a:defRPr sz="2200">
          <a:solidFill>
            <a:schemeClr val="tx2"/>
          </a:solidFill>
          <a:latin typeface="Calibri" pitchFamily="34" charset="0"/>
        </a:defRPr>
      </a:lvl2pPr>
      <a:lvl3pPr marL="1257300" indent="-3429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2"/>
          </a:solidFill>
          <a:latin typeface="Calibri" pitchFamily="34" charset="0"/>
        </a:defRPr>
      </a:lvl3pPr>
      <a:lvl4pPr marL="1638300" indent="-266700" algn="l" rtl="0" eaLnBrk="1" fontAlgn="base" hangingPunct="1">
        <a:spcBef>
          <a:spcPct val="20000"/>
        </a:spcBef>
        <a:spcAft>
          <a:spcPct val="0"/>
        </a:spcAft>
        <a:buChar char="-"/>
        <a:defRPr>
          <a:solidFill>
            <a:schemeClr val="tx2"/>
          </a:solidFill>
          <a:latin typeface="Calibri" pitchFamily="34" charset="0"/>
        </a:defRPr>
      </a:lvl4pPr>
      <a:lvl5pPr marL="2095500" indent="-2667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5pPr>
      <a:lvl6pPr marL="2552700" indent="-2667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6pPr>
      <a:lvl7pPr marL="3009900" indent="-2667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7pPr>
      <a:lvl8pPr marL="3467100" indent="-2667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8pPr>
      <a:lvl9pPr marL="3924300" indent="-2667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32656"/>
            <a:ext cx="2215896" cy="591312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622552"/>
            <a:ext cx="6563072" cy="45148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2" name="Textfeld 11"/>
          <p:cNvSpPr txBox="1"/>
          <p:nvPr userDrawn="1"/>
        </p:nvSpPr>
        <p:spPr>
          <a:xfrm>
            <a:off x="6329046" y="6388419"/>
            <a:ext cx="23164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prstClr val="white"/>
                </a:solidFill>
                <a:latin typeface="Arial"/>
                <a:cs typeface="Arial"/>
              </a:rPr>
              <a:t>Münster, Mai 2015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idx="1"/>
          </p:nvPr>
        </p:nvSpPr>
        <p:spPr>
          <a:xfrm>
            <a:off x="457200" y="3261361"/>
            <a:ext cx="8229600" cy="20398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498474" y="6388419"/>
            <a:ext cx="41954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de-DE" sz="900" b="1" kern="1400" cap="all" dirty="0">
                <a:solidFill>
                  <a:schemeClr val="accent3"/>
                </a:solidFill>
                <a:latin typeface="Arial"/>
                <a:cs typeface="Arial"/>
              </a:rPr>
              <a:t>www.gws-os.com / © GWS 2018</a:t>
            </a:r>
          </a:p>
        </p:txBody>
      </p:sp>
    </p:spTree>
    <p:extLst>
      <p:ext uri="{BB962C8B-B14F-4D97-AF65-F5344CB8AC3E}">
        <p14:creationId xmlns:p14="http://schemas.microsoft.com/office/powerpoint/2010/main" val="223061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8" r:id="rId1"/>
    <p:sldLayoutId id="2147484089" r:id="rId2"/>
    <p:sldLayoutId id="2147484090" r:id="rId3"/>
    <p:sldLayoutId id="2147484091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400"/>
        </a:spcBef>
        <a:buFont typeface="Arial"/>
        <a:buNone/>
        <a:defRPr sz="1800" b="1" kern="1200">
          <a:solidFill>
            <a:schemeClr val="accent2">
              <a:lumMod val="75000"/>
            </a:schemeClr>
          </a:solidFill>
          <a:latin typeface="Arial"/>
          <a:ea typeface="+mn-ea"/>
          <a:cs typeface="Arial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457200" rtl="0" eaLnBrk="1" latinLnBrk="0" hangingPunct="1"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457200" rtl="0" eaLnBrk="1" latinLnBrk="0" hangingPunct="1"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erade Verbindung 16"/>
          <p:cNvCxnSpPr/>
          <p:nvPr userDrawn="1"/>
        </p:nvCxnSpPr>
        <p:spPr>
          <a:xfrm>
            <a:off x="1336040" y="3108960"/>
            <a:ext cx="6471920" cy="0"/>
          </a:xfrm>
          <a:prstGeom prst="line">
            <a:avLst/>
          </a:prstGeom>
          <a:ln w="63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 userDrawn="1"/>
        </p:nvSpPr>
        <p:spPr>
          <a:xfrm>
            <a:off x="498474" y="6388419"/>
            <a:ext cx="41954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de-DE" sz="900" b="1" kern="1400" cap="all" dirty="0">
                <a:solidFill>
                  <a:schemeClr val="accent3"/>
                </a:solidFill>
                <a:latin typeface="Arial"/>
                <a:cs typeface="Arial"/>
              </a:rPr>
              <a:t>www.gws-os.com / © GWS 2018</a:t>
            </a:r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264160" y="1371600"/>
            <a:ext cx="8625840" cy="0"/>
          </a:xfrm>
          <a:prstGeom prst="line">
            <a:avLst/>
          </a:prstGeom>
          <a:ln w="63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el 1"/>
          <p:cNvSpPr txBox="1">
            <a:spLocks/>
          </p:cNvSpPr>
          <p:nvPr userDrawn="1"/>
        </p:nvSpPr>
        <p:spPr>
          <a:xfrm>
            <a:off x="589280" y="152400"/>
            <a:ext cx="7986395" cy="1219200"/>
          </a:xfrm>
          <a:prstGeom prst="rect">
            <a:avLst/>
          </a:prstGeom>
        </p:spPr>
        <p:txBody>
          <a:bodyPr anchor="ctr" anchorCtr="0">
            <a:scene3d>
              <a:camera prst="orthographicFront"/>
              <a:lightRig rig="threePt" dir="t"/>
            </a:scene3d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u="none" kern="1200" baseline="0">
                <a:solidFill>
                  <a:schemeClr val="accent2">
                    <a:lumMod val="7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noProof="0" dirty="0"/>
              <a:t>Thank you for your attention.</a:t>
            </a:r>
          </a:p>
        </p:txBody>
      </p:sp>
    </p:spTree>
    <p:extLst>
      <p:ext uri="{BB962C8B-B14F-4D97-AF65-F5344CB8AC3E}">
        <p14:creationId xmlns:p14="http://schemas.microsoft.com/office/powerpoint/2010/main" val="188481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1800" kern="1200" baseline="0">
          <a:solidFill>
            <a:srgbClr val="149E97"/>
          </a:solidFill>
          <a:latin typeface="Arial"/>
          <a:ea typeface="+mj-ea"/>
          <a:cs typeface="Arial"/>
        </a:defRPr>
      </a:lvl1pPr>
    </p:titleStyle>
    <p:bodyStyle>
      <a:lvl1pPr marL="0" indent="0" algn="ctr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bg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platzhalter 13"/>
          <p:cNvSpPr>
            <a:spLocks noGrp="1"/>
          </p:cNvSpPr>
          <p:nvPr>
            <p:ph type="title"/>
          </p:nvPr>
        </p:nvSpPr>
        <p:spPr>
          <a:xfrm>
            <a:off x="457200" y="1910398"/>
            <a:ext cx="8229600" cy="893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 err="1"/>
              <a:t>Mastertitelformat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idx="1"/>
          </p:nvPr>
        </p:nvSpPr>
        <p:spPr>
          <a:xfrm>
            <a:off x="457200" y="3408681"/>
            <a:ext cx="8229600" cy="159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/>
              <a:t>Mastertextformat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</p:txBody>
      </p:sp>
      <p:cxnSp>
        <p:nvCxnSpPr>
          <p:cNvPr id="17" name="Gerade Verbindung 16"/>
          <p:cNvCxnSpPr/>
          <p:nvPr userDrawn="1"/>
        </p:nvCxnSpPr>
        <p:spPr>
          <a:xfrm>
            <a:off x="1336040" y="3108960"/>
            <a:ext cx="6471920" cy="0"/>
          </a:xfrm>
          <a:prstGeom prst="line">
            <a:avLst/>
          </a:prstGeom>
          <a:ln w="63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 userDrawn="1"/>
        </p:nvSpPr>
        <p:spPr>
          <a:xfrm>
            <a:off x="498474" y="6388419"/>
            <a:ext cx="41954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de-DE" sz="900" b="1" kern="1400" cap="all" dirty="0">
                <a:solidFill>
                  <a:schemeClr val="accent3"/>
                </a:solidFill>
                <a:latin typeface="Arial"/>
                <a:cs typeface="Arial"/>
              </a:rPr>
              <a:t>www.gws-os.com / © GWS 2018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32656"/>
            <a:ext cx="2215896" cy="59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297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3" r:id="rId1"/>
    <p:sldLayoutId id="2147484102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1800" kern="1200" baseline="0">
          <a:solidFill>
            <a:schemeClr val="accent2">
              <a:lumMod val="75000"/>
            </a:schemeClr>
          </a:solidFill>
          <a:latin typeface="Arial"/>
          <a:ea typeface="+mj-ea"/>
          <a:cs typeface="Arial"/>
        </a:defRPr>
      </a:lvl1pPr>
    </p:titleStyle>
    <p:bodyStyle>
      <a:lvl1pPr marL="0" indent="0" algn="ctr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bg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622552"/>
            <a:ext cx="8229600" cy="451484"/>
          </a:xfrm>
        </p:spPr>
        <p:txBody>
          <a:bodyPr/>
          <a:lstStyle/>
          <a:p>
            <a:r>
              <a:rPr lang="de-DE" b="1" dirty="0"/>
              <a:t>COFORCE</a:t>
            </a:r>
            <a:r>
              <a:rPr lang="de-DE" dirty="0"/>
              <a:t> - </a:t>
            </a:r>
            <a:r>
              <a:rPr lang="de-DE" dirty="0">
                <a:solidFill>
                  <a:schemeClr val="tx1"/>
                </a:solidFill>
              </a:rPr>
              <a:t>CO</a:t>
            </a:r>
            <a:r>
              <a:rPr lang="de-DE" dirty="0"/>
              <a:t>PPER </a:t>
            </a:r>
            <a:r>
              <a:rPr lang="de-DE" dirty="0">
                <a:solidFill>
                  <a:schemeClr val="tx1"/>
                </a:solidFill>
              </a:rPr>
              <a:t>FOR</a:t>
            </a:r>
            <a:r>
              <a:rPr lang="de-DE" dirty="0"/>
              <a:t>ECASTING </a:t>
            </a:r>
            <a:r>
              <a:rPr lang="de-DE" dirty="0">
                <a:solidFill>
                  <a:schemeClr val="tx1"/>
                </a:solidFill>
              </a:rPr>
              <a:t>C</a:t>
            </a:r>
            <a:r>
              <a:rPr lang="de-DE" dirty="0"/>
              <a:t>HIL</a:t>
            </a:r>
            <a:r>
              <a:rPr lang="de-DE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Methodology and Design of a Macro-Econometric Input-Output Model for the Chilean Economy</a:t>
            </a:r>
            <a:endParaRPr lang="de-DE" dirty="0"/>
          </a:p>
          <a:p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Anke Mönnig, Loreto </a:t>
            </a:r>
            <a:r>
              <a:rPr lang="de-DE" dirty="0" err="1"/>
              <a:t>Bieritz</a:t>
            </a:r>
            <a:r>
              <a:rPr lang="de-DE" dirty="0"/>
              <a:t>, Anett Großmann </a:t>
            </a:r>
          </a:p>
        </p:txBody>
      </p:sp>
      <p:sp>
        <p:nvSpPr>
          <p:cNvPr id="5" name="Inhaltsplatzhalter 3"/>
          <p:cNvSpPr txBox="1">
            <a:spLocks/>
          </p:cNvSpPr>
          <p:nvPr/>
        </p:nvSpPr>
        <p:spPr>
          <a:xfrm>
            <a:off x="457200" y="5589240"/>
            <a:ext cx="8229600" cy="5276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ts val="400"/>
              </a:spcBef>
              <a:buFont typeface="Arial"/>
              <a:buNone/>
              <a:defRPr sz="1800" b="1" kern="1200" baseline="0">
                <a:solidFill>
                  <a:schemeClr val="accent2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de-DE" sz="1400" dirty="0"/>
              <a:t>International Input-Output Conference June 25-29, 2018 - Juiz de Fora, </a:t>
            </a:r>
            <a:r>
              <a:rPr lang="de-DE" sz="1400" dirty="0" err="1"/>
              <a:t>Brazil</a:t>
            </a:r>
            <a:endParaRPr lang="de-DE" sz="14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328" y="103462"/>
            <a:ext cx="1440160" cy="102128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172187"/>
            <a:ext cx="2088232" cy="88749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7930" y="199262"/>
            <a:ext cx="1836398" cy="6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476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de-DE" dirty="0"/>
              <a:t>Selected </a:t>
            </a:r>
            <a:r>
              <a:rPr lang="de-DE" dirty="0" err="1"/>
              <a:t>Specification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COFORCE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9936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Methodology</a:t>
            </a:r>
            <a:r>
              <a:rPr lang="de-DE" dirty="0"/>
              <a:t> </a:t>
            </a:r>
            <a:r>
              <a:rPr lang="de-DE" dirty="0" err="1"/>
              <a:t>Overview</a:t>
            </a:r>
            <a:endParaRPr lang="de-DE" dirty="0"/>
          </a:p>
        </p:txBody>
      </p:sp>
      <p:pic>
        <p:nvPicPr>
          <p:cNvPr id="6" name="Inhaltsplatzhalter 5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59" y="747855"/>
            <a:ext cx="7888908" cy="5505165"/>
          </a:xfrm>
          <a:prstGeom prst="rect">
            <a:avLst/>
          </a:prstGeom>
          <a:noFill/>
        </p:spPr>
      </p:pic>
      <p:sp>
        <p:nvSpPr>
          <p:cNvPr id="2" name="Ellipse 1"/>
          <p:cNvSpPr/>
          <p:nvPr/>
        </p:nvSpPr>
        <p:spPr bwMode="auto">
          <a:xfrm>
            <a:off x="7020272" y="3717032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5" name="Ellipse 4"/>
          <p:cNvSpPr/>
          <p:nvPr/>
        </p:nvSpPr>
        <p:spPr bwMode="auto">
          <a:xfrm>
            <a:off x="5406587" y="4509120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200" dirty="0">
                <a:latin typeface="Arial" charset="0"/>
              </a:rPr>
              <a:t>3</a:t>
            </a: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Ellipse 6"/>
          <p:cNvSpPr/>
          <p:nvPr/>
        </p:nvSpPr>
        <p:spPr bwMode="auto">
          <a:xfrm>
            <a:off x="3491880" y="5157192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200" dirty="0">
                <a:latin typeface="Arial" charset="0"/>
              </a:rPr>
              <a:t>4</a:t>
            </a: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Ellipse 7"/>
          <p:cNvSpPr/>
          <p:nvPr/>
        </p:nvSpPr>
        <p:spPr bwMode="auto">
          <a:xfrm>
            <a:off x="4500375" y="2492896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200" dirty="0">
                <a:latin typeface="Arial" charset="0"/>
              </a:rPr>
              <a:t>5</a:t>
            </a: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Ellipse 8"/>
          <p:cNvSpPr/>
          <p:nvPr/>
        </p:nvSpPr>
        <p:spPr bwMode="auto">
          <a:xfrm>
            <a:off x="5622611" y="875907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200" dirty="0">
                <a:latin typeface="Arial" charset="0"/>
              </a:rPr>
              <a:t>6</a:t>
            </a: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Ellipse 9"/>
          <p:cNvSpPr/>
          <p:nvPr/>
        </p:nvSpPr>
        <p:spPr bwMode="auto">
          <a:xfrm>
            <a:off x="7020272" y="4022529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3" name="Rechteck 2"/>
          <p:cNvSpPr/>
          <p:nvPr/>
        </p:nvSpPr>
        <p:spPr bwMode="auto">
          <a:xfrm>
            <a:off x="7435386" y="747855"/>
            <a:ext cx="1224136" cy="55614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574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Most </a:t>
                </a:r>
                <a:r>
                  <a:rPr lang="de-DE" dirty="0" err="1"/>
                  <a:t>important</a:t>
                </a:r>
                <a:r>
                  <a:rPr lang="de-DE" dirty="0"/>
                  <a:t> </a:t>
                </a:r>
                <a:r>
                  <a:rPr lang="de-DE" dirty="0" err="1"/>
                  <a:t>contributor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economic</a:t>
                </a:r>
                <a:r>
                  <a:rPr lang="de-DE" dirty="0"/>
                  <a:t> </a:t>
                </a:r>
                <a:r>
                  <a:rPr lang="de-DE" dirty="0" err="1"/>
                  <a:t>growth</a:t>
                </a:r>
                <a:endParaRPr lang="de-DE" dirty="0"/>
              </a:p>
              <a:p>
                <a:r>
                  <a:rPr lang="de-DE" dirty="0" err="1"/>
                  <a:t>Estimated</a:t>
                </a:r>
                <a:r>
                  <a:rPr lang="de-DE" dirty="0"/>
                  <a:t> </a:t>
                </a:r>
                <a:r>
                  <a:rPr lang="de-DE" dirty="0" err="1"/>
                  <a:t>bottom-up</a:t>
                </a:r>
                <a:r>
                  <a:rPr lang="de-DE" dirty="0"/>
                  <a:t> on </a:t>
                </a:r>
                <a:r>
                  <a:rPr lang="de-DE" dirty="0" err="1"/>
                  <a:t>product</a:t>
                </a:r>
                <a:r>
                  <a:rPr lang="de-DE" dirty="0"/>
                  <a:t> </a:t>
                </a:r>
                <a:r>
                  <a:rPr lang="de-DE" dirty="0" err="1"/>
                  <a:t>level</a:t>
                </a:r>
                <a:r>
                  <a:rPr lang="de-DE" dirty="0"/>
                  <a:t> </a:t>
                </a:r>
                <a:r>
                  <a:rPr lang="de-DE" dirty="0" err="1"/>
                  <a:t>and</a:t>
                </a:r>
                <a:r>
                  <a:rPr lang="de-DE" dirty="0"/>
                  <a:t> in real </a:t>
                </a:r>
                <a:r>
                  <a:rPr lang="de-DE" dirty="0" err="1"/>
                  <a:t>terms</a:t>
                </a:r>
                <a:r>
                  <a:rPr lang="de-DE" dirty="0"/>
                  <a:t> </a:t>
                </a:r>
                <a:r>
                  <a:rPr lang="de-DE" dirty="0" err="1"/>
                  <a:t>as</a:t>
                </a:r>
                <a:r>
                  <a:rPr lang="de-DE" dirty="0"/>
                  <a:t> a </a:t>
                </a:r>
                <a:r>
                  <a:rPr lang="de-DE" dirty="0" err="1"/>
                  <a:t>function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</a:p>
              <a:p>
                <a:pPr lvl="1"/>
                <a:r>
                  <a:rPr lang="de-DE" dirty="0"/>
                  <a:t>real personal </a:t>
                </a:r>
                <a:r>
                  <a:rPr lang="de-DE" dirty="0" err="1"/>
                  <a:t>income</a:t>
                </a:r>
                <a:r>
                  <a:rPr lang="de-DE" dirty="0"/>
                  <a:t> (+)</a:t>
                </a:r>
              </a:p>
              <a:p>
                <a:pPr lvl="1"/>
                <a:r>
                  <a:rPr lang="de-DE" dirty="0"/>
                  <a:t>relative </a:t>
                </a:r>
                <a:r>
                  <a:rPr lang="de-DE" dirty="0" err="1"/>
                  <a:t>commodity</a:t>
                </a:r>
                <a:r>
                  <a:rPr lang="de-DE" dirty="0"/>
                  <a:t> </a:t>
                </a:r>
                <a:r>
                  <a:rPr lang="de-DE" dirty="0" err="1"/>
                  <a:t>prices</a:t>
                </a:r>
                <a:r>
                  <a:rPr lang="de-DE" dirty="0"/>
                  <a:t> (-)</a:t>
                </a:r>
              </a:p>
              <a:p>
                <a:pPr lvl="1"/>
                <a:endParaRPr lang="de-DE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h𝑐𝑒𝑠𝑟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h𝑐𝑒𝑠𝑟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𝐷𝐵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6000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𝑅𝐻</m:t>
                            </m:r>
                          </m:num>
                          <m:den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𝐻𝐶𝑃𝑂𝑃</m:t>
                            </m:r>
                          </m:den>
                        </m:f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type m:val="skw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𝑝𝑝𝑖𝑙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𝐻𝐶𝑃𝑂𝑃</m:t>
                            </m:r>
                          </m:den>
                        </m:f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 , 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1,..,73</m:t>
                        </m:r>
                      </m:e>
                    </m:d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Overall </a:t>
                </a:r>
                <a:r>
                  <a:rPr lang="de-DE" dirty="0" err="1"/>
                  <a:t>price</a:t>
                </a:r>
                <a:r>
                  <a:rPr lang="de-DE" dirty="0"/>
                  <a:t> </a:t>
                </a:r>
                <a:r>
                  <a:rPr lang="de-DE" dirty="0" err="1"/>
                  <a:t>inflation</a:t>
                </a:r>
                <a:r>
                  <a:rPr lang="de-DE" dirty="0"/>
                  <a:t> </a:t>
                </a:r>
                <a:r>
                  <a:rPr lang="de-DE" dirty="0" err="1"/>
                  <a:t>and</a:t>
                </a:r>
                <a:r>
                  <a:rPr lang="de-DE" dirty="0"/>
                  <a:t> relative </a:t>
                </a:r>
                <a:r>
                  <a:rPr lang="de-DE" dirty="0" err="1"/>
                  <a:t>price</a:t>
                </a:r>
                <a:r>
                  <a:rPr lang="de-DE" dirty="0"/>
                  <a:t> </a:t>
                </a:r>
                <a:r>
                  <a:rPr lang="de-DE" dirty="0" err="1"/>
                  <a:t>shifts</a:t>
                </a:r>
                <a:r>
                  <a:rPr lang="de-DE" dirty="0"/>
                  <a:t> </a:t>
                </a:r>
                <a:r>
                  <a:rPr lang="de-DE" dirty="0" err="1"/>
                  <a:t>as</a:t>
                </a:r>
                <a:r>
                  <a:rPr lang="de-DE" dirty="0"/>
                  <a:t> </a:t>
                </a:r>
                <a:r>
                  <a:rPr lang="de-DE" dirty="0" err="1"/>
                  <a:t>limitation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consumption</a:t>
                </a:r>
                <a:r>
                  <a:rPr lang="de-DE" dirty="0"/>
                  <a:t> </a:t>
                </a:r>
                <a:r>
                  <a:rPr lang="de-DE" dirty="0" err="1"/>
                  <a:t>expension</a:t>
                </a:r>
                <a:endParaRPr lang="de-DE" dirty="0"/>
              </a:p>
              <a:p>
                <a:r>
                  <a:rPr lang="de-DE" dirty="0" err="1"/>
                  <a:t>Savings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a residual </a:t>
                </a:r>
                <a:r>
                  <a:rPr lang="de-DE" dirty="0" err="1"/>
                  <a:t>between</a:t>
                </a:r>
                <a:r>
                  <a:rPr lang="de-DE" dirty="0"/>
                  <a:t> </a:t>
                </a:r>
                <a:r>
                  <a:rPr lang="de-DE" dirty="0" err="1"/>
                  <a:t>disposable</a:t>
                </a:r>
                <a:r>
                  <a:rPr lang="de-DE" dirty="0"/>
                  <a:t> </a:t>
                </a:r>
                <a:r>
                  <a:rPr lang="de-DE" dirty="0" err="1"/>
                  <a:t>income</a:t>
                </a:r>
                <a:r>
                  <a:rPr lang="de-DE" dirty="0"/>
                  <a:t> </a:t>
                </a:r>
                <a:r>
                  <a:rPr lang="de-DE" dirty="0" err="1"/>
                  <a:t>and</a:t>
                </a:r>
                <a:r>
                  <a:rPr lang="de-DE" dirty="0"/>
                  <a:t> </a:t>
                </a:r>
                <a:r>
                  <a:rPr lang="de-DE" dirty="0" err="1"/>
                  <a:t>consumption</a:t>
                </a:r>
                <a:r>
                  <a:rPr lang="de-DE" dirty="0"/>
                  <a:t> </a:t>
                </a:r>
                <a:r>
                  <a:rPr lang="de-DE" dirty="0" err="1"/>
                  <a:t>expenditure</a:t>
                </a:r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589" t="-869" r="-1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3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/>
              <a:t>Private </a:t>
            </a:r>
            <a:r>
              <a:rPr lang="de-DE" altLang="de-DE" dirty="0" err="1"/>
              <a:t>household</a:t>
            </a:r>
            <a:r>
              <a:rPr lang="de-DE" altLang="de-DE" dirty="0"/>
              <a:t> </a:t>
            </a:r>
            <a:r>
              <a:rPr lang="de-DE" altLang="de-DE" dirty="0" err="1"/>
              <a:t>consumption</a:t>
            </a:r>
            <a:endParaRPr lang="de-DE" altLang="de-DE" dirty="0"/>
          </a:p>
        </p:txBody>
      </p:sp>
      <p:sp>
        <p:nvSpPr>
          <p:cNvPr id="83" name="Ellipse 82"/>
          <p:cNvSpPr/>
          <p:nvPr/>
        </p:nvSpPr>
        <p:spPr bwMode="auto">
          <a:xfrm>
            <a:off x="179513" y="202344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40854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No </a:t>
                </a:r>
                <a:r>
                  <a:rPr lang="de-DE" dirty="0" err="1"/>
                  <a:t>differentiation</a:t>
                </a:r>
                <a:r>
                  <a:rPr lang="de-DE" dirty="0"/>
                  <a:t> </a:t>
                </a:r>
                <a:r>
                  <a:rPr lang="de-DE" dirty="0" err="1"/>
                  <a:t>between</a:t>
                </a:r>
                <a:r>
                  <a:rPr lang="de-DE" dirty="0"/>
                  <a:t> </a:t>
                </a:r>
                <a:r>
                  <a:rPr lang="de-DE" dirty="0" err="1"/>
                  <a:t>investment</a:t>
                </a:r>
                <a:r>
                  <a:rPr lang="de-DE" dirty="0"/>
                  <a:t> in </a:t>
                </a:r>
                <a:r>
                  <a:rPr lang="de-DE" dirty="0" err="1"/>
                  <a:t>machinery</a:t>
                </a:r>
                <a:r>
                  <a:rPr lang="de-DE" dirty="0"/>
                  <a:t> </a:t>
                </a:r>
                <a:r>
                  <a:rPr lang="de-DE" dirty="0" err="1"/>
                  <a:t>and</a:t>
                </a:r>
                <a:r>
                  <a:rPr lang="de-DE" dirty="0"/>
                  <a:t> </a:t>
                </a:r>
                <a:r>
                  <a:rPr lang="de-DE" dirty="0" err="1"/>
                  <a:t>equipment</a:t>
                </a:r>
                <a:r>
                  <a:rPr lang="de-DE" dirty="0"/>
                  <a:t> </a:t>
                </a:r>
                <a:r>
                  <a:rPr lang="de-DE" dirty="0" err="1"/>
                  <a:t>and</a:t>
                </a:r>
                <a:r>
                  <a:rPr lang="de-DE" dirty="0"/>
                  <a:t> </a:t>
                </a:r>
                <a:r>
                  <a:rPr lang="de-DE" dirty="0" err="1"/>
                  <a:t>investment</a:t>
                </a:r>
                <a:r>
                  <a:rPr lang="de-DE" dirty="0"/>
                  <a:t> in </a:t>
                </a:r>
                <a:r>
                  <a:rPr lang="de-DE" dirty="0" err="1"/>
                  <a:t>buildings</a:t>
                </a:r>
                <a:endParaRPr lang="de-DE" dirty="0"/>
              </a:p>
              <a:p>
                <a:r>
                  <a:rPr lang="de-DE" dirty="0" err="1"/>
                  <a:t>Bottom-up</a:t>
                </a:r>
                <a:r>
                  <a:rPr lang="de-DE" dirty="0"/>
                  <a:t> </a:t>
                </a:r>
                <a:r>
                  <a:rPr lang="de-DE" dirty="0" err="1"/>
                  <a:t>estimation</a:t>
                </a:r>
                <a:r>
                  <a:rPr lang="de-DE" dirty="0"/>
                  <a:t> on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level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investment</a:t>
                </a:r>
                <a:r>
                  <a:rPr lang="de-DE" dirty="0"/>
                  <a:t> </a:t>
                </a:r>
                <a:r>
                  <a:rPr lang="de-DE" dirty="0" err="1"/>
                  <a:t>products</a:t>
                </a:r>
                <a:r>
                  <a:rPr lang="de-DE" dirty="0"/>
                  <a:t> (!= </a:t>
                </a:r>
                <a:r>
                  <a:rPr lang="de-DE" dirty="0" err="1"/>
                  <a:t>investing</a:t>
                </a:r>
                <a:r>
                  <a:rPr lang="de-DE" dirty="0"/>
                  <a:t> </a:t>
                </a:r>
                <a:r>
                  <a:rPr lang="de-DE" dirty="0" err="1"/>
                  <a:t>industries</a:t>
                </a:r>
                <a:r>
                  <a:rPr lang="de-DE" dirty="0"/>
                  <a:t>)</a:t>
                </a:r>
              </a:p>
              <a:p>
                <a:pPr lvl="1"/>
                <a:r>
                  <a:rPr lang="de-DE" dirty="0" err="1"/>
                  <a:t>production</a:t>
                </a:r>
                <a:r>
                  <a:rPr lang="de-DE" dirty="0"/>
                  <a:t> </a:t>
                </a:r>
                <a:r>
                  <a:rPr lang="de-DE" dirty="0" err="1"/>
                  <a:t>groups</a:t>
                </a:r>
                <a:r>
                  <a:rPr lang="de-DE" dirty="0"/>
                  <a:t> </a:t>
                </a:r>
                <a:r>
                  <a:rPr lang="de-DE" dirty="0" err="1"/>
                  <a:t>either</a:t>
                </a:r>
                <a:r>
                  <a:rPr lang="de-DE" dirty="0"/>
                  <a:t> total </a:t>
                </a:r>
                <a:r>
                  <a:rPr lang="de-DE" dirty="0" err="1"/>
                  <a:t>production</a:t>
                </a:r>
                <a:r>
                  <a:rPr lang="de-DE" dirty="0"/>
                  <a:t> </a:t>
                </a:r>
                <a:r>
                  <a:rPr lang="de-DE" dirty="0" err="1"/>
                  <a:t>or</a:t>
                </a:r>
                <a:r>
                  <a:rPr lang="de-DE" dirty="0"/>
                  <a:t> </a:t>
                </a:r>
                <a:r>
                  <a:rPr lang="de-DE" dirty="0" err="1"/>
                  <a:t>production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manufacturing</a:t>
                </a:r>
                <a:r>
                  <a:rPr lang="de-DE" dirty="0"/>
                  <a:t> </a:t>
                </a:r>
                <a:r>
                  <a:rPr lang="de-DE" dirty="0" err="1"/>
                  <a:t>industry</a:t>
                </a:r>
                <a:r>
                  <a:rPr lang="de-DE" dirty="0"/>
                  <a:t> (+)</a:t>
                </a:r>
              </a:p>
              <a:p>
                <a:pPr lvl="1"/>
                <a:r>
                  <a:rPr lang="de-DE" dirty="0"/>
                  <a:t>real </a:t>
                </a:r>
                <a:r>
                  <a:rPr lang="de-DE" dirty="0" err="1"/>
                  <a:t>disposable</a:t>
                </a:r>
                <a:r>
                  <a:rPr lang="de-DE" dirty="0"/>
                  <a:t> </a:t>
                </a:r>
                <a:r>
                  <a:rPr lang="de-DE" dirty="0" err="1"/>
                  <a:t>income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non-</a:t>
                </a:r>
                <a:r>
                  <a:rPr lang="de-DE" dirty="0" err="1"/>
                  <a:t>financial</a:t>
                </a:r>
                <a:r>
                  <a:rPr lang="de-DE" dirty="0"/>
                  <a:t> </a:t>
                </a:r>
                <a:r>
                  <a:rPr lang="de-DE" dirty="0" err="1"/>
                  <a:t>institutions</a:t>
                </a:r>
                <a:r>
                  <a:rPr lang="de-DE" dirty="0"/>
                  <a:t> (+)</a:t>
                </a:r>
              </a:p>
              <a:p>
                <a:pPr lvl="1"/>
                <a:endParaRPr lang="de-DE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𝑔𝑖𝑐𝑛𝑟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𝑔𝑖𝑐𝑛𝑟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𝑌𝑆𝑅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𝑌𝑆𝑅𝑀𝐼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type m:val="skw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6000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𝑅𝑁</m:t>
                            </m:r>
                          </m:num>
                          <m:den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𝑃𝑆</m:t>
                            </m:r>
                          </m:den>
                        </m:f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 , 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1,..,73</m:t>
                        </m:r>
                      </m:e>
                    </m:d>
                  </m:oMath>
                </a14:m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89" t="-86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err="1"/>
              <a:t>Gross</a:t>
            </a:r>
            <a:r>
              <a:rPr lang="de-DE" altLang="de-DE" dirty="0"/>
              <a:t> </a:t>
            </a:r>
            <a:r>
              <a:rPr lang="de-DE" altLang="de-DE" dirty="0" err="1"/>
              <a:t>fixed</a:t>
            </a:r>
            <a:r>
              <a:rPr lang="de-DE" altLang="de-DE" dirty="0"/>
              <a:t> </a:t>
            </a:r>
            <a:r>
              <a:rPr lang="de-DE" altLang="de-DE" dirty="0" err="1"/>
              <a:t>capital</a:t>
            </a:r>
            <a:r>
              <a:rPr lang="de-DE" altLang="de-DE" dirty="0"/>
              <a:t> </a:t>
            </a:r>
            <a:r>
              <a:rPr lang="de-DE" altLang="de-DE" dirty="0" err="1"/>
              <a:t>formation</a:t>
            </a:r>
            <a:endParaRPr lang="de-DE" altLang="de-DE" dirty="0"/>
          </a:p>
        </p:txBody>
      </p:sp>
      <p:sp>
        <p:nvSpPr>
          <p:cNvPr id="120" name="Ellipse 119"/>
          <p:cNvSpPr/>
          <p:nvPr/>
        </p:nvSpPr>
        <p:spPr bwMode="auto">
          <a:xfrm>
            <a:off x="179513" y="202344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98180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(</a:t>
                </a:r>
                <a:r>
                  <a:rPr lang="de-DE" dirty="0" err="1"/>
                  <a:t>Domestic</a:t>
                </a:r>
                <a:r>
                  <a:rPr lang="de-DE" dirty="0"/>
                  <a:t>) </a:t>
                </a:r>
                <a:r>
                  <a:rPr lang="de-DE" dirty="0" err="1"/>
                  <a:t>input</a:t>
                </a:r>
                <a:r>
                  <a:rPr lang="de-DE" dirty="0"/>
                  <a:t> </a:t>
                </a:r>
                <a:r>
                  <a:rPr lang="de-DE" dirty="0" err="1"/>
                  <a:t>coefficient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estimated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an </a:t>
                </a:r>
                <a:r>
                  <a:rPr lang="de-DE" dirty="0" err="1"/>
                  <a:t>autonomous</a:t>
                </a:r>
                <a:r>
                  <a:rPr lang="de-DE" dirty="0"/>
                  <a:t> time </a:t>
                </a:r>
                <a:r>
                  <a:rPr lang="de-DE" dirty="0" err="1"/>
                  <a:t>trend</a:t>
                </a:r>
                <a:endParaRPr lang="de-DE" dirty="0"/>
              </a:p>
              <a:p>
                <a:pPr lvl="1"/>
                <a:r>
                  <a:rPr lang="de-DE" dirty="0"/>
                  <a:t>5329 </a:t>
                </a:r>
                <a:r>
                  <a:rPr lang="de-DE" dirty="0" err="1"/>
                  <a:t>coefficients</a:t>
                </a:r>
                <a:r>
                  <a:rPr lang="de-DE" dirty="0"/>
                  <a:t> </a:t>
                </a:r>
                <a:r>
                  <a:rPr lang="de-DE" dirty="0" err="1"/>
                  <a:t>exist</a:t>
                </a:r>
                <a:endParaRPr lang="de-DE" dirty="0"/>
              </a:p>
              <a:p>
                <a:pPr lvl="1"/>
                <a:r>
                  <a:rPr lang="de-DE" dirty="0" err="1"/>
                  <a:t>Only</a:t>
                </a:r>
                <a:r>
                  <a:rPr lang="de-DE" dirty="0"/>
                  <a:t> </a:t>
                </a:r>
                <a:r>
                  <a:rPr lang="de-DE" dirty="0" err="1"/>
                  <a:t>those</a:t>
                </a:r>
                <a:r>
                  <a:rPr lang="de-DE" dirty="0"/>
                  <a:t> </a:t>
                </a:r>
                <a:r>
                  <a:rPr lang="de-DE" dirty="0" err="1"/>
                  <a:t>coefficients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estimated</a:t>
                </a:r>
                <a:r>
                  <a:rPr lang="de-DE" dirty="0"/>
                  <a:t> </a:t>
                </a:r>
                <a:r>
                  <a:rPr lang="de-DE" dirty="0" err="1"/>
                  <a:t>that</a:t>
                </a:r>
                <a:r>
                  <a:rPr lang="de-DE" dirty="0"/>
                  <a:t> </a:t>
                </a:r>
                <a:r>
                  <a:rPr lang="de-DE" dirty="0" err="1"/>
                  <a:t>belong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100 </a:t>
                </a:r>
                <a:r>
                  <a:rPr lang="de-DE" dirty="0" err="1"/>
                  <a:t>largest</a:t>
                </a:r>
                <a:r>
                  <a:rPr lang="de-DE" dirty="0"/>
                  <a:t> intermediate </a:t>
                </a:r>
                <a:r>
                  <a:rPr lang="de-DE" dirty="0" err="1"/>
                  <a:t>input</a:t>
                </a:r>
                <a:r>
                  <a:rPr lang="de-DE" dirty="0"/>
                  <a:t> </a:t>
                </a:r>
                <a:r>
                  <a:rPr lang="de-DE" dirty="0" err="1"/>
                  <a:t>combination</a:t>
                </a:r>
                <a:endParaRPr lang="de-DE" dirty="0"/>
              </a:p>
              <a:p>
                <a:pPr lvl="1"/>
                <a:r>
                  <a:rPr lang="de-DE" dirty="0" err="1"/>
                  <a:t>They</a:t>
                </a:r>
                <a:r>
                  <a:rPr lang="de-DE" dirty="0"/>
                  <a:t> </a:t>
                </a:r>
                <a:r>
                  <a:rPr lang="de-DE" dirty="0" err="1"/>
                  <a:t>represent</a:t>
                </a:r>
                <a:r>
                  <a:rPr lang="de-DE" dirty="0"/>
                  <a:t> 45% </a:t>
                </a:r>
                <a:r>
                  <a:rPr lang="de-DE" dirty="0" err="1"/>
                  <a:t>of</a:t>
                </a:r>
                <a:r>
                  <a:rPr lang="de-DE" dirty="0"/>
                  <a:t> all </a:t>
                </a:r>
                <a:r>
                  <a:rPr lang="de-DE" dirty="0" err="1"/>
                  <a:t>domestic</a:t>
                </a:r>
                <a:r>
                  <a:rPr lang="de-DE" dirty="0"/>
                  <a:t> </a:t>
                </a:r>
                <a:r>
                  <a:rPr lang="de-DE" dirty="0" err="1"/>
                  <a:t>input</a:t>
                </a:r>
                <a:r>
                  <a:rPr lang="de-DE" dirty="0"/>
                  <a:t> in </a:t>
                </a:r>
                <a:r>
                  <a:rPr lang="de-DE" dirty="0" err="1"/>
                  <a:t>year</a:t>
                </a:r>
                <a:r>
                  <a:rPr lang="de-DE" dirty="0"/>
                  <a:t> 2013</a:t>
                </a:r>
              </a:p>
              <a:p>
                <a:pPr lvl="1"/>
                <a:endParaRPr lang="de-DE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𝐷𝐼𝑁𝐶𝑇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𝐷𝐼𝑁𝐶𝑇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𝑇𝐼𝑀𝐸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1,…,73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1,…,73</m:t>
                        </m:r>
                      </m:e>
                    </m:d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Production via Leontief </a:t>
                </a:r>
                <a:r>
                  <a:rPr lang="de-DE" dirty="0" err="1"/>
                  <a:t>equation</a:t>
                </a:r>
                <a:endParaRPr lang="de-DE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𝑦𝑔𝑛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𝐼𝐿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𝐷𝐼𝑁𝐶𝑇</m:t>
                            </m:r>
                          </m:e>
                        </m:d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𝑓𝑑𝑛𝑏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de-DE" dirty="0"/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589" t="-86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8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/>
              <a:t>Intermediate </a:t>
            </a:r>
            <a:r>
              <a:rPr lang="de-DE" altLang="de-DE" dirty="0" err="1"/>
              <a:t>transaction</a:t>
            </a:r>
            <a:r>
              <a:rPr lang="de-DE" altLang="de-DE" dirty="0"/>
              <a:t> </a:t>
            </a:r>
            <a:r>
              <a:rPr lang="de-DE" altLang="de-DE" dirty="0" err="1"/>
              <a:t>and</a:t>
            </a:r>
            <a:r>
              <a:rPr lang="de-DE" altLang="de-DE" dirty="0"/>
              <a:t> </a:t>
            </a:r>
            <a:r>
              <a:rPr lang="de-DE" altLang="de-DE" dirty="0" err="1"/>
              <a:t>production</a:t>
            </a:r>
            <a:endParaRPr lang="de-DE" altLang="de-DE" dirty="0"/>
          </a:p>
        </p:txBody>
      </p:sp>
      <p:sp>
        <p:nvSpPr>
          <p:cNvPr id="173" name="Ellipse 172"/>
          <p:cNvSpPr/>
          <p:nvPr/>
        </p:nvSpPr>
        <p:spPr bwMode="auto">
          <a:xfrm>
            <a:off x="179512" y="202344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200" dirty="0">
                <a:latin typeface="Arial" charset="0"/>
              </a:rPr>
              <a:t>3</a:t>
            </a: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878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/>
              <a:t>Primary </a:t>
            </a:r>
            <a:r>
              <a:rPr lang="de-DE" altLang="de-DE" dirty="0" err="1"/>
              <a:t>inputs</a:t>
            </a:r>
            <a:endParaRPr lang="de-DE" altLang="de-DE" dirty="0"/>
          </a:p>
        </p:txBody>
      </p:sp>
      <p:sp>
        <p:nvSpPr>
          <p:cNvPr id="173" name="Ellipse 172"/>
          <p:cNvSpPr/>
          <p:nvPr/>
        </p:nvSpPr>
        <p:spPr bwMode="auto">
          <a:xfrm>
            <a:off x="179512" y="202344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200" dirty="0">
                <a:latin typeface="Arial" charset="0"/>
              </a:rPr>
              <a:t>4</a:t>
            </a: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de-DE" b="1" dirty="0"/>
                  <a:t>Value </a:t>
                </a:r>
                <a:r>
                  <a:rPr lang="de-DE" b="1" dirty="0" err="1"/>
                  <a:t>added</a:t>
                </a:r>
                <a:r>
                  <a:rPr lang="de-DE" dirty="0"/>
                  <a:t> </a:t>
                </a:r>
                <a:r>
                  <a:rPr lang="de-DE" dirty="0" err="1"/>
                  <a:t>retrieved</a:t>
                </a:r>
                <a:r>
                  <a:rPr lang="de-DE" dirty="0"/>
                  <a:t> </a:t>
                </a:r>
                <a:r>
                  <a:rPr lang="de-DE" dirty="0" err="1"/>
                  <a:t>by</a:t>
                </a:r>
                <a:r>
                  <a:rPr lang="de-DE" dirty="0"/>
                  <a:t> </a:t>
                </a:r>
                <a:r>
                  <a:rPr lang="de-DE" dirty="0" err="1"/>
                  <a:t>definition</a:t>
                </a:r>
                <a:endParaRPr lang="de-DE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𝑣𝑎𝑑𝑑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𝑦𝑔𝑛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𝑑𝑖𝑚𝑛𝑖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𝑖𝑖𝑚𝑛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∈(1,…,73)</m:t>
                    </m:r>
                  </m:oMath>
                </a14:m>
                <a:endParaRPr lang="de-DE" dirty="0"/>
              </a:p>
              <a:p>
                <a:endParaRPr lang="de-DE" b="1" dirty="0"/>
              </a:p>
              <a:p>
                <a:r>
                  <a:rPr lang="de-DE" b="1" dirty="0" err="1"/>
                  <a:t>Wages</a:t>
                </a:r>
                <a:r>
                  <a:rPr lang="de-DE" b="1" dirty="0"/>
                  <a:t> </a:t>
                </a:r>
                <a:r>
                  <a:rPr lang="de-DE" dirty="0" err="1"/>
                  <a:t>determined</a:t>
                </a:r>
                <a:r>
                  <a:rPr lang="de-DE" dirty="0"/>
                  <a:t> on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labour</a:t>
                </a:r>
                <a:r>
                  <a:rPr lang="de-DE" dirty="0"/>
                  <a:t> </a:t>
                </a:r>
                <a:r>
                  <a:rPr lang="de-DE" dirty="0" err="1"/>
                  <a:t>market</a:t>
                </a:r>
                <a:endParaRPr lang="de-DE" dirty="0"/>
              </a:p>
              <a:p>
                <a:pPr lvl="1"/>
                <a:r>
                  <a:rPr lang="de-DE" dirty="0"/>
                  <a:t>Average wage </a:t>
                </a:r>
                <a:r>
                  <a:rPr lang="de-DE" dirty="0" err="1"/>
                  <a:t>level</a:t>
                </a:r>
                <a:r>
                  <a:rPr lang="de-DE" dirty="0"/>
                  <a:t> </a:t>
                </a:r>
                <a:r>
                  <a:rPr lang="de-DE" dirty="0" err="1"/>
                  <a:t>estimated</a:t>
                </a:r>
                <a:r>
                  <a:rPr lang="de-DE" dirty="0"/>
                  <a:t> </a:t>
                </a:r>
                <a:r>
                  <a:rPr lang="de-DE" dirty="0" err="1"/>
                  <a:t>according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Philip </a:t>
                </a:r>
                <a:r>
                  <a:rPr lang="de-DE" dirty="0" err="1"/>
                  <a:t>curve</a:t>
                </a:r>
                <a:r>
                  <a:rPr lang="de-DE" dirty="0"/>
                  <a:t> </a:t>
                </a:r>
                <a:r>
                  <a:rPr lang="de-DE" dirty="0" err="1"/>
                  <a:t>approach</a:t>
                </a:r>
                <a:r>
                  <a:rPr lang="de-DE" dirty="0"/>
                  <a:t>: real GDP per </a:t>
                </a:r>
                <a:r>
                  <a:rPr lang="de-DE" dirty="0" err="1"/>
                  <a:t>capita</a:t>
                </a:r>
                <a:r>
                  <a:rPr lang="de-DE" dirty="0"/>
                  <a:t> (+) </a:t>
                </a:r>
                <a:r>
                  <a:rPr lang="de-DE" dirty="0" err="1"/>
                  <a:t>and</a:t>
                </a:r>
                <a:r>
                  <a:rPr lang="de-DE" dirty="0"/>
                  <a:t> </a:t>
                </a:r>
                <a:r>
                  <a:rPr lang="de-DE" dirty="0" err="1"/>
                  <a:t>labour</a:t>
                </a:r>
                <a:r>
                  <a:rPr lang="de-DE" dirty="0"/>
                  <a:t> </a:t>
                </a:r>
                <a:r>
                  <a:rPr lang="de-DE" dirty="0" err="1"/>
                  <a:t>scarcity</a:t>
                </a:r>
                <a:r>
                  <a:rPr lang="de-DE" dirty="0"/>
                  <a:t> </a:t>
                </a:r>
                <a:r>
                  <a:rPr lang="de-DE" dirty="0" err="1"/>
                  <a:t>factor</a:t>
                </a:r>
                <a:r>
                  <a:rPr lang="de-DE" dirty="0"/>
                  <a:t> (+)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𝑊𝐴𝐺𝐸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𝑊𝐴𝐺𝐸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𝐺𝐷𝑃𝑇𝑅</m:t>
                            </m:r>
                          </m:num>
                          <m:den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𝐸𝑀𝑃𝐿</m:t>
                            </m:r>
                          </m:den>
                        </m:f>
                        <m:r>
                          <a:rPr lang="de-DE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𝐻𝐶𝑃𝑂𝑃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type m:val="skw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𝐸𝑀𝑃𝐿</m:t>
                            </m:r>
                          </m:num>
                          <m:den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𝐿𝐹𝐶𝐸</m:t>
                            </m:r>
                          </m:den>
                        </m:f>
                      </m:e>
                    </m:d>
                  </m:oMath>
                </a14:m>
                <a:endParaRPr lang="de-DE" dirty="0"/>
              </a:p>
              <a:p>
                <a:pPr lvl="1"/>
                <a:r>
                  <a:rPr lang="de-DE" dirty="0" err="1"/>
                  <a:t>Sectoral</a:t>
                </a:r>
                <a:r>
                  <a:rPr lang="de-DE" dirty="0"/>
                  <a:t> </a:t>
                </a:r>
                <a:r>
                  <a:rPr lang="de-DE" dirty="0" err="1"/>
                  <a:t>wages</a:t>
                </a:r>
                <a:r>
                  <a:rPr lang="de-DE" dirty="0"/>
                  <a:t> </a:t>
                </a:r>
                <a:r>
                  <a:rPr lang="de-DE" dirty="0" err="1"/>
                  <a:t>influenced</a:t>
                </a:r>
                <a:r>
                  <a:rPr lang="de-DE" dirty="0"/>
                  <a:t> </a:t>
                </a:r>
                <a:r>
                  <a:rPr lang="de-DE" dirty="0" err="1"/>
                  <a:t>by</a:t>
                </a:r>
                <a:r>
                  <a:rPr lang="de-DE" dirty="0"/>
                  <a:t> </a:t>
                </a:r>
                <a:r>
                  <a:rPr lang="de-DE" dirty="0" err="1"/>
                  <a:t>overall</a:t>
                </a:r>
                <a:r>
                  <a:rPr lang="de-DE" dirty="0"/>
                  <a:t> wage </a:t>
                </a:r>
                <a:r>
                  <a:rPr lang="de-DE" dirty="0" err="1"/>
                  <a:t>level</a:t>
                </a:r>
                <a:r>
                  <a:rPr lang="de-DE" dirty="0"/>
                  <a:t> (+) </a:t>
                </a:r>
                <a:r>
                  <a:rPr lang="de-DE" dirty="0" err="1"/>
                  <a:t>and</a:t>
                </a:r>
                <a:r>
                  <a:rPr lang="de-DE" dirty="0"/>
                  <a:t> </a:t>
                </a:r>
                <a:r>
                  <a:rPr lang="de-DE" dirty="0" err="1"/>
                  <a:t>sectoral</a:t>
                </a:r>
                <a:r>
                  <a:rPr lang="de-DE" dirty="0"/>
                  <a:t> </a:t>
                </a:r>
                <a:r>
                  <a:rPr lang="de-DE" dirty="0" err="1"/>
                  <a:t>productivity</a:t>
                </a:r>
                <a:r>
                  <a:rPr lang="de-DE" dirty="0"/>
                  <a:t> (+)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𝑤𝑎𝑔𝑒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𝑤𝑎𝑔𝑒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𝑊𝐴𝐺𝐸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type m:val="skw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𝑦𝑠𝑛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𝑒𝑚𝑝𝑙𝑙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 , 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1,..,73</m:t>
                        </m:r>
                      </m:e>
                    </m:d>
                  </m:oMath>
                </a14:m>
                <a:endParaRPr lang="de-DE" dirty="0"/>
              </a:p>
              <a:p>
                <a:endParaRPr lang="de-DE" b="1" dirty="0"/>
              </a:p>
              <a:p>
                <a:r>
                  <a:rPr lang="de-DE" b="1" dirty="0" err="1"/>
                  <a:t>Indirect</a:t>
                </a:r>
                <a:r>
                  <a:rPr lang="de-DE" b="1" dirty="0"/>
                  <a:t> </a:t>
                </a:r>
                <a:r>
                  <a:rPr lang="de-DE" b="1" dirty="0" err="1"/>
                  <a:t>taxes</a:t>
                </a:r>
                <a:r>
                  <a:rPr lang="de-DE" b="1" dirty="0"/>
                  <a:t> </a:t>
                </a:r>
                <a:r>
                  <a:rPr lang="de-DE" dirty="0" err="1"/>
                  <a:t>grow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real </a:t>
                </a:r>
                <a:r>
                  <a:rPr lang="de-DE" dirty="0" err="1"/>
                  <a:t>production</a:t>
                </a:r>
                <a:endParaRPr lang="de-DE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𝑖𝑑𝑥𝑛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𝑖𝑑𝑥𝑛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type m:val="skw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𝑦𝑠𝑛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𝑝𝑝𝑖𝑙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num>
                      <m:den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𝑦𝑠𝑛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−1]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𝑝𝑝𝑖𝑙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−1]</m:t>
                                </m:r>
                              </m:den>
                            </m:f>
                          </m:e>
                        </m:d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1,..,73</m:t>
                        </m:r>
                      </m:e>
                    </m:d>
                  </m:oMath>
                </a14:m>
                <a:endParaRPr lang="de-DE" dirty="0"/>
              </a:p>
              <a:p>
                <a:endParaRPr lang="de-DE" b="1" dirty="0"/>
              </a:p>
              <a:p>
                <a:r>
                  <a:rPr lang="de-DE" b="1" dirty="0"/>
                  <a:t>Profits </a:t>
                </a:r>
                <a:r>
                  <a:rPr lang="de-DE" dirty="0" err="1"/>
                  <a:t>retrieved</a:t>
                </a:r>
                <a:r>
                  <a:rPr lang="de-DE" dirty="0"/>
                  <a:t> </a:t>
                </a:r>
                <a:r>
                  <a:rPr lang="de-DE" dirty="0" err="1"/>
                  <a:t>by</a:t>
                </a:r>
                <a:r>
                  <a:rPr lang="de-DE" dirty="0"/>
                  <a:t> </a:t>
                </a:r>
                <a:r>
                  <a:rPr lang="de-DE" dirty="0" err="1"/>
                  <a:t>definition</a:t>
                </a:r>
                <a:endParaRPr lang="de-DE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𝑝𝑟𝑜𝑡𝑛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𝑣𝑎𝑑𝑑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𝑤𝑎𝑔𝑒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𝑖𝑑𝑥𝑛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1,..,73</m:t>
                        </m:r>
                      </m:e>
                    </m:d>
                  </m:oMath>
                </a14:m>
                <a:endParaRPr lang="de-DE" dirty="0"/>
              </a:p>
              <a:p>
                <a:pPr marL="914400" lvl="2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95" t="-11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5709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Production </a:t>
                </a:r>
                <a:r>
                  <a:rPr lang="de-DE" dirty="0" err="1"/>
                  <a:t>prices</a:t>
                </a:r>
                <a:r>
                  <a:rPr lang="de-DE" dirty="0"/>
                  <a:t> follow a </a:t>
                </a:r>
                <a:r>
                  <a:rPr lang="de-DE" dirty="0" err="1"/>
                  <a:t>unit</a:t>
                </a:r>
                <a:r>
                  <a:rPr lang="de-DE" dirty="0"/>
                  <a:t> </a:t>
                </a:r>
                <a:r>
                  <a:rPr lang="de-DE" dirty="0" err="1"/>
                  <a:t>cost</a:t>
                </a:r>
                <a:r>
                  <a:rPr lang="de-DE" dirty="0"/>
                  <a:t> </a:t>
                </a:r>
                <a:r>
                  <a:rPr lang="de-DE" dirty="0" err="1"/>
                  <a:t>approach</a:t>
                </a:r>
                <a:endParaRPr lang="de-DE" dirty="0"/>
              </a:p>
              <a:p>
                <a:pPr lvl="1"/>
                <a:r>
                  <a:rPr lang="de-DE" dirty="0"/>
                  <a:t>Unit </a:t>
                </a:r>
                <a:r>
                  <a:rPr lang="de-DE" dirty="0" err="1"/>
                  <a:t>costs</a:t>
                </a:r>
                <a:r>
                  <a:rPr lang="de-DE" dirty="0"/>
                  <a:t> = </a:t>
                </a:r>
                <a:r>
                  <a:rPr lang="de-DE" dirty="0" err="1"/>
                  <a:t>cost</a:t>
                </a:r>
                <a:r>
                  <a:rPr lang="de-DE" dirty="0"/>
                  <a:t> per </a:t>
                </a:r>
                <a:r>
                  <a:rPr lang="de-DE" dirty="0" err="1"/>
                  <a:t>unit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real </a:t>
                </a:r>
                <a:r>
                  <a:rPr lang="de-DE" dirty="0" err="1"/>
                  <a:t>production</a:t>
                </a:r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COFORCE </a:t>
                </a:r>
                <a:r>
                  <a:rPr lang="de-DE" dirty="0" err="1"/>
                  <a:t>differentiates</a:t>
                </a:r>
                <a:r>
                  <a:rPr lang="de-DE" dirty="0"/>
                  <a:t> </a:t>
                </a:r>
                <a:r>
                  <a:rPr lang="de-DE" dirty="0" err="1"/>
                  <a:t>between</a:t>
                </a:r>
                <a:r>
                  <a:rPr lang="de-DE" dirty="0"/>
                  <a:t> 4 </a:t>
                </a:r>
                <a:r>
                  <a:rPr lang="de-DE" dirty="0" err="1"/>
                  <a:t>unit</a:t>
                </a:r>
                <a:r>
                  <a:rPr lang="de-DE" dirty="0"/>
                  <a:t> </a:t>
                </a:r>
                <a:r>
                  <a:rPr lang="de-DE" dirty="0" err="1"/>
                  <a:t>costs</a:t>
                </a:r>
                <a:r>
                  <a:rPr lang="de-DE" dirty="0"/>
                  <a:t>:</a:t>
                </a:r>
              </a:p>
              <a:p>
                <a:pPr lvl="1"/>
                <a:r>
                  <a:rPr lang="de-DE" dirty="0" err="1"/>
                  <a:t>unit</a:t>
                </a:r>
                <a:r>
                  <a:rPr lang="de-DE" dirty="0"/>
                  <a:t> </a:t>
                </a:r>
                <a:r>
                  <a:rPr lang="de-DE" dirty="0" err="1"/>
                  <a:t>labour</a:t>
                </a:r>
                <a:r>
                  <a:rPr lang="de-DE" dirty="0"/>
                  <a:t> </a:t>
                </a:r>
                <a:r>
                  <a:rPr lang="de-DE" dirty="0" err="1"/>
                  <a:t>costs</a:t>
                </a:r>
                <a:r>
                  <a:rPr lang="de-DE" dirty="0"/>
                  <a:t>, </a:t>
                </a:r>
              </a:p>
              <a:p>
                <a:pPr lvl="1"/>
                <a:r>
                  <a:rPr lang="de-DE" dirty="0" err="1"/>
                  <a:t>unit</a:t>
                </a:r>
                <a:r>
                  <a:rPr lang="de-DE" dirty="0"/>
                  <a:t> </a:t>
                </a:r>
                <a:r>
                  <a:rPr lang="de-DE" dirty="0" err="1"/>
                  <a:t>indirect</a:t>
                </a:r>
                <a:r>
                  <a:rPr lang="de-DE" dirty="0"/>
                  <a:t> </a:t>
                </a:r>
                <a:r>
                  <a:rPr lang="de-DE" dirty="0" err="1"/>
                  <a:t>tax</a:t>
                </a:r>
                <a:r>
                  <a:rPr lang="de-DE" dirty="0"/>
                  <a:t> </a:t>
                </a:r>
                <a:r>
                  <a:rPr lang="de-DE" dirty="0" err="1"/>
                  <a:t>costs</a:t>
                </a:r>
                <a:r>
                  <a:rPr lang="de-DE" dirty="0"/>
                  <a:t>, </a:t>
                </a:r>
              </a:p>
              <a:p>
                <a:pPr lvl="1"/>
                <a:r>
                  <a:rPr lang="de-DE" dirty="0" err="1"/>
                  <a:t>unit</a:t>
                </a:r>
                <a:r>
                  <a:rPr lang="de-DE" dirty="0"/>
                  <a:t> </a:t>
                </a:r>
                <a:r>
                  <a:rPr lang="de-DE" dirty="0" err="1"/>
                  <a:t>imported</a:t>
                </a:r>
                <a:r>
                  <a:rPr lang="de-DE" dirty="0"/>
                  <a:t> intermediate </a:t>
                </a:r>
                <a:r>
                  <a:rPr lang="de-DE" dirty="0" err="1"/>
                  <a:t>costs</a:t>
                </a:r>
                <a:endParaRPr lang="de-DE" dirty="0"/>
              </a:p>
              <a:p>
                <a:pPr lvl="1"/>
                <a:r>
                  <a:rPr lang="de-DE" dirty="0"/>
                  <a:t>and </a:t>
                </a:r>
                <a:r>
                  <a:rPr lang="de-DE" dirty="0" err="1"/>
                  <a:t>unit</a:t>
                </a:r>
                <a:r>
                  <a:rPr lang="de-DE" dirty="0"/>
                  <a:t> </a:t>
                </a:r>
                <a:r>
                  <a:rPr lang="de-DE" dirty="0" err="1"/>
                  <a:t>domestic</a:t>
                </a:r>
                <a:r>
                  <a:rPr lang="de-DE" dirty="0"/>
                  <a:t> intermediate </a:t>
                </a:r>
                <a:r>
                  <a:rPr lang="de-DE" dirty="0" err="1"/>
                  <a:t>costs</a:t>
                </a:r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Production </a:t>
                </a:r>
                <a:r>
                  <a:rPr lang="de-DE" dirty="0" err="1"/>
                  <a:t>prices</a:t>
                </a:r>
                <a:r>
                  <a:rPr lang="de-DE" dirty="0"/>
                  <a:t> </a:t>
                </a:r>
                <a:r>
                  <a:rPr lang="de-DE" dirty="0" err="1"/>
                  <a:t>determined</a:t>
                </a:r>
                <a:r>
                  <a:rPr lang="de-DE" dirty="0"/>
                  <a:t> </a:t>
                </a:r>
                <a:r>
                  <a:rPr lang="de-DE" dirty="0" err="1"/>
                  <a:t>by</a:t>
                </a:r>
                <a:r>
                  <a:rPr lang="de-DE" dirty="0"/>
                  <a:t> </a:t>
                </a:r>
                <a:r>
                  <a:rPr lang="de-DE" dirty="0" err="1"/>
                  <a:t>unit</a:t>
                </a:r>
                <a:r>
                  <a:rPr lang="de-DE" dirty="0"/>
                  <a:t> </a:t>
                </a:r>
                <a:r>
                  <a:rPr lang="de-DE" dirty="0" err="1"/>
                  <a:t>costs</a:t>
                </a:r>
                <a:r>
                  <a:rPr lang="de-DE" dirty="0"/>
                  <a:t> (+) </a:t>
                </a:r>
                <a:r>
                  <a:rPr lang="de-DE" dirty="0" err="1"/>
                  <a:t>and</a:t>
                </a:r>
                <a:r>
                  <a:rPr lang="de-DE" dirty="0"/>
                  <a:t> mark-</a:t>
                </a:r>
                <a:r>
                  <a:rPr lang="de-DE" dirty="0" err="1"/>
                  <a:t>up</a:t>
                </a:r>
                <a:r>
                  <a:rPr lang="de-DE" dirty="0"/>
                  <a:t> </a:t>
                </a:r>
                <a:r>
                  <a:rPr lang="de-DE" dirty="0" err="1"/>
                  <a:t>pricing</a:t>
                </a:r>
                <a:endParaRPr lang="de-DE" dirty="0"/>
              </a:p>
              <a:p>
                <a:pPr lvl="1"/>
                <a:r>
                  <a:rPr lang="de-DE" dirty="0"/>
                  <a:t>Price </a:t>
                </a:r>
                <a:r>
                  <a:rPr lang="de-DE" dirty="0" err="1"/>
                  <a:t>stickiness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signaled</a:t>
                </a:r>
                <a:r>
                  <a:rPr lang="de-DE" dirty="0"/>
                  <a:t> </a:t>
                </a:r>
                <a:r>
                  <a:rPr lang="de-DE" dirty="0" err="1"/>
                  <a:t>by</a:t>
                </a:r>
                <a:r>
                  <a:rPr lang="de-DE" dirty="0"/>
                  <a:t> an </a:t>
                </a:r>
                <a:r>
                  <a:rPr lang="de-DE" dirty="0" err="1"/>
                  <a:t>elasticity</a:t>
                </a:r>
                <a:r>
                  <a:rPr lang="de-DE" dirty="0"/>
                  <a:t> &lt;1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𝑝𝑝𝑖𝑙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𝑝𝑝𝑖𝑙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𝑢𝑐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 , 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1,..,73</m:t>
                        </m:r>
                      </m:e>
                    </m:d>
                  </m:oMath>
                </a14:m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89" t="-86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err="1"/>
              <a:t>Modelling</a:t>
            </a:r>
            <a:r>
              <a:rPr lang="de-DE" altLang="de-DE" dirty="0"/>
              <a:t> </a:t>
            </a:r>
            <a:r>
              <a:rPr lang="de-DE" altLang="de-DE" dirty="0" err="1"/>
              <a:t>prices</a:t>
            </a:r>
            <a:r>
              <a:rPr lang="de-DE" altLang="de-DE" dirty="0"/>
              <a:t> </a:t>
            </a:r>
          </a:p>
        </p:txBody>
      </p:sp>
      <p:sp>
        <p:nvSpPr>
          <p:cNvPr id="198" name="Ellipse 197"/>
          <p:cNvSpPr/>
          <p:nvPr/>
        </p:nvSpPr>
        <p:spPr bwMode="auto">
          <a:xfrm>
            <a:off x="107504" y="202344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200" dirty="0">
                <a:latin typeface="Arial" charset="0"/>
              </a:rPr>
              <a:t>5</a:t>
            </a: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278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SNA </a:t>
            </a:r>
            <a:r>
              <a:rPr lang="de-DE" dirty="0" err="1"/>
              <a:t>shows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origin</a:t>
            </a:r>
            <a:r>
              <a:rPr lang="de-DE" dirty="0"/>
              <a:t>,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reallocation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income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institutional</a:t>
            </a:r>
            <a:r>
              <a:rPr lang="de-DE" dirty="0"/>
              <a:t> </a:t>
            </a:r>
            <a:r>
              <a:rPr lang="de-DE" dirty="0" err="1"/>
              <a:t>sectors</a:t>
            </a:r>
            <a:endParaRPr lang="de-DE" dirty="0"/>
          </a:p>
          <a:p>
            <a:r>
              <a:rPr lang="de-DE" dirty="0" err="1"/>
              <a:t>Economic</a:t>
            </a:r>
            <a:r>
              <a:rPr lang="de-DE" dirty="0"/>
              <a:t> </a:t>
            </a:r>
            <a:r>
              <a:rPr lang="de-DE" dirty="0" err="1"/>
              <a:t>activities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dedicated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different </a:t>
            </a:r>
            <a:r>
              <a:rPr lang="de-DE" dirty="0" err="1"/>
              <a:t>phases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economic</a:t>
            </a:r>
            <a:r>
              <a:rPr lang="de-DE" dirty="0"/>
              <a:t> </a:t>
            </a:r>
            <a:r>
              <a:rPr lang="de-DE" dirty="0" err="1"/>
              <a:t>cycle</a:t>
            </a:r>
            <a:r>
              <a:rPr lang="de-DE" dirty="0"/>
              <a:t> (</a:t>
            </a:r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tansaction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(i) </a:t>
            </a:r>
            <a:r>
              <a:rPr lang="de-DE" dirty="0" err="1"/>
              <a:t>production</a:t>
            </a:r>
            <a:r>
              <a:rPr lang="de-DE" dirty="0"/>
              <a:t>, </a:t>
            </a:r>
          </a:p>
          <a:p>
            <a:pPr lvl="1"/>
            <a:r>
              <a:rPr lang="de-DE" dirty="0"/>
              <a:t>(ii) </a:t>
            </a:r>
            <a:r>
              <a:rPr lang="de-DE" dirty="0" err="1"/>
              <a:t>income</a:t>
            </a:r>
            <a:r>
              <a:rPr lang="de-DE" dirty="0"/>
              <a:t> generation, </a:t>
            </a:r>
          </a:p>
          <a:p>
            <a:pPr lvl="1"/>
            <a:r>
              <a:rPr lang="de-DE" dirty="0"/>
              <a:t>(iii) </a:t>
            </a:r>
            <a:r>
              <a:rPr lang="de-DE" dirty="0" err="1"/>
              <a:t>income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, </a:t>
            </a:r>
          </a:p>
          <a:p>
            <a:pPr lvl="1"/>
            <a:r>
              <a:rPr lang="de-DE" dirty="0"/>
              <a:t>(iv)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income</a:t>
            </a:r>
            <a:endParaRPr lang="de-DE" dirty="0"/>
          </a:p>
          <a:p>
            <a:pPr lvl="1"/>
            <a:r>
              <a:rPr lang="de-DE" dirty="0"/>
              <a:t>(v) </a:t>
            </a:r>
            <a:r>
              <a:rPr lang="de-DE" dirty="0" err="1"/>
              <a:t>capital</a:t>
            </a:r>
            <a:r>
              <a:rPr lang="de-DE" dirty="0"/>
              <a:t> </a:t>
            </a:r>
            <a:r>
              <a:rPr lang="de-DE" dirty="0" err="1"/>
              <a:t>accumulation</a:t>
            </a:r>
            <a:r>
              <a:rPr lang="de-DE" dirty="0"/>
              <a:t>.</a:t>
            </a:r>
          </a:p>
          <a:p>
            <a:r>
              <a:rPr lang="de-DE" dirty="0"/>
              <a:t>The </a:t>
            </a:r>
            <a:r>
              <a:rPr lang="de-DE" dirty="0" err="1"/>
              <a:t>forecasting</a:t>
            </a:r>
            <a:r>
              <a:rPr lang="de-DE" dirty="0"/>
              <a:t> </a:t>
            </a:r>
            <a:r>
              <a:rPr lang="de-DE" dirty="0" err="1"/>
              <a:t>modell</a:t>
            </a:r>
            <a:r>
              <a:rPr lang="de-DE" dirty="0"/>
              <a:t> </a:t>
            </a:r>
            <a:r>
              <a:rPr lang="de-DE" dirty="0" err="1"/>
              <a:t>combines</a:t>
            </a:r>
            <a:r>
              <a:rPr lang="de-DE" dirty="0"/>
              <a:t> IOT </a:t>
            </a:r>
            <a:r>
              <a:rPr lang="de-DE" dirty="0" err="1"/>
              <a:t>and</a:t>
            </a:r>
            <a:r>
              <a:rPr lang="de-DE" dirty="0"/>
              <a:t> SNA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consistent</a:t>
            </a:r>
            <a:r>
              <a:rPr lang="de-DE" dirty="0"/>
              <a:t> </a:t>
            </a:r>
            <a:r>
              <a:rPr lang="de-DE" dirty="0" err="1"/>
              <a:t>booking</a:t>
            </a:r>
            <a:r>
              <a:rPr lang="de-DE" dirty="0"/>
              <a:t> </a:t>
            </a:r>
            <a:r>
              <a:rPr lang="de-DE" dirty="0" err="1"/>
              <a:t>system</a:t>
            </a:r>
            <a:endParaRPr lang="de-DE" dirty="0"/>
          </a:p>
          <a:p>
            <a:pPr lvl="1"/>
            <a:r>
              <a:rPr lang="de-DE" dirty="0"/>
              <a:t>The </a:t>
            </a:r>
            <a:r>
              <a:rPr lang="de-DE" dirty="0" err="1"/>
              <a:t>linkages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among</a:t>
            </a:r>
            <a:r>
              <a:rPr lang="de-DE" dirty="0"/>
              <a:t> </a:t>
            </a:r>
            <a:r>
              <a:rPr lang="de-DE" dirty="0" err="1"/>
              <a:t>others</a:t>
            </a:r>
            <a:r>
              <a:rPr lang="de-DE" dirty="0"/>
              <a:t> </a:t>
            </a:r>
            <a:r>
              <a:rPr lang="de-DE" b="1" dirty="0" err="1"/>
              <a:t>production</a:t>
            </a:r>
            <a:r>
              <a:rPr lang="de-DE" b="1" dirty="0"/>
              <a:t>, </a:t>
            </a:r>
            <a:r>
              <a:rPr lang="de-DE" b="1" dirty="0" err="1"/>
              <a:t>value</a:t>
            </a:r>
            <a:r>
              <a:rPr lang="de-DE" b="1" dirty="0"/>
              <a:t> </a:t>
            </a:r>
            <a:r>
              <a:rPr lang="de-DE" b="1" dirty="0" err="1"/>
              <a:t>added</a:t>
            </a:r>
            <a:r>
              <a:rPr lang="de-DE" b="1" dirty="0"/>
              <a:t>, intermediate </a:t>
            </a:r>
            <a:r>
              <a:rPr lang="de-DE" b="1" dirty="0" err="1"/>
              <a:t>demand</a:t>
            </a:r>
            <a:r>
              <a:rPr lang="de-DE" b="1" dirty="0"/>
              <a:t> </a:t>
            </a:r>
            <a:r>
              <a:rPr lang="de-DE" b="1" dirty="0" err="1"/>
              <a:t>and</a:t>
            </a:r>
            <a:r>
              <a:rPr lang="de-DE" b="1" dirty="0"/>
              <a:t> </a:t>
            </a:r>
            <a:r>
              <a:rPr lang="de-DE" b="1" dirty="0" err="1"/>
              <a:t>income</a:t>
            </a:r>
            <a:endParaRPr lang="de-DE" b="1" dirty="0"/>
          </a:p>
          <a:p>
            <a:pPr lvl="1"/>
            <a:r>
              <a:rPr lang="de-DE" dirty="0"/>
              <a:t>“</a:t>
            </a:r>
            <a:r>
              <a:rPr lang="de-DE" dirty="0" err="1"/>
              <a:t>Used</a:t>
            </a:r>
            <a:r>
              <a:rPr lang="de-DE" dirty="0"/>
              <a:t>” </a:t>
            </a:r>
            <a:r>
              <a:rPr lang="de-DE" dirty="0" err="1"/>
              <a:t>elements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SNA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estimated</a:t>
            </a:r>
            <a:r>
              <a:rPr lang="de-DE" dirty="0"/>
              <a:t>, “</a:t>
            </a:r>
            <a:r>
              <a:rPr lang="de-DE" dirty="0" err="1"/>
              <a:t>received</a:t>
            </a:r>
            <a:r>
              <a:rPr lang="de-DE" dirty="0"/>
              <a:t>” </a:t>
            </a:r>
            <a:r>
              <a:rPr lang="de-DE" dirty="0" err="1"/>
              <a:t>items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defined</a:t>
            </a:r>
            <a:r>
              <a:rPr lang="de-DE" dirty="0"/>
              <a:t> </a:t>
            </a:r>
            <a:r>
              <a:rPr lang="de-DE" dirty="0" err="1"/>
              <a:t>according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accounting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consideration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world</a:t>
            </a:r>
            <a:endParaRPr lang="de-DE" dirty="0"/>
          </a:p>
          <a:p>
            <a:endParaRPr lang="de-DE" dirty="0"/>
          </a:p>
        </p:txBody>
      </p:sp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/>
              <a:t>System </a:t>
            </a:r>
            <a:r>
              <a:rPr lang="de-DE" altLang="de-DE" dirty="0" err="1"/>
              <a:t>of</a:t>
            </a:r>
            <a:r>
              <a:rPr lang="de-DE" altLang="de-DE" dirty="0"/>
              <a:t> National Accounts</a:t>
            </a:r>
          </a:p>
        </p:txBody>
      </p:sp>
      <p:sp>
        <p:nvSpPr>
          <p:cNvPr id="198" name="Ellipse 197"/>
          <p:cNvSpPr/>
          <p:nvPr/>
        </p:nvSpPr>
        <p:spPr bwMode="auto">
          <a:xfrm>
            <a:off x="107504" y="202344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200" dirty="0">
                <a:latin typeface="Arial" charset="0"/>
              </a:rPr>
              <a:t>6</a:t>
            </a: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999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+mj-lt"/>
              <a:buAutoNum type="arabicPeriod" startAt="4"/>
            </a:pPr>
            <a:r>
              <a:rPr lang="de-DE" dirty="0"/>
              <a:t>Outcome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803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/>
              <a:t>Main </a:t>
            </a:r>
            <a:r>
              <a:rPr lang="de-DE" altLang="de-DE" dirty="0" err="1"/>
              <a:t>assumptions</a:t>
            </a:r>
            <a:endParaRPr lang="de-DE" alt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Constant </a:t>
            </a:r>
            <a:r>
              <a:rPr lang="de-DE" dirty="0" err="1"/>
              <a:t>population</a:t>
            </a:r>
            <a:r>
              <a:rPr lang="de-DE" dirty="0"/>
              <a:t> </a:t>
            </a:r>
            <a:r>
              <a:rPr lang="de-DE" i="1" dirty="0"/>
              <a:t>POPU</a:t>
            </a:r>
            <a:r>
              <a:rPr lang="de-DE" dirty="0"/>
              <a:t> </a:t>
            </a:r>
            <a:r>
              <a:rPr lang="de-DE" dirty="0" err="1"/>
              <a:t>increase</a:t>
            </a:r>
            <a:r>
              <a:rPr lang="de-DE" dirty="0"/>
              <a:t>. </a:t>
            </a:r>
            <a:r>
              <a:rPr lang="de-DE" dirty="0" err="1"/>
              <a:t>Accelerating</a:t>
            </a:r>
            <a:r>
              <a:rPr lang="de-DE" dirty="0"/>
              <a:t> </a:t>
            </a:r>
            <a:r>
              <a:rPr lang="de-DE" dirty="0" err="1"/>
              <a:t>increase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older</a:t>
            </a:r>
            <a:r>
              <a:rPr lang="de-DE" dirty="0"/>
              <a:t> </a:t>
            </a:r>
            <a:r>
              <a:rPr lang="de-DE" dirty="0" err="1"/>
              <a:t>population</a:t>
            </a:r>
            <a:r>
              <a:rPr lang="de-DE" dirty="0"/>
              <a:t> </a:t>
            </a:r>
            <a:r>
              <a:rPr lang="de-DE" i="1" dirty="0"/>
              <a:t>POPO</a:t>
            </a:r>
            <a:endParaRPr lang="de-DE" dirty="0"/>
          </a:p>
          <a:p>
            <a:r>
              <a:rPr lang="de-DE" dirty="0"/>
              <a:t>Exchange rate </a:t>
            </a:r>
            <a:r>
              <a:rPr lang="de-DE" i="1" dirty="0"/>
              <a:t>BEXR</a:t>
            </a:r>
            <a:r>
              <a:rPr lang="de-DE" dirty="0"/>
              <a:t> </a:t>
            </a:r>
            <a:r>
              <a:rPr lang="de-DE" dirty="0" err="1"/>
              <a:t>remains</a:t>
            </a:r>
            <a:r>
              <a:rPr lang="de-DE" dirty="0"/>
              <a:t> </a:t>
            </a:r>
            <a:r>
              <a:rPr lang="de-DE" dirty="0" err="1"/>
              <a:t>constant</a:t>
            </a:r>
            <a:r>
              <a:rPr lang="de-DE" dirty="0"/>
              <a:t> </a:t>
            </a:r>
          </a:p>
          <a:p>
            <a:r>
              <a:rPr lang="de-DE" dirty="0"/>
              <a:t>World </a:t>
            </a:r>
            <a:r>
              <a:rPr lang="de-DE" dirty="0" err="1"/>
              <a:t>trade</a:t>
            </a:r>
            <a:r>
              <a:rPr lang="de-DE" dirty="0"/>
              <a:t> </a:t>
            </a:r>
            <a:r>
              <a:rPr lang="de-DE" dirty="0" err="1"/>
              <a:t>growth</a:t>
            </a:r>
            <a:r>
              <a:rPr lang="de-DE" dirty="0"/>
              <a:t> </a:t>
            </a:r>
            <a:r>
              <a:rPr lang="de-DE" i="1" dirty="0"/>
              <a:t>WWTRADE</a:t>
            </a:r>
            <a:r>
              <a:rPr lang="de-DE" dirty="0"/>
              <a:t> in </a:t>
            </a:r>
            <a:r>
              <a:rPr lang="de-DE" dirty="0" err="1"/>
              <a:t>average</a:t>
            </a:r>
            <a:r>
              <a:rPr lang="de-DE" dirty="0"/>
              <a:t> &gt;5%</a:t>
            </a:r>
          </a:p>
          <a:p>
            <a:r>
              <a:rPr lang="de-DE" dirty="0"/>
              <a:t>Main </a:t>
            </a:r>
            <a:r>
              <a:rPr lang="de-DE" dirty="0" err="1"/>
              <a:t>refinancing</a:t>
            </a:r>
            <a:r>
              <a:rPr lang="de-DE" dirty="0"/>
              <a:t> </a:t>
            </a:r>
            <a:r>
              <a:rPr lang="de-DE" dirty="0" err="1"/>
              <a:t>interest</a:t>
            </a:r>
            <a:r>
              <a:rPr lang="de-DE" dirty="0"/>
              <a:t> rate </a:t>
            </a:r>
            <a:r>
              <a:rPr lang="de-DE" i="1" dirty="0"/>
              <a:t>TPM</a:t>
            </a:r>
            <a:r>
              <a:rPr lang="de-DE" dirty="0"/>
              <a:t> </a:t>
            </a:r>
            <a:r>
              <a:rPr lang="de-DE" dirty="0" err="1"/>
              <a:t>remains</a:t>
            </a:r>
            <a:r>
              <a:rPr lang="de-DE" dirty="0"/>
              <a:t> </a:t>
            </a:r>
            <a:r>
              <a:rPr lang="de-DE" dirty="0" err="1"/>
              <a:t>constant</a:t>
            </a:r>
            <a:endParaRPr lang="de-DE" dirty="0"/>
          </a:p>
          <a:p>
            <a:r>
              <a:rPr lang="de-DE" dirty="0" err="1"/>
              <a:t>Raw</a:t>
            </a:r>
            <a:r>
              <a:rPr lang="de-DE" dirty="0"/>
              <a:t> material </a:t>
            </a:r>
            <a:r>
              <a:rPr lang="de-DE" dirty="0" err="1"/>
              <a:t>prices</a:t>
            </a:r>
            <a:r>
              <a:rPr lang="de-DE" dirty="0"/>
              <a:t> </a:t>
            </a:r>
            <a:r>
              <a:rPr lang="de-DE" dirty="0" err="1"/>
              <a:t>increase</a:t>
            </a:r>
            <a:r>
              <a:rPr lang="de-DE" dirty="0"/>
              <a:t> </a:t>
            </a:r>
            <a:r>
              <a:rPr lang="de-DE" dirty="0" err="1"/>
              <a:t>constantly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9" name="Grafik 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896" y="658813"/>
            <a:ext cx="239077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Grafik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671" y="666102"/>
            <a:ext cx="2409825" cy="154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Grafik 1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222" y="2796526"/>
            <a:ext cx="2428875" cy="154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Grafik 1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097" y="2796526"/>
            <a:ext cx="2389213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Grafik 1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222" y="4715814"/>
            <a:ext cx="2409826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2095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3676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838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0" y="8429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2320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468313" y="980728"/>
            <a:ext cx="8280400" cy="5328592"/>
          </a:xfrm>
        </p:spPr>
        <p:txBody>
          <a:bodyPr/>
          <a:lstStyle/>
          <a:p>
            <a:r>
              <a:rPr lang="de-DE" dirty="0"/>
              <a:t>Motivation</a:t>
            </a:r>
          </a:p>
          <a:p>
            <a:r>
              <a:rPr lang="de-DE" dirty="0" err="1"/>
              <a:t>Methodology</a:t>
            </a:r>
            <a:r>
              <a:rPr lang="de-DE" dirty="0"/>
              <a:t> </a:t>
            </a:r>
            <a:r>
              <a:rPr lang="de-DE" dirty="0" err="1"/>
              <a:t>Overview</a:t>
            </a:r>
            <a:endParaRPr lang="de-DE" dirty="0"/>
          </a:p>
          <a:p>
            <a:r>
              <a:rPr lang="de-DE" dirty="0"/>
              <a:t>Selected </a:t>
            </a:r>
            <a:r>
              <a:rPr lang="de-DE" dirty="0" err="1"/>
              <a:t>Specification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COFORCE</a:t>
            </a:r>
          </a:p>
          <a:p>
            <a:pPr lvl="1"/>
            <a:r>
              <a:rPr lang="de-DE" dirty="0"/>
              <a:t>Final </a:t>
            </a:r>
            <a:r>
              <a:rPr lang="de-DE" dirty="0" err="1"/>
              <a:t>demand</a:t>
            </a:r>
            <a:endParaRPr lang="de-DE" dirty="0"/>
          </a:p>
          <a:p>
            <a:pPr lvl="2"/>
            <a:r>
              <a:rPr lang="de-DE" dirty="0"/>
              <a:t>Private </a:t>
            </a:r>
            <a:r>
              <a:rPr lang="de-DE" dirty="0" err="1"/>
              <a:t>consumption</a:t>
            </a:r>
            <a:endParaRPr lang="de-DE" dirty="0"/>
          </a:p>
          <a:p>
            <a:pPr lvl="2"/>
            <a:r>
              <a:rPr lang="de-DE" dirty="0"/>
              <a:t>Investment</a:t>
            </a:r>
          </a:p>
          <a:p>
            <a:pPr lvl="1"/>
            <a:r>
              <a:rPr lang="de-DE" dirty="0"/>
              <a:t>Intermediate </a:t>
            </a:r>
            <a:r>
              <a:rPr lang="de-DE" dirty="0" err="1"/>
              <a:t>transaction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production</a:t>
            </a:r>
            <a:endParaRPr lang="de-DE" dirty="0"/>
          </a:p>
          <a:p>
            <a:pPr lvl="1"/>
            <a:r>
              <a:rPr lang="de-DE" dirty="0"/>
              <a:t>Value </a:t>
            </a:r>
            <a:r>
              <a:rPr lang="de-DE" dirty="0" err="1"/>
              <a:t>added</a:t>
            </a:r>
            <a:endParaRPr lang="de-DE" dirty="0"/>
          </a:p>
          <a:p>
            <a:pPr lvl="1"/>
            <a:r>
              <a:rPr lang="de-DE" dirty="0"/>
              <a:t>Unit </a:t>
            </a:r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prices</a:t>
            </a:r>
            <a:endParaRPr lang="de-DE" dirty="0"/>
          </a:p>
          <a:p>
            <a:pPr lvl="1"/>
            <a:r>
              <a:rPr lang="de-DE" dirty="0"/>
              <a:t>System </a:t>
            </a:r>
            <a:r>
              <a:rPr lang="de-DE" dirty="0" err="1"/>
              <a:t>of</a:t>
            </a:r>
            <a:r>
              <a:rPr lang="de-DE" dirty="0"/>
              <a:t> National Accounts</a:t>
            </a:r>
          </a:p>
          <a:p>
            <a:r>
              <a:rPr lang="de-DE" dirty="0"/>
              <a:t>Outcome</a:t>
            </a:r>
          </a:p>
          <a:p>
            <a:r>
              <a:rPr lang="de-DE" dirty="0"/>
              <a:t>Steps </a:t>
            </a:r>
            <a:r>
              <a:rPr lang="de-DE" dirty="0" err="1"/>
              <a:t>ahead</a:t>
            </a: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0492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r>
              <a:rPr lang="de-DE" dirty="0" err="1"/>
              <a:t>Until</a:t>
            </a:r>
            <a:r>
              <a:rPr lang="de-DE" dirty="0"/>
              <a:t> 2035, </a:t>
            </a:r>
            <a:r>
              <a:rPr lang="de-DE" dirty="0" err="1"/>
              <a:t>average</a:t>
            </a:r>
            <a:r>
              <a:rPr lang="de-DE" dirty="0"/>
              <a:t> </a:t>
            </a:r>
            <a:r>
              <a:rPr lang="de-DE" dirty="0" err="1"/>
              <a:t>growth</a:t>
            </a:r>
            <a:r>
              <a:rPr lang="de-DE" dirty="0"/>
              <a:t> rate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increased</a:t>
            </a:r>
            <a:r>
              <a:rPr lang="de-DE" dirty="0"/>
              <a:t>. </a:t>
            </a:r>
          </a:p>
          <a:p>
            <a:pPr lvl="1"/>
            <a:r>
              <a:rPr lang="de-DE" dirty="0" err="1"/>
              <a:t>Mainly</a:t>
            </a:r>
            <a:r>
              <a:rPr lang="de-DE" dirty="0"/>
              <a:t> </a:t>
            </a:r>
            <a:r>
              <a:rPr lang="de-DE" dirty="0" err="1"/>
              <a:t>driven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a </a:t>
            </a:r>
            <a:r>
              <a:rPr lang="de-DE" b="1" dirty="0" err="1"/>
              <a:t>constantly</a:t>
            </a:r>
            <a:r>
              <a:rPr lang="de-DE" b="1" dirty="0"/>
              <a:t> high </a:t>
            </a:r>
            <a:r>
              <a:rPr lang="de-DE" b="1" dirty="0" err="1"/>
              <a:t>demand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private </a:t>
            </a:r>
            <a:r>
              <a:rPr lang="de-DE" b="1" dirty="0" err="1"/>
              <a:t>households</a:t>
            </a:r>
            <a:r>
              <a:rPr lang="de-DE" dirty="0"/>
              <a:t>. </a:t>
            </a:r>
          </a:p>
          <a:p>
            <a:pPr lvl="1"/>
            <a:r>
              <a:rPr lang="de-DE" dirty="0"/>
              <a:t>This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explaned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b="1" dirty="0" err="1"/>
              <a:t>growing</a:t>
            </a:r>
            <a:r>
              <a:rPr lang="de-DE" b="1" dirty="0"/>
              <a:t> </a:t>
            </a:r>
            <a:r>
              <a:rPr lang="de-DE" b="1" dirty="0" err="1"/>
              <a:t>population</a:t>
            </a:r>
            <a:r>
              <a:rPr lang="de-DE" dirty="0"/>
              <a:t>.</a:t>
            </a:r>
          </a:p>
          <a:p>
            <a:pPr lvl="1"/>
            <a:r>
              <a:rPr lang="de-DE" dirty="0" err="1"/>
              <a:t>Chile’s</a:t>
            </a:r>
            <a:r>
              <a:rPr lang="de-DE" dirty="0"/>
              <a:t> </a:t>
            </a:r>
            <a:r>
              <a:rPr lang="de-DE" dirty="0" err="1"/>
              <a:t>foreign</a:t>
            </a:r>
            <a:r>
              <a:rPr lang="de-DE" dirty="0"/>
              <a:t> </a:t>
            </a:r>
            <a:r>
              <a:rPr lang="de-DE" b="1" dirty="0" err="1"/>
              <a:t>trade</a:t>
            </a:r>
            <a:r>
              <a:rPr lang="de-DE" b="1" dirty="0"/>
              <a:t> </a:t>
            </a:r>
            <a:r>
              <a:rPr lang="de-DE" b="1" dirty="0" err="1"/>
              <a:t>balance</a:t>
            </a:r>
            <a:r>
              <a:rPr lang="de-DE" b="1" dirty="0"/>
              <a:t> </a:t>
            </a:r>
            <a:r>
              <a:rPr lang="de-DE" dirty="0"/>
              <a:t>will turn </a:t>
            </a:r>
            <a:r>
              <a:rPr lang="de-DE" b="1" dirty="0"/>
              <a:t>positive </a:t>
            </a:r>
            <a:r>
              <a:rPr lang="de-DE" b="1" dirty="0" err="1"/>
              <a:t>only</a:t>
            </a:r>
            <a:r>
              <a:rPr lang="de-DE" b="1" dirty="0"/>
              <a:t> </a:t>
            </a:r>
            <a:r>
              <a:rPr lang="de-DE" b="1" dirty="0" err="1"/>
              <a:t>temporarly</a:t>
            </a:r>
            <a:endParaRPr lang="de-DE" b="1" dirty="0"/>
          </a:p>
          <a:p>
            <a:endParaRPr lang="de-DE" dirty="0"/>
          </a:p>
        </p:txBody>
      </p:sp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/>
              <a:t>GDP </a:t>
            </a:r>
            <a:r>
              <a:rPr lang="de-DE" altLang="de-DE" dirty="0" err="1"/>
              <a:t>and</a:t>
            </a:r>
            <a:r>
              <a:rPr lang="de-DE" altLang="de-DE" dirty="0"/>
              <a:t> </a:t>
            </a:r>
            <a:r>
              <a:rPr lang="de-DE" altLang="de-DE" dirty="0" err="1"/>
              <a:t>components</a:t>
            </a:r>
            <a:endParaRPr lang="de-DE" altLang="de-DE" dirty="0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2095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3676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838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0" y="8429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677123"/>
              </p:ext>
            </p:extLst>
          </p:nvPr>
        </p:nvGraphicFramePr>
        <p:xfrm>
          <a:off x="1043608" y="764704"/>
          <a:ext cx="6696743" cy="28867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70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60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0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60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75549">
                <a:tc>
                  <a:txBody>
                    <a:bodyPr/>
                    <a:lstStyle/>
                    <a:p>
                      <a:pPr algn="l"/>
                      <a:endParaRPr lang="de-DE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>
                          <a:effectLst/>
                          <a:latin typeface="Calibri" panose="020F0502020204030204" pitchFamily="34" charset="0"/>
                        </a:rPr>
                        <a:t>2005-2010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>
                          <a:effectLst/>
                          <a:latin typeface="Calibri" panose="020F0502020204030204" pitchFamily="34" charset="0"/>
                        </a:rPr>
                        <a:t>2010-2015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>
                          <a:effectLst/>
                          <a:latin typeface="Calibri" panose="020F0502020204030204" pitchFamily="34" charset="0"/>
                        </a:rPr>
                        <a:t>2015-2020e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>
                          <a:effectLst/>
                          <a:latin typeface="Calibri" panose="020F0502020204030204" pitchFamily="34" charset="0"/>
                        </a:rPr>
                        <a:t>2020-2025e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>
                          <a:effectLst/>
                          <a:latin typeface="Calibri" panose="020F0502020204030204" pitchFamily="34" charset="0"/>
                        </a:rPr>
                        <a:t>2025-2030e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>
                          <a:effectLst/>
                          <a:latin typeface="Calibri" panose="020F0502020204030204" pitchFamily="34" charset="0"/>
                        </a:rPr>
                        <a:t>2030-2035e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033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>
                          <a:effectLst/>
                          <a:latin typeface="Calibri" panose="020F0502020204030204" pitchFamily="34" charset="0"/>
                        </a:rPr>
                        <a:t>Gross domestic product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>
                          <a:effectLst/>
                          <a:latin typeface="Calibri" panose="020F0502020204030204" pitchFamily="34" charset="0"/>
                        </a:rPr>
                        <a:t>3,8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>
                          <a:effectLst/>
                          <a:latin typeface="Calibri" panose="020F0502020204030204" pitchFamily="34" charset="0"/>
                        </a:rPr>
                        <a:t>4,7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>
                          <a:effectLst/>
                          <a:latin typeface="Calibri" panose="020F0502020204030204" pitchFamily="34" charset="0"/>
                        </a:rPr>
                        <a:t>2,3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>
                          <a:effectLst/>
                          <a:latin typeface="Calibri" panose="020F0502020204030204" pitchFamily="34" charset="0"/>
                        </a:rPr>
                        <a:t>2,9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>
                          <a:effectLst/>
                          <a:latin typeface="Calibri" panose="020F0502020204030204" pitchFamily="34" charset="0"/>
                        </a:rPr>
                        <a:t>3,0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>
                          <a:effectLst/>
                          <a:latin typeface="Calibri" panose="020F0502020204030204" pitchFamily="34" charset="0"/>
                        </a:rPr>
                        <a:t>3,1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033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>
                          <a:effectLst/>
                          <a:latin typeface="Calibri" panose="020F0502020204030204" pitchFamily="34" charset="0"/>
                        </a:rPr>
                        <a:t>Private consumption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>
                          <a:effectLst/>
                          <a:latin typeface="Calibri" panose="020F0502020204030204" pitchFamily="34" charset="0"/>
                        </a:rPr>
                        <a:t>5,6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>
                          <a:effectLst/>
                          <a:latin typeface="Calibri" panose="020F0502020204030204" pitchFamily="34" charset="0"/>
                        </a:rPr>
                        <a:t>5,4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>
                          <a:effectLst/>
                          <a:latin typeface="Calibri" panose="020F0502020204030204" pitchFamily="34" charset="0"/>
                        </a:rPr>
                        <a:t>3,3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>
                          <a:effectLst/>
                          <a:latin typeface="Calibri" panose="020F0502020204030204" pitchFamily="34" charset="0"/>
                        </a:rPr>
                        <a:t>3,3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>
                          <a:effectLst/>
                          <a:latin typeface="Calibri" panose="020F0502020204030204" pitchFamily="34" charset="0"/>
                        </a:rPr>
                        <a:t>3,4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>
                          <a:effectLst/>
                          <a:latin typeface="Calibri" panose="020F0502020204030204" pitchFamily="34" charset="0"/>
                        </a:rPr>
                        <a:t>4,1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288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>
                          <a:effectLst/>
                          <a:latin typeface="Calibri" panose="020F0502020204030204" pitchFamily="34" charset="0"/>
                        </a:rPr>
                        <a:t>State consumption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>
                          <a:effectLst/>
                          <a:latin typeface="Calibri" panose="020F0502020204030204" pitchFamily="34" charset="0"/>
                        </a:rPr>
                        <a:t>5,2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 dirty="0">
                          <a:effectLst/>
                          <a:latin typeface="Calibri" panose="020F0502020204030204" pitchFamily="34" charset="0"/>
                        </a:rPr>
                        <a:t>3,9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>
                          <a:effectLst/>
                          <a:latin typeface="Calibri" panose="020F0502020204030204" pitchFamily="34" charset="0"/>
                        </a:rPr>
                        <a:t>2,8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>
                          <a:effectLst/>
                          <a:latin typeface="Calibri" panose="020F0502020204030204" pitchFamily="34" charset="0"/>
                        </a:rPr>
                        <a:t>2,1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>
                          <a:effectLst/>
                          <a:latin typeface="Calibri" panose="020F0502020204030204" pitchFamily="34" charset="0"/>
                        </a:rPr>
                        <a:t>1,8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>
                          <a:effectLst/>
                          <a:latin typeface="Calibri" panose="020F0502020204030204" pitchFamily="34" charset="0"/>
                        </a:rPr>
                        <a:t>1,3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288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>
                          <a:effectLst/>
                          <a:latin typeface="Calibri" panose="020F0502020204030204" pitchFamily="34" charset="0"/>
                        </a:rPr>
                        <a:t>Investment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>
                          <a:effectLst/>
                          <a:latin typeface="Calibri" panose="020F0502020204030204" pitchFamily="34" charset="0"/>
                        </a:rPr>
                        <a:t>6,4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>
                          <a:effectLst/>
                          <a:latin typeface="Calibri" panose="020F0502020204030204" pitchFamily="34" charset="0"/>
                        </a:rPr>
                        <a:t>4,7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>
                          <a:effectLst/>
                          <a:latin typeface="Calibri" panose="020F0502020204030204" pitchFamily="34" charset="0"/>
                        </a:rPr>
                        <a:t>2,0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>
                          <a:effectLst/>
                          <a:latin typeface="Calibri" panose="020F0502020204030204" pitchFamily="34" charset="0"/>
                        </a:rPr>
                        <a:t>3,4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>
                          <a:effectLst/>
                          <a:latin typeface="Calibri" panose="020F0502020204030204" pitchFamily="34" charset="0"/>
                        </a:rPr>
                        <a:t>3,1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>
                          <a:effectLst/>
                          <a:latin typeface="Calibri" panose="020F0502020204030204" pitchFamily="34" charset="0"/>
                        </a:rPr>
                        <a:t>2,8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288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>
                          <a:effectLst/>
                          <a:latin typeface="Calibri" panose="020F0502020204030204" pitchFamily="34" charset="0"/>
                        </a:rPr>
                        <a:t>Exports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>
                          <a:effectLst/>
                          <a:latin typeface="Calibri" panose="020F0502020204030204" pitchFamily="34" charset="0"/>
                        </a:rPr>
                        <a:t>0,9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>
                          <a:effectLst/>
                          <a:latin typeface="Calibri" panose="020F0502020204030204" pitchFamily="34" charset="0"/>
                        </a:rPr>
                        <a:t>1,8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>
                          <a:effectLst/>
                          <a:latin typeface="Calibri" panose="020F0502020204030204" pitchFamily="34" charset="0"/>
                        </a:rPr>
                        <a:t>2,3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>
                          <a:effectLst/>
                          <a:latin typeface="Calibri" panose="020F0502020204030204" pitchFamily="34" charset="0"/>
                        </a:rPr>
                        <a:t>3,6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>
                          <a:effectLst/>
                          <a:latin typeface="Calibri" panose="020F0502020204030204" pitchFamily="34" charset="0"/>
                        </a:rPr>
                        <a:t>2,9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>
                          <a:effectLst/>
                          <a:latin typeface="Calibri" panose="020F0502020204030204" pitchFamily="34" charset="0"/>
                        </a:rPr>
                        <a:t>2,9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288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 dirty="0">
                          <a:effectLst/>
                          <a:latin typeface="Calibri" panose="020F0502020204030204" pitchFamily="34" charset="0"/>
                        </a:rPr>
                        <a:t>Imports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 dirty="0">
                          <a:effectLst/>
                          <a:latin typeface="Calibri" panose="020F0502020204030204" pitchFamily="34" charset="0"/>
                        </a:rPr>
                        <a:t>7,9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 dirty="0">
                          <a:effectLst/>
                          <a:latin typeface="Calibri" panose="020F0502020204030204" pitchFamily="34" charset="0"/>
                        </a:rPr>
                        <a:t>1,5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 dirty="0">
                          <a:effectLst/>
                          <a:latin typeface="Calibri" panose="020F0502020204030204" pitchFamily="34" charset="0"/>
                        </a:rPr>
                        <a:t>3,1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 dirty="0">
                          <a:effectLst/>
                          <a:latin typeface="Calibri" panose="020F0502020204030204" pitchFamily="34" charset="0"/>
                        </a:rPr>
                        <a:t>3,0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 dirty="0">
                          <a:effectLst/>
                          <a:latin typeface="Calibri" panose="020F0502020204030204" pitchFamily="34" charset="0"/>
                        </a:rPr>
                        <a:t>3,2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 dirty="0">
                          <a:effectLst/>
                          <a:latin typeface="Calibri" panose="020F0502020204030204" pitchFamily="34" charset="0"/>
                        </a:rPr>
                        <a:t>4,1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521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Positive </a:t>
            </a:r>
            <a:r>
              <a:rPr lang="de-DE" dirty="0" err="1"/>
              <a:t>growth</a:t>
            </a:r>
            <a:r>
              <a:rPr lang="de-DE" dirty="0"/>
              <a:t> </a:t>
            </a:r>
            <a:r>
              <a:rPr lang="de-DE" dirty="0" err="1"/>
              <a:t>perspective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transmitted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labour</a:t>
            </a:r>
            <a:r>
              <a:rPr lang="de-DE" dirty="0"/>
              <a:t> </a:t>
            </a:r>
            <a:r>
              <a:rPr lang="de-DE" dirty="0" err="1"/>
              <a:t>market</a:t>
            </a:r>
            <a:endParaRPr lang="de-DE" dirty="0"/>
          </a:p>
          <a:p>
            <a:r>
              <a:rPr lang="de-DE" dirty="0"/>
              <a:t>Gap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labour</a:t>
            </a:r>
            <a:r>
              <a:rPr lang="de-DE" dirty="0"/>
              <a:t> </a:t>
            </a:r>
            <a:r>
              <a:rPr lang="de-DE" dirty="0" err="1"/>
              <a:t>force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labour</a:t>
            </a:r>
            <a:r>
              <a:rPr lang="de-DE" dirty="0"/>
              <a:t> </a:t>
            </a:r>
            <a:r>
              <a:rPr lang="de-DE" dirty="0" err="1"/>
              <a:t>demand</a:t>
            </a:r>
            <a:r>
              <a:rPr lang="de-DE" dirty="0"/>
              <a:t> </a:t>
            </a:r>
            <a:r>
              <a:rPr lang="de-DE" dirty="0" err="1"/>
              <a:t>declines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labour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becomes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more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scarce</a:t>
            </a:r>
            <a:endParaRPr lang="de-DE" dirty="0"/>
          </a:p>
          <a:p>
            <a:endParaRPr lang="de-DE" dirty="0"/>
          </a:p>
        </p:txBody>
      </p:sp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/>
              <a:t>Labour </a:t>
            </a:r>
            <a:r>
              <a:rPr lang="de-DE" altLang="de-DE" dirty="0" err="1"/>
              <a:t>market</a:t>
            </a:r>
            <a:endParaRPr lang="de-DE" altLang="de-DE" dirty="0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2095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3676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838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0" y="8429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10" name="Grafik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625131"/>
            <a:ext cx="4176464" cy="37444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40103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Real </a:t>
            </a:r>
            <a:r>
              <a:rPr lang="de-DE" dirty="0" err="1"/>
              <a:t>production</a:t>
            </a:r>
            <a:endParaRPr lang="de-DE" dirty="0"/>
          </a:p>
          <a:p>
            <a:pPr lvl="1"/>
            <a:r>
              <a:rPr lang="de-DE" dirty="0"/>
              <a:t>In </a:t>
            </a:r>
            <a:r>
              <a:rPr lang="de-DE" dirty="0" err="1"/>
              <a:t>average</a:t>
            </a:r>
            <a:r>
              <a:rPr lang="de-DE" dirty="0"/>
              <a:t>, </a:t>
            </a:r>
            <a:r>
              <a:rPr lang="de-DE" dirty="0" err="1"/>
              <a:t>growth</a:t>
            </a:r>
            <a:r>
              <a:rPr lang="de-DE" dirty="0"/>
              <a:t> </a:t>
            </a:r>
            <a:r>
              <a:rPr lang="de-DE" dirty="0" err="1"/>
              <a:t>slower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past</a:t>
            </a:r>
            <a:endParaRPr lang="de-DE" dirty="0"/>
          </a:p>
          <a:p>
            <a:pPr lvl="1"/>
            <a:r>
              <a:rPr lang="de-DE" dirty="0" err="1"/>
              <a:t>Except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sectors</a:t>
            </a:r>
            <a:r>
              <a:rPr lang="de-DE" dirty="0"/>
              <a:t>; </a:t>
            </a:r>
            <a:r>
              <a:rPr lang="de-DE" dirty="0" err="1"/>
              <a:t>especially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„</a:t>
            </a:r>
            <a:r>
              <a:rPr lang="en-US" dirty="0"/>
              <a:t>medical, dental and sanitation services” a much higher growth path is expected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err="1"/>
              <a:t>Structural</a:t>
            </a:r>
            <a:r>
              <a:rPr lang="de-DE" altLang="de-DE" dirty="0"/>
              <a:t> </a:t>
            </a:r>
            <a:r>
              <a:rPr lang="de-DE" altLang="de-DE" dirty="0" err="1"/>
              <a:t>development</a:t>
            </a:r>
            <a:endParaRPr lang="de-DE" altLang="de-DE" dirty="0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2095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3676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838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0" y="8429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259013"/>
            <a:ext cx="5883150" cy="409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046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+mj-lt"/>
              <a:buAutoNum type="arabicPeriod" startAt="5"/>
            </a:pPr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 </a:t>
            </a:r>
            <a:r>
              <a:rPr lang="de-DE" dirty="0" err="1"/>
              <a:t>adhead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746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COFORCE on national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finalized</a:t>
            </a:r>
            <a:endParaRPr lang="de-DE" dirty="0"/>
          </a:p>
          <a:p>
            <a:pPr lvl="1"/>
            <a:r>
              <a:rPr lang="de-DE" dirty="0"/>
              <a:t>but: update on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possible</a:t>
            </a:r>
            <a:endParaRPr lang="de-DE" dirty="0"/>
          </a:p>
          <a:p>
            <a:pPr lvl="1"/>
            <a:r>
              <a:rPr lang="de-DE" dirty="0" err="1"/>
              <a:t>depends</a:t>
            </a:r>
            <a:r>
              <a:rPr lang="de-DE" dirty="0"/>
              <a:t> on </a:t>
            </a:r>
            <a:r>
              <a:rPr lang="de-DE" dirty="0" err="1"/>
              <a:t>resources</a:t>
            </a:r>
            <a:r>
              <a:rPr lang="de-DE" dirty="0"/>
              <a:t> (personell, time) but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sensible</a:t>
            </a:r>
          </a:p>
          <a:p>
            <a:pPr lvl="1"/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improvements</a:t>
            </a:r>
            <a:r>
              <a:rPr lang="de-DE" dirty="0"/>
              <a:t> in </a:t>
            </a:r>
            <a:r>
              <a:rPr lang="de-DE" dirty="0" err="1"/>
              <a:t>modelling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considered</a:t>
            </a:r>
            <a:endParaRPr lang="de-DE" dirty="0"/>
          </a:p>
          <a:p>
            <a:pPr lvl="2"/>
            <a:r>
              <a:rPr lang="de-DE" dirty="0" err="1"/>
              <a:t>include</a:t>
            </a:r>
            <a:r>
              <a:rPr lang="de-DE" dirty="0"/>
              <a:t> </a:t>
            </a:r>
            <a:r>
              <a:rPr lang="de-DE" dirty="0" err="1"/>
              <a:t>volume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on </a:t>
            </a:r>
            <a:r>
              <a:rPr lang="de-DE" dirty="0" err="1"/>
              <a:t>labour</a:t>
            </a:r>
            <a:r>
              <a:rPr lang="de-DE" dirty="0"/>
              <a:t> </a:t>
            </a:r>
            <a:r>
              <a:rPr lang="de-DE" dirty="0" err="1"/>
              <a:t>market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account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-time </a:t>
            </a:r>
            <a:r>
              <a:rPr lang="de-DE" dirty="0" err="1"/>
              <a:t>work</a:t>
            </a:r>
            <a:endParaRPr lang="de-DE" dirty="0"/>
          </a:p>
          <a:p>
            <a:pPr lvl="2"/>
            <a:r>
              <a:rPr lang="de-DE" dirty="0"/>
              <a:t>...</a:t>
            </a:r>
          </a:p>
          <a:p>
            <a:pPr lvl="2"/>
            <a:endParaRPr lang="de-DE" dirty="0"/>
          </a:p>
          <a:p>
            <a:r>
              <a:rPr lang="de-DE" dirty="0"/>
              <a:t>Next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ahead</a:t>
            </a:r>
            <a:r>
              <a:rPr lang="de-DE" dirty="0"/>
              <a:t>: </a:t>
            </a:r>
            <a:r>
              <a:rPr lang="de-DE" dirty="0" err="1"/>
              <a:t>regionalization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COFORCE</a:t>
            </a:r>
          </a:p>
          <a:p>
            <a:pPr lvl="1"/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regionalization</a:t>
            </a:r>
            <a:r>
              <a:rPr lang="de-DE" dirty="0"/>
              <a:t> still open</a:t>
            </a:r>
          </a:p>
          <a:p>
            <a:pPr lvl="1"/>
            <a:r>
              <a:rPr lang="de-DE" dirty="0" err="1"/>
              <a:t>depends</a:t>
            </a:r>
            <a:r>
              <a:rPr lang="de-DE" dirty="0"/>
              <a:t> on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availability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/>
              <a:t>Next </a:t>
            </a:r>
            <a:r>
              <a:rPr lang="de-DE" altLang="de-DE" dirty="0" err="1"/>
              <a:t>steps</a:t>
            </a:r>
            <a:r>
              <a:rPr lang="de-DE" altLang="de-DE" dirty="0"/>
              <a:t> </a:t>
            </a:r>
            <a:r>
              <a:rPr lang="de-DE" altLang="de-DE"/>
              <a:t>ahead</a:t>
            </a:r>
            <a:endParaRPr lang="de-DE" altLang="de-DE" dirty="0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2095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3676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838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0" y="8429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83845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Contact person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12"/>
          </p:nvPr>
        </p:nvSpPr>
        <p:spPr/>
        <p:txBody>
          <a:bodyPr>
            <a:normAutofit/>
          </a:bodyPr>
          <a:lstStyle/>
          <a:p>
            <a:r>
              <a:rPr lang="en-AU" b="1" dirty="0" err="1">
                <a:solidFill>
                  <a:srgbClr val="149E97"/>
                </a:solidFill>
              </a:rPr>
              <a:t>Anke</a:t>
            </a:r>
            <a:r>
              <a:rPr lang="en-AU" b="1" dirty="0">
                <a:solidFill>
                  <a:srgbClr val="149E97"/>
                </a:solidFill>
              </a:rPr>
              <a:t> Mönnig</a:t>
            </a:r>
          </a:p>
          <a:p>
            <a:r>
              <a:rPr lang="en-AU" dirty="0">
                <a:solidFill>
                  <a:srgbClr val="149E97"/>
                </a:solidFill>
              </a:rPr>
              <a:t>T</a:t>
            </a:r>
            <a:r>
              <a:rPr lang="en-AU" dirty="0"/>
              <a:t> +49 (0) 40933 - 210</a:t>
            </a:r>
            <a:br>
              <a:rPr lang="en-AU" dirty="0"/>
            </a:br>
            <a:r>
              <a:rPr lang="en-AU" dirty="0">
                <a:solidFill>
                  <a:srgbClr val="149E97"/>
                </a:solidFill>
              </a:rPr>
              <a:t>E</a:t>
            </a:r>
            <a:r>
              <a:rPr lang="en-AU" dirty="0"/>
              <a:t> </a:t>
            </a:r>
            <a:r>
              <a:rPr lang="en-AU" dirty="0" err="1"/>
              <a:t>moennig</a:t>
            </a:r>
            <a:r>
              <a:rPr lang="en-AU" dirty="0"/>
              <a:t> @ gws-os.com</a:t>
            </a:r>
          </a:p>
          <a:p>
            <a:r>
              <a:rPr lang="en-AU" dirty="0"/>
              <a:t>Deputy head of Economic and Social Affaires</a:t>
            </a:r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Textplatzhalter 6"/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10" name="Bildplatzhalter 10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24" b="14924"/>
          <a:stretch>
            <a:fillRect/>
          </a:stretch>
        </p:blipFill>
        <p:spPr/>
      </p:pic>
      <p:sp>
        <p:nvSpPr>
          <p:cNvPr id="4" name="Textplatzhalter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8157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www.gws-os.com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b="1" dirty="0"/>
              <a:t>Gesellschaft für Wirtschaftliche Strukturforschung mbH</a:t>
            </a:r>
            <a:br>
              <a:rPr lang="de-DE" sz="1100" dirty="0"/>
            </a:br>
            <a:r>
              <a:rPr lang="de-DE" dirty="0"/>
              <a:t>Heinrichstr. 30 </a:t>
            </a:r>
          </a:p>
          <a:p>
            <a:r>
              <a:rPr lang="de-DE" dirty="0"/>
              <a:t>49080 Osnabrück</a:t>
            </a:r>
          </a:p>
          <a:p>
            <a:r>
              <a:rPr lang="de-DE" dirty="0"/>
              <a:t>Tel + 49 (0) 541 40933-210 </a:t>
            </a:r>
          </a:p>
          <a:p>
            <a:r>
              <a:rPr lang="de-DE" dirty="0"/>
              <a:t>Fax + 49 (0) 541 40933-110</a:t>
            </a:r>
            <a:br>
              <a:rPr lang="de-DE" dirty="0"/>
            </a:br>
            <a:r>
              <a:rPr lang="de-DE" dirty="0" err="1"/>
              <a:t>moennig</a:t>
            </a:r>
            <a:r>
              <a:rPr lang="de-DE" dirty="0"/>
              <a:t> @ gws-os.com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4294967295"/>
          </p:nvPr>
        </p:nvSpPr>
        <p:spPr>
          <a:xfrm>
            <a:off x="4591050" y="5862637"/>
            <a:ext cx="4095750" cy="487045"/>
          </a:xfrm>
        </p:spPr>
        <p:txBody>
          <a:bodyPr/>
          <a:lstStyle/>
          <a:p>
            <a:r>
              <a:rPr lang="de-DE" dirty="0"/>
              <a:t>+49 (0) 541 40933-100</a:t>
            </a:r>
          </a:p>
        </p:txBody>
      </p:sp>
    </p:spTree>
    <p:extLst>
      <p:ext uri="{BB962C8B-B14F-4D97-AF65-F5344CB8AC3E}">
        <p14:creationId xmlns:p14="http://schemas.microsoft.com/office/powerpoint/2010/main" val="1646163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2363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Joint </a:t>
            </a:r>
            <a:r>
              <a:rPr lang="de-DE" dirty="0" err="1"/>
              <a:t>research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„</a:t>
            </a:r>
            <a:r>
              <a:rPr lang="de-DE" b="1" dirty="0"/>
              <a:t>Development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sustainable</a:t>
            </a:r>
            <a:r>
              <a:rPr lang="de-DE" b="1" dirty="0"/>
              <a:t> </a:t>
            </a:r>
            <a:r>
              <a:rPr lang="de-DE" b="1" dirty="0" err="1"/>
              <a:t>strategies</a:t>
            </a:r>
            <a:r>
              <a:rPr lang="de-DE" b="1" dirty="0"/>
              <a:t> in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Chilean</a:t>
            </a:r>
            <a:r>
              <a:rPr lang="de-DE" b="1" dirty="0"/>
              <a:t> </a:t>
            </a:r>
            <a:r>
              <a:rPr lang="de-DE" b="1" dirty="0" err="1"/>
              <a:t>mining</a:t>
            </a:r>
            <a:r>
              <a:rPr lang="de-DE" b="1" dirty="0"/>
              <a:t> </a:t>
            </a:r>
            <a:r>
              <a:rPr lang="de-DE" b="1" dirty="0" err="1"/>
              <a:t>sector</a:t>
            </a:r>
            <a:r>
              <a:rPr lang="de-DE" b="1" dirty="0"/>
              <a:t> </a:t>
            </a:r>
            <a:r>
              <a:rPr lang="de-DE" b="1" dirty="0" err="1"/>
              <a:t>through</a:t>
            </a:r>
            <a:r>
              <a:rPr lang="de-DE" b="1" dirty="0"/>
              <a:t> a </a:t>
            </a:r>
            <a:r>
              <a:rPr lang="de-DE" b="1" dirty="0" err="1"/>
              <a:t>regionalized</a:t>
            </a:r>
            <a:r>
              <a:rPr lang="de-DE" b="1" dirty="0"/>
              <a:t> national </a:t>
            </a:r>
            <a:r>
              <a:rPr lang="de-DE" b="1" dirty="0" err="1"/>
              <a:t>model</a:t>
            </a:r>
            <a:r>
              <a:rPr lang="de-DE" dirty="0"/>
              <a:t>“</a:t>
            </a:r>
          </a:p>
          <a:p>
            <a:r>
              <a:rPr lang="de-DE" dirty="0"/>
              <a:t>Overall </a:t>
            </a:r>
            <a:r>
              <a:rPr lang="de-DE" dirty="0" err="1"/>
              <a:t>aim</a:t>
            </a:r>
            <a:r>
              <a:rPr lang="de-DE" dirty="0"/>
              <a:t>: Analysis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socio-economic</a:t>
            </a:r>
            <a:r>
              <a:rPr lang="de-DE" dirty="0"/>
              <a:t> </a:t>
            </a:r>
            <a:r>
              <a:rPr lang="de-DE" dirty="0" err="1"/>
              <a:t>impact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copper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Chilean</a:t>
            </a:r>
            <a:r>
              <a:rPr lang="de-DE" dirty="0"/>
              <a:t> </a:t>
            </a:r>
            <a:r>
              <a:rPr lang="de-DE" dirty="0" err="1"/>
              <a:t>economy</a:t>
            </a:r>
            <a:endParaRPr lang="de-DE" dirty="0"/>
          </a:p>
          <a:p>
            <a:r>
              <a:rPr lang="en-US" dirty="0"/>
              <a:t>Choice of instrument: macro-econometric input-output model of Chile</a:t>
            </a:r>
          </a:p>
          <a:p>
            <a:pPr lvl="1"/>
            <a:r>
              <a:rPr lang="en-US" dirty="0"/>
              <a:t>national level – completed 2018</a:t>
            </a:r>
          </a:p>
          <a:p>
            <a:pPr lvl="1"/>
            <a:r>
              <a:rPr lang="en-US" dirty="0"/>
              <a:t>regional level – upcoming work in 2018/2019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2300488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de-DE" dirty="0" err="1"/>
              <a:t>Methodology</a:t>
            </a:r>
            <a:r>
              <a:rPr lang="de-DE" dirty="0"/>
              <a:t> </a:t>
            </a:r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5232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Methodology</a:t>
            </a:r>
            <a:r>
              <a:rPr lang="de-DE" dirty="0"/>
              <a:t> </a:t>
            </a:r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103217"/>
              </p:ext>
            </p:extLst>
          </p:nvPr>
        </p:nvGraphicFramePr>
        <p:xfrm>
          <a:off x="467544" y="620688"/>
          <a:ext cx="8207375" cy="5339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86">
                <a:tc>
                  <a:txBody>
                    <a:bodyPr/>
                    <a:lstStyle/>
                    <a:p>
                      <a:endParaRPr lang="de-DE" sz="1800" dirty="0">
                        <a:latin typeface="Calibri" panose="020F0502020204030204" pitchFamily="34" charset="0"/>
                      </a:endParaRPr>
                    </a:p>
                  </a:txBody>
                  <a:tcPr marL="91423" marR="91423" marT="45726" marB="45726"/>
                </a:tc>
                <a:tc>
                  <a:txBody>
                    <a:bodyPr/>
                    <a:lstStyle/>
                    <a:p>
                      <a:r>
                        <a:rPr lang="en-US" sz="1800" noProof="0" dirty="0">
                          <a:latin typeface="Calibri" panose="020F0502020204030204" pitchFamily="34" charset="0"/>
                        </a:rPr>
                        <a:t>Characteristics</a:t>
                      </a:r>
                      <a:endParaRPr lang="de-DE" sz="1800" dirty="0">
                        <a:latin typeface="Calibri" panose="020F0502020204030204" pitchFamily="34" charset="0"/>
                      </a:endParaRPr>
                    </a:p>
                  </a:txBody>
                  <a:tcPr marL="91423" marR="91423" marT="45726" marB="4572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86"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91423" marR="91423" marT="45726" marB="45726"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Calibri" panose="020F0502020204030204" pitchFamily="34" charset="0"/>
                        </a:rPr>
                        <a:t>INFORUM type</a:t>
                      </a:r>
                      <a:r>
                        <a:rPr lang="de-DE" sz="1800" baseline="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800" baseline="0" dirty="0" err="1">
                          <a:latin typeface="Calibri" panose="020F0502020204030204" pitchFamily="34" charset="0"/>
                        </a:rPr>
                        <a:t>of</a:t>
                      </a:r>
                      <a:r>
                        <a:rPr lang="de-DE" sz="1800" baseline="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800" baseline="0" dirty="0" err="1">
                          <a:latin typeface="Calibri" panose="020F0502020204030204" pitchFamily="34" charset="0"/>
                        </a:rPr>
                        <a:t>model</a:t>
                      </a:r>
                      <a:endParaRPr lang="de-DE" sz="1800" dirty="0">
                        <a:latin typeface="Calibri" panose="020F0502020204030204" pitchFamily="34" charset="0"/>
                      </a:endParaRPr>
                    </a:p>
                  </a:txBody>
                  <a:tcPr marL="91423" marR="91423" marT="45726" marB="4572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86"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Calibri" panose="020F0502020204030204" pitchFamily="34" charset="0"/>
                        </a:rPr>
                        <a:t>Focus</a:t>
                      </a:r>
                    </a:p>
                  </a:txBody>
                  <a:tcPr marL="91423" marR="91423" marT="45726" marB="45726"/>
                </a:tc>
                <a:tc>
                  <a:txBody>
                    <a:bodyPr/>
                    <a:lstStyle/>
                    <a:p>
                      <a:r>
                        <a:rPr lang="de-DE" sz="1800" dirty="0" err="1">
                          <a:latin typeface="Calibri" panose="020F0502020204030204" pitchFamily="34" charset="0"/>
                        </a:rPr>
                        <a:t>Macro</a:t>
                      </a:r>
                      <a:r>
                        <a:rPr lang="de-DE" sz="1800" dirty="0">
                          <a:latin typeface="Calibri" panose="020F0502020204030204" pitchFamily="34" charset="0"/>
                        </a:rPr>
                        <a:t> / </a:t>
                      </a:r>
                      <a:r>
                        <a:rPr lang="de-DE" sz="1800" dirty="0" err="1">
                          <a:latin typeface="Calibri" panose="020F0502020204030204" pitchFamily="34" charset="0"/>
                        </a:rPr>
                        <a:t>meso</a:t>
                      </a:r>
                      <a:r>
                        <a:rPr lang="de-DE" sz="180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800" dirty="0" err="1">
                          <a:latin typeface="Calibri" panose="020F0502020204030204" pitchFamily="34" charset="0"/>
                        </a:rPr>
                        <a:t>economy</a:t>
                      </a:r>
                      <a:endParaRPr lang="de-DE" sz="1800" dirty="0">
                        <a:latin typeface="Calibri" panose="020F0502020204030204" pitchFamily="34" charset="0"/>
                      </a:endParaRPr>
                    </a:p>
                  </a:txBody>
                  <a:tcPr marL="91423" marR="91423" marT="45726" marB="4572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86">
                <a:tc>
                  <a:txBody>
                    <a:bodyPr/>
                    <a:lstStyle/>
                    <a:p>
                      <a:r>
                        <a:rPr lang="de-DE" sz="1800" dirty="0" err="1">
                          <a:latin typeface="Calibri" panose="020F0502020204030204" pitchFamily="34" charset="0"/>
                        </a:rPr>
                        <a:t>Derived</a:t>
                      </a:r>
                      <a:r>
                        <a:rPr lang="de-DE" sz="180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800" baseline="0" dirty="0" err="1">
                          <a:latin typeface="Calibri" panose="020F0502020204030204" pitchFamily="34" charset="0"/>
                        </a:rPr>
                        <a:t>assumptions</a:t>
                      </a:r>
                      <a:endParaRPr lang="de-DE" sz="1800" dirty="0">
                        <a:latin typeface="Calibri" panose="020F0502020204030204" pitchFamily="34" charset="0"/>
                      </a:endParaRPr>
                    </a:p>
                  </a:txBody>
                  <a:tcPr marL="91423" marR="91423" marT="45726" marB="45726"/>
                </a:tc>
                <a:tc>
                  <a:txBody>
                    <a:bodyPr/>
                    <a:lstStyle/>
                    <a:p>
                      <a:r>
                        <a:rPr lang="en-US" sz="1800" noProof="0" dirty="0">
                          <a:latin typeface="Calibri" panose="020F0502020204030204" pitchFamily="34" charset="0"/>
                        </a:rPr>
                        <a:t>Bounded rationality of economic actors</a:t>
                      </a:r>
                    </a:p>
                    <a:p>
                      <a:r>
                        <a:rPr lang="en-US" sz="1800" noProof="0" dirty="0">
                          <a:latin typeface="Calibri" panose="020F0502020204030204" pitchFamily="34" charset="0"/>
                        </a:rPr>
                        <a:t>Imperfect markets</a:t>
                      </a:r>
                    </a:p>
                    <a:p>
                      <a:r>
                        <a:rPr lang="en-US" sz="1800" noProof="0" dirty="0">
                          <a:latin typeface="Calibri" panose="020F0502020204030204" pitchFamily="34" charset="0"/>
                        </a:rPr>
                        <a:t>Price rigidities</a:t>
                      </a:r>
                    </a:p>
                    <a:p>
                      <a:r>
                        <a:rPr lang="en-US" sz="1800" noProof="0" dirty="0">
                          <a:latin typeface="Calibri" panose="020F0502020204030204" pitchFamily="34" charset="0"/>
                        </a:rPr>
                        <a:t>Equal</a:t>
                      </a:r>
                      <a:r>
                        <a:rPr lang="en-US" sz="1800" baseline="0" noProof="0" dirty="0">
                          <a:latin typeface="Calibri" panose="020F0502020204030204" pitchFamily="34" charset="0"/>
                        </a:rPr>
                        <a:t> importance of s</a:t>
                      </a:r>
                      <a:r>
                        <a:rPr lang="en-US" sz="1800" noProof="0" dirty="0">
                          <a:latin typeface="Calibri" panose="020F0502020204030204" pitchFamily="34" charset="0"/>
                        </a:rPr>
                        <a:t>upply and use</a:t>
                      </a:r>
                    </a:p>
                  </a:txBody>
                  <a:tcPr marL="91423" marR="91423" marT="45726" marB="4572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86"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Calibri" panose="020F0502020204030204" pitchFamily="34" charset="0"/>
                        </a:rPr>
                        <a:t>Implementation </a:t>
                      </a:r>
                      <a:r>
                        <a:rPr lang="de-DE" sz="1800" dirty="0" err="1">
                          <a:latin typeface="Calibri" panose="020F0502020204030204" pitchFamily="34" charset="0"/>
                        </a:rPr>
                        <a:t>of</a:t>
                      </a:r>
                      <a:r>
                        <a:rPr lang="de-DE" sz="180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800" dirty="0" err="1">
                          <a:latin typeface="Calibri" panose="020F0502020204030204" pitchFamily="34" charset="0"/>
                        </a:rPr>
                        <a:t>modelling</a:t>
                      </a:r>
                      <a:endParaRPr lang="de-DE" sz="1800" dirty="0">
                        <a:latin typeface="Calibri" panose="020F0502020204030204" pitchFamily="34" charset="0"/>
                      </a:endParaRPr>
                    </a:p>
                  </a:txBody>
                  <a:tcPr marL="91423" marR="91423" marT="45726" marB="45726"/>
                </a:tc>
                <a:tc>
                  <a:txBody>
                    <a:bodyPr/>
                    <a:lstStyle/>
                    <a:p>
                      <a:r>
                        <a:rPr lang="de-DE" sz="1800" dirty="0" err="1">
                          <a:latin typeface="Calibri" panose="020F0502020204030204" pitchFamily="34" charset="0"/>
                        </a:rPr>
                        <a:t>Econometric</a:t>
                      </a:r>
                      <a:r>
                        <a:rPr lang="de-DE" sz="1800" baseline="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800" baseline="0" dirty="0" err="1">
                          <a:latin typeface="Calibri" panose="020F0502020204030204" pitchFamily="34" charset="0"/>
                        </a:rPr>
                        <a:t>estimation</a:t>
                      </a:r>
                      <a:r>
                        <a:rPr lang="de-DE" sz="1800" baseline="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800" baseline="0" dirty="0" err="1">
                          <a:latin typeface="Calibri" panose="020F0502020204030204" pitchFamily="34" charset="0"/>
                        </a:rPr>
                        <a:t>of</a:t>
                      </a:r>
                      <a:r>
                        <a:rPr lang="de-DE" sz="1800" baseline="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800" baseline="0" dirty="0" err="1">
                          <a:latin typeface="Calibri" panose="020F0502020204030204" pitchFamily="34" charset="0"/>
                        </a:rPr>
                        <a:t>parameters</a:t>
                      </a:r>
                      <a:r>
                        <a:rPr lang="de-DE" sz="1800" baseline="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800" baseline="0" dirty="0" err="1">
                          <a:latin typeface="Calibri" panose="020F0502020204030204" pitchFamily="34" charset="0"/>
                        </a:rPr>
                        <a:t>and</a:t>
                      </a:r>
                      <a:r>
                        <a:rPr lang="de-DE" sz="1800" baseline="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800" baseline="0" dirty="0" err="1">
                          <a:latin typeface="Calibri" panose="020F0502020204030204" pitchFamily="34" charset="0"/>
                        </a:rPr>
                        <a:t>their</a:t>
                      </a:r>
                      <a:r>
                        <a:rPr lang="de-DE" sz="1800" baseline="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800" baseline="0" dirty="0" err="1">
                          <a:latin typeface="Calibri" panose="020F0502020204030204" pitchFamily="34" charset="0"/>
                        </a:rPr>
                        <a:t>elasticity</a:t>
                      </a:r>
                      <a:r>
                        <a:rPr lang="de-DE" sz="1800" baseline="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800" baseline="0" dirty="0" err="1">
                          <a:latin typeface="Calibri" panose="020F0502020204030204" pitchFamily="34" charset="0"/>
                        </a:rPr>
                        <a:t>values</a:t>
                      </a:r>
                      <a:r>
                        <a:rPr lang="de-DE" sz="1800" baseline="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800" baseline="0" dirty="0" err="1">
                          <a:latin typeface="Calibri" panose="020F0502020204030204" pitchFamily="34" charset="0"/>
                        </a:rPr>
                        <a:t>using</a:t>
                      </a:r>
                      <a:r>
                        <a:rPr lang="de-DE" sz="1800" baseline="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800" dirty="0">
                          <a:latin typeface="Calibri" panose="020F0502020204030204" pitchFamily="34" charset="0"/>
                        </a:rPr>
                        <a:t>OLS</a:t>
                      </a:r>
                    </a:p>
                  </a:txBody>
                  <a:tcPr marL="91423" marR="91423" marT="45726" marB="4572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86"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Calibri" panose="020F0502020204030204" pitchFamily="34" charset="0"/>
                        </a:rPr>
                        <a:t>Technology</a:t>
                      </a:r>
                    </a:p>
                  </a:txBody>
                  <a:tcPr marL="91423" marR="91423" marT="45726" marB="45726"/>
                </a:tc>
                <a:tc>
                  <a:txBody>
                    <a:bodyPr/>
                    <a:lstStyle/>
                    <a:p>
                      <a:r>
                        <a:rPr lang="de-DE" sz="1800" baseline="0" dirty="0">
                          <a:latin typeface="Calibri" panose="020F0502020204030204" pitchFamily="34" charset="0"/>
                        </a:rPr>
                        <a:t>Variable </a:t>
                      </a:r>
                      <a:r>
                        <a:rPr lang="de-DE" sz="1800" baseline="0" dirty="0" err="1">
                          <a:latin typeface="Calibri" panose="020F0502020204030204" pitchFamily="34" charset="0"/>
                        </a:rPr>
                        <a:t>input</a:t>
                      </a:r>
                      <a:r>
                        <a:rPr lang="de-DE" sz="1800" baseline="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800" baseline="0" dirty="0" err="1">
                          <a:latin typeface="Calibri" panose="020F0502020204030204" pitchFamily="34" charset="0"/>
                        </a:rPr>
                        <a:t>coefficient</a:t>
                      </a:r>
                      <a:endParaRPr lang="de-DE" sz="1800" dirty="0">
                        <a:latin typeface="Calibri" panose="020F0502020204030204" pitchFamily="34" charset="0"/>
                      </a:endParaRPr>
                    </a:p>
                  </a:txBody>
                  <a:tcPr marL="91423" marR="91423" marT="45726" marB="4572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86"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Calibri" panose="020F0502020204030204" pitchFamily="34" charset="0"/>
                        </a:rPr>
                        <a:t>Basic </a:t>
                      </a:r>
                      <a:r>
                        <a:rPr lang="de-DE" sz="1800" dirty="0" err="1">
                          <a:latin typeface="Calibri" panose="020F0502020204030204" pitchFamily="34" charset="0"/>
                        </a:rPr>
                        <a:t>dataset</a:t>
                      </a:r>
                      <a:endParaRPr lang="de-DE" sz="1800" dirty="0">
                        <a:latin typeface="Calibri" panose="020F0502020204030204" pitchFamily="34" charset="0"/>
                      </a:endParaRPr>
                    </a:p>
                  </a:txBody>
                  <a:tcPr marL="91423" marR="91423" marT="45726" marB="45726"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Calibri" panose="020F0502020204030204" pitchFamily="34" charset="0"/>
                        </a:rPr>
                        <a:t>IO </a:t>
                      </a:r>
                      <a:r>
                        <a:rPr lang="de-DE" sz="1800" dirty="0" err="1">
                          <a:latin typeface="Calibri" panose="020F0502020204030204" pitchFamily="34" charset="0"/>
                        </a:rPr>
                        <a:t>Tables</a:t>
                      </a:r>
                      <a:r>
                        <a:rPr lang="de-DE" sz="1800" dirty="0">
                          <a:latin typeface="Calibri" panose="020F0502020204030204" pitchFamily="34" charset="0"/>
                        </a:rPr>
                        <a:t> + National Accounts</a:t>
                      </a:r>
                    </a:p>
                  </a:txBody>
                  <a:tcPr marL="91423" marR="91423" marT="45726" marB="4572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4516">
                <a:tc>
                  <a:txBody>
                    <a:bodyPr/>
                    <a:lstStyle/>
                    <a:p>
                      <a:r>
                        <a:rPr lang="de-DE" sz="1800" dirty="0" err="1">
                          <a:latin typeface="Calibri" panose="020F0502020204030204" pitchFamily="34" charset="0"/>
                        </a:rPr>
                        <a:t>Modelling</a:t>
                      </a:r>
                      <a:r>
                        <a:rPr lang="de-DE" sz="180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800" dirty="0" err="1">
                          <a:latin typeface="Calibri" panose="020F0502020204030204" pitchFamily="34" charset="0"/>
                        </a:rPr>
                        <a:t>approach</a:t>
                      </a:r>
                      <a:endParaRPr lang="de-DE" sz="1800" dirty="0">
                        <a:latin typeface="Calibri" panose="020F0502020204030204" pitchFamily="34" charset="0"/>
                      </a:endParaRPr>
                    </a:p>
                  </a:txBody>
                  <a:tcPr marL="91423" marR="91423" marT="45726" marB="45726"/>
                </a:tc>
                <a:tc>
                  <a:txBody>
                    <a:bodyPr/>
                    <a:lstStyle/>
                    <a:p>
                      <a:r>
                        <a:rPr lang="de-DE" sz="1800" dirty="0" err="1">
                          <a:latin typeface="Calibri" panose="020F0502020204030204" pitchFamily="34" charset="0"/>
                        </a:rPr>
                        <a:t>Bottom-up</a:t>
                      </a:r>
                      <a:r>
                        <a:rPr lang="de-DE" sz="1800" dirty="0">
                          <a:latin typeface="Calibri" panose="020F0502020204030204" pitchFamily="34" charset="0"/>
                        </a:rPr>
                        <a:t> (73 </a:t>
                      </a:r>
                      <a:r>
                        <a:rPr lang="de-DE" sz="1800" dirty="0" err="1">
                          <a:latin typeface="Calibri" panose="020F0502020204030204" pitchFamily="34" charset="0"/>
                        </a:rPr>
                        <a:t>products</a:t>
                      </a:r>
                      <a:r>
                        <a:rPr lang="de-DE" sz="1800" baseline="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800" baseline="0" dirty="0" err="1">
                          <a:latin typeface="Calibri" panose="020F0502020204030204" pitchFamily="34" charset="0"/>
                        </a:rPr>
                        <a:t>and</a:t>
                      </a:r>
                      <a:r>
                        <a:rPr lang="de-DE" sz="1800" baseline="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800" baseline="0" dirty="0" err="1">
                          <a:latin typeface="Calibri" panose="020F0502020204030204" pitchFamily="34" charset="0"/>
                        </a:rPr>
                        <a:t>industries</a:t>
                      </a:r>
                      <a:r>
                        <a:rPr lang="de-DE" sz="1800" dirty="0">
                          <a:latin typeface="Calibri" panose="020F0502020204030204" pitchFamily="34" charset="0"/>
                        </a:rPr>
                        <a:t>)</a:t>
                      </a:r>
                    </a:p>
                    <a:p>
                      <a:r>
                        <a:rPr lang="de-DE" sz="1800" dirty="0">
                          <a:latin typeface="Calibri" panose="020F0502020204030204" pitchFamily="34" charset="0"/>
                        </a:rPr>
                        <a:t>Total </a:t>
                      </a:r>
                      <a:r>
                        <a:rPr lang="de-DE" sz="1800" dirty="0" err="1">
                          <a:latin typeface="Calibri" panose="020F0502020204030204" pitchFamily="34" charset="0"/>
                        </a:rPr>
                        <a:t>integration</a:t>
                      </a:r>
                      <a:r>
                        <a:rPr lang="de-DE" sz="1800" dirty="0">
                          <a:latin typeface="Calibri" panose="020F0502020204030204" pitchFamily="34" charset="0"/>
                        </a:rPr>
                        <a:t> („</a:t>
                      </a:r>
                      <a:r>
                        <a:rPr lang="de-DE" sz="1800" dirty="0" err="1">
                          <a:latin typeface="Calibri" panose="020F0502020204030204" pitchFamily="34" charset="0"/>
                        </a:rPr>
                        <a:t>closed</a:t>
                      </a:r>
                      <a:r>
                        <a:rPr lang="de-DE" sz="180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800" dirty="0" err="1">
                          <a:latin typeface="Calibri" panose="020F0502020204030204" pitchFamily="34" charset="0"/>
                        </a:rPr>
                        <a:t>s</a:t>
                      </a:r>
                      <a:r>
                        <a:rPr lang="de-DE" sz="1800" baseline="0" dirty="0" err="1">
                          <a:latin typeface="Calibri" panose="020F0502020204030204" pitchFamily="34" charset="0"/>
                        </a:rPr>
                        <a:t>ystem</a:t>
                      </a:r>
                      <a:r>
                        <a:rPr lang="de-DE" sz="1800" baseline="0" dirty="0">
                          <a:latin typeface="Calibri" panose="020F0502020204030204" pitchFamily="34" charset="0"/>
                        </a:rPr>
                        <a:t>“; double </a:t>
                      </a:r>
                      <a:r>
                        <a:rPr lang="de-DE" sz="1800" baseline="0" dirty="0" err="1">
                          <a:latin typeface="Calibri" panose="020F0502020204030204" pitchFamily="34" charset="0"/>
                        </a:rPr>
                        <a:t>accounting</a:t>
                      </a:r>
                      <a:r>
                        <a:rPr lang="de-DE" sz="1800" baseline="0" dirty="0">
                          <a:latin typeface="Calibri" panose="020F0502020204030204" pitchFamily="34" charset="0"/>
                        </a:rPr>
                        <a:t>; </a:t>
                      </a:r>
                      <a:r>
                        <a:rPr lang="de-DE" sz="1800" baseline="0" dirty="0" err="1">
                          <a:latin typeface="Calibri" panose="020F0502020204030204" pitchFamily="34" charset="0"/>
                        </a:rPr>
                        <a:t>intersectoral</a:t>
                      </a:r>
                      <a:r>
                        <a:rPr lang="de-DE" sz="1800" baseline="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800" baseline="0" dirty="0" err="1">
                          <a:latin typeface="Calibri" panose="020F0502020204030204" pitchFamily="34" charset="0"/>
                        </a:rPr>
                        <a:t>dependencies</a:t>
                      </a:r>
                      <a:r>
                        <a:rPr lang="de-DE" sz="1800" baseline="0" dirty="0"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1423" marR="91423" marT="45726" marB="4572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86"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Calibri" panose="020F0502020204030204" pitchFamily="34" charset="0"/>
                        </a:rPr>
                        <a:t>Solution </a:t>
                      </a:r>
                      <a:r>
                        <a:rPr lang="de-DE" sz="1800" dirty="0" err="1">
                          <a:latin typeface="Calibri" panose="020F0502020204030204" pitchFamily="34" charset="0"/>
                        </a:rPr>
                        <a:t>procedure</a:t>
                      </a:r>
                      <a:endParaRPr lang="de-DE" sz="1800" dirty="0">
                        <a:latin typeface="Calibri" panose="020F0502020204030204" pitchFamily="34" charset="0"/>
                      </a:endParaRPr>
                    </a:p>
                  </a:txBody>
                  <a:tcPr marL="91423" marR="91423" marT="45726" marB="45726"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Calibri" panose="020F0502020204030204" pitchFamily="34" charset="0"/>
                        </a:rPr>
                        <a:t>Iterative; </a:t>
                      </a:r>
                      <a:r>
                        <a:rPr lang="de-DE" sz="1800" dirty="0" err="1">
                          <a:latin typeface="Calibri" panose="020F0502020204030204" pitchFamily="34" charset="0"/>
                        </a:rPr>
                        <a:t>simultanous</a:t>
                      </a:r>
                      <a:r>
                        <a:rPr lang="de-DE" sz="180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800" dirty="0" err="1">
                          <a:latin typeface="Calibri" panose="020F0502020204030204" pitchFamily="34" charset="0"/>
                        </a:rPr>
                        <a:t>solution</a:t>
                      </a:r>
                      <a:r>
                        <a:rPr lang="de-DE" sz="180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800" dirty="0" err="1">
                          <a:latin typeface="Calibri" panose="020F0502020204030204" pitchFamily="34" charset="0"/>
                        </a:rPr>
                        <a:t>of</a:t>
                      </a:r>
                      <a:r>
                        <a:rPr lang="de-DE" sz="1800" dirty="0">
                          <a:latin typeface="Calibri" panose="020F0502020204030204" pitchFamily="34" charset="0"/>
                        </a:rPr>
                        <a:t> total </a:t>
                      </a:r>
                      <a:r>
                        <a:rPr lang="de-DE" sz="1800" dirty="0" err="1">
                          <a:latin typeface="Calibri" panose="020F0502020204030204" pitchFamily="34" charset="0"/>
                        </a:rPr>
                        <a:t>system</a:t>
                      </a:r>
                      <a:endParaRPr lang="de-DE" sz="1800" dirty="0">
                        <a:latin typeface="Calibri" panose="020F0502020204030204" pitchFamily="34" charset="0"/>
                      </a:endParaRPr>
                    </a:p>
                  </a:txBody>
                  <a:tcPr marL="91423" marR="91423" marT="45726" marB="45726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86"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91423" marR="91423" marT="45726" marB="45726"/>
                </a:tc>
                <a:tc>
                  <a:txBody>
                    <a:bodyPr/>
                    <a:lstStyle/>
                    <a:p>
                      <a:r>
                        <a:rPr lang="en-US" sz="1800" noProof="0" dirty="0">
                          <a:latin typeface="Calibri" panose="020F0502020204030204" pitchFamily="34" charset="0"/>
                        </a:rPr>
                        <a:t>Irreversible;</a:t>
                      </a:r>
                      <a:r>
                        <a:rPr lang="en-US" sz="1800" baseline="0" noProof="0" dirty="0">
                          <a:latin typeface="Calibri" panose="020F0502020204030204" pitchFamily="34" charset="0"/>
                        </a:rPr>
                        <a:t> path dependency; dynamic (until 2035)</a:t>
                      </a:r>
                      <a:endParaRPr lang="en-US" sz="1800" noProof="0" dirty="0">
                        <a:latin typeface="Calibri" panose="020F0502020204030204" pitchFamily="34" charset="0"/>
                      </a:endParaRPr>
                    </a:p>
                  </a:txBody>
                  <a:tcPr marL="91423" marR="91423" marT="45726" marB="45726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495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Methodology</a:t>
            </a:r>
            <a:r>
              <a:rPr lang="de-DE" dirty="0"/>
              <a:t> </a:t>
            </a:r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de-DE" altLang="de-DE" sz="2000" dirty="0" err="1"/>
              <a:t>Strengths</a:t>
            </a:r>
            <a:endParaRPr lang="de-DE" altLang="de-DE" sz="2000" dirty="0"/>
          </a:p>
          <a:p>
            <a:pPr lvl="1">
              <a:lnSpc>
                <a:spcPct val="80000"/>
              </a:lnSpc>
            </a:pPr>
            <a:r>
              <a:rPr lang="de-DE" altLang="de-DE" sz="1800" dirty="0" err="1"/>
              <a:t>Allows</a:t>
            </a:r>
            <a:r>
              <a:rPr lang="de-DE" altLang="de-DE" sz="1800" dirty="0"/>
              <a:t> </a:t>
            </a:r>
            <a:r>
              <a:rPr lang="de-DE" altLang="de-DE" sz="1800" dirty="0" err="1"/>
              <a:t>for</a:t>
            </a:r>
            <a:r>
              <a:rPr lang="de-DE" altLang="de-DE" sz="1800" dirty="0"/>
              <a:t> </a:t>
            </a:r>
            <a:r>
              <a:rPr lang="de-DE" altLang="de-DE" sz="1800" dirty="0" err="1"/>
              <a:t>the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analysis</a:t>
            </a:r>
            <a:r>
              <a:rPr lang="de-DE" altLang="de-DE" sz="1800" dirty="0"/>
              <a:t> </a:t>
            </a:r>
            <a:r>
              <a:rPr lang="de-DE" altLang="de-DE" sz="1800" dirty="0" err="1"/>
              <a:t>of</a:t>
            </a:r>
            <a:r>
              <a:rPr lang="de-DE" altLang="de-DE" sz="1800" dirty="0"/>
              <a:t> </a:t>
            </a:r>
            <a:r>
              <a:rPr lang="de-DE" altLang="de-DE" sz="1800" b="1" dirty="0" err="1"/>
              <a:t>complex</a:t>
            </a:r>
            <a:r>
              <a:rPr lang="de-DE" altLang="de-DE" sz="1800" b="1" dirty="0"/>
              <a:t> </a:t>
            </a:r>
            <a:r>
              <a:rPr lang="de-DE" altLang="de-DE" sz="1800" b="1" dirty="0" err="1"/>
              <a:t>socio-economic</a:t>
            </a:r>
            <a:r>
              <a:rPr lang="de-DE" altLang="de-DE" sz="1800" b="1" dirty="0"/>
              <a:t> </a:t>
            </a:r>
            <a:r>
              <a:rPr lang="de-DE" altLang="de-DE" sz="1800" b="1" dirty="0" err="1"/>
              <a:t>structures</a:t>
            </a:r>
            <a:r>
              <a:rPr lang="de-DE" altLang="de-DE" sz="1800" b="1" dirty="0"/>
              <a:t> </a:t>
            </a:r>
            <a:r>
              <a:rPr lang="de-DE" altLang="de-DE" sz="1800" dirty="0" err="1"/>
              <a:t>and</a:t>
            </a:r>
            <a:r>
              <a:rPr lang="de-DE" altLang="de-DE" sz="1800" dirty="0"/>
              <a:t> </a:t>
            </a:r>
            <a:r>
              <a:rPr lang="de-DE" altLang="de-DE" sz="1800" dirty="0" err="1"/>
              <a:t>interdepencies</a:t>
            </a:r>
            <a:r>
              <a:rPr lang="de-DE" altLang="de-DE" sz="1800" dirty="0"/>
              <a:t>.</a:t>
            </a:r>
          </a:p>
          <a:p>
            <a:pPr lvl="1">
              <a:lnSpc>
                <a:spcPct val="80000"/>
              </a:lnSpc>
            </a:pPr>
            <a:endParaRPr lang="de-DE" altLang="de-DE" sz="1800" dirty="0"/>
          </a:p>
          <a:p>
            <a:pPr lvl="1">
              <a:lnSpc>
                <a:spcPct val="80000"/>
              </a:lnSpc>
            </a:pPr>
            <a:r>
              <a:rPr lang="de-DE" altLang="de-DE" sz="1800" dirty="0" err="1"/>
              <a:t>Identification</a:t>
            </a:r>
            <a:r>
              <a:rPr lang="de-DE" altLang="de-DE" sz="1800" dirty="0"/>
              <a:t> </a:t>
            </a:r>
            <a:r>
              <a:rPr lang="de-DE" altLang="de-DE" sz="1800" dirty="0" err="1"/>
              <a:t>of</a:t>
            </a:r>
            <a:r>
              <a:rPr lang="de-DE" altLang="de-DE" sz="1800" dirty="0"/>
              <a:t> </a:t>
            </a:r>
            <a:r>
              <a:rPr lang="de-DE" altLang="de-DE" sz="1800" b="1" dirty="0" err="1"/>
              <a:t>direct</a:t>
            </a:r>
            <a:r>
              <a:rPr lang="de-DE" altLang="de-DE" sz="1800" b="1" dirty="0"/>
              <a:t> </a:t>
            </a:r>
            <a:r>
              <a:rPr lang="de-DE" altLang="de-DE" sz="1800" b="1" dirty="0" err="1"/>
              <a:t>and</a:t>
            </a:r>
            <a:r>
              <a:rPr lang="de-DE" altLang="de-DE" sz="1800" b="1" dirty="0"/>
              <a:t> </a:t>
            </a:r>
            <a:r>
              <a:rPr lang="de-DE" altLang="de-DE" sz="1800" b="1" dirty="0" err="1"/>
              <a:t>indirect</a:t>
            </a:r>
            <a:r>
              <a:rPr lang="de-DE" altLang="de-DE" sz="1800" b="1" dirty="0"/>
              <a:t> </a:t>
            </a:r>
            <a:r>
              <a:rPr lang="de-DE" altLang="de-DE" sz="1800" dirty="0" err="1"/>
              <a:t>impacts</a:t>
            </a:r>
            <a:r>
              <a:rPr lang="de-DE" altLang="de-DE" sz="1800" dirty="0"/>
              <a:t> </a:t>
            </a:r>
            <a:r>
              <a:rPr lang="de-DE" altLang="de-DE" sz="1800" dirty="0" err="1"/>
              <a:t>and</a:t>
            </a:r>
            <a:r>
              <a:rPr lang="de-DE" altLang="de-DE" sz="1800" dirty="0"/>
              <a:t> </a:t>
            </a:r>
            <a:r>
              <a:rPr lang="de-DE" altLang="de-DE" sz="1800" dirty="0" err="1"/>
              <a:t>interdependencies</a:t>
            </a:r>
            <a:r>
              <a:rPr lang="de-DE" altLang="de-DE" sz="1800" dirty="0"/>
              <a:t>.</a:t>
            </a:r>
          </a:p>
          <a:p>
            <a:pPr lvl="1">
              <a:lnSpc>
                <a:spcPct val="80000"/>
              </a:lnSpc>
            </a:pPr>
            <a:endParaRPr lang="de-DE" altLang="de-DE" sz="1800" b="1" dirty="0"/>
          </a:p>
          <a:p>
            <a:pPr lvl="1">
              <a:lnSpc>
                <a:spcPct val="80000"/>
              </a:lnSpc>
            </a:pPr>
            <a:r>
              <a:rPr lang="de-DE" altLang="de-DE" sz="1800" b="1" dirty="0"/>
              <a:t>Low </a:t>
            </a:r>
            <a:r>
              <a:rPr lang="de-DE" altLang="de-DE" sz="1800" b="1" dirty="0" err="1"/>
              <a:t>sectoral</a:t>
            </a:r>
            <a:r>
              <a:rPr lang="de-DE" altLang="de-DE" sz="1800" b="1" dirty="0"/>
              <a:t> </a:t>
            </a:r>
            <a:r>
              <a:rPr lang="de-DE" altLang="de-DE" sz="1800" b="1" dirty="0" err="1"/>
              <a:t>aggregation</a:t>
            </a:r>
            <a:r>
              <a:rPr lang="de-DE" altLang="de-DE" sz="1800" b="1" dirty="0"/>
              <a:t> </a:t>
            </a:r>
            <a:r>
              <a:rPr lang="de-DE" altLang="de-DE" sz="1800" dirty="0" err="1"/>
              <a:t>level</a:t>
            </a:r>
            <a:r>
              <a:rPr lang="de-DE" altLang="de-DE" sz="1800" dirty="0"/>
              <a:t> </a:t>
            </a:r>
            <a:r>
              <a:rPr lang="de-DE" altLang="de-DE" sz="1800" dirty="0" err="1"/>
              <a:t>by</a:t>
            </a:r>
            <a:r>
              <a:rPr lang="de-DE" altLang="de-DE" sz="1800" dirty="0"/>
              <a:t> </a:t>
            </a:r>
            <a:r>
              <a:rPr lang="de-DE" altLang="de-DE" sz="1800" dirty="0" err="1"/>
              <a:t>goods</a:t>
            </a:r>
            <a:r>
              <a:rPr lang="de-DE" altLang="de-DE" sz="1800" dirty="0"/>
              <a:t> </a:t>
            </a:r>
            <a:r>
              <a:rPr lang="de-DE" altLang="de-DE" sz="1800" dirty="0" err="1"/>
              <a:t>and</a:t>
            </a:r>
            <a:r>
              <a:rPr lang="de-DE" altLang="de-DE" sz="1800" dirty="0"/>
              <a:t> </a:t>
            </a:r>
            <a:r>
              <a:rPr lang="de-DE" altLang="de-DE" sz="1800" dirty="0" err="1"/>
              <a:t>industries</a:t>
            </a:r>
            <a:endParaRPr lang="de-DE" altLang="de-DE" sz="1800" dirty="0"/>
          </a:p>
          <a:p>
            <a:pPr lvl="1">
              <a:lnSpc>
                <a:spcPct val="80000"/>
              </a:lnSpc>
            </a:pPr>
            <a:endParaRPr lang="de-DE" altLang="de-DE" sz="1800" dirty="0"/>
          </a:p>
          <a:p>
            <a:pPr lvl="1">
              <a:lnSpc>
                <a:spcPct val="80000"/>
              </a:lnSpc>
            </a:pPr>
            <a:r>
              <a:rPr lang="de-DE" altLang="de-DE" sz="1800" dirty="0"/>
              <a:t>Differentiation </a:t>
            </a:r>
            <a:r>
              <a:rPr lang="de-DE" altLang="de-DE" sz="1800" dirty="0" err="1"/>
              <a:t>of</a:t>
            </a:r>
            <a:r>
              <a:rPr lang="de-DE" altLang="de-DE" sz="1800" dirty="0"/>
              <a:t> </a:t>
            </a:r>
            <a:r>
              <a:rPr lang="de-DE" altLang="de-DE" sz="1800" b="1" dirty="0" err="1"/>
              <a:t>institutional</a:t>
            </a:r>
            <a:r>
              <a:rPr lang="de-DE" altLang="de-DE" sz="1800" b="1" dirty="0"/>
              <a:t> </a:t>
            </a:r>
            <a:r>
              <a:rPr lang="de-DE" altLang="de-DE" sz="1800" b="1" dirty="0" err="1"/>
              <a:t>sectors</a:t>
            </a:r>
            <a:r>
              <a:rPr lang="de-DE" altLang="de-DE" sz="1800" b="1" dirty="0"/>
              <a:t> </a:t>
            </a:r>
            <a:r>
              <a:rPr lang="de-DE" altLang="de-DE" sz="1800" dirty="0" err="1"/>
              <a:t>according</a:t>
            </a:r>
            <a:r>
              <a:rPr lang="de-DE" altLang="de-DE" sz="1800" dirty="0"/>
              <a:t> </a:t>
            </a:r>
            <a:r>
              <a:rPr lang="de-DE" altLang="de-DE" sz="1800" dirty="0" err="1"/>
              <a:t>to</a:t>
            </a:r>
            <a:r>
              <a:rPr lang="de-DE" altLang="de-DE" sz="1800" dirty="0"/>
              <a:t> SNA</a:t>
            </a:r>
          </a:p>
          <a:p>
            <a:pPr lvl="1">
              <a:lnSpc>
                <a:spcPct val="80000"/>
              </a:lnSpc>
            </a:pPr>
            <a:endParaRPr lang="de-DE" altLang="de-DE" sz="1800" dirty="0"/>
          </a:p>
          <a:p>
            <a:pPr lvl="1">
              <a:lnSpc>
                <a:spcPct val="80000"/>
              </a:lnSpc>
            </a:pPr>
            <a:r>
              <a:rPr lang="de-DE" altLang="de-DE" sz="1800" dirty="0" err="1"/>
              <a:t>Amplification</a:t>
            </a:r>
            <a:r>
              <a:rPr lang="de-DE" altLang="de-DE" sz="1800" dirty="0"/>
              <a:t> </a:t>
            </a:r>
            <a:r>
              <a:rPr lang="de-DE" altLang="de-DE" sz="1800" dirty="0" err="1"/>
              <a:t>of</a:t>
            </a:r>
            <a:r>
              <a:rPr lang="de-DE" altLang="de-DE" sz="1800" dirty="0"/>
              <a:t> </a:t>
            </a:r>
            <a:r>
              <a:rPr lang="de-DE" altLang="de-DE" sz="1800" dirty="0" err="1"/>
              <a:t>model</a:t>
            </a:r>
            <a:r>
              <a:rPr lang="de-DE" altLang="de-DE" sz="1800" dirty="0"/>
              <a:t> </a:t>
            </a:r>
            <a:r>
              <a:rPr lang="de-DE" altLang="de-DE" sz="1800" dirty="0" err="1"/>
              <a:t>is</a:t>
            </a:r>
            <a:r>
              <a:rPr lang="de-DE" altLang="de-DE" sz="1800" dirty="0"/>
              <a:t> </a:t>
            </a:r>
            <a:r>
              <a:rPr lang="de-DE" altLang="de-DE" sz="1800" dirty="0" err="1"/>
              <a:t>possible</a:t>
            </a:r>
            <a:r>
              <a:rPr lang="de-DE" altLang="de-DE" sz="1800" dirty="0"/>
              <a:t> („</a:t>
            </a:r>
            <a:r>
              <a:rPr lang="de-DE" altLang="de-DE" sz="1800" b="1" dirty="0" err="1"/>
              <a:t>modularization</a:t>
            </a:r>
            <a:r>
              <a:rPr lang="de-DE" altLang="de-DE" sz="1800" dirty="0"/>
              <a:t>“)</a:t>
            </a:r>
          </a:p>
          <a:p>
            <a:pPr lvl="1">
              <a:lnSpc>
                <a:spcPct val="80000"/>
              </a:lnSpc>
            </a:pPr>
            <a:endParaRPr lang="de-DE" altLang="de-DE" sz="1800" b="1" dirty="0"/>
          </a:p>
          <a:p>
            <a:pPr lvl="1">
              <a:lnSpc>
                <a:spcPct val="80000"/>
              </a:lnSpc>
            </a:pPr>
            <a:r>
              <a:rPr lang="de-DE" altLang="de-DE" sz="1800" b="1" dirty="0"/>
              <a:t>Update on </a:t>
            </a:r>
            <a:r>
              <a:rPr lang="de-DE" altLang="de-DE" sz="1800" b="1" dirty="0" err="1"/>
              <a:t>yearly</a:t>
            </a:r>
            <a:r>
              <a:rPr lang="de-DE" altLang="de-DE" sz="1800" b="1" dirty="0"/>
              <a:t> </a:t>
            </a:r>
            <a:r>
              <a:rPr lang="de-DE" altLang="de-DE" sz="1800" dirty="0" err="1"/>
              <a:t>basis</a:t>
            </a:r>
            <a:endParaRPr lang="de-DE" altLang="de-DE" sz="1800" dirty="0"/>
          </a:p>
          <a:p>
            <a:pPr lvl="1">
              <a:lnSpc>
                <a:spcPct val="80000"/>
              </a:lnSpc>
            </a:pPr>
            <a:endParaRPr lang="de-DE" altLang="de-DE" sz="1800" dirty="0"/>
          </a:p>
          <a:p>
            <a:pPr lvl="1">
              <a:lnSpc>
                <a:spcPct val="80000"/>
              </a:lnSpc>
            </a:pPr>
            <a:r>
              <a:rPr lang="de-DE" altLang="de-DE" sz="1800" dirty="0"/>
              <a:t>Well-</a:t>
            </a:r>
            <a:r>
              <a:rPr lang="de-DE" altLang="de-DE" sz="1800" dirty="0" err="1"/>
              <a:t>suited</a:t>
            </a:r>
            <a:r>
              <a:rPr lang="de-DE" altLang="de-DE" sz="1800" dirty="0"/>
              <a:t> </a:t>
            </a:r>
            <a:r>
              <a:rPr lang="de-DE" altLang="de-DE" sz="1800" dirty="0" err="1"/>
              <a:t>for</a:t>
            </a:r>
            <a:r>
              <a:rPr lang="de-DE" altLang="de-DE" sz="1800" dirty="0"/>
              <a:t> </a:t>
            </a:r>
            <a:r>
              <a:rPr lang="de-DE" altLang="de-DE" sz="1800" b="1" dirty="0" err="1"/>
              <a:t>scenario</a:t>
            </a:r>
            <a:r>
              <a:rPr lang="de-DE" altLang="de-DE" sz="1800" b="1" dirty="0"/>
              <a:t> </a:t>
            </a:r>
            <a:r>
              <a:rPr lang="de-DE" altLang="de-DE" sz="1800" b="1" dirty="0" err="1"/>
              <a:t>analysis</a:t>
            </a:r>
            <a:endParaRPr lang="de-DE" altLang="de-DE" sz="1800" b="1" dirty="0"/>
          </a:p>
          <a:p>
            <a:pPr lvl="1">
              <a:lnSpc>
                <a:spcPct val="80000"/>
              </a:lnSpc>
            </a:pPr>
            <a:endParaRPr lang="de-DE" alt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de-DE" altLang="de-DE" sz="2000" dirty="0" err="1"/>
              <a:t>Weeknesses</a:t>
            </a:r>
            <a:endParaRPr lang="de-DE" altLang="de-DE" sz="2000" dirty="0"/>
          </a:p>
          <a:p>
            <a:pPr lvl="1">
              <a:lnSpc>
                <a:spcPct val="80000"/>
              </a:lnSpc>
            </a:pPr>
            <a:r>
              <a:rPr lang="de-DE" altLang="de-DE" sz="1800" dirty="0"/>
              <a:t>Large </a:t>
            </a:r>
            <a:r>
              <a:rPr lang="de-DE" altLang="de-DE" sz="1800" dirty="0" err="1"/>
              <a:t>and</a:t>
            </a:r>
            <a:r>
              <a:rPr lang="de-DE" altLang="de-DE" sz="1800" dirty="0"/>
              <a:t> </a:t>
            </a:r>
            <a:r>
              <a:rPr lang="de-DE" altLang="de-DE" sz="1800" b="1" dirty="0" err="1"/>
              <a:t>complex</a:t>
            </a:r>
            <a:r>
              <a:rPr lang="de-DE" altLang="de-DE" sz="1800" b="1" dirty="0"/>
              <a:t> </a:t>
            </a:r>
            <a:r>
              <a:rPr lang="de-DE" altLang="de-DE" sz="1800" b="1" dirty="0" err="1"/>
              <a:t>system</a:t>
            </a:r>
            <a:r>
              <a:rPr lang="de-DE" altLang="de-DE" sz="1800" dirty="0"/>
              <a:t>; „</a:t>
            </a:r>
            <a:r>
              <a:rPr lang="de-DE" altLang="de-DE" sz="1800" dirty="0" err="1"/>
              <a:t>black</a:t>
            </a:r>
            <a:r>
              <a:rPr lang="de-DE" altLang="de-DE" sz="1800" dirty="0"/>
              <a:t> box“</a:t>
            </a:r>
          </a:p>
          <a:p>
            <a:pPr lvl="1">
              <a:lnSpc>
                <a:spcPct val="80000"/>
              </a:lnSpc>
            </a:pPr>
            <a:endParaRPr lang="de-DE" altLang="de-DE" sz="1800" b="1" dirty="0"/>
          </a:p>
          <a:p>
            <a:pPr lvl="1">
              <a:lnSpc>
                <a:spcPct val="80000"/>
              </a:lnSpc>
            </a:pPr>
            <a:r>
              <a:rPr lang="de-DE" altLang="de-DE" sz="1800" b="1" dirty="0"/>
              <a:t>Quality</a:t>
            </a:r>
            <a:r>
              <a:rPr lang="de-DE" altLang="de-DE" sz="1800" dirty="0"/>
              <a:t> </a:t>
            </a:r>
            <a:r>
              <a:rPr lang="de-DE" altLang="de-DE" sz="1800" dirty="0" err="1"/>
              <a:t>of</a:t>
            </a:r>
            <a:r>
              <a:rPr lang="de-DE" altLang="de-DE" sz="1800" dirty="0"/>
              <a:t> </a:t>
            </a:r>
            <a:r>
              <a:rPr lang="de-DE" altLang="de-DE" sz="1800" dirty="0" err="1"/>
              <a:t>historical</a:t>
            </a:r>
            <a:r>
              <a:rPr lang="de-DE" altLang="de-DE" sz="1800" dirty="0"/>
              <a:t> </a:t>
            </a:r>
            <a:r>
              <a:rPr lang="de-DE" altLang="de-DE" sz="1800" dirty="0" err="1"/>
              <a:t>dataset</a:t>
            </a:r>
            <a:r>
              <a:rPr lang="de-DE" altLang="de-DE" sz="1800" dirty="0"/>
              <a:t> </a:t>
            </a:r>
            <a:r>
              <a:rPr lang="de-DE" altLang="de-DE" sz="1800" dirty="0" err="1"/>
              <a:t>is</a:t>
            </a:r>
            <a:r>
              <a:rPr lang="de-DE" altLang="de-DE" sz="1800" dirty="0"/>
              <a:t> </a:t>
            </a:r>
            <a:r>
              <a:rPr lang="de-DE" altLang="de-DE" sz="1800" dirty="0" err="1"/>
              <a:t>decisive</a:t>
            </a:r>
            <a:endParaRPr lang="de-DE" altLang="de-DE" sz="1800" dirty="0"/>
          </a:p>
          <a:p>
            <a:pPr lvl="1">
              <a:lnSpc>
                <a:spcPct val="80000"/>
              </a:lnSpc>
            </a:pPr>
            <a:endParaRPr lang="de-DE" altLang="de-DE" sz="1800" dirty="0"/>
          </a:p>
          <a:p>
            <a:pPr lvl="1">
              <a:lnSpc>
                <a:spcPct val="80000"/>
              </a:lnSpc>
            </a:pPr>
            <a:r>
              <a:rPr lang="de-DE" altLang="de-DE" sz="1800" dirty="0"/>
              <a:t>Making-off </a:t>
            </a:r>
            <a:r>
              <a:rPr lang="de-DE" altLang="de-DE" sz="1800" dirty="0" err="1"/>
              <a:t>is</a:t>
            </a:r>
            <a:r>
              <a:rPr lang="de-DE" altLang="de-DE" sz="1800" dirty="0"/>
              <a:t> </a:t>
            </a:r>
            <a:r>
              <a:rPr lang="de-DE" altLang="de-DE" sz="1800" b="1" dirty="0"/>
              <a:t>time-</a:t>
            </a:r>
            <a:r>
              <a:rPr lang="de-DE" altLang="de-DE" sz="1800" b="1" dirty="0" err="1"/>
              <a:t>intense</a:t>
            </a:r>
            <a:endParaRPr lang="de-DE" altLang="de-DE" sz="1800" b="1" dirty="0"/>
          </a:p>
          <a:p>
            <a:pPr lvl="1">
              <a:lnSpc>
                <a:spcPct val="80000"/>
              </a:lnSpc>
            </a:pPr>
            <a:endParaRPr lang="de-DE" altLang="de-DE" sz="1800" dirty="0"/>
          </a:p>
          <a:p>
            <a:pPr lvl="1">
              <a:lnSpc>
                <a:spcPct val="80000"/>
              </a:lnSpc>
            </a:pPr>
            <a:r>
              <a:rPr lang="de-DE" altLang="de-DE" sz="1800" dirty="0"/>
              <a:t>High </a:t>
            </a:r>
            <a:r>
              <a:rPr lang="de-DE" altLang="de-DE" sz="1800" dirty="0" err="1"/>
              <a:t>number</a:t>
            </a:r>
            <a:r>
              <a:rPr lang="de-DE" altLang="de-DE" sz="1800" dirty="0"/>
              <a:t> </a:t>
            </a:r>
            <a:r>
              <a:rPr lang="de-DE" altLang="de-DE" sz="1800" dirty="0" err="1"/>
              <a:t>of</a:t>
            </a:r>
            <a:r>
              <a:rPr lang="de-DE" altLang="de-DE" sz="1800" dirty="0"/>
              <a:t> </a:t>
            </a:r>
            <a:r>
              <a:rPr lang="de-DE" altLang="de-DE" sz="1800" dirty="0" err="1"/>
              <a:t>interdependencies</a:t>
            </a:r>
            <a:r>
              <a:rPr lang="de-DE" altLang="de-DE" sz="1800" dirty="0"/>
              <a:t> </a:t>
            </a:r>
            <a:r>
              <a:rPr lang="de-DE" altLang="de-DE" sz="1800" dirty="0" err="1"/>
              <a:t>and</a:t>
            </a:r>
            <a:r>
              <a:rPr lang="de-DE" altLang="de-DE" sz="1800" dirty="0"/>
              <a:t> </a:t>
            </a:r>
            <a:r>
              <a:rPr lang="de-DE" altLang="de-DE" sz="1800" dirty="0" err="1"/>
              <a:t>the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iterrelation</a:t>
            </a:r>
            <a:r>
              <a:rPr lang="de-DE" altLang="de-DE" sz="1800" dirty="0"/>
              <a:t> </a:t>
            </a:r>
            <a:r>
              <a:rPr lang="de-DE" altLang="de-DE" sz="1800" dirty="0" err="1"/>
              <a:t>between</a:t>
            </a:r>
            <a:r>
              <a:rPr lang="de-DE" altLang="de-DE" sz="1800" dirty="0"/>
              <a:t> </a:t>
            </a:r>
            <a:r>
              <a:rPr lang="de-DE" altLang="de-DE" sz="1800" dirty="0" err="1"/>
              <a:t>definition</a:t>
            </a:r>
            <a:r>
              <a:rPr lang="de-DE" altLang="de-DE" sz="1800" dirty="0"/>
              <a:t>  </a:t>
            </a:r>
            <a:r>
              <a:rPr lang="de-DE" altLang="de-DE" sz="1800" dirty="0" err="1"/>
              <a:t>and</a:t>
            </a:r>
            <a:r>
              <a:rPr lang="de-DE" altLang="de-DE" sz="1800" dirty="0"/>
              <a:t> </a:t>
            </a:r>
            <a:r>
              <a:rPr lang="de-DE" altLang="de-DE" sz="1800" dirty="0" err="1"/>
              <a:t>regression</a:t>
            </a:r>
            <a:r>
              <a:rPr lang="de-DE" altLang="de-DE" sz="1800" dirty="0"/>
              <a:t> </a:t>
            </a:r>
            <a:r>
              <a:rPr lang="de-DE" altLang="de-DE" sz="1800" dirty="0" err="1"/>
              <a:t>functions</a:t>
            </a:r>
            <a:r>
              <a:rPr lang="de-DE" altLang="de-DE" sz="1800" dirty="0"/>
              <a:t> </a:t>
            </a:r>
            <a:r>
              <a:rPr lang="de-DE" altLang="de-DE" sz="1800" dirty="0" err="1"/>
              <a:t>constitute</a:t>
            </a:r>
            <a:r>
              <a:rPr lang="de-DE" altLang="de-DE" sz="1800" dirty="0"/>
              <a:t> a </a:t>
            </a:r>
            <a:r>
              <a:rPr lang="de-DE" altLang="de-DE" sz="1800" b="1" dirty="0"/>
              <a:t>sensitive </a:t>
            </a:r>
            <a:r>
              <a:rPr lang="de-DE" altLang="de-DE" sz="1800" b="1" dirty="0" err="1"/>
              <a:t>system</a:t>
            </a:r>
            <a:r>
              <a:rPr lang="de-DE" altLang="de-DE" sz="1800" b="1" dirty="0"/>
              <a:t> </a:t>
            </a:r>
            <a:br>
              <a:rPr lang="de-DE" altLang="de-DE" sz="1800" dirty="0"/>
            </a:br>
            <a:endParaRPr lang="de-DE" altLang="de-DE" sz="1800" dirty="0"/>
          </a:p>
          <a:p>
            <a:pPr marL="457200" lvl="1" indent="0">
              <a:lnSpc>
                <a:spcPct val="80000"/>
              </a:lnSpc>
              <a:buNone/>
            </a:pPr>
            <a:r>
              <a:rPr lang="de-DE" sz="1800" dirty="0">
                <a:sym typeface="Wingdings" panose="05000000000000000000" pitchFamily="2" charset="2"/>
              </a:rPr>
              <a:t>	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dirty="0"/>
              <a:t>Excellent regression test 	values do not mean 	automatically a good 	forecasting performance</a:t>
            </a:r>
            <a:endParaRPr lang="de-DE" altLang="de-DE" sz="1800" dirty="0"/>
          </a:p>
          <a:p>
            <a:pPr lvl="1">
              <a:lnSpc>
                <a:spcPct val="80000"/>
              </a:lnSpc>
            </a:pPr>
            <a:endParaRPr lang="de-DE" altLang="de-DE" sz="1800" dirty="0"/>
          </a:p>
          <a:p>
            <a:pPr>
              <a:lnSpc>
                <a:spcPct val="80000"/>
              </a:lnSpc>
            </a:pPr>
            <a:endParaRPr lang="de-DE" altLang="de-DE" sz="20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8648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Interdependencies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Intermediate demand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/>
              <a:t>Supply and use between industrial sectors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Price model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/>
              <a:t>Unit cost calculation and mark-up pricing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Income circulation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/>
              <a:t>Wages and surplus for disposable income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Foreign trade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/>
              <a:t>Export demand determined by demand of trading partners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Labor market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/>
              <a:t>Production, wages &amp; prices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labor demand and wage income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Methodology</a:t>
            </a:r>
            <a:r>
              <a:rPr lang="de-DE" dirty="0"/>
              <a:t> </a:t>
            </a:r>
            <a:r>
              <a:rPr lang="de-DE" dirty="0" err="1"/>
              <a:t>Overview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9445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Important output variables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Foreign trade (import/export by products)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Final demand components by products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Production by industrial sectors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Employment by industrial sectors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Price development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Income and expenses of state, corporations and private households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Macroeconomic development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Important assumptions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Population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Interest rates, exchange rates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Import prices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World trade development</a:t>
            </a:r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Methodology</a:t>
            </a:r>
            <a:r>
              <a:rPr lang="de-DE" dirty="0"/>
              <a:t> </a:t>
            </a:r>
            <a:r>
              <a:rPr lang="de-DE" dirty="0" err="1"/>
              <a:t>Overview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0107264"/>
      </p:ext>
    </p:extLst>
  </p:cSld>
  <p:clrMapOvr>
    <a:masterClrMapping/>
  </p:clrMapOvr>
</p:sld>
</file>

<file path=ppt/theme/theme1.xml><?xml version="1.0" encoding="utf-8"?>
<a:theme xmlns:a="http://schemas.openxmlformats.org/drawingml/2006/main" name="gws-vorlage">
  <a:themeElements>
    <a:clrScheme name="GWS_Farbvorlag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65D77"/>
      </a:accent1>
      <a:accent2>
        <a:srgbClr val="00A9AC"/>
      </a:accent2>
      <a:accent3>
        <a:srgbClr val="A6A6A6"/>
      </a:accent3>
      <a:accent4>
        <a:srgbClr val="66CDCB"/>
      </a:accent4>
      <a:accent5>
        <a:srgbClr val="595959"/>
      </a:accent5>
      <a:accent6>
        <a:srgbClr val="80C3DD"/>
      </a:accent6>
      <a:hlink>
        <a:srgbClr val="0088BC"/>
      </a:hlink>
      <a:folHlink>
        <a:srgbClr val="ED6A5B"/>
      </a:folHlink>
    </a:clrScheme>
    <a:fontScheme name="gws-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ws-vorl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ws-vorl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ws-vorlag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ws-vorlag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ws-vorlag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ws-vorlag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ws-vorlag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GWS_Vorlage_Englisch.potx" id="{B11138F2-5334-4446-BB0D-8B702C9D4DF4}" vid="{DA0F84CA-8EDC-4C7C-B011-DA0CD5DCD072}"/>
    </a:ext>
  </a:extLst>
</a:theme>
</file>

<file path=ppt/theme/theme2.xml><?xml version="1.0" encoding="utf-8"?>
<a:theme xmlns:a="http://schemas.openxmlformats.org/drawingml/2006/main" name="Titel">
  <a:themeElements>
    <a:clrScheme name="GWS_Farbvorlag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65D77"/>
      </a:accent1>
      <a:accent2>
        <a:srgbClr val="00A9AC"/>
      </a:accent2>
      <a:accent3>
        <a:srgbClr val="A6A6A6"/>
      </a:accent3>
      <a:accent4>
        <a:srgbClr val="66CDCB"/>
      </a:accent4>
      <a:accent5>
        <a:srgbClr val="595959"/>
      </a:accent5>
      <a:accent6>
        <a:srgbClr val="80C3DD"/>
      </a:accent6>
      <a:hlink>
        <a:srgbClr val="0088BC"/>
      </a:hlink>
      <a:folHlink>
        <a:srgbClr val="ED6A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WS_Vorlage_Englisch.potx" id="{B11138F2-5334-4446-BB0D-8B702C9D4DF4}" vid="{4222D9D3-FFED-4FCA-86B5-807E917A033E}"/>
    </a:ext>
  </a:extLst>
</a:theme>
</file>

<file path=ppt/theme/theme3.xml><?xml version="1.0" encoding="utf-8"?>
<a:theme xmlns:a="http://schemas.openxmlformats.org/drawingml/2006/main" name="Danksagung">
  <a:themeElements>
    <a:clrScheme name="GWS_Farbvorlag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65D77"/>
      </a:accent1>
      <a:accent2>
        <a:srgbClr val="00A9AC"/>
      </a:accent2>
      <a:accent3>
        <a:srgbClr val="A6A6A6"/>
      </a:accent3>
      <a:accent4>
        <a:srgbClr val="66CDCB"/>
      </a:accent4>
      <a:accent5>
        <a:srgbClr val="595959"/>
      </a:accent5>
      <a:accent6>
        <a:srgbClr val="80C3DD"/>
      </a:accent6>
      <a:hlink>
        <a:srgbClr val="0088BC"/>
      </a:hlink>
      <a:folHlink>
        <a:srgbClr val="ED6A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WS_Vorlage_Englisch.potx" id="{B11138F2-5334-4446-BB0D-8B702C9D4DF4}" vid="{CBCB46C7-08FE-479A-957D-ED184D23B4C1}"/>
    </a:ext>
  </a:extLst>
</a:theme>
</file>

<file path=ppt/theme/theme4.xml><?xml version="1.0" encoding="utf-8"?>
<a:theme xmlns:a="http://schemas.openxmlformats.org/drawingml/2006/main" name="Zwischenfolien und Abschluss">
  <a:themeElements>
    <a:clrScheme name="GWS_Farbvorlag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65D77"/>
      </a:accent1>
      <a:accent2>
        <a:srgbClr val="00A9AC"/>
      </a:accent2>
      <a:accent3>
        <a:srgbClr val="A6A6A6"/>
      </a:accent3>
      <a:accent4>
        <a:srgbClr val="66CDCB"/>
      </a:accent4>
      <a:accent5>
        <a:srgbClr val="595959"/>
      </a:accent5>
      <a:accent6>
        <a:srgbClr val="80C3DD"/>
      </a:accent6>
      <a:hlink>
        <a:srgbClr val="0088BC"/>
      </a:hlink>
      <a:folHlink>
        <a:srgbClr val="ED6A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WS_Vorlage_Englisch.potx" id="{B11138F2-5334-4446-BB0D-8B702C9D4DF4}" vid="{1EC4340C-F8D8-4F8C-8B0F-FDF40D6A4733}"/>
    </a:ext>
  </a:extLst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GWS_Vorlage_Englisch</Template>
  <TotalTime>0</TotalTime>
  <Words>1363</Words>
  <Application>Microsoft Office PowerPoint</Application>
  <PresentationFormat>Presentación en pantalla (4:3)</PresentationFormat>
  <Paragraphs>305</Paragraphs>
  <Slides>26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26</vt:i4>
      </vt:variant>
    </vt:vector>
  </HeadingPairs>
  <TitlesOfParts>
    <vt:vector size="36" baseType="lpstr">
      <vt:lpstr>Arial</vt:lpstr>
      <vt:lpstr>Calibri</vt:lpstr>
      <vt:lpstr>Cambria Math</vt:lpstr>
      <vt:lpstr>Symbol</vt:lpstr>
      <vt:lpstr>Times New Roman</vt:lpstr>
      <vt:lpstr>Wingdings</vt:lpstr>
      <vt:lpstr>gws-vorlage</vt:lpstr>
      <vt:lpstr>Titel</vt:lpstr>
      <vt:lpstr>Danksagung</vt:lpstr>
      <vt:lpstr>Zwischenfolien und Abschluss</vt:lpstr>
      <vt:lpstr>COFORCE - COPPER FORECASTING CHILE</vt:lpstr>
      <vt:lpstr>Content</vt:lpstr>
      <vt:lpstr>Motivation</vt:lpstr>
      <vt:lpstr>Motivation</vt:lpstr>
      <vt:lpstr>Methodology Overview</vt:lpstr>
      <vt:lpstr>Methodology Overview</vt:lpstr>
      <vt:lpstr>Methodology Overview</vt:lpstr>
      <vt:lpstr>Methodology Overview</vt:lpstr>
      <vt:lpstr>Methodology Overview</vt:lpstr>
      <vt:lpstr>Selected Specification of COFORCE</vt:lpstr>
      <vt:lpstr>Methodology Overview</vt:lpstr>
      <vt:lpstr>Private household consumption</vt:lpstr>
      <vt:lpstr>Gross fixed capital formation</vt:lpstr>
      <vt:lpstr>Intermediate transaction and production</vt:lpstr>
      <vt:lpstr>Primary inputs</vt:lpstr>
      <vt:lpstr>Modelling prices </vt:lpstr>
      <vt:lpstr>System of National Accounts</vt:lpstr>
      <vt:lpstr>Outcome</vt:lpstr>
      <vt:lpstr>Main assumptions</vt:lpstr>
      <vt:lpstr>GDP and components</vt:lpstr>
      <vt:lpstr>Labour market</vt:lpstr>
      <vt:lpstr>Structural development</vt:lpstr>
      <vt:lpstr>Next steps adhead</vt:lpstr>
      <vt:lpstr>Next steps ahead</vt:lpstr>
      <vt:lpstr>Presentación de PowerPoint</vt:lpstr>
      <vt:lpstr>www.gws-os.com</vt:lpstr>
    </vt:vector>
  </TitlesOfParts>
  <Company>GWS 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AM</dc:creator>
  <cp:lastModifiedBy>fmorales@alumnos.uai.cl</cp:lastModifiedBy>
  <cp:revision>59</cp:revision>
  <cp:lastPrinted>2014-12-08T13:06:39Z</cp:lastPrinted>
  <dcterms:created xsi:type="dcterms:W3CDTF">2018-05-30T10:08:18Z</dcterms:created>
  <dcterms:modified xsi:type="dcterms:W3CDTF">2018-07-13T16:48:10Z</dcterms:modified>
</cp:coreProperties>
</file>