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3"/>
  </p:notesMasterIdLst>
  <p:sldIdLst>
    <p:sldId id="256" r:id="rId2"/>
    <p:sldId id="276" r:id="rId3"/>
    <p:sldId id="277" r:id="rId4"/>
    <p:sldId id="290" r:id="rId5"/>
    <p:sldId id="268" r:id="rId6"/>
    <p:sldId id="289" r:id="rId7"/>
    <p:sldId id="287" r:id="rId8"/>
    <p:sldId id="288" r:id="rId9"/>
    <p:sldId id="291" r:id="rId10"/>
    <p:sldId id="267" r:id="rId11"/>
    <p:sldId id="298" r:id="rId12"/>
    <p:sldId id="300" r:id="rId13"/>
    <p:sldId id="275" r:id="rId14"/>
    <p:sldId id="299" r:id="rId15"/>
    <p:sldId id="301" r:id="rId16"/>
    <p:sldId id="292" r:id="rId17"/>
    <p:sldId id="293" r:id="rId18"/>
    <p:sldId id="302" r:id="rId19"/>
    <p:sldId id="303" r:id="rId20"/>
    <p:sldId id="278" r:id="rId21"/>
    <p:sldId id="266" r:id="rId22"/>
    <p:sldId id="310" r:id="rId23"/>
    <p:sldId id="308" r:id="rId24"/>
    <p:sldId id="307" r:id="rId25"/>
    <p:sldId id="272" r:id="rId26"/>
    <p:sldId id="305" r:id="rId27"/>
    <p:sldId id="306" r:id="rId28"/>
    <p:sldId id="295" r:id="rId29"/>
    <p:sldId id="309" r:id="rId30"/>
    <p:sldId id="280" r:id="rId31"/>
    <p:sldId id="281" r:id="rId32"/>
  </p:sldIdLst>
  <p:sldSz cx="9144000" cy="6858000" type="screen4x3"/>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0FD5B1-9081-EE4F-BED0-C6E8BE30BF56}">
          <p14:sldIdLst>
            <p14:sldId id="256"/>
            <p14:sldId id="276"/>
          </p14:sldIdLst>
        </p14:section>
        <p14:section name="I. Data Preprocessing" id="{6D82C8AB-9386-5F45-B0E9-82BF5FDA5A8A}">
          <p14:sldIdLst>
            <p14:sldId id="277"/>
            <p14:sldId id="290"/>
            <p14:sldId id="268"/>
            <p14:sldId id="289"/>
            <p14:sldId id="287"/>
            <p14:sldId id="288"/>
            <p14:sldId id="291"/>
            <p14:sldId id="267"/>
            <p14:sldId id="298"/>
            <p14:sldId id="300"/>
            <p14:sldId id="275"/>
            <p14:sldId id="299"/>
            <p14:sldId id="301"/>
            <p14:sldId id="292"/>
            <p14:sldId id="293"/>
            <p14:sldId id="302"/>
            <p14:sldId id="303"/>
          </p14:sldIdLst>
        </p14:section>
        <p14:section name="II. Model Selection" id="{303FB076-4186-D041-8D4C-12B04EC9586C}">
          <p14:sldIdLst>
            <p14:sldId id="278"/>
            <p14:sldId id="266"/>
            <p14:sldId id="310"/>
          </p14:sldIdLst>
        </p14:section>
        <p14:section name="III. Feature Engineering" id="{A5854625-A7D7-5E4B-AFFE-7BF0B33D8F48}">
          <p14:sldIdLst>
            <p14:sldId id="308"/>
            <p14:sldId id="307"/>
            <p14:sldId id="272"/>
            <p14:sldId id="305"/>
            <p14:sldId id="306"/>
            <p14:sldId id="295"/>
            <p14:sldId id="309"/>
          </p14:sldIdLst>
        </p14:section>
        <p14:section name="IV. Results" id="{7E7659FB-6254-EA4F-A361-7E897B57E1FF}">
          <p14:sldIdLst>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558"/>
  </p:normalViewPr>
  <p:slideViewPr>
    <p:cSldViewPr snapToGrid="0" snapToObjects="1">
      <p:cViewPr varScale="1">
        <p:scale>
          <a:sx n="116" d="100"/>
          <a:sy n="116" d="100"/>
        </p:scale>
        <p:origin x="1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4A85F-4E39-5C47-B3E9-45E4EAE267E6}" type="datetimeFigureOut">
              <a:rPr lang="en-FR" smtClean="0"/>
              <a:t>12/11/21</a:t>
            </a:fld>
            <a:endParaRPr lang="en-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4CAB7-0F9F-0243-8B5F-09C84E1BFE36}" type="slidenum">
              <a:rPr lang="en-FR" smtClean="0"/>
              <a:t>‹N°›</a:t>
            </a:fld>
            <a:endParaRPr lang="en-FR"/>
          </a:p>
        </p:txBody>
      </p:sp>
    </p:spTree>
    <p:extLst>
      <p:ext uri="{BB962C8B-B14F-4D97-AF65-F5344CB8AC3E}">
        <p14:creationId xmlns:p14="http://schemas.microsoft.com/office/powerpoint/2010/main" val="235409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880A-6529-FC41-9348-4569ED2604D2}"/>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4F026B65-265A-0B4D-B65A-9629415A2B6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2AC52F84-30D3-5F48-96F6-9B901349C922}"/>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5" name="Footer Placeholder 4">
            <a:extLst>
              <a:ext uri="{FF2B5EF4-FFF2-40B4-BE49-F238E27FC236}">
                <a16:creationId xmlns:a16="http://schemas.microsoft.com/office/drawing/2014/main" id="{4FE4809B-332C-EF42-AC17-6C20C2DFA57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BC628D33-E9E1-A543-9C95-F9753CF5F162}"/>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165067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4422-665F-9F47-899F-A2B9B5873E14}"/>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BB5A345A-AF51-6B45-83DF-B814FDBA5E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361F16A1-D8F6-3A41-A2AC-D433762C21D1}"/>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5" name="Footer Placeholder 4">
            <a:extLst>
              <a:ext uri="{FF2B5EF4-FFF2-40B4-BE49-F238E27FC236}">
                <a16:creationId xmlns:a16="http://schemas.microsoft.com/office/drawing/2014/main" id="{133AFD85-E2C3-E247-A153-258C557A44E9}"/>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6743FD0-3664-8C49-A259-33AB89227E94}"/>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423301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998F5-F482-D844-96B5-07105464E6D0}"/>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6829C847-5552-C749-8C44-8794A42B9FC1}"/>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EC40851D-0AD9-6D47-867A-4F279F908BAB}"/>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5" name="Footer Placeholder 4">
            <a:extLst>
              <a:ext uri="{FF2B5EF4-FFF2-40B4-BE49-F238E27FC236}">
                <a16:creationId xmlns:a16="http://schemas.microsoft.com/office/drawing/2014/main" id="{A9AA6016-6588-1B42-9189-25376CF1F1B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F5FE41B-10D1-7F45-A1F1-CC8A22B5B680}"/>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181310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8D0C-B86C-5043-96E5-C298D41B5B12}"/>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696C111D-D2F0-7A42-9DB4-D70E844A62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7858DEC-99C8-6545-BFA5-8D12D72AE187}"/>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5" name="Footer Placeholder 4">
            <a:extLst>
              <a:ext uri="{FF2B5EF4-FFF2-40B4-BE49-F238E27FC236}">
                <a16:creationId xmlns:a16="http://schemas.microsoft.com/office/drawing/2014/main" id="{F877DEC1-DF15-6B4F-A800-7E731D6C5A2F}"/>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D04842C1-CF04-0147-89FD-6C707AC622FF}"/>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118416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3A76-6EE5-6948-BE24-7BE6A83C7D26}"/>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33AE2AA7-4047-904F-9027-29FB4D335DF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67ADFD-0D2F-2B44-8449-EFA6718689EB}"/>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5" name="Footer Placeholder 4">
            <a:extLst>
              <a:ext uri="{FF2B5EF4-FFF2-40B4-BE49-F238E27FC236}">
                <a16:creationId xmlns:a16="http://schemas.microsoft.com/office/drawing/2014/main" id="{06CF03C2-1BA7-594A-9EE3-0B1217B709AF}"/>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1D226636-93C3-F745-A613-EE2A24BAE6B6}"/>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49556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50B9-F04C-9F40-9105-1765B568DA99}"/>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A089AFA8-0DD8-E44C-83FC-0F2D70C58676}"/>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3231F8FA-550C-064F-B370-6834EEE4A681}"/>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BF208ABE-6982-714F-9C0C-46AB3D5A0C6A}"/>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6" name="Footer Placeholder 5">
            <a:extLst>
              <a:ext uri="{FF2B5EF4-FFF2-40B4-BE49-F238E27FC236}">
                <a16:creationId xmlns:a16="http://schemas.microsoft.com/office/drawing/2014/main" id="{6CBCDC8F-4817-7049-9ABF-023FE4015D58}"/>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A523645B-88C1-9245-891D-A5573AE16E9D}"/>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229657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AAE0-CD59-5E47-BBF7-C3415CB27E17}"/>
              </a:ext>
            </a:extLst>
          </p:cNvPr>
          <p:cNvSpPr>
            <a:spLocks noGrp="1"/>
          </p:cNvSpPr>
          <p:nvPr>
            <p:ph type="title"/>
          </p:nvPr>
        </p:nvSpPr>
        <p:spPr>
          <a:xfrm>
            <a:off x="629841" y="365126"/>
            <a:ext cx="78867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C16DA4AD-6BEE-3841-B29C-2E31F5467B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AEB2E17-2CEA-D142-A233-AD43F957FB43}"/>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DAA1532B-1220-B749-AC3B-035923FFB0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C1BC243-EEA2-1848-9F71-9AAF8AC8AAD7}"/>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B464949C-5C6C-D944-A5BF-6146F1FEC184}"/>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8" name="Footer Placeholder 7">
            <a:extLst>
              <a:ext uri="{FF2B5EF4-FFF2-40B4-BE49-F238E27FC236}">
                <a16:creationId xmlns:a16="http://schemas.microsoft.com/office/drawing/2014/main" id="{93406965-F7FE-A948-BB30-8BFA4B82BDC6}"/>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9D7B1CAE-2911-1C4E-B208-917DED4395E1}"/>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144144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B3BA-8F1E-5E45-9CF4-3260E0BE2A04}"/>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4403D29C-1C83-9946-80A1-C959FF33B8F8}"/>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4" name="Footer Placeholder 3">
            <a:extLst>
              <a:ext uri="{FF2B5EF4-FFF2-40B4-BE49-F238E27FC236}">
                <a16:creationId xmlns:a16="http://schemas.microsoft.com/office/drawing/2014/main" id="{511698B4-7260-0645-A25D-AF6ED73ABC89}"/>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EC82848F-8E4A-7043-B779-A745D43C6CB9}"/>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397505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DA5D82-41F0-DB42-80FB-817F796DC184}"/>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3" name="Footer Placeholder 2">
            <a:extLst>
              <a:ext uri="{FF2B5EF4-FFF2-40B4-BE49-F238E27FC236}">
                <a16:creationId xmlns:a16="http://schemas.microsoft.com/office/drawing/2014/main" id="{059FA3BB-2441-7F48-A388-A751E9E6C836}"/>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8E402FD0-10CB-2247-A7F3-27EB3A66C871}"/>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122071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DDB1-9940-9247-81B1-C0F5DE73FFB7}"/>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FC694E9D-5BD4-8A4E-8D13-08AD77EE276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72ACD297-C430-7A46-AFD8-590363077F5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4CA121C-7EBE-C14D-B766-DE727C8D51B6}"/>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6" name="Footer Placeholder 5">
            <a:extLst>
              <a:ext uri="{FF2B5EF4-FFF2-40B4-BE49-F238E27FC236}">
                <a16:creationId xmlns:a16="http://schemas.microsoft.com/office/drawing/2014/main" id="{92E9228C-3398-9248-BE87-CBDC467BB0F4}"/>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29CE092B-82C1-C545-92FC-286B24BF727C}"/>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8950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AB9D-691A-8A46-9547-5E358BCE7EE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236BACE8-F7F8-E442-970B-493E77EAE3F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FR"/>
          </a:p>
        </p:txBody>
      </p:sp>
      <p:sp>
        <p:nvSpPr>
          <p:cNvPr id="4" name="Text Placeholder 3">
            <a:extLst>
              <a:ext uri="{FF2B5EF4-FFF2-40B4-BE49-F238E27FC236}">
                <a16:creationId xmlns:a16="http://schemas.microsoft.com/office/drawing/2014/main" id="{340D0228-C360-E041-961F-B75D4F368B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FC04507-40D1-3948-8A4C-373A311F46B8}"/>
              </a:ext>
            </a:extLst>
          </p:cNvPr>
          <p:cNvSpPr>
            <a:spLocks noGrp="1"/>
          </p:cNvSpPr>
          <p:nvPr>
            <p:ph type="dt" sz="half" idx="10"/>
          </p:nvPr>
        </p:nvSpPr>
        <p:spPr/>
        <p:txBody>
          <a:bodyPr/>
          <a:lstStyle/>
          <a:p>
            <a:fld id="{1C88CD52-36F5-8243-AB0B-6736BAACB409}" type="datetimeFigureOut">
              <a:rPr lang="en-FR" smtClean="0"/>
              <a:t>12/11/21</a:t>
            </a:fld>
            <a:endParaRPr lang="en-FR"/>
          </a:p>
        </p:txBody>
      </p:sp>
      <p:sp>
        <p:nvSpPr>
          <p:cNvPr id="6" name="Footer Placeholder 5">
            <a:extLst>
              <a:ext uri="{FF2B5EF4-FFF2-40B4-BE49-F238E27FC236}">
                <a16:creationId xmlns:a16="http://schemas.microsoft.com/office/drawing/2014/main" id="{7CFA33EA-FE0E-8A4A-A607-523209BBB22E}"/>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9BE8AAE3-2A02-1540-A9AF-1B4BA00506CF}"/>
              </a:ext>
            </a:extLst>
          </p:cNvPr>
          <p:cNvSpPr>
            <a:spLocks noGrp="1"/>
          </p:cNvSpPr>
          <p:nvPr>
            <p:ph type="sldNum" sz="quarter" idx="12"/>
          </p:nvPr>
        </p:nvSpPr>
        <p:spPr/>
        <p:txBody>
          <a:bodyPr/>
          <a:lstStyle/>
          <a:p>
            <a:fld id="{1B5B216B-726B-5A4E-9067-DC4DC13F136E}" type="slidenum">
              <a:rPr lang="en-FR" smtClean="0"/>
              <a:t>‹N°›</a:t>
            </a:fld>
            <a:endParaRPr lang="en-FR"/>
          </a:p>
        </p:txBody>
      </p:sp>
    </p:spTree>
    <p:extLst>
      <p:ext uri="{BB962C8B-B14F-4D97-AF65-F5344CB8AC3E}">
        <p14:creationId xmlns:p14="http://schemas.microsoft.com/office/powerpoint/2010/main" val="322259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8C9AA-3157-6649-B1C6-3EC40CAA8EC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510473E-F249-1044-8DEB-06E2A0C4671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8EE98E-E53B-A84E-9D8F-6FAE11AFE7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C88CD52-36F5-8243-AB0B-6736BAACB409}" type="datetimeFigureOut">
              <a:rPr lang="en-FR" smtClean="0"/>
              <a:t>12/11/21</a:t>
            </a:fld>
            <a:endParaRPr lang="en-FR"/>
          </a:p>
        </p:txBody>
      </p:sp>
      <p:sp>
        <p:nvSpPr>
          <p:cNvPr id="5" name="Footer Placeholder 4">
            <a:extLst>
              <a:ext uri="{FF2B5EF4-FFF2-40B4-BE49-F238E27FC236}">
                <a16:creationId xmlns:a16="http://schemas.microsoft.com/office/drawing/2014/main" id="{73756F5B-E6ED-F448-A1ED-C2306D0FBCA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AB9078A0-3DD8-EC44-AF1A-FEA01B4A26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5B216B-726B-5A4E-9067-DC4DC13F136E}" type="slidenum">
              <a:rPr lang="en-FR" smtClean="0"/>
              <a:t>‹N°›</a:t>
            </a:fld>
            <a:endParaRPr lang="en-FR"/>
          </a:p>
        </p:txBody>
      </p:sp>
    </p:spTree>
    <p:extLst>
      <p:ext uri="{BB962C8B-B14F-4D97-AF65-F5344CB8AC3E}">
        <p14:creationId xmlns:p14="http://schemas.microsoft.com/office/powerpoint/2010/main" val="30453839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F982FB-C0A7-D445-A77A-E4A837BC53D7}"/>
              </a:ext>
            </a:extLst>
          </p:cNvPr>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 name="Rectangle 3">
            <a:extLst>
              <a:ext uri="{FF2B5EF4-FFF2-40B4-BE49-F238E27FC236}">
                <a16:creationId xmlns:a16="http://schemas.microsoft.com/office/drawing/2014/main" id="{5090B5C1-97CD-CF47-900D-3AA16AB0CC8F}"/>
              </a:ext>
            </a:extLst>
          </p:cNvPr>
          <p:cNvSpPr/>
          <p:nvPr/>
        </p:nvSpPr>
        <p:spPr>
          <a:xfrm>
            <a:off x="188976" y="192024"/>
            <a:ext cx="8766048" cy="6473952"/>
          </a:xfrm>
          <a:prstGeom prst="rect">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 name="Title 1">
            <a:extLst>
              <a:ext uri="{FF2B5EF4-FFF2-40B4-BE49-F238E27FC236}">
                <a16:creationId xmlns:a16="http://schemas.microsoft.com/office/drawing/2014/main" id="{832F33A1-3200-704B-BD24-802DD4BEA385}"/>
              </a:ext>
            </a:extLst>
          </p:cNvPr>
          <p:cNvSpPr>
            <a:spLocks noGrp="1"/>
          </p:cNvSpPr>
          <p:nvPr>
            <p:ph type="ctrTitle"/>
          </p:nvPr>
        </p:nvSpPr>
        <p:spPr/>
        <p:txBody>
          <a:bodyPr>
            <a:normAutofit fontScale="90000"/>
          </a:bodyPr>
          <a:lstStyle/>
          <a:p>
            <a:r>
              <a:rPr lang="en-GB" sz="6000" b="1" dirty="0">
                <a:solidFill>
                  <a:schemeClr val="bg1"/>
                </a:solidFill>
                <a:latin typeface="Montserrat" pitchFamily="2" charset="77"/>
              </a:rPr>
              <a:t>Predicting cyclist traffic in Paris</a:t>
            </a:r>
            <a:r>
              <a:rPr lang="en-FR" sz="6000" dirty="0">
                <a:solidFill>
                  <a:schemeClr val="bg1"/>
                </a:solidFill>
                <a:latin typeface="Montserrat" pitchFamily="2" charset="77"/>
              </a:rPr>
              <a:t> </a:t>
            </a:r>
          </a:p>
        </p:txBody>
      </p:sp>
      <p:sp>
        <p:nvSpPr>
          <p:cNvPr id="3" name="Subtitle 2">
            <a:extLst>
              <a:ext uri="{FF2B5EF4-FFF2-40B4-BE49-F238E27FC236}">
                <a16:creationId xmlns:a16="http://schemas.microsoft.com/office/drawing/2014/main" id="{1237A3D6-1D23-8E46-8FE7-F74EEF5EEEA1}"/>
              </a:ext>
            </a:extLst>
          </p:cNvPr>
          <p:cNvSpPr>
            <a:spLocks noGrp="1"/>
          </p:cNvSpPr>
          <p:nvPr>
            <p:ph type="subTitle" idx="1"/>
          </p:nvPr>
        </p:nvSpPr>
        <p:spPr>
          <a:xfrm>
            <a:off x="2009930" y="3956280"/>
            <a:ext cx="5123755" cy="1344769"/>
          </a:xfrm>
        </p:spPr>
        <p:txBody>
          <a:bodyPr>
            <a:normAutofit/>
          </a:bodyPr>
          <a:lstStyle/>
          <a:p>
            <a:endParaRPr lang="en-FR" dirty="0">
              <a:solidFill>
                <a:schemeClr val="bg1"/>
              </a:solidFill>
              <a:latin typeface="Montserrat" pitchFamily="2" charset="77"/>
            </a:endParaRPr>
          </a:p>
          <a:p>
            <a:endParaRPr lang="en-FR" sz="1600" dirty="0">
              <a:solidFill>
                <a:schemeClr val="bg1"/>
              </a:solidFill>
              <a:latin typeface="Montserrat" pitchFamily="2" charset="77"/>
            </a:endParaRPr>
          </a:p>
          <a:p>
            <a:r>
              <a:rPr lang="en-FR" sz="1600" dirty="0">
                <a:solidFill>
                  <a:schemeClr val="bg1"/>
                </a:solidFill>
                <a:latin typeface="Montserrat" pitchFamily="2" charset="77"/>
              </a:rPr>
              <a:t>Camille Epitalon-de-Guidis </a:t>
            </a:r>
          </a:p>
          <a:p>
            <a:r>
              <a:rPr lang="en-FR" sz="1600" dirty="0">
                <a:solidFill>
                  <a:schemeClr val="bg1"/>
                </a:solidFill>
                <a:latin typeface="Montserrat" pitchFamily="2" charset="77"/>
              </a:rPr>
              <a:t>Sarah Mayer</a:t>
            </a:r>
          </a:p>
        </p:txBody>
      </p:sp>
    </p:spTree>
    <p:extLst>
      <p:ext uri="{BB962C8B-B14F-4D97-AF65-F5344CB8AC3E}">
        <p14:creationId xmlns:p14="http://schemas.microsoft.com/office/powerpoint/2010/main" val="203399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88B018-EB1C-074A-AECD-3DA3949FADB1}"/>
              </a:ext>
            </a:extLst>
          </p:cNvPr>
          <p:cNvPicPr>
            <a:picLocks noChangeAspect="1"/>
          </p:cNvPicPr>
          <p:nvPr/>
        </p:nvPicPr>
        <p:blipFill>
          <a:blip r:embed="rId2"/>
          <a:stretch>
            <a:fillRect/>
          </a:stretch>
        </p:blipFill>
        <p:spPr>
          <a:xfrm>
            <a:off x="1625558" y="1371600"/>
            <a:ext cx="5877894" cy="5035836"/>
          </a:xfrm>
          <a:prstGeom prst="rect">
            <a:avLst/>
          </a:prstGeom>
        </p:spPr>
      </p:pic>
      <p:sp>
        <p:nvSpPr>
          <p:cNvPr id="5" name="Rounded Rectangle 4">
            <a:extLst>
              <a:ext uri="{FF2B5EF4-FFF2-40B4-BE49-F238E27FC236}">
                <a16:creationId xmlns:a16="http://schemas.microsoft.com/office/drawing/2014/main" id="{72BE2530-00B8-B449-86BB-91D5FF488C6C}"/>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Correlation</a:t>
            </a:r>
          </a:p>
        </p:txBody>
      </p:sp>
      <p:sp>
        <p:nvSpPr>
          <p:cNvPr id="6" name="Google Shape;59;p13">
            <a:extLst>
              <a:ext uri="{FF2B5EF4-FFF2-40B4-BE49-F238E27FC236}">
                <a16:creationId xmlns:a16="http://schemas.microsoft.com/office/drawing/2014/main" id="{125A80D8-E2A3-EE4F-9CB7-1E84C1533FE1}"/>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11" name="TextBox 10">
            <a:extLst>
              <a:ext uri="{FF2B5EF4-FFF2-40B4-BE49-F238E27FC236}">
                <a16:creationId xmlns:a16="http://schemas.microsoft.com/office/drawing/2014/main" id="{3745DB26-2868-834B-B9D2-E0CCF733454E}"/>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Discarding all the variables from the </a:t>
            </a:r>
            <a:r>
              <a:rPr lang="en-GB" sz="1200" dirty="0" err="1">
                <a:solidFill>
                  <a:schemeClr val="dk1"/>
                </a:solidFill>
                <a:latin typeface="Lato"/>
                <a:ea typeface="Lato"/>
                <a:cs typeface="Lato"/>
                <a:sym typeface="Lato"/>
              </a:rPr>
              <a:t>external_dataset</a:t>
            </a:r>
            <a:r>
              <a:rPr lang="en-GB" sz="1200" dirty="0">
                <a:solidFill>
                  <a:schemeClr val="dk1"/>
                </a:solidFill>
                <a:latin typeface="Lato"/>
                <a:ea typeface="Lato"/>
                <a:cs typeface="Lato"/>
                <a:sym typeface="Lato"/>
              </a:rPr>
              <a:t> with too much missing data, we then evaluated the correlation between the remaining ones. </a:t>
            </a:r>
          </a:p>
        </p:txBody>
      </p:sp>
    </p:spTree>
    <p:extLst>
      <p:ext uri="{BB962C8B-B14F-4D97-AF65-F5344CB8AC3E}">
        <p14:creationId xmlns:p14="http://schemas.microsoft.com/office/powerpoint/2010/main" val="282726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03;p14">
            <a:extLst>
              <a:ext uri="{FF2B5EF4-FFF2-40B4-BE49-F238E27FC236}">
                <a16:creationId xmlns:a16="http://schemas.microsoft.com/office/drawing/2014/main" id="{CD858240-7B19-9B45-85A5-7819D96763FB}"/>
              </a:ext>
            </a:extLst>
          </p:cNvPr>
          <p:cNvPicPr preferRelativeResize="0"/>
          <p:nvPr/>
        </p:nvPicPr>
        <p:blipFill rotWithShape="1">
          <a:blip r:embed="rId2">
            <a:alphaModFix/>
          </a:blip>
          <a:srcRect t="13733"/>
          <a:stretch/>
        </p:blipFill>
        <p:spPr>
          <a:xfrm>
            <a:off x="2931814" y="2115571"/>
            <a:ext cx="3280372" cy="3882458"/>
          </a:xfrm>
          <a:prstGeom prst="rect">
            <a:avLst/>
          </a:prstGeom>
          <a:noFill/>
          <a:ln>
            <a:noFill/>
          </a:ln>
        </p:spPr>
      </p:pic>
      <p:sp>
        <p:nvSpPr>
          <p:cNvPr id="5" name="Rounded Rectangle 4">
            <a:extLst>
              <a:ext uri="{FF2B5EF4-FFF2-40B4-BE49-F238E27FC236}">
                <a16:creationId xmlns:a16="http://schemas.microsoft.com/office/drawing/2014/main" id="{233F2E4A-9B7B-3943-818A-2FC32F0D6F3C}"/>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Feature importance</a:t>
            </a:r>
          </a:p>
        </p:txBody>
      </p:sp>
      <p:sp>
        <p:nvSpPr>
          <p:cNvPr id="6" name="Google Shape;59;p13">
            <a:extLst>
              <a:ext uri="{FF2B5EF4-FFF2-40B4-BE49-F238E27FC236}">
                <a16:creationId xmlns:a16="http://schemas.microsoft.com/office/drawing/2014/main" id="{147B6EE5-90FC-3E47-A8F4-FFC798AC189C}"/>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9" name="TextBox 8">
            <a:extLst>
              <a:ext uri="{FF2B5EF4-FFF2-40B4-BE49-F238E27FC236}">
                <a16:creationId xmlns:a16="http://schemas.microsoft.com/office/drawing/2014/main" id="{AE6FB5D5-1F95-474D-ABF5-7179E6640885}"/>
              </a:ext>
            </a:extLst>
          </p:cNvPr>
          <p:cNvSpPr txBox="1"/>
          <p:nvPr/>
        </p:nvSpPr>
        <p:spPr>
          <a:xfrm>
            <a:off x="188976" y="715188"/>
            <a:ext cx="8766047" cy="1400383"/>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Considering the </a:t>
            </a:r>
            <a:r>
              <a:rPr lang="en-GB" sz="1200" dirty="0" err="1">
                <a:solidFill>
                  <a:schemeClr val="dk1"/>
                </a:solidFill>
                <a:latin typeface="Lato"/>
                <a:ea typeface="Lato"/>
                <a:cs typeface="Lato"/>
                <a:sym typeface="Lato"/>
              </a:rPr>
              <a:t>feature_importance</a:t>
            </a:r>
            <a:r>
              <a:rPr lang="en-GB" sz="1200" dirty="0">
                <a:solidFill>
                  <a:schemeClr val="dk1"/>
                </a:solidFill>
                <a:latin typeface="Lato"/>
                <a:ea typeface="Lato"/>
                <a:cs typeface="Lato"/>
                <a:sym typeface="Lato"/>
              </a:rPr>
              <a:t> graph and the meaning of each variable, we first decided to only keep the temperature and humidity features (</a:t>
            </a:r>
            <a:r>
              <a:rPr lang="en-GB" sz="1200" dirty="0" err="1">
                <a:solidFill>
                  <a:schemeClr val="dk1"/>
                </a:solidFill>
                <a:latin typeface="Lato"/>
                <a:ea typeface="Lato"/>
                <a:cs typeface="Lato"/>
                <a:sym typeface="Lato"/>
              </a:rPr>
              <a:t>ie</a:t>
            </a:r>
            <a:r>
              <a:rPr lang="en-GB" sz="1200" dirty="0">
                <a:solidFill>
                  <a:schemeClr val="dk1"/>
                </a:solidFill>
                <a:latin typeface="Lato"/>
                <a:ea typeface="Lato"/>
                <a:cs typeface="Lato"/>
                <a:sym typeface="Lato"/>
              </a:rPr>
              <a:t>. ‘t’ and ‘u’).</a:t>
            </a:r>
          </a:p>
          <a:p>
            <a:pPr algn="just">
              <a:spcBef>
                <a:spcPts val="1000"/>
              </a:spcBef>
              <a:buClr>
                <a:schemeClr val="dk1"/>
              </a:buClr>
              <a:buSzPts val="1100"/>
            </a:pPr>
            <a:r>
              <a:rPr lang="en-GB" sz="1200" dirty="0">
                <a:solidFill>
                  <a:schemeClr val="dk1"/>
                </a:solidFill>
                <a:latin typeface="Lato"/>
                <a:ea typeface="Lato"/>
                <a:cs typeface="Lato"/>
                <a:sym typeface="Lato"/>
              </a:rPr>
              <a:t>We then built our first model on the 7 following variables : </a:t>
            </a:r>
            <a:r>
              <a:rPr lang="en-FR" sz="1200" dirty="0">
                <a:solidFill>
                  <a:schemeClr val="dk1"/>
                </a:solidFill>
                <a:latin typeface="Lato"/>
                <a:ea typeface="Lato"/>
                <a:cs typeface="Lato"/>
                <a:sym typeface="Wingdings" pitchFamily="2" charset="2"/>
              </a:rPr>
              <a:t>counter_name, day, weekday, t, month, day, u.</a:t>
            </a:r>
            <a:endParaRPr lang="en-GB" sz="1200" dirty="0">
              <a:solidFill>
                <a:schemeClr val="dk1"/>
              </a:solidFill>
              <a:latin typeface="Lato"/>
              <a:ea typeface="Lato"/>
              <a:cs typeface="Lato"/>
              <a:sym typeface="Lato"/>
            </a:endParaRPr>
          </a:p>
          <a:p>
            <a:pPr algn="just">
              <a:spcBef>
                <a:spcPts val="1000"/>
              </a:spcBef>
              <a:buClr>
                <a:schemeClr val="dk1"/>
              </a:buClr>
              <a:buSzPts val="1100"/>
            </a:pPr>
            <a:endParaRPr lang="en-GB" sz="1200" dirty="0">
              <a:solidFill>
                <a:schemeClr val="dk1"/>
              </a:solidFill>
              <a:latin typeface="Lato"/>
              <a:ea typeface="Lato"/>
              <a:cs typeface="Lato"/>
              <a:sym typeface="Lato"/>
            </a:endParaRPr>
          </a:p>
        </p:txBody>
      </p:sp>
    </p:spTree>
    <p:extLst>
      <p:ext uri="{BB962C8B-B14F-4D97-AF65-F5344CB8AC3E}">
        <p14:creationId xmlns:p14="http://schemas.microsoft.com/office/powerpoint/2010/main" val="98878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1EAFE3B2-1F97-7A46-8DB3-8F6516AC25E0}"/>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Additional adjustments </a:t>
            </a:r>
          </a:p>
        </p:txBody>
      </p:sp>
      <p:sp>
        <p:nvSpPr>
          <p:cNvPr id="4" name="Google Shape;59;p13">
            <a:extLst>
              <a:ext uri="{FF2B5EF4-FFF2-40B4-BE49-F238E27FC236}">
                <a16:creationId xmlns:a16="http://schemas.microsoft.com/office/drawing/2014/main" id="{960FC0AC-3D61-E846-920E-6671BE59430B}"/>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7" name="TextBox 6">
            <a:extLst>
              <a:ext uri="{FF2B5EF4-FFF2-40B4-BE49-F238E27FC236}">
                <a16:creationId xmlns:a16="http://schemas.microsoft.com/office/drawing/2014/main" id="{105B0C87-7870-FF40-B50B-18CDBBF97AE0}"/>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a:solidFill>
                <a:schemeClr val="dk1"/>
              </a:solidFill>
              <a:latin typeface="Lato"/>
              <a:ea typeface="Lato"/>
              <a:cs typeface="Lato"/>
              <a:sym typeface="Lato"/>
            </a:endParaRPr>
          </a:p>
          <a:p>
            <a:pPr algn="just">
              <a:spcBef>
                <a:spcPts val="1000"/>
              </a:spcBef>
              <a:buClr>
                <a:schemeClr val="dk1"/>
              </a:buClr>
              <a:buSzPts val="1100"/>
            </a:pPr>
            <a:r>
              <a:rPr lang="en-GB" sz="1200">
                <a:solidFill>
                  <a:schemeClr val="dk1"/>
                </a:solidFill>
                <a:latin typeface="Lato"/>
                <a:ea typeface="Lato"/>
                <a:cs typeface="Lato"/>
                <a:sym typeface="Lato"/>
              </a:rPr>
              <a:t>We added several other conditions on our data to make sure we kept only the significative part on which we could extract a trend: </a:t>
            </a:r>
          </a:p>
        </p:txBody>
      </p:sp>
      <p:sp>
        <p:nvSpPr>
          <p:cNvPr id="2" name="Rectangle 1">
            <a:extLst>
              <a:ext uri="{FF2B5EF4-FFF2-40B4-BE49-F238E27FC236}">
                <a16:creationId xmlns:a16="http://schemas.microsoft.com/office/drawing/2014/main" id="{6950BC07-55B8-824D-945B-C9E726E943A6}"/>
              </a:ext>
            </a:extLst>
          </p:cNvPr>
          <p:cNvSpPr/>
          <p:nvPr/>
        </p:nvSpPr>
        <p:spPr>
          <a:xfrm>
            <a:off x="666528" y="2295131"/>
            <a:ext cx="3534377" cy="160635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10" name="TextBox 9">
            <a:extLst>
              <a:ext uri="{FF2B5EF4-FFF2-40B4-BE49-F238E27FC236}">
                <a16:creationId xmlns:a16="http://schemas.microsoft.com/office/drawing/2014/main" id="{7A97932E-BA6D-CD46-AF00-61E806B128DE}"/>
              </a:ext>
            </a:extLst>
          </p:cNvPr>
          <p:cNvSpPr txBox="1"/>
          <p:nvPr/>
        </p:nvSpPr>
        <p:spPr>
          <a:xfrm>
            <a:off x="666528" y="1871707"/>
            <a:ext cx="3534376" cy="461665"/>
          </a:xfrm>
          <a:prstGeom prst="rect">
            <a:avLst/>
          </a:prstGeom>
          <a:noFill/>
        </p:spPr>
        <p:txBody>
          <a:bodyPr wrap="square">
            <a:spAutoFit/>
          </a:bodyPr>
          <a:lstStyle/>
          <a:p>
            <a:pPr marL="36000" lvl="0" indent="0" algn="ctr" rtl="0">
              <a:spcBef>
                <a:spcPts val="0"/>
              </a:spcBef>
              <a:spcAft>
                <a:spcPts val="0"/>
              </a:spcAft>
              <a:buNone/>
            </a:pPr>
            <a:r>
              <a:rPr lang="en-GB" sz="1200" b="1" dirty="0">
                <a:solidFill>
                  <a:schemeClr val="dk1"/>
                </a:solidFill>
                <a:latin typeface="Lato"/>
                <a:ea typeface="Lato"/>
                <a:cs typeface="Lato"/>
                <a:sym typeface="Lato"/>
              </a:rPr>
              <a:t>The two packages  to spot holidays in Paris</a:t>
            </a:r>
          </a:p>
          <a:p>
            <a:pPr marL="108000" lvl="0" indent="0" algn="just" rtl="0">
              <a:spcBef>
                <a:spcPts val="0"/>
              </a:spcBef>
              <a:spcAft>
                <a:spcPts val="0"/>
              </a:spcAft>
              <a:buNone/>
            </a:pPr>
            <a:endParaRPr lang="en-GB" sz="1200" b="1" dirty="0">
              <a:solidFill>
                <a:schemeClr val="dk1"/>
              </a:solidFill>
              <a:latin typeface="Lato"/>
              <a:ea typeface="Lato"/>
              <a:cs typeface="Lato"/>
              <a:sym typeface="Lato"/>
            </a:endParaRPr>
          </a:p>
        </p:txBody>
      </p:sp>
      <p:sp>
        <p:nvSpPr>
          <p:cNvPr id="15" name="TextBox 14">
            <a:extLst>
              <a:ext uri="{FF2B5EF4-FFF2-40B4-BE49-F238E27FC236}">
                <a16:creationId xmlns:a16="http://schemas.microsoft.com/office/drawing/2014/main" id="{25CE3123-9103-F146-84D5-446D396416CD}"/>
              </a:ext>
            </a:extLst>
          </p:cNvPr>
          <p:cNvSpPr txBox="1"/>
          <p:nvPr/>
        </p:nvSpPr>
        <p:spPr>
          <a:xfrm>
            <a:off x="915918" y="2428795"/>
            <a:ext cx="3033635" cy="1339021"/>
          </a:xfrm>
          <a:prstGeom prst="rect">
            <a:avLst/>
          </a:prstGeom>
          <a:noFill/>
        </p:spPr>
        <p:txBody>
          <a:bodyPr wrap="square">
            <a:spAutoFit/>
          </a:bodyPr>
          <a:lstStyle/>
          <a:p>
            <a:pPr lvl="0" algn="just">
              <a:lnSpc>
                <a:spcPct val="115000"/>
              </a:lnSpc>
              <a:spcBef>
                <a:spcPts val="400"/>
              </a:spcBef>
              <a:spcAft>
                <a:spcPts val="400"/>
              </a:spcAft>
            </a:pPr>
            <a:r>
              <a:rPr lang="en-GB" sz="1200" dirty="0">
                <a:solidFill>
                  <a:schemeClr val="dk1"/>
                </a:solidFill>
                <a:latin typeface="Lato"/>
                <a:ea typeface="Lato"/>
                <a:cs typeface="Lato"/>
                <a:sym typeface="Lato"/>
              </a:rPr>
              <a:t>We decided to import the 2 following packages as the cyclist behaviour may change on those typical days. </a:t>
            </a: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SchoolHolidayDates</a:t>
            </a:r>
            <a:endParaRPr lang="en-GB" sz="1200" b="1" dirty="0">
              <a:solidFill>
                <a:schemeClr val="accent2">
                  <a:lumMod val="75000"/>
                </a:schemeClr>
              </a:solidFill>
              <a:latin typeface="Lato"/>
              <a:ea typeface="Lato"/>
              <a:cs typeface="Lato"/>
              <a:sym typeface="Lato"/>
            </a:endParaRP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JoursFeries</a:t>
            </a:r>
            <a:r>
              <a:rPr lang="en-GB" sz="1200" dirty="0">
                <a:solidFill>
                  <a:schemeClr val="accent2">
                    <a:lumMod val="75000"/>
                  </a:schemeClr>
                </a:solidFill>
                <a:latin typeface="Lato"/>
                <a:ea typeface="Lato"/>
                <a:cs typeface="Lato"/>
                <a:sym typeface="Lato"/>
              </a:rPr>
              <a:t> </a:t>
            </a:r>
          </a:p>
        </p:txBody>
      </p:sp>
    </p:spTree>
    <p:extLst>
      <p:ext uri="{BB962C8B-B14F-4D97-AF65-F5344CB8AC3E}">
        <p14:creationId xmlns:p14="http://schemas.microsoft.com/office/powerpoint/2010/main" val="159929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1EAFE3B2-1F97-7A46-8DB3-8F6516AC25E0}"/>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Additional adjustments </a:t>
            </a:r>
          </a:p>
        </p:txBody>
      </p:sp>
      <p:sp>
        <p:nvSpPr>
          <p:cNvPr id="4" name="Google Shape;59;p13">
            <a:extLst>
              <a:ext uri="{FF2B5EF4-FFF2-40B4-BE49-F238E27FC236}">
                <a16:creationId xmlns:a16="http://schemas.microsoft.com/office/drawing/2014/main" id="{960FC0AC-3D61-E846-920E-6671BE59430B}"/>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7" name="TextBox 6">
            <a:extLst>
              <a:ext uri="{FF2B5EF4-FFF2-40B4-BE49-F238E27FC236}">
                <a16:creationId xmlns:a16="http://schemas.microsoft.com/office/drawing/2014/main" id="{105B0C87-7870-FF40-B50B-18CDBBF97AE0}"/>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a:solidFill>
                <a:schemeClr val="dk1"/>
              </a:solidFill>
              <a:latin typeface="Lato"/>
              <a:ea typeface="Lato"/>
              <a:cs typeface="Lato"/>
              <a:sym typeface="Lato"/>
            </a:endParaRPr>
          </a:p>
          <a:p>
            <a:pPr algn="just">
              <a:spcBef>
                <a:spcPts val="1000"/>
              </a:spcBef>
              <a:buClr>
                <a:schemeClr val="dk1"/>
              </a:buClr>
              <a:buSzPts val="1100"/>
            </a:pPr>
            <a:r>
              <a:rPr lang="en-GB" sz="1200">
                <a:solidFill>
                  <a:schemeClr val="dk1"/>
                </a:solidFill>
                <a:latin typeface="Lato"/>
                <a:ea typeface="Lato"/>
                <a:cs typeface="Lato"/>
                <a:sym typeface="Lato"/>
              </a:rPr>
              <a:t>We added several other conditions on our data to make sure we kept only the significative part on which we could extract a trend: </a:t>
            </a:r>
          </a:p>
        </p:txBody>
      </p:sp>
      <p:sp>
        <p:nvSpPr>
          <p:cNvPr id="2" name="Rectangle 1">
            <a:extLst>
              <a:ext uri="{FF2B5EF4-FFF2-40B4-BE49-F238E27FC236}">
                <a16:creationId xmlns:a16="http://schemas.microsoft.com/office/drawing/2014/main" id="{6950BC07-55B8-824D-945B-C9E726E943A6}"/>
              </a:ext>
            </a:extLst>
          </p:cNvPr>
          <p:cNvSpPr/>
          <p:nvPr/>
        </p:nvSpPr>
        <p:spPr>
          <a:xfrm>
            <a:off x="666528" y="2295131"/>
            <a:ext cx="3534377" cy="160635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10" name="TextBox 9">
            <a:extLst>
              <a:ext uri="{FF2B5EF4-FFF2-40B4-BE49-F238E27FC236}">
                <a16:creationId xmlns:a16="http://schemas.microsoft.com/office/drawing/2014/main" id="{7A97932E-BA6D-CD46-AF00-61E806B128DE}"/>
              </a:ext>
            </a:extLst>
          </p:cNvPr>
          <p:cNvSpPr txBox="1"/>
          <p:nvPr/>
        </p:nvSpPr>
        <p:spPr>
          <a:xfrm>
            <a:off x="666528" y="1871707"/>
            <a:ext cx="3534376" cy="461665"/>
          </a:xfrm>
          <a:prstGeom prst="rect">
            <a:avLst/>
          </a:prstGeom>
          <a:noFill/>
        </p:spPr>
        <p:txBody>
          <a:bodyPr wrap="square">
            <a:spAutoFit/>
          </a:bodyPr>
          <a:lstStyle/>
          <a:p>
            <a:pPr marL="36000" lvl="0" indent="0" algn="ctr" rtl="0">
              <a:spcBef>
                <a:spcPts val="0"/>
              </a:spcBef>
              <a:spcAft>
                <a:spcPts val="0"/>
              </a:spcAft>
              <a:buNone/>
            </a:pPr>
            <a:r>
              <a:rPr lang="en-GB" sz="1200" b="1" dirty="0">
                <a:solidFill>
                  <a:schemeClr val="dk1"/>
                </a:solidFill>
                <a:latin typeface="Lato"/>
                <a:ea typeface="Lato"/>
                <a:cs typeface="Lato"/>
                <a:sym typeface="Lato"/>
              </a:rPr>
              <a:t>The two packages  to spot holidays in Paris</a:t>
            </a:r>
          </a:p>
          <a:p>
            <a:pPr marL="108000" lvl="0" indent="0" algn="just" rtl="0">
              <a:spcBef>
                <a:spcPts val="0"/>
              </a:spcBef>
              <a:spcAft>
                <a:spcPts val="0"/>
              </a:spcAft>
              <a:buNone/>
            </a:pPr>
            <a:endParaRPr lang="en-GB" sz="1200" b="1" dirty="0">
              <a:solidFill>
                <a:schemeClr val="dk1"/>
              </a:solidFill>
              <a:latin typeface="Lato"/>
              <a:ea typeface="Lato"/>
              <a:cs typeface="Lato"/>
              <a:sym typeface="Lato"/>
            </a:endParaRPr>
          </a:p>
        </p:txBody>
      </p:sp>
      <p:sp>
        <p:nvSpPr>
          <p:cNvPr id="15" name="TextBox 14">
            <a:extLst>
              <a:ext uri="{FF2B5EF4-FFF2-40B4-BE49-F238E27FC236}">
                <a16:creationId xmlns:a16="http://schemas.microsoft.com/office/drawing/2014/main" id="{25CE3123-9103-F146-84D5-446D396416CD}"/>
              </a:ext>
            </a:extLst>
          </p:cNvPr>
          <p:cNvSpPr txBox="1"/>
          <p:nvPr/>
        </p:nvSpPr>
        <p:spPr>
          <a:xfrm>
            <a:off x="915918" y="2428795"/>
            <a:ext cx="3033635" cy="1339021"/>
          </a:xfrm>
          <a:prstGeom prst="rect">
            <a:avLst/>
          </a:prstGeom>
          <a:noFill/>
        </p:spPr>
        <p:txBody>
          <a:bodyPr wrap="square">
            <a:spAutoFit/>
          </a:bodyPr>
          <a:lstStyle/>
          <a:p>
            <a:pPr lvl="0" algn="just">
              <a:lnSpc>
                <a:spcPct val="115000"/>
              </a:lnSpc>
              <a:spcBef>
                <a:spcPts val="400"/>
              </a:spcBef>
              <a:spcAft>
                <a:spcPts val="400"/>
              </a:spcAft>
            </a:pPr>
            <a:r>
              <a:rPr lang="en-GB" sz="1200" dirty="0">
                <a:solidFill>
                  <a:schemeClr val="dk1"/>
                </a:solidFill>
                <a:latin typeface="Lato"/>
                <a:ea typeface="Lato"/>
                <a:cs typeface="Lato"/>
                <a:sym typeface="Lato"/>
              </a:rPr>
              <a:t>We decided to import the 2 following packages as the cyclist behaviour may change on those typical days. </a:t>
            </a: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SchoolHolidayDates</a:t>
            </a:r>
            <a:endParaRPr lang="en-GB" sz="1200" b="1" dirty="0">
              <a:solidFill>
                <a:schemeClr val="accent2">
                  <a:lumMod val="75000"/>
                </a:schemeClr>
              </a:solidFill>
              <a:latin typeface="Lato"/>
              <a:ea typeface="Lato"/>
              <a:cs typeface="Lato"/>
              <a:sym typeface="Lato"/>
            </a:endParaRP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JoursFeries</a:t>
            </a:r>
            <a:r>
              <a:rPr lang="en-GB" sz="1200" dirty="0">
                <a:solidFill>
                  <a:schemeClr val="accent2">
                    <a:lumMod val="75000"/>
                  </a:schemeClr>
                </a:solidFill>
                <a:latin typeface="Lato"/>
                <a:ea typeface="Lato"/>
                <a:cs typeface="Lato"/>
                <a:sym typeface="Lato"/>
              </a:rPr>
              <a:t> </a:t>
            </a:r>
          </a:p>
        </p:txBody>
      </p:sp>
      <p:sp>
        <p:nvSpPr>
          <p:cNvPr id="18" name="Rectangle 17">
            <a:extLst>
              <a:ext uri="{FF2B5EF4-FFF2-40B4-BE49-F238E27FC236}">
                <a16:creationId xmlns:a16="http://schemas.microsoft.com/office/drawing/2014/main" id="{5C77E308-44F5-9244-81B9-7E9A39F7EB81}"/>
              </a:ext>
            </a:extLst>
          </p:cNvPr>
          <p:cNvSpPr/>
          <p:nvPr/>
        </p:nvSpPr>
        <p:spPr>
          <a:xfrm>
            <a:off x="666528" y="4136580"/>
            <a:ext cx="3534377" cy="1606349"/>
          </a:xfrm>
          <a:prstGeom prst="rect">
            <a:avLst/>
          </a:prstGeom>
          <a:solidFill>
            <a:schemeClr val="accent2">
              <a:lumMod val="75000"/>
              <a:alpha val="548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1" name="TextBox 20">
            <a:extLst>
              <a:ext uri="{FF2B5EF4-FFF2-40B4-BE49-F238E27FC236}">
                <a16:creationId xmlns:a16="http://schemas.microsoft.com/office/drawing/2014/main" id="{29404B7E-03AB-A849-B6AB-A3F5491AF74A}"/>
              </a:ext>
            </a:extLst>
          </p:cNvPr>
          <p:cNvSpPr txBox="1"/>
          <p:nvPr/>
        </p:nvSpPr>
        <p:spPr>
          <a:xfrm>
            <a:off x="915918" y="4247256"/>
            <a:ext cx="3033635" cy="1384995"/>
          </a:xfrm>
          <a:prstGeom prst="rect">
            <a:avLst/>
          </a:prstGeom>
          <a:noFill/>
        </p:spPr>
        <p:txBody>
          <a:bodyPr wrap="square">
            <a:spAutoFit/>
          </a:bodyPr>
          <a:lstStyle/>
          <a:p>
            <a:r>
              <a:rPr lang="fr" sz="1200" dirty="0" err="1">
                <a:solidFill>
                  <a:schemeClr val="dk1"/>
                </a:solidFill>
                <a:latin typeface="Lato"/>
                <a:ea typeface="Lato"/>
                <a:cs typeface="Lato"/>
                <a:sym typeface="Lato"/>
              </a:rPr>
              <a:t>After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testing</a:t>
            </a:r>
            <a:r>
              <a:rPr lang="fr" sz="1200" dirty="0">
                <a:solidFill>
                  <a:schemeClr val="dk1"/>
                </a:solidFill>
                <a:latin typeface="Lato"/>
                <a:ea typeface="Lato"/>
                <a:cs typeface="Lato"/>
                <a:sym typeface="Lato"/>
              </a:rPr>
              <a:t> the importance of </a:t>
            </a:r>
            <a:r>
              <a:rPr lang="fr" sz="1200" dirty="0" err="1">
                <a:solidFill>
                  <a:schemeClr val="dk1"/>
                </a:solidFill>
                <a:latin typeface="Lato"/>
                <a:ea typeface="Lato"/>
                <a:cs typeface="Lato"/>
                <a:sym typeface="Lato"/>
              </a:rPr>
              <a:t>these</a:t>
            </a:r>
            <a:r>
              <a:rPr lang="fr" sz="1200" dirty="0">
                <a:solidFill>
                  <a:schemeClr val="dk1"/>
                </a:solidFill>
                <a:latin typeface="Lato"/>
                <a:ea typeface="Lato"/>
                <a:cs typeface="Lato"/>
                <a:sym typeface="Lato"/>
              </a:rPr>
              <a:t> new </a:t>
            </a:r>
            <a:r>
              <a:rPr lang="fr" sz="1200" dirty="0" err="1">
                <a:solidFill>
                  <a:schemeClr val="dk1"/>
                </a:solidFill>
                <a:latin typeface="Lato"/>
                <a:ea typeface="Lato"/>
                <a:cs typeface="Lato"/>
                <a:sym typeface="Lato"/>
              </a:rPr>
              <a:t>feature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decided</a:t>
            </a:r>
            <a:r>
              <a:rPr lang="fr" sz="1200" dirty="0">
                <a:solidFill>
                  <a:schemeClr val="dk1"/>
                </a:solidFill>
                <a:latin typeface="Lato"/>
                <a:ea typeface="Lato"/>
                <a:cs typeface="Lato"/>
                <a:sym typeface="Lato"/>
              </a:rPr>
              <a:t> to </a:t>
            </a:r>
            <a:r>
              <a:rPr lang="fr" sz="1200" b="1" dirty="0" err="1">
                <a:solidFill>
                  <a:schemeClr val="dk1"/>
                </a:solidFill>
                <a:latin typeface="Lato"/>
                <a:ea typeface="Lato"/>
                <a:cs typeface="Lato"/>
                <a:sym typeface="Lato"/>
              </a:rPr>
              <a:t>eliminate</a:t>
            </a:r>
            <a:r>
              <a:rPr lang="fr" sz="1200" b="1" dirty="0">
                <a:solidFill>
                  <a:schemeClr val="dk1"/>
                </a:solidFill>
                <a:latin typeface="Lato"/>
                <a:ea typeface="Lato"/>
                <a:cs typeface="Lato"/>
                <a:sym typeface="Lato"/>
              </a:rPr>
              <a:t> </a:t>
            </a:r>
            <a:r>
              <a:rPr lang="fr" sz="1200" b="1" dirty="0" err="1">
                <a:solidFill>
                  <a:schemeClr val="dk1"/>
                </a:solidFill>
                <a:latin typeface="Lato"/>
                <a:ea typeface="Lato"/>
                <a:cs typeface="Lato"/>
                <a:sym typeface="Lato"/>
              </a:rPr>
              <a:t>them</a:t>
            </a:r>
            <a:r>
              <a:rPr lang="fr" sz="1200" dirty="0">
                <a:solidFill>
                  <a:schemeClr val="dk1"/>
                </a:solidFill>
                <a:latin typeface="Lato"/>
                <a:ea typeface="Lato"/>
                <a:cs typeface="Lato"/>
                <a:sym typeface="Lato"/>
              </a:rPr>
              <a:t>. </a:t>
            </a:r>
          </a:p>
          <a:p>
            <a:endParaRPr lang="fr" sz="1200" dirty="0">
              <a:solidFill>
                <a:schemeClr val="dk1"/>
              </a:solidFill>
              <a:latin typeface="Lato"/>
              <a:ea typeface="Lato"/>
              <a:cs typeface="Lato"/>
              <a:sym typeface="Lato"/>
            </a:endParaRPr>
          </a:p>
          <a:p>
            <a:r>
              <a:rPr lang="fr" sz="1200" dirty="0">
                <a:solidFill>
                  <a:schemeClr val="dk1"/>
                </a:solidFill>
                <a:latin typeface="Lato"/>
                <a:ea typeface="Lato"/>
                <a:cs typeface="Lato"/>
                <a:sym typeface="Lato"/>
              </a:rPr>
              <a:t>As an </a:t>
            </a:r>
            <a:r>
              <a:rPr lang="fr" sz="1200" dirty="0" err="1">
                <a:solidFill>
                  <a:schemeClr val="dk1"/>
                </a:solidFill>
                <a:latin typeface="Lato"/>
                <a:ea typeface="Lato"/>
                <a:cs typeface="Lato"/>
                <a:sym typeface="Lato"/>
              </a:rPr>
              <a:t>element</a:t>
            </a:r>
            <a:r>
              <a:rPr lang="fr" sz="1200" dirty="0">
                <a:solidFill>
                  <a:schemeClr val="dk1"/>
                </a:solidFill>
                <a:latin typeface="Lato"/>
                <a:ea typeface="Lato"/>
                <a:cs typeface="Lato"/>
                <a:sym typeface="Lato"/>
              </a:rPr>
              <a:t> of </a:t>
            </a:r>
            <a:r>
              <a:rPr lang="fr" sz="1200" dirty="0" err="1">
                <a:solidFill>
                  <a:schemeClr val="dk1"/>
                </a:solidFill>
                <a:latin typeface="Lato"/>
                <a:ea typeface="Lato"/>
                <a:cs typeface="Lato"/>
                <a:sym typeface="Lato"/>
              </a:rPr>
              <a:t>interpretation</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thought</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they</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may</a:t>
            </a:r>
            <a:r>
              <a:rPr lang="fr" sz="1200" dirty="0">
                <a:solidFill>
                  <a:schemeClr val="dk1"/>
                </a:solidFill>
                <a:latin typeface="Lato"/>
                <a:ea typeface="Lato"/>
                <a:cs typeface="Lato"/>
                <a:sym typeface="Lato"/>
              </a:rPr>
              <a:t> not </a:t>
            </a:r>
            <a:r>
              <a:rPr lang="fr" sz="1200" dirty="0" err="1">
                <a:solidFill>
                  <a:schemeClr val="dk1"/>
                </a:solidFill>
                <a:latin typeface="Lato"/>
                <a:ea typeface="Lato"/>
                <a:cs typeface="Lato"/>
                <a:sym typeface="Lato"/>
              </a:rPr>
              <a:t>be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representative</a:t>
            </a:r>
            <a:r>
              <a:rPr lang="fr" sz="1200" dirty="0">
                <a:solidFill>
                  <a:schemeClr val="dk1"/>
                </a:solidFill>
                <a:latin typeface="Lato"/>
                <a:ea typeface="Lato"/>
                <a:cs typeface="Lato"/>
                <a:sym typeface="Lato"/>
              </a:rPr>
              <a:t> of the trend, as </a:t>
            </a:r>
            <a:r>
              <a:rPr lang="fr" sz="1200" dirty="0" err="1">
                <a:solidFill>
                  <a:schemeClr val="dk1"/>
                </a:solidFill>
                <a:latin typeface="Lato"/>
                <a:ea typeface="Lato"/>
                <a:cs typeface="Lato"/>
                <a:sym typeface="Lato"/>
              </a:rPr>
              <a:t>thus</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don’t</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increase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our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prediction</a:t>
            </a:r>
            <a:endParaRPr lang="en-FR" sz="1200" dirty="0"/>
          </a:p>
        </p:txBody>
      </p:sp>
    </p:spTree>
    <p:extLst>
      <p:ext uri="{BB962C8B-B14F-4D97-AF65-F5344CB8AC3E}">
        <p14:creationId xmlns:p14="http://schemas.microsoft.com/office/powerpoint/2010/main" val="403514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1EAFE3B2-1F97-7A46-8DB3-8F6516AC25E0}"/>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Additional adjustments </a:t>
            </a:r>
          </a:p>
        </p:txBody>
      </p:sp>
      <p:sp>
        <p:nvSpPr>
          <p:cNvPr id="4" name="Google Shape;59;p13">
            <a:extLst>
              <a:ext uri="{FF2B5EF4-FFF2-40B4-BE49-F238E27FC236}">
                <a16:creationId xmlns:a16="http://schemas.microsoft.com/office/drawing/2014/main" id="{960FC0AC-3D61-E846-920E-6671BE59430B}"/>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7" name="TextBox 6">
            <a:extLst>
              <a:ext uri="{FF2B5EF4-FFF2-40B4-BE49-F238E27FC236}">
                <a16:creationId xmlns:a16="http://schemas.microsoft.com/office/drawing/2014/main" id="{105B0C87-7870-FF40-B50B-18CDBBF97AE0}"/>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a:solidFill>
                <a:schemeClr val="dk1"/>
              </a:solidFill>
              <a:latin typeface="Lato"/>
              <a:ea typeface="Lato"/>
              <a:cs typeface="Lato"/>
              <a:sym typeface="Lato"/>
            </a:endParaRPr>
          </a:p>
          <a:p>
            <a:pPr algn="just">
              <a:spcBef>
                <a:spcPts val="1000"/>
              </a:spcBef>
              <a:buClr>
                <a:schemeClr val="dk1"/>
              </a:buClr>
              <a:buSzPts val="1100"/>
            </a:pPr>
            <a:r>
              <a:rPr lang="en-GB" sz="1200">
                <a:solidFill>
                  <a:schemeClr val="dk1"/>
                </a:solidFill>
                <a:latin typeface="Lato"/>
                <a:ea typeface="Lato"/>
                <a:cs typeface="Lato"/>
                <a:sym typeface="Lato"/>
              </a:rPr>
              <a:t>We added several other conditions on our data to make sure we kept only the significative part on which we could extract a trend: </a:t>
            </a:r>
          </a:p>
        </p:txBody>
      </p:sp>
      <p:sp>
        <p:nvSpPr>
          <p:cNvPr id="2" name="Rectangle 1">
            <a:extLst>
              <a:ext uri="{FF2B5EF4-FFF2-40B4-BE49-F238E27FC236}">
                <a16:creationId xmlns:a16="http://schemas.microsoft.com/office/drawing/2014/main" id="{6950BC07-55B8-824D-945B-C9E726E943A6}"/>
              </a:ext>
            </a:extLst>
          </p:cNvPr>
          <p:cNvSpPr/>
          <p:nvPr/>
        </p:nvSpPr>
        <p:spPr>
          <a:xfrm>
            <a:off x="666528" y="2295131"/>
            <a:ext cx="3534377" cy="160635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10" name="TextBox 9">
            <a:extLst>
              <a:ext uri="{FF2B5EF4-FFF2-40B4-BE49-F238E27FC236}">
                <a16:creationId xmlns:a16="http://schemas.microsoft.com/office/drawing/2014/main" id="{7A97932E-BA6D-CD46-AF00-61E806B128DE}"/>
              </a:ext>
            </a:extLst>
          </p:cNvPr>
          <p:cNvSpPr txBox="1"/>
          <p:nvPr/>
        </p:nvSpPr>
        <p:spPr>
          <a:xfrm>
            <a:off x="666528" y="1871707"/>
            <a:ext cx="3534376" cy="461665"/>
          </a:xfrm>
          <a:prstGeom prst="rect">
            <a:avLst/>
          </a:prstGeom>
          <a:noFill/>
        </p:spPr>
        <p:txBody>
          <a:bodyPr wrap="square">
            <a:spAutoFit/>
          </a:bodyPr>
          <a:lstStyle/>
          <a:p>
            <a:pPr marL="36000" lvl="0" indent="0" algn="ctr" rtl="0">
              <a:spcBef>
                <a:spcPts val="0"/>
              </a:spcBef>
              <a:spcAft>
                <a:spcPts val="0"/>
              </a:spcAft>
              <a:buNone/>
            </a:pPr>
            <a:r>
              <a:rPr lang="en-GB" sz="1200" b="1" dirty="0">
                <a:solidFill>
                  <a:schemeClr val="dk1"/>
                </a:solidFill>
                <a:latin typeface="Lato"/>
                <a:ea typeface="Lato"/>
                <a:cs typeface="Lato"/>
                <a:sym typeface="Lato"/>
              </a:rPr>
              <a:t>The two packages  to spot holidays in Paris</a:t>
            </a:r>
          </a:p>
          <a:p>
            <a:pPr marL="108000" lvl="0" indent="0" algn="just" rtl="0">
              <a:spcBef>
                <a:spcPts val="0"/>
              </a:spcBef>
              <a:spcAft>
                <a:spcPts val="0"/>
              </a:spcAft>
              <a:buNone/>
            </a:pPr>
            <a:endParaRPr lang="en-GB" sz="1200" b="1" dirty="0">
              <a:solidFill>
                <a:schemeClr val="dk1"/>
              </a:solidFill>
              <a:latin typeface="Lato"/>
              <a:ea typeface="Lato"/>
              <a:cs typeface="Lato"/>
              <a:sym typeface="Lato"/>
            </a:endParaRPr>
          </a:p>
        </p:txBody>
      </p:sp>
      <p:sp>
        <p:nvSpPr>
          <p:cNvPr id="15" name="TextBox 14">
            <a:extLst>
              <a:ext uri="{FF2B5EF4-FFF2-40B4-BE49-F238E27FC236}">
                <a16:creationId xmlns:a16="http://schemas.microsoft.com/office/drawing/2014/main" id="{25CE3123-9103-F146-84D5-446D396416CD}"/>
              </a:ext>
            </a:extLst>
          </p:cNvPr>
          <p:cNvSpPr txBox="1"/>
          <p:nvPr/>
        </p:nvSpPr>
        <p:spPr>
          <a:xfrm>
            <a:off x="915918" y="2428795"/>
            <a:ext cx="3033635" cy="1339021"/>
          </a:xfrm>
          <a:prstGeom prst="rect">
            <a:avLst/>
          </a:prstGeom>
          <a:noFill/>
        </p:spPr>
        <p:txBody>
          <a:bodyPr wrap="square">
            <a:spAutoFit/>
          </a:bodyPr>
          <a:lstStyle/>
          <a:p>
            <a:pPr lvl="0" algn="just">
              <a:lnSpc>
                <a:spcPct val="115000"/>
              </a:lnSpc>
              <a:spcBef>
                <a:spcPts val="400"/>
              </a:spcBef>
              <a:spcAft>
                <a:spcPts val="400"/>
              </a:spcAft>
            </a:pPr>
            <a:r>
              <a:rPr lang="en-GB" sz="1200" dirty="0">
                <a:solidFill>
                  <a:schemeClr val="dk1"/>
                </a:solidFill>
                <a:latin typeface="Lato"/>
                <a:ea typeface="Lato"/>
                <a:cs typeface="Lato"/>
                <a:sym typeface="Lato"/>
              </a:rPr>
              <a:t>We decided to import the 2 following packages as the cyclist behaviour may change on those typical days. </a:t>
            </a: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SchoolHolidayDates</a:t>
            </a:r>
            <a:endParaRPr lang="en-GB" sz="1200" b="1" dirty="0">
              <a:solidFill>
                <a:schemeClr val="accent2">
                  <a:lumMod val="75000"/>
                </a:schemeClr>
              </a:solidFill>
              <a:latin typeface="Lato"/>
              <a:ea typeface="Lato"/>
              <a:cs typeface="Lato"/>
              <a:sym typeface="Lato"/>
            </a:endParaRP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JoursFeries</a:t>
            </a:r>
            <a:r>
              <a:rPr lang="en-GB" sz="1200" dirty="0">
                <a:solidFill>
                  <a:schemeClr val="accent2">
                    <a:lumMod val="75000"/>
                  </a:schemeClr>
                </a:solidFill>
                <a:latin typeface="Lato"/>
                <a:ea typeface="Lato"/>
                <a:cs typeface="Lato"/>
                <a:sym typeface="Lato"/>
              </a:rPr>
              <a:t> </a:t>
            </a:r>
          </a:p>
        </p:txBody>
      </p:sp>
      <p:sp>
        <p:nvSpPr>
          <p:cNvPr id="18" name="Rectangle 17">
            <a:extLst>
              <a:ext uri="{FF2B5EF4-FFF2-40B4-BE49-F238E27FC236}">
                <a16:creationId xmlns:a16="http://schemas.microsoft.com/office/drawing/2014/main" id="{5C77E308-44F5-9244-81B9-7E9A39F7EB81}"/>
              </a:ext>
            </a:extLst>
          </p:cNvPr>
          <p:cNvSpPr/>
          <p:nvPr/>
        </p:nvSpPr>
        <p:spPr>
          <a:xfrm>
            <a:off x="666528" y="4136580"/>
            <a:ext cx="3534377" cy="1606349"/>
          </a:xfrm>
          <a:prstGeom prst="rect">
            <a:avLst/>
          </a:prstGeom>
          <a:solidFill>
            <a:schemeClr val="accent2">
              <a:lumMod val="75000"/>
              <a:alpha val="548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1" name="TextBox 20">
            <a:extLst>
              <a:ext uri="{FF2B5EF4-FFF2-40B4-BE49-F238E27FC236}">
                <a16:creationId xmlns:a16="http://schemas.microsoft.com/office/drawing/2014/main" id="{29404B7E-03AB-A849-B6AB-A3F5491AF74A}"/>
              </a:ext>
            </a:extLst>
          </p:cNvPr>
          <p:cNvSpPr txBox="1"/>
          <p:nvPr/>
        </p:nvSpPr>
        <p:spPr>
          <a:xfrm>
            <a:off x="915918" y="4247256"/>
            <a:ext cx="3033635" cy="1384995"/>
          </a:xfrm>
          <a:prstGeom prst="rect">
            <a:avLst/>
          </a:prstGeom>
          <a:noFill/>
        </p:spPr>
        <p:txBody>
          <a:bodyPr wrap="square">
            <a:spAutoFit/>
          </a:bodyPr>
          <a:lstStyle/>
          <a:p>
            <a:r>
              <a:rPr lang="fr" sz="1200" dirty="0" err="1">
                <a:solidFill>
                  <a:schemeClr val="dk1"/>
                </a:solidFill>
                <a:latin typeface="Lato"/>
                <a:ea typeface="Lato"/>
                <a:cs typeface="Lato"/>
                <a:sym typeface="Lato"/>
              </a:rPr>
              <a:t>After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testing</a:t>
            </a:r>
            <a:r>
              <a:rPr lang="fr" sz="1200" dirty="0">
                <a:solidFill>
                  <a:schemeClr val="dk1"/>
                </a:solidFill>
                <a:latin typeface="Lato"/>
                <a:ea typeface="Lato"/>
                <a:cs typeface="Lato"/>
                <a:sym typeface="Lato"/>
              </a:rPr>
              <a:t> the importance of </a:t>
            </a:r>
            <a:r>
              <a:rPr lang="fr" sz="1200" dirty="0" err="1">
                <a:solidFill>
                  <a:schemeClr val="dk1"/>
                </a:solidFill>
                <a:latin typeface="Lato"/>
                <a:ea typeface="Lato"/>
                <a:cs typeface="Lato"/>
                <a:sym typeface="Lato"/>
              </a:rPr>
              <a:t>these</a:t>
            </a:r>
            <a:r>
              <a:rPr lang="fr" sz="1200" dirty="0">
                <a:solidFill>
                  <a:schemeClr val="dk1"/>
                </a:solidFill>
                <a:latin typeface="Lato"/>
                <a:ea typeface="Lato"/>
                <a:cs typeface="Lato"/>
                <a:sym typeface="Lato"/>
              </a:rPr>
              <a:t> new </a:t>
            </a:r>
            <a:r>
              <a:rPr lang="fr" sz="1200" dirty="0" err="1">
                <a:solidFill>
                  <a:schemeClr val="dk1"/>
                </a:solidFill>
                <a:latin typeface="Lato"/>
                <a:ea typeface="Lato"/>
                <a:cs typeface="Lato"/>
                <a:sym typeface="Lato"/>
              </a:rPr>
              <a:t>feature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decided</a:t>
            </a:r>
            <a:r>
              <a:rPr lang="fr" sz="1200" dirty="0">
                <a:solidFill>
                  <a:schemeClr val="dk1"/>
                </a:solidFill>
                <a:latin typeface="Lato"/>
                <a:ea typeface="Lato"/>
                <a:cs typeface="Lato"/>
                <a:sym typeface="Lato"/>
              </a:rPr>
              <a:t> to </a:t>
            </a:r>
            <a:r>
              <a:rPr lang="fr" sz="1200" b="1" dirty="0" err="1">
                <a:solidFill>
                  <a:schemeClr val="dk1"/>
                </a:solidFill>
                <a:latin typeface="Lato"/>
                <a:ea typeface="Lato"/>
                <a:cs typeface="Lato"/>
                <a:sym typeface="Lato"/>
              </a:rPr>
              <a:t>eliminate</a:t>
            </a:r>
            <a:r>
              <a:rPr lang="fr" sz="1200" b="1" dirty="0">
                <a:solidFill>
                  <a:schemeClr val="dk1"/>
                </a:solidFill>
                <a:latin typeface="Lato"/>
                <a:ea typeface="Lato"/>
                <a:cs typeface="Lato"/>
                <a:sym typeface="Lato"/>
              </a:rPr>
              <a:t> </a:t>
            </a:r>
            <a:r>
              <a:rPr lang="fr" sz="1200" b="1" dirty="0" err="1">
                <a:solidFill>
                  <a:schemeClr val="dk1"/>
                </a:solidFill>
                <a:latin typeface="Lato"/>
                <a:ea typeface="Lato"/>
                <a:cs typeface="Lato"/>
                <a:sym typeface="Lato"/>
              </a:rPr>
              <a:t>them</a:t>
            </a:r>
            <a:r>
              <a:rPr lang="fr" sz="1200" dirty="0">
                <a:solidFill>
                  <a:schemeClr val="dk1"/>
                </a:solidFill>
                <a:latin typeface="Lato"/>
                <a:ea typeface="Lato"/>
                <a:cs typeface="Lato"/>
                <a:sym typeface="Lato"/>
              </a:rPr>
              <a:t>. </a:t>
            </a:r>
          </a:p>
          <a:p>
            <a:endParaRPr lang="fr" sz="1200" dirty="0">
              <a:solidFill>
                <a:schemeClr val="dk1"/>
              </a:solidFill>
              <a:latin typeface="Lato"/>
              <a:ea typeface="Lato"/>
              <a:cs typeface="Lato"/>
              <a:sym typeface="Lato"/>
            </a:endParaRPr>
          </a:p>
          <a:p>
            <a:r>
              <a:rPr lang="fr" sz="1200" dirty="0">
                <a:solidFill>
                  <a:schemeClr val="dk1"/>
                </a:solidFill>
                <a:latin typeface="Lato"/>
                <a:ea typeface="Lato"/>
                <a:cs typeface="Lato"/>
                <a:sym typeface="Lato"/>
              </a:rPr>
              <a:t>As an </a:t>
            </a:r>
            <a:r>
              <a:rPr lang="fr" sz="1200" dirty="0" err="1">
                <a:solidFill>
                  <a:schemeClr val="dk1"/>
                </a:solidFill>
                <a:latin typeface="Lato"/>
                <a:ea typeface="Lato"/>
                <a:cs typeface="Lato"/>
                <a:sym typeface="Lato"/>
              </a:rPr>
              <a:t>element</a:t>
            </a:r>
            <a:r>
              <a:rPr lang="fr" sz="1200" dirty="0">
                <a:solidFill>
                  <a:schemeClr val="dk1"/>
                </a:solidFill>
                <a:latin typeface="Lato"/>
                <a:ea typeface="Lato"/>
                <a:cs typeface="Lato"/>
                <a:sym typeface="Lato"/>
              </a:rPr>
              <a:t> of </a:t>
            </a:r>
            <a:r>
              <a:rPr lang="fr" sz="1200" dirty="0" err="1">
                <a:solidFill>
                  <a:schemeClr val="dk1"/>
                </a:solidFill>
                <a:latin typeface="Lato"/>
                <a:ea typeface="Lato"/>
                <a:cs typeface="Lato"/>
                <a:sym typeface="Lato"/>
              </a:rPr>
              <a:t>interpretation</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thought</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they</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may</a:t>
            </a:r>
            <a:r>
              <a:rPr lang="fr" sz="1200" dirty="0">
                <a:solidFill>
                  <a:schemeClr val="dk1"/>
                </a:solidFill>
                <a:latin typeface="Lato"/>
                <a:ea typeface="Lato"/>
                <a:cs typeface="Lato"/>
                <a:sym typeface="Lato"/>
              </a:rPr>
              <a:t> not </a:t>
            </a:r>
            <a:r>
              <a:rPr lang="fr" sz="1200" dirty="0" err="1">
                <a:solidFill>
                  <a:schemeClr val="dk1"/>
                </a:solidFill>
                <a:latin typeface="Lato"/>
                <a:ea typeface="Lato"/>
                <a:cs typeface="Lato"/>
                <a:sym typeface="Lato"/>
              </a:rPr>
              <a:t>be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representative</a:t>
            </a:r>
            <a:r>
              <a:rPr lang="fr" sz="1200" dirty="0">
                <a:solidFill>
                  <a:schemeClr val="dk1"/>
                </a:solidFill>
                <a:latin typeface="Lato"/>
                <a:ea typeface="Lato"/>
                <a:cs typeface="Lato"/>
                <a:sym typeface="Lato"/>
              </a:rPr>
              <a:t> of the trend, as </a:t>
            </a:r>
            <a:r>
              <a:rPr lang="fr" sz="1200" dirty="0" err="1">
                <a:solidFill>
                  <a:schemeClr val="dk1"/>
                </a:solidFill>
                <a:latin typeface="Lato"/>
                <a:ea typeface="Lato"/>
                <a:cs typeface="Lato"/>
                <a:sym typeface="Lato"/>
              </a:rPr>
              <a:t>thus</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don’t</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increase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our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prediction</a:t>
            </a:r>
            <a:endParaRPr lang="en-FR" sz="1200" dirty="0"/>
          </a:p>
        </p:txBody>
      </p:sp>
      <p:sp>
        <p:nvSpPr>
          <p:cNvPr id="22" name="Rectangle 21">
            <a:extLst>
              <a:ext uri="{FF2B5EF4-FFF2-40B4-BE49-F238E27FC236}">
                <a16:creationId xmlns:a16="http://schemas.microsoft.com/office/drawing/2014/main" id="{FFCD06EA-52CC-7349-BF7C-A74ED598596E}"/>
              </a:ext>
            </a:extLst>
          </p:cNvPr>
          <p:cNvSpPr/>
          <p:nvPr/>
        </p:nvSpPr>
        <p:spPr>
          <a:xfrm>
            <a:off x="4693705" y="2295131"/>
            <a:ext cx="3534377" cy="160635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4" name="TextBox 23">
            <a:extLst>
              <a:ext uri="{FF2B5EF4-FFF2-40B4-BE49-F238E27FC236}">
                <a16:creationId xmlns:a16="http://schemas.microsoft.com/office/drawing/2014/main" id="{61586912-FAE1-2E45-A7B5-9359D9A08E0D}"/>
              </a:ext>
            </a:extLst>
          </p:cNvPr>
          <p:cNvSpPr txBox="1"/>
          <p:nvPr/>
        </p:nvSpPr>
        <p:spPr>
          <a:xfrm>
            <a:off x="4693706" y="1871707"/>
            <a:ext cx="3534376" cy="461665"/>
          </a:xfrm>
          <a:prstGeom prst="rect">
            <a:avLst/>
          </a:prstGeom>
          <a:noFill/>
        </p:spPr>
        <p:txBody>
          <a:bodyPr wrap="square">
            <a:spAutoFit/>
          </a:bodyPr>
          <a:lstStyle/>
          <a:p>
            <a:pPr marL="36000" lvl="0" indent="0" algn="ctr" rtl="0">
              <a:spcBef>
                <a:spcPts val="0"/>
              </a:spcBef>
              <a:spcAft>
                <a:spcPts val="0"/>
              </a:spcAft>
              <a:buNone/>
            </a:pPr>
            <a:r>
              <a:rPr lang="en-GB" sz="1200" b="1" dirty="0">
                <a:solidFill>
                  <a:schemeClr val="dk1"/>
                </a:solidFill>
                <a:latin typeface="Lato"/>
                <a:ea typeface="Lato"/>
                <a:cs typeface="Lato"/>
                <a:sym typeface="Lato"/>
              </a:rPr>
              <a:t>COVID Impact</a:t>
            </a:r>
          </a:p>
          <a:p>
            <a:pPr marL="108000" lvl="0" indent="0" algn="just" rtl="0">
              <a:spcBef>
                <a:spcPts val="0"/>
              </a:spcBef>
              <a:spcAft>
                <a:spcPts val="0"/>
              </a:spcAft>
              <a:buNone/>
            </a:pPr>
            <a:endParaRPr lang="en-GB" sz="1200" b="1" dirty="0">
              <a:solidFill>
                <a:schemeClr val="dk1"/>
              </a:solidFill>
              <a:latin typeface="Lato"/>
              <a:ea typeface="Lato"/>
              <a:cs typeface="Lato"/>
              <a:sym typeface="Lato"/>
            </a:endParaRPr>
          </a:p>
        </p:txBody>
      </p:sp>
      <p:sp>
        <p:nvSpPr>
          <p:cNvPr id="26" name="TextBox 25">
            <a:extLst>
              <a:ext uri="{FF2B5EF4-FFF2-40B4-BE49-F238E27FC236}">
                <a16:creationId xmlns:a16="http://schemas.microsoft.com/office/drawing/2014/main" id="{5955823F-7F79-144F-8FB3-FEA855E0DC5C}"/>
              </a:ext>
            </a:extLst>
          </p:cNvPr>
          <p:cNvSpPr txBox="1"/>
          <p:nvPr/>
        </p:nvSpPr>
        <p:spPr>
          <a:xfrm>
            <a:off x="4871848" y="2333372"/>
            <a:ext cx="3177110" cy="1564787"/>
          </a:xfrm>
          <a:prstGeom prst="rect">
            <a:avLst/>
          </a:prstGeom>
          <a:noFill/>
        </p:spPr>
        <p:txBody>
          <a:bodyPr wrap="square">
            <a:spAutoFit/>
          </a:bodyPr>
          <a:lstStyle/>
          <a:p>
            <a:pPr lvl="0" algn="just">
              <a:lnSpc>
                <a:spcPct val="115000"/>
              </a:lnSpc>
              <a:spcBef>
                <a:spcPts val="1000"/>
              </a:spcBef>
            </a:pPr>
            <a:r>
              <a:rPr lang="en-GB" sz="1200" dirty="0">
                <a:solidFill>
                  <a:schemeClr val="dk1"/>
                </a:solidFill>
                <a:latin typeface="Lato"/>
                <a:ea typeface="Lato"/>
                <a:cs typeface="Lato"/>
                <a:sym typeface="Lato"/>
              </a:rPr>
              <a:t>Intuitively, we reckon adding the quarantine and curfews biases to our model would be valuable as those COVID measures did impact our  daily   behaviours. After  looking   for  packages,  we  decided  to </a:t>
            </a:r>
            <a:r>
              <a:rPr lang="en-GB" sz="1200" b="1" dirty="0">
                <a:solidFill>
                  <a:schemeClr val="accent2">
                    <a:lumMod val="75000"/>
                  </a:schemeClr>
                </a:solidFill>
                <a:latin typeface="Lato"/>
                <a:ea typeface="Lato"/>
                <a:cs typeface="Lato"/>
                <a:sym typeface="Lato"/>
              </a:rPr>
              <a:t>manually generate lockdown and curfews periods </a:t>
            </a:r>
            <a:r>
              <a:rPr lang="en-GB" sz="1200" dirty="0">
                <a:solidFill>
                  <a:schemeClr val="dk1"/>
                </a:solidFill>
                <a:latin typeface="Lato"/>
                <a:ea typeface="Lato"/>
                <a:cs typeface="Lato"/>
                <a:sym typeface="Lato"/>
              </a:rPr>
              <a:t>and add them to our training dataset. </a:t>
            </a:r>
            <a:endParaRPr lang="en-GB" sz="1200" dirty="0"/>
          </a:p>
        </p:txBody>
      </p:sp>
    </p:spTree>
    <p:extLst>
      <p:ext uri="{BB962C8B-B14F-4D97-AF65-F5344CB8AC3E}">
        <p14:creationId xmlns:p14="http://schemas.microsoft.com/office/powerpoint/2010/main" val="368770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1EAFE3B2-1F97-7A46-8DB3-8F6516AC25E0}"/>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Additional adjustments </a:t>
            </a:r>
          </a:p>
        </p:txBody>
      </p:sp>
      <p:sp>
        <p:nvSpPr>
          <p:cNvPr id="4" name="Google Shape;59;p13">
            <a:extLst>
              <a:ext uri="{FF2B5EF4-FFF2-40B4-BE49-F238E27FC236}">
                <a16:creationId xmlns:a16="http://schemas.microsoft.com/office/drawing/2014/main" id="{960FC0AC-3D61-E846-920E-6671BE59430B}"/>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7" name="TextBox 6">
            <a:extLst>
              <a:ext uri="{FF2B5EF4-FFF2-40B4-BE49-F238E27FC236}">
                <a16:creationId xmlns:a16="http://schemas.microsoft.com/office/drawing/2014/main" id="{105B0C87-7870-FF40-B50B-18CDBBF97AE0}"/>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a:solidFill>
                <a:schemeClr val="dk1"/>
              </a:solidFill>
              <a:latin typeface="Lato"/>
              <a:ea typeface="Lato"/>
              <a:cs typeface="Lato"/>
              <a:sym typeface="Lato"/>
            </a:endParaRPr>
          </a:p>
          <a:p>
            <a:pPr algn="just">
              <a:spcBef>
                <a:spcPts val="1000"/>
              </a:spcBef>
              <a:buClr>
                <a:schemeClr val="dk1"/>
              </a:buClr>
              <a:buSzPts val="1100"/>
            </a:pPr>
            <a:r>
              <a:rPr lang="en-GB" sz="1200">
                <a:solidFill>
                  <a:schemeClr val="dk1"/>
                </a:solidFill>
                <a:latin typeface="Lato"/>
                <a:ea typeface="Lato"/>
                <a:cs typeface="Lato"/>
                <a:sym typeface="Lato"/>
              </a:rPr>
              <a:t>We added several other conditions on our data to make sure we kept only the significative part on which we could extract a trend: </a:t>
            </a:r>
          </a:p>
        </p:txBody>
      </p:sp>
      <p:sp>
        <p:nvSpPr>
          <p:cNvPr id="2" name="Rectangle 1">
            <a:extLst>
              <a:ext uri="{FF2B5EF4-FFF2-40B4-BE49-F238E27FC236}">
                <a16:creationId xmlns:a16="http://schemas.microsoft.com/office/drawing/2014/main" id="{6950BC07-55B8-824D-945B-C9E726E943A6}"/>
              </a:ext>
            </a:extLst>
          </p:cNvPr>
          <p:cNvSpPr/>
          <p:nvPr/>
        </p:nvSpPr>
        <p:spPr>
          <a:xfrm>
            <a:off x="666528" y="2295131"/>
            <a:ext cx="3534377" cy="160635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10" name="TextBox 9">
            <a:extLst>
              <a:ext uri="{FF2B5EF4-FFF2-40B4-BE49-F238E27FC236}">
                <a16:creationId xmlns:a16="http://schemas.microsoft.com/office/drawing/2014/main" id="{7A97932E-BA6D-CD46-AF00-61E806B128DE}"/>
              </a:ext>
            </a:extLst>
          </p:cNvPr>
          <p:cNvSpPr txBox="1"/>
          <p:nvPr/>
        </p:nvSpPr>
        <p:spPr>
          <a:xfrm>
            <a:off x="666528" y="1871707"/>
            <a:ext cx="3534376" cy="461665"/>
          </a:xfrm>
          <a:prstGeom prst="rect">
            <a:avLst/>
          </a:prstGeom>
          <a:noFill/>
        </p:spPr>
        <p:txBody>
          <a:bodyPr wrap="square">
            <a:spAutoFit/>
          </a:bodyPr>
          <a:lstStyle/>
          <a:p>
            <a:pPr marL="36000" lvl="0" indent="0" algn="ctr" rtl="0">
              <a:spcBef>
                <a:spcPts val="0"/>
              </a:spcBef>
              <a:spcAft>
                <a:spcPts val="0"/>
              </a:spcAft>
              <a:buNone/>
            </a:pPr>
            <a:r>
              <a:rPr lang="en-GB" sz="1200" b="1" dirty="0">
                <a:solidFill>
                  <a:schemeClr val="dk1"/>
                </a:solidFill>
                <a:latin typeface="Lato"/>
                <a:ea typeface="Lato"/>
                <a:cs typeface="Lato"/>
                <a:sym typeface="Lato"/>
              </a:rPr>
              <a:t>The two packages  to spot holidays in Paris</a:t>
            </a:r>
          </a:p>
          <a:p>
            <a:pPr marL="108000" lvl="0" indent="0" algn="just" rtl="0">
              <a:spcBef>
                <a:spcPts val="0"/>
              </a:spcBef>
              <a:spcAft>
                <a:spcPts val="0"/>
              </a:spcAft>
              <a:buNone/>
            </a:pPr>
            <a:endParaRPr lang="en-GB" sz="1200" b="1" dirty="0">
              <a:solidFill>
                <a:schemeClr val="dk1"/>
              </a:solidFill>
              <a:latin typeface="Lato"/>
              <a:ea typeface="Lato"/>
              <a:cs typeface="Lato"/>
              <a:sym typeface="Lato"/>
            </a:endParaRPr>
          </a:p>
        </p:txBody>
      </p:sp>
      <p:sp>
        <p:nvSpPr>
          <p:cNvPr id="15" name="TextBox 14">
            <a:extLst>
              <a:ext uri="{FF2B5EF4-FFF2-40B4-BE49-F238E27FC236}">
                <a16:creationId xmlns:a16="http://schemas.microsoft.com/office/drawing/2014/main" id="{25CE3123-9103-F146-84D5-446D396416CD}"/>
              </a:ext>
            </a:extLst>
          </p:cNvPr>
          <p:cNvSpPr txBox="1"/>
          <p:nvPr/>
        </p:nvSpPr>
        <p:spPr>
          <a:xfrm>
            <a:off x="915918" y="2428795"/>
            <a:ext cx="3033635" cy="1339021"/>
          </a:xfrm>
          <a:prstGeom prst="rect">
            <a:avLst/>
          </a:prstGeom>
          <a:noFill/>
        </p:spPr>
        <p:txBody>
          <a:bodyPr wrap="square">
            <a:spAutoFit/>
          </a:bodyPr>
          <a:lstStyle/>
          <a:p>
            <a:pPr lvl="0" algn="just">
              <a:lnSpc>
                <a:spcPct val="115000"/>
              </a:lnSpc>
              <a:spcBef>
                <a:spcPts val="400"/>
              </a:spcBef>
              <a:spcAft>
                <a:spcPts val="400"/>
              </a:spcAft>
            </a:pPr>
            <a:r>
              <a:rPr lang="en-GB" sz="1200" dirty="0">
                <a:solidFill>
                  <a:schemeClr val="dk1"/>
                </a:solidFill>
                <a:latin typeface="Lato"/>
                <a:ea typeface="Lato"/>
                <a:cs typeface="Lato"/>
                <a:sym typeface="Lato"/>
              </a:rPr>
              <a:t>We decided to import the 2 following packages as the cyclist behaviour may change on those typical days. </a:t>
            </a: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SchoolHolidayDates</a:t>
            </a:r>
            <a:endParaRPr lang="en-GB" sz="1200" b="1" dirty="0">
              <a:solidFill>
                <a:schemeClr val="accent2">
                  <a:lumMod val="75000"/>
                </a:schemeClr>
              </a:solidFill>
              <a:latin typeface="Lato"/>
              <a:ea typeface="Lato"/>
              <a:cs typeface="Lato"/>
              <a:sym typeface="Lato"/>
            </a:endParaRPr>
          </a:p>
          <a:p>
            <a:pPr marL="171450" lvl="0" indent="-171450" algn="just" rtl="0">
              <a:lnSpc>
                <a:spcPct val="115000"/>
              </a:lnSpc>
              <a:spcBef>
                <a:spcPts val="400"/>
              </a:spcBef>
              <a:spcAft>
                <a:spcPts val="400"/>
              </a:spcAft>
              <a:buFont typeface="Courier New" panose="02070309020205020404" pitchFamily="49" charset="0"/>
              <a:buChar char="o"/>
            </a:pPr>
            <a:r>
              <a:rPr lang="en-GB" sz="1200" b="1" dirty="0" err="1">
                <a:solidFill>
                  <a:schemeClr val="accent2">
                    <a:lumMod val="75000"/>
                  </a:schemeClr>
                </a:solidFill>
                <a:latin typeface="Lato"/>
                <a:ea typeface="Lato"/>
                <a:cs typeface="Lato"/>
                <a:sym typeface="Lato"/>
              </a:rPr>
              <a:t>JoursFeries</a:t>
            </a:r>
            <a:r>
              <a:rPr lang="en-GB" sz="1200" dirty="0">
                <a:solidFill>
                  <a:schemeClr val="accent2">
                    <a:lumMod val="75000"/>
                  </a:schemeClr>
                </a:solidFill>
                <a:latin typeface="Lato"/>
                <a:ea typeface="Lato"/>
                <a:cs typeface="Lato"/>
                <a:sym typeface="Lato"/>
              </a:rPr>
              <a:t> </a:t>
            </a:r>
          </a:p>
        </p:txBody>
      </p:sp>
      <p:sp>
        <p:nvSpPr>
          <p:cNvPr id="18" name="Rectangle 17">
            <a:extLst>
              <a:ext uri="{FF2B5EF4-FFF2-40B4-BE49-F238E27FC236}">
                <a16:creationId xmlns:a16="http://schemas.microsoft.com/office/drawing/2014/main" id="{5C77E308-44F5-9244-81B9-7E9A39F7EB81}"/>
              </a:ext>
            </a:extLst>
          </p:cNvPr>
          <p:cNvSpPr/>
          <p:nvPr/>
        </p:nvSpPr>
        <p:spPr>
          <a:xfrm>
            <a:off x="666528" y="4136580"/>
            <a:ext cx="3534377" cy="1606349"/>
          </a:xfrm>
          <a:prstGeom prst="rect">
            <a:avLst/>
          </a:prstGeom>
          <a:solidFill>
            <a:schemeClr val="accent2">
              <a:lumMod val="75000"/>
              <a:alpha val="548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1" name="TextBox 20">
            <a:extLst>
              <a:ext uri="{FF2B5EF4-FFF2-40B4-BE49-F238E27FC236}">
                <a16:creationId xmlns:a16="http://schemas.microsoft.com/office/drawing/2014/main" id="{29404B7E-03AB-A849-B6AB-A3F5491AF74A}"/>
              </a:ext>
            </a:extLst>
          </p:cNvPr>
          <p:cNvSpPr txBox="1"/>
          <p:nvPr/>
        </p:nvSpPr>
        <p:spPr>
          <a:xfrm>
            <a:off x="915918" y="4247256"/>
            <a:ext cx="3033635" cy="1384995"/>
          </a:xfrm>
          <a:prstGeom prst="rect">
            <a:avLst/>
          </a:prstGeom>
          <a:noFill/>
        </p:spPr>
        <p:txBody>
          <a:bodyPr wrap="square">
            <a:spAutoFit/>
          </a:bodyPr>
          <a:lstStyle/>
          <a:p>
            <a:r>
              <a:rPr lang="fr" sz="1200" dirty="0" err="1">
                <a:solidFill>
                  <a:schemeClr val="dk1"/>
                </a:solidFill>
                <a:latin typeface="Lato"/>
                <a:ea typeface="Lato"/>
                <a:cs typeface="Lato"/>
                <a:sym typeface="Lato"/>
              </a:rPr>
              <a:t>After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testing</a:t>
            </a:r>
            <a:r>
              <a:rPr lang="fr" sz="1200" dirty="0">
                <a:solidFill>
                  <a:schemeClr val="dk1"/>
                </a:solidFill>
                <a:latin typeface="Lato"/>
                <a:ea typeface="Lato"/>
                <a:cs typeface="Lato"/>
                <a:sym typeface="Lato"/>
              </a:rPr>
              <a:t> the importance of </a:t>
            </a:r>
            <a:r>
              <a:rPr lang="fr" sz="1200" dirty="0" err="1">
                <a:solidFill>
                  <a:schemeClr val="dk1"/>
                </a:solidFill>
                <a:latin typeface="Lato"/>
                <a:ea typeface="Lato"/>
                <a:cs typeface="Lato"/>
                <a:sym typeface="Lato"/>
              </a:rPr>
              <a:t>these</a:t>
            </a:r>
            <a:r>
              <a:rPr lang="fr" sz="1200" dirty="0">
                <a:solidFill>
                  <a:schemeClr val="dk1"/>
                </a:solidFill>
                <a:latin typeface="Lato"/>
                <a:ea typeface="Lato"/>
                <a:cs typeface="Lato"/>
                <a:sym typeface="Lato"/>
              </a:rPr>
              <a:t> new </a:t>
            </a:r>
            <a:r>
              <a:rPr lang="fr" sz="1200" dirty="0" err="1">
                <a:solidFill>
                  <a:schemeClr val="dk1"/>
                </a:solidFill>
                <a:latin typeface="Lato"/>
                <a:ea typeface="Lato"/>
                <a:cs typeface="Lato"/>
                <a:sym typeface="Lato"/>
              </a:rPr>
              <a:t>feature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decided</a:t>
            </a:r>
            <a:r>
              <a:rPr lang="fr" sz="1200" dirty="0">
                <a:solidFill>
                  <a:schemeClr val="dk1"/>
                </a:solidFill>
                <a:latin typeface="Lato"/>
                <a:ea typeface="Lato"/>
                <a:cs typeface="Lato"/>
                <a:sym typeface="Lato"/>
              </a:rPr>
              <a:t> to </a:t>
            </a:r>
            <a:r>
              <a:rPr lang="fr" sz="1200" b="1" dirty="0" err="1">
                <a:solidFill>
                  <a:schemeClr val="dk1"/>
                </a:solidFill>
                <a:latin typeface="Lato"/>
                <a:ea typeface="Lato"/>
                <a:cs typeface="Lato"/>
                <a:sym typeface="Lato"/>
              </a:rPr>
              <a:t>eliminate</a:t>
            </a:r>
            <a:r>
              <a:rPr lang="fr" sz="1200" b="1" dirty="0">
                <a:solidFill>
                  <a:schemeClr val="dk1"/>
                </a:solidFill>
                <a:latin typeface="Lato"/>
                <a:ea typeface="Lato"/>
                <a:cs typeface="Lato"/>
                <a:sym typeface="Lato"/>
              </a:rPr>
              <a:t> </a:t>
            </a:r>
            <a:r>
              <a:rPr lang="fr" sz="1200" b="1" dirty="0" err="1">
                <a:solidFill>
                  <a:schemeClr val="dk1"/>
                </a:solidFill>
                <a:latin typeface="Lato"/>
                <a:ea typeface="Lato"/>
                <a:cs typeface="Lato"/>
                <a:sym typeface="Lato"/>
              </a:rPr>
              <a:t>them</a:t>
            </a:r>
            <a:r>
              <a:rPr lang="fr" sz="1200" dirty="0">
                <a:solidFill>
                  <a:schemeClr val="dk1"/>
                </a:solidFill>
                <a:latin typeface="Lato"/>
                <a:ea typeface="Lato"/>
                <a:cs typeface="Lato"/>
                <a:sym typeface="Lato"/>
              </a:rPr>
              <a:t>. </a:t>
            </a:r>
          </a:p>
          <a:p>
            <a:endParaRPr lang="fr" sz="1200" dirty="0">
              <a:solidFill>
                <a:schemeClr val="dk1"/>
              </a:solidFill>
              <a:latin typeface="Lato"/>
              <a:ea typeface="Lato"/>
              <a:cs typeface="Lato"/>
              <a:sym typeface="Lato"/>
            </a:endParaRPr>
          </a:p>
          <a:p>
            <a:r>
              <a:rPr lang="fr" sz="1200" dirty="0">
                <a:solidFill>
                  <a:schemeClr val="dk1"/>
                </a:solidFill>
                <a:latin typeface="Lato"/>
                <a:ea typeface="Lato"/>
                <a:cs typeface="Lato"/>
                <a:sym typeface="Lato"/>
              </a:rPr>
              <a:t>As an </a:t>
            </a:r>
            <a:r>
              <a:rPr lang="fr" sz="1200" dirty="0" err="1">
                <a:solidFill>
                  <a:schemeClr val="dk1"/>
                </a:solidFill>
                <a:latin typeface="Lato"/>
                <a:ea typeface="Lato"/>
                <a:cs typeface="Lato"/>
                <a:sym typeface="Lato"/>
              </a:rPr>
              <a:t>element</a:t>
            </a:r>
            <a:r>
              <a:rPr lang="fr" sz="1200" dirty="0">
                <a:solidFill>
                  <a:schemeClr val="dk1"/>
                </a:solidFill>
                <a:latin typeface="Lato"/>
                <a:ea typeface="Lato"/>
                <a:cs typeface="Lato"/>
                <a:sym typeface="Lato"/>
              </a:rPr>
              <a:t> of </a:t>
            </a:r>
            <a:r>
              <a:rPr lang="fr" sz="1200" dirty="0" err="1">
                <a:solidFill>
                  <a:schemeClr val="dk1"/>
                </a:solidFill>
                <a:latin typeface="Lato"/>
                <a:ea typeface="Lato"/>
                <a:cs typeface="Lato"/>
                <a:sym typeface="Lato"/>
              </a:rPr>
              <a:t>interpretation</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thought</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they</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may</a:t>
            </a:r>
            <a:r>
              <a:rPr lang="fr" sz="1200" dirty="0">
                <a:solidFill>
                  <a:schemeClr val="dk1"/>
                </a:solidFill>
                <a:latin typeface="Lato"/>
                <a:ea typeface="Lato"/>
                <a:cs typeface="Lato"/>
                <a:sym typeface="Lato"/>
              </a:rPr>
              <a:t> not </a:t>
            </a:r>
            <a:r>
              <a:rPr lang="fr" sz="1200" dirty="0" err="1">
                <a:solidFill>
                  <a:schemeClr val="dk1"/>
                </a:solidFill>
                <a:latin typeface="Lato"/>
                <a:ea typeface="Lato"/>
                <a:cs typeface="Lato"/>
                <a:sym typeface="Lato"/>
              </a:rPr>
              <a:t>be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representative</a:t>
            </a:r>
            <a:r>
              <a:rPr lang="fr" sz="1200" dirty="0">
                <a:solidFill>
                  <a:schemeClr val="dk1"/>
                </a:solidFill>
                <a:latin typeface="Lato"/>
                <a:ea typeface="Lato"/>
                <a:cs typeface="Lato"/>
                <a:sym typeface="Lato"/>
              </a:rPr>
              <a:t> of the trend, as </a:t>
            </a:r>
            <a:r>
              <a:rPr lang="fr" sz="1200" dirty="0" err="1">
                <a:solidFill>
                  <a:schemeClr val="dk1"/>
                </a:solidFill>
                <a:latin typeface="Lato"/>
                <a:ea typeface="Lato"/>
                <a:cs typeface="Lato"/>
                <a:sym typeface="Lato"/>
              </a:rPr>
              <a:t>thus</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don’t</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increase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our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prediction</a:t>
            </a:r>
            <a:endParaRPr lang="en-FR" sz="1200" dirty="0"/>
          </a:p>
        </p:txBody>
      </p:sp>
      <p:sp>
        <p:nvSpPr>
          <p:cNvPr id="22" name="Rectangle 21">
            <a:extLst>
              <a:ext uri="{FF2B5EF4-FFF2-40B4-BE49-F238E27FC236}">
                <a16:creationId xmlns:a16="http://schemas.microsoft.com/office/drawing/2014/main" id="{FFCD06EA-52CC-7349-BF7C-A74ED598596E}"/>
              </a:ext>
            </a:extLst>
          </p:cNvPr>
          <p:cNvSpPr/>
          <p:nvPr/>
        </p:nvSpPr>
        <p:spPr>
          <a:xfrm>
            <a:off x="4693705" y="2295131"/>
            <a:ext cx="3534377" cy="1606350"/>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3" name="Rectangle 22">
            <a:extLst>
              <a:ext uri="{FF2B5EF4-FFF2-40B4-BE49-F238E27FC236}">
                <a16:creationId xmlns:a16="http://schemas.microsoft.com/office/drawing/2014/main" id="{C7DD2775-8349-9C41-A11E-3A12357F2D61}"/>
              </a:ext>
            </a:extLst>
          </p:cNvPr>
          <p:cNvSpPr/>
          <p:nvPr/>
        </p:nvSpPr>
        <p:spPr>
          <a:xfrm>
            <a:off x="4693705" y="4136580"/>
            <a:ext cx="3534377" cy="1606349"/>
          </a:xfrm>
          <a:prstGeom prst="rect">
            <a:avLst/>
          </a:prstGeom>
          <a:solidFill>
            <a:schemeClr val="accent2">
              <a:lumMod val="75000"/>
              <a:alpha val="548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4" name="TextBox 23">
            <a:extLst>
              <a:ext uri="{FF2B5EF4-FFF2-40B4-BE49-F238E27FC236}">
                <a16:creationId xmlns:a16="http://schemas.microsoft.com/office/drawing/2014/main" id="{61586912-FAE1-2E45-A7B5-9359D9A08E0D}"/>
              </a:ext>
            </a:extLst>
          </p:cNvPr>
          <p:cNvSpPr txBox="1"/>
          <p:nvPr/>
        </p:nvSpPr>
        <p:spPr>
          <a:xfrm>
            <a:off x="4693706" y="1871707"/>
            <a:ext cx="3534376" cy="461665"/>
          </a:xfrm>
          <a:prstGeom prst="rect">
            <a:avLst/>
          </a:prstGeom>
          <a:noFill/>
        </p:spPr>
        <p:txBody>
          <a:bodyPr wrap="square">
            <a:spAutoFit/>
          </a:bodyPr>
          <a:lstStyle/>
          <a:p>
            <a:pPr marL="36000" lvl="0" indent="0" algn="ctr" rtl="0">
              <a:spcBef>
                <a:spcPts val="0"/>
              </a:spcBef>
              <a:spcAft>
                <a:spcPts val="0"/>
              </a:spcAft>
              <a:buNone/>
            </a:pPr>
            <a:r>
              <a:rPr lang="en-GB" sz="1200" b="1" dirty="0">
                <a:solidFill>
                  <a:schemeClr val="dk1"/>
                </a:solidFill>
                <a:latin typeface="Lato"/>
                <a:ea typeface="Lato"/>
                <a:cs typeface="Lato"/>
                <a:sym typeface="Lato"/>
              </a:rPr>
              <a:t>COVID Impact</a:t>
            </a:r>
          </a:p>
          <a:p>
            <a:pPr marL="108000" lvl="0" indent="0" algn="just" rtl="0">
              <a:spcBef>
                <a:spcPts val="0"/>
              </a:spcBef>
              <a:spcAft>
                <a:spcPts val="0"/>
              </a:spcAft>
              <a:buNone/>
            </a:pPr>
            <a:endParaRPr lang="en-GB" sz="1200" b="1" dirty="0">
              <a:solidFill>
                <a:schemeClr val="dk1"/>
              </a:solidFill>
              <a:latin typeface="Lato"/>
              <a:ea typeface="Lato"/>
              <a:cs typeface="Lato"/>
              <a:sym typeface="Lato"/>
            </a:endParaRPr>
          </a:p>
        </p:txBody>
      </p:sp>
      <p:sp>
        <p:nvSpPr>
          <p:cNvPr id="26" name="TextBox 25">
            <a:extLst>
              <a:ext uri="{FF2B5EF4-FFF2-40B4-BE49-F238E27FC236}">
                <a16:creationId xmlns:a16="http://schemas.microsoft.com/office/drawing/2014/main" id="{5955823F-7F79-144F-8FB3-FEA855E0DC5C}"/>
              </a:ext>
            </a:extLst>
          </p:cNvPr>
          <p:cNvSpPr txBox="1"/>
          <p:nvPr/>
        </p:nvSpPr>
        <p:spPr>
          <a:xfrm>
            <a:off x="4871848" y="2333372"/>
            <a:ext cx="3177110" cy="1564787"/>
          </a:xfrm>
          <a:prstGeom prst="rect">
            <a:avLst/>
          </a:prstGeom>
          <a:noFill/>
        </p:spPr>
        <p:txBody>
          <a:bodyPr wrap="square">
            <a:spAutoFit/>
          </a:bodyPr>
          <a:lstStyle/>
          <a:p>
            <a:pPr lvl="0" algn="just">
              <a:lnSpc>
                <a:spcPct val="115000"/>
              </a:lnSpc>
              <a:spcBef>
                <a:spcPts val="1000"/>
              </a:spcBef>
            </a:pPr>
            <a:r>
              <a:rPr lang="en-GB" sz="1200" dirty="0">
                <a:solidFill>
                  <a:schemeClr val="dk1"/>
                </a:solidFill>
                <a:latin typeface="Lato"/>
                <a:ea typeface="Lato"/>
                <a:cs typeface="Lato"/>
                <a:sym typeface="Lato"/>
              </a:rPr>
              <a:t>Intuitively, we reckon adding the quarantine and curfews biases to our model would be valuable as those COVID measures did impact our  daily   behaviours. After  looking   for  packages,  we  decided  to </a:t>
            </a:r>
            <a:r>
              <a:rPr lang="en-GB" sz="1200" b="1" dirty="0">
                <a:solidFill>
                  <a:schemeClr val="accent2">
                    <a:lumMod val="75000"/>
                  </a:schemeClr>
                </a:solidFill>
                <a:latin typeface="Lato"/>
                <a:ea typeface="Lato"/>
                <a:cs typeface="Lato"/>
                <a:sym typeface="Lato"/>
              </a:rPr>
              <a:t>manually generate lockdown and curfews periods </a:t>
            </a:r>
            <a:r>
              <a:rPr lang="en-GB" sz="1200" dirty="0">
                <a:solidFill>
                  <a:schemeClr val="dk1"/>
                </a:solidFill>
                <a:latin typeface="Lato"/>
                <a:ea typeface="Lato"/>
                <a:cs typeface="Lato"/>
                <a:sym typeface="Lato"/>
              </a:rPr>
              <a:t>and add them to our training dataset. </a:t>
            </a:r>
            <a:endParaRPr lang="en-GB" sz="1200" dirty="0"/>
          </a:p>
        </p:txBody>
      </p:sp>
      <p:sp>
        <p:nvSpPr>
          <p:cNvPr id="28" name="TextBox 27">
            <a:extLst>
              <a:ext uri="{FF2B5EF4-FFF2-40B4-BE49-F238E27FC236}">
                <a16:creationId xmlns:a16="http://schemas.microsoft.com/office/drawing/2014/main" id="{9D7E760D-26E8-B148-BDE0-F22D89D0EB5F}"/>
              </a:ext>
            </a:extLst>
          </p:cNvPr>
          <p:cNvSpPr txBox="1"/>
          <p:nvPr/>
        </p:nvSpPr>
        <p:spPr>
          <a:xfrm>
            <a:off x="4943097" y="4248801"/>
            <a:ext cx="3034613" cy="1346202"/>
          </a:xfrm>
          <a:prstGeom prst="rect">
            <a:avLst/>
          </a:prstGeom>
          <a:noFill/>
        </p:spPr>
        <p:txBody>
          <a:bodyPr wrap="square">
            <a:spAutoFit/>
          </a:bodyPr>
          <a:lstStyle/>
          <a:p>
            <a:pPr lvl="0" algn="just">
              <a:lnSpc>
                <a:spcPct val="115000"/>
              </a:lnSpc>
            </a:pPr>
            <a:r>
              <a:rPr lang="en-GB" sz="1200" dirty="0">
                <a:solidFill>
                  <a:schemeClr val="dk1"/>
                </a:solidFill>
                <a:latin typeface="Lato"/>
                <a:ea typeface="Lato"/>
                <a:cs typeface="Lato"/>
                <a:sym typeface="Lato"/>
              </a:rPr>
              <a:t>Same as with the holidays, adding those variables did not turn out to improve our model score. </a:t>
            </a:r>
          </a:p>
          <a:p>
            <a:pPr lvl="0" algn="just">
              <a:lnSpc>
                <a:spcPct val="115000"/>
              </a:lnSpc>
            </a:pPr>
            <a:r>
              <a:rPr lang="en-GB" sz="1200" dirty="0">
                <a:solidFill>
                  <a:schemeClr val="dk1"/>
                </a:solidFill>
                <a:latin typeface="Lato"/>
                <a:ea typeface="Lato"/>
                <a:cs typeface="Lato"/>
                <a:sym typeface="Lato"/>
              </a:rPr>
              <a:t>We chose not to add them. You can still find it in our python file, in the function </a:t>
            </a:r>
            <a:r>
              <a:rPr lang="en-GB" sz="1200" i="1" dirty="0" err="1">
                <a:solidFill>
                  <a:schemeClr val="dk1"/>
                </a:solidFill>
                <a:latin typeface="Lato"/>
                <a:ea typeface="Lato"/>
                <a:cs typeface="Lato"/>
                <a:sym typeface="Lato"/>
              </a:rPr>
              <a:t>merge_covid_data</a:t>
            </a:r>
            <a:r>
              <a:rPr lang="en-GB" sz="1200" i="1" dirty="0">
                <a:solidFill>
                  <a:schemeClr val="dk1"/>
                </a:solidFill>
                <a:latin typeface="Lato"/>
                <a:ea typeface="Lato"/>
                <a:cs typeface="Lato"/>
                <a:sym typeface="Lato"/>
              </a:rPr>
              <a:t>()</a:t>
            </a:r>
            <a:r>
              <a:rPr lang="en-GB" sz="1200" dirty="0">
                <a:solidFill>
                  <a:schemeClr val="dk1"/>
                </a:solidFill>
                <a:latin typeface="Lato"/>
                <a:ea typeface="Lato"/>
                <a:cs typeface="Lato"/>
                <a:sym typeface="Lato"/>
              </a:rPr>
              <a:t>. </a:t>
            </a:r>
            <a:endParaRPr lang="en-GB" sz="1200" b="1" dirty="0">
              <a:solidFill>
                <a:schemeClr val="dk1"/>
              </a:solidFill>
              <a:latin typeface="Lato"/>
              <a:ea typeface="Lato"/>
              <a:cs typeface="Lato"/>
              <a:sym typeface="Lato"/>
            </a:endParaRPr>
          </a:p>
        </p:txBody>
      </p:sp>
    </p:spTree>
    <p:extLst>
      <p:ext uri="{BB962C8B-B14F-4D97-AF65-F5344CB8AC3E}">
        <p14:creationId xmlns:p14="http://schemas.microsoft.com/office/powerpoint/2010/main" val="418513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en-GB" sz="2000" b="1">
                <a:solidFill>
                  <a:schemeClr val="lt1"/>
                </a:solidFill>
                <a:latin typeface="Montserrat"/>
                <a:sym typeface="Montserrat"/>
              </a:rPr>
              <a:t>III. Model Improvement</a:t>
            </a: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
        <p:nvSpPr>
          <p:cNvPr id="2" name="TextBox 1">
            <a:extLst>
              <a:ext uri="{FF2B5EF4-FFF2-40B4-BE49-F238E27FC236}">
                <a16:creationId xmlns:a16="http://schemas.microsoft.com/office/drawing/2014/main" id="{B20A76E0-D9AC-6447-9852-991E7CC59169}"/>
              </a:ext>
            </a:extLst>
          </p:cNvPr>
          <p:cNvSpPr txBox="1"/>
          <p:nvPr/>
        </p:nvSpPr>
        <p:spPr>
          <a:xfrm>
            <a:off x="5197681" y="952291"/>
            <a:ext cx="2631687" cy="80021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Missing Data</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Merging external data</a:t>
            </a:r>
          </a:p>
          <a:p>
            <a:pPr marL="342900" indent="-342900">
              <a:spcAft>
                <a:spcPts val="600"/>
              </a:spcAft>
              <a:buFont typeface="Arial" panose="020B0604020202020204" pitchFamily="34" charset="0"/>
              <a:buChar char="•"/>
            </a:pPr>
            <a:r>
              <a:rPr lang="en-FR" sz="1200" b="1" u="sng" dirty="0">
                <a:solidFill>
                  <a:schemeClr val="bg1"/>
                </a:solidFill>
                <a:latin typeface="Montserrat" pitchFamily="2" charset="77"/>
              </a:rPr>
              <a:t>Encoding choices</a:t>
            </a:r>
          </a:p>
        </p:txBody>
      </p:sp>
    </p:spTree>
    <p:extLst>
      <p:ext uri="{BB962C8B-B14F-4D97-AF65-F5344CB8AC3E}">
        <p14:creationId xmlns:p14="http://schemas.microsoft.com/office/powerpoint/2010/main" val="271838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p13">
            <a:extLst>
              <a:ext uri="{FF2B5EF4-FFF2-40B4-BE49-F238E27FC236}">
                <a16:creationId xmlns:a16="http://schemas.microsoft.com/office/drawing/2014/main" id="{D11C6711-7305-0E4B-B522-2F8839FECD86}"/>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5" name="Rounded Rectangle 4">
            <a:extLst>
              <a:ext uri="{FF2B5EF4-FFF2-40B4-BE49-F238E27FC236}">
                <a16:creationId xmlns:a16="http://schemas.microsoft.com/office/drawing/2014/main" id="{304B4428-8932-0447-A09D-57DC78D14DAF}"/>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Linearity &amp; Encoding choice</a:t>
            </a:r>
          </a:p>
        </p:txBody>
      </p:sp>
      <p:sp>
        <p:nvSpPr>
          <p:cNvPr id="8" name="TextBox 7">
            <a:extLst>
              <a:ext uri="{FF2B5EF4-FFF2-40B4-BE49-F238E27FC236}">
                <a16:creationId xmlns:a16="http://schemas.microsoft.com/office/drawing/2014/main" id="{2D5905E1-17A7-1741-A3E2-EC9FD3DD9513}"/>
              </a:ext>
            </a:extLst>
          </p:cNvPr>
          <p:cNvSpPr txBox="1"/>
          <p:nvPr/>
        </p:nvSpPr>
        <p:spPr>
          <a:xfrm>
            <a:off x="188976" y="715188"/>
            <a:ext cx="8766047" cy="902811"/>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Doing </a:t>
            </a:r>
            <a:r>
              <a:rPr lang="en-GB" sz="1200" dirty="0" err="1">
                <a:solidFill>
                  <a:schemeClr val="dk1"/>
                </a:solidFill>
                <a:latin typeface="Lato"/>
                <a:ea typeface="Lato"/>
                <a:cs typeface="Lato"/>
                <a:sym typeface="Lato"/>
              </a:rPr>
              <a:t>pariplots</a:t>
            </a:r>
            <a:r>
              <a:rPr lang="en-GB" sz="1200" dirty="0">
                <a:solidFill>
                  <a:schemeClr val="dk1"/>
                </a:solidFill>
                <a:latin typeface="Lato"/>
                <a:ea typeface="Lato"/>
                <a:cs typeface="Lato"/>
                <a:sym typeface="Lato"/>
              </a:rPr>
              <a:t>, it was straight forward that the relation between variables was not linear. </a:t>
            </a:r>
          </a:p>
          <a:p>
            <a:pPr algn="just">
              <a:spcBef>
                <a:spcPts val="1000"/>
              </a:spcBef>
              <a:buClr>
                <a:schemeClr val="dk1"/>
              </a:buClr>
              <a:buSzPts val="1100"/>
            </a:pPr>
            <a:endParaRPr lang="en-GB" sz="1200" dirty="0">
              <a:solidFill>
                <a:schemeClr val="dk1"/>
              </a:solidFill>
              <a:latin typeface="Lato"/>
              <a:ea typeface="Lato"/>
              <a:cs typeface="Lato"/>
              <a:sym typeface="Lato"/>
            </a:endParaRPr>
          </a:p>
        </p:txBody>
      </p:sp>
      <p:pic>
        <p:nvPicPr>
          <p:cNvPr id="9" name="Google Shape;163;p19">
            <a:extLst>
              <a:ext uri="{FF2B5EF4-FFF2-40B4-BE49-F238E27FC236}">
                <a16:creationId xmlns:a16="http://schemas.microsoft.com/office/drawing/2014/main" id="{72C4D783-D184-DE48-963E-2336FA3AD94B}"/>
              </a:ext>
            </a:extLst>
          </p:cNvPr>
          <p:cNvPicPr preferRelativeResize="0"/>
          <p:nvPr/>
        </p:nvPicPr>
        <p:blipFill>
          <a:blip r:embed="rId2">
            <a:alphaModFix/>
          </a:blip>
          <a:stretch>
            <a:fillRect/>
          </a:stretch>
        </p:blipFill>
        <p:spPr>
          <a:xfrm>
            <a:off x="1854393" y="1350679"/>
            <a:ext cx="5293743" cy="4792133"/>
          </a:xfrm>
          <a:prstGeom prst="rect">
            <a:avLst/>
          </a:prstGeom>
          <a:noFill/>
          <a:ln>
            <a:noFill/>
          </a:ln>
        </p:spPr>
      </p:pic>
    </p:spTree>
    <p:extLst>
      <p:ext uri="{BB962C8B-B14F-4D97-AF65-F5344CB8AC3E}">
        <p14:creationId xmlns:p14="http://schemas.microsoft.com/office/powerpoint/2010/main" val="1725832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p13">
            <a:extLst>
              <a:ext uri="{FF2B5EF4-FFF2-40B4-BE49-F238E27FC236}">
                <a16:creationId xmlns:a16="http://schemas.microsoft.com/office/drawing/2014/main" id="{D11C6711-7305-0E4B-B522-2F8839FECD86}"/>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5" name="Rounded Rectangle 4">
            <a:extLst>
              <a:ext uri="{FF2B5EF4-FFF2-40B4-BE49-F238E27FC236}">
                <a16:creationId xmlns:a16="http://schemas.microsoft.com/office/drawing/2014/main" id="{304B4428-8932-0447-A09D-57DC78D14DAF}"/>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Linearity &amp; Encoding choice</a:t>
            </a:r>
          </a:p>
        </p:txBody>
      </p:sp>
      <p:sp>
        <p:nvSpPr>
          <p:cNvPr id="8" name="TextBox 7">
            <a:extLst>
              <a:ext uri="{FF2B5EF4-FFF2-40B4-BE49-F238E27FC236}">
                <a16:creationId xmlns:a16="http://schemas.microsoft.com/office/drawing/2014/main" id="{2D5905E1-17A7-1741-A3E2-EC9FD3DD9513}"/>
              </a:ext>
            </a:extLst>
          </p:cNvPr>
          <p:cNvSpPr txBox="1"/>
          <p:nvPr/>
        </p:nvSpPr>
        <p:spPr>
          <a:xfrm>
            <a:off x="188976" y="715188"/>
            <a:ext cx="8766047" cy="902811"/>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Doing </a:t>
            </a:r>
            <a:r>
              <a:rPr lang="en-GB" sz="1200" dirty="0" err="1">
                <a:solidFill>
                  <a:schemeClr val="dk1"/>
                </a:solidFill>
                <a:latin typeface="Lato"/>
                <a:ea typeface="Lato"/>
                <a:cs typeface="Lato"/>
                <a:sym typeface="Lato"/>
              </a:rPr>
              <a:t>pariplots</a:t>
            </a:r>
            <a:r>
              <a:rPr lang="en-GB" sz="1200" dirty="0">
                <a:solidFill>
                  <a:schemeClr val="dk1"/>
                </a:solidFill>
                <a:latin typeface="Lato"/>
                <a:ea typeface="Lato"/>
                <a:cs typeface="Lato"/>
                <a:sym typeface="Lato"/>
              </a:rPr>
              <a:t>, it was straight forward that the relation between variables was not linear. </a:t>
            </a:r>
          </a:p>
          <a:p>
            <a:pPr algn="just">
              <a:spcBef>
                <a:spcPts val="1000"/>
              </a:spcBef>
              <a:buClr>
                <a:schemeClr val="dk1"/>
              </a:buClr>
              <a:buSzPts val="1100"/>
            </a:pPr>
            <a:endParaRPr lang="en-GB" sz="1200" dirty="0">
              <a:solidFill>
                <a:schemeClr val="dk1"/>
              </a:solidFill>
              <a:latin typeface="Lato"/>
              <a:ea typeface="Lato"/>
              <a:cs typeface="Lato"/>
              <a:sym typeface="Lato"/>
            </a:endParaRPr>
          </a:p>
        </p:txBody>
      </p:sp>
      <p:pic>
        <p:nvPicPr>
          <p:cNvPr id="9" name="Google Shape;163;p19">
            <a:extLst>
              <a:ext uri="{FF2B5EF4-FFF2-40B4-BE49-F238E27FC236}">
                <a16:creationId xmlns:a16="http://schemas.microsoft.com/office/drawing/2014/main" id="{72C4D783-D184-DE48-963E-2336FA3AD94B}"/>
              </a:ext>
            </a:extLst>
          </p:cNvPr>
          <p:cNvPicPr preferRelativeResize="0"/>
          <p:nvPr/>
        </p:nvPicPr>
        <p:blipFill>
          <a:blip r:embed="rId2">
            <a:alphaModFix/>
          </a:blip>
          <a:stretch>
            <a:fillRect/>
          </a:stretch>
        </p:blipFill>
        <p:spPr>
          <a:xfrm>
            <a:off x="646176" y="1906994"/>
            <a:ext cx="3242540" cy="3044012"/>
          </a:xfrm>
          <a:prstGeom prst="rect">
            <a:avLst/>
          </a:prstGeom>
          <a:noFill/>
          <a:ln>
            <a:noFill/>
          </a:ln>
        </p:spPr>
      </p:pic>
      <p:sp>
        <p:nvSpPr>
          <p:cNvPr id="7" name="TextBox 6">
            <a:extLst>
              <a:ext uri="{FF2B5EF4-FFF2-40B4-BE49-F238E27FC236}">
                <a16:creationId xmlns:a16="http://schemas.microsoft.com/office/drawing/2014/main" id="{8BBFA71A-3838-C747-A64E-ECDA3F68AAD5}"/>
              </a:ext>
            </a:extLst>
          </p:cNvPr>
          <p:cNvSpPr txBox="1"/>
          <p:nvPr/>
        </p:nvSpPr>
        <p:spPr>
          <a:xfrm>
            <a:off x="4374752" y="2036617"/>
            <a:ext cx="4123072" cy="1328569"/>
          </a:xfrm>
          <a:prstGeom prst="rect">
            <a:avLst/>
          </a:prstGeom>
          <a:noFill/>
        </p:spPr>
        <p:txBody>
          <a:bodyPr wrap="square">
            <a:spAutoFit/>
          </a:bodyPr>
          <a:lstStyle/>
          <a:p>
            <a:pPr marL="0" lvl="0" indent="0" algn="just" rtl="0">
              <a:spcBef>
                <a:spcPts val="1000"/>
              </a:spcBef>
              <a:spcAft>
                <a:spcPts val="0"/>
              </a:spcAft>
              <a:buNone/>
            </a:pPr>
            <a:r>
              <a:rPr lang="en-GB" sz="1200" b="1" dirty="0">
                <a:latin typeface="Lato"/>
                <a:ea typeface="Lato"/>
                <a:cs typeface="Lato"/>
                <a:sym typeface="Lato"/>
              </a:rPr>
              <a:t>Date variables</a:t>
            </a:r>
            <a:r>
              <a:rPr lang="en-GB" sz="1200" dirty="0">
                <a:latin typeface="Lato"/>
                <a:ea typeface="Lato"/>
                <a:cs typeface="Lato"/>
                <a:sym typeface="Lato"/>
              </a:rPr>
              <a:t> (</a:t>
            </a:r>
            <a:r>
              <a:rPr lang="en-GB" sz="1200" i="1" dirty="0">
                <a:latin typeface="Lato"/>
                <a:ea typeface="Lato"/>
                <a:cs typeface="Lato"/>
                <a:sym typeface="Lato"/>
              </a:rPr>
              <a:t>hour, day, weekday, month, year): </a:t>
            </a:r>
          </a:p>
          <a:p>
            <a:pPr marL="108000" lvl="0" indent="0" algn="just" rtl="0">
              <a:spcBef>
                <a:spcPts val="1000"/>
              </a:spcBef>
              <a:spcAft>
                <a:spcPts val="0"/>
              </a:spcAft>
              <a:buNone/>
            </a:pPr>
            <a:r>
              <a:rPr lang="en-GB" sz="1200" dirty="0">
                <a:latin typeface="Lato"/>
                <a:ea typeface="Lato"/>
                <a:cs typeface="Lato"/>
                <a:sym typeface="Lato"/>
              </a:rPr>
              <a:t>As we opted for a non linear model (a tree-based one), we used a</a:t>
            </a:r>
            <a:r>
              <a:rPr lang="en-GB" sz="1200" b="1" dirty="0">
                <a:solidFill>
                  <a:schemeClr val="accent2">
                    <a:lumMod val="75000"/>
                  </a:schemeClr>
                </a:solidFill>
                <a:latin typeface="Lato"/>
                <a:ea typeface="Lato"/>
                <a:cs typeface="Lato"/>
                <a:sym typeface="Lato"/>
              </a:rPr>
              <a:t> </a:t>
            </a:r>
            <a:r>
              <a:rPr lang="en-GB" sz="1200" b="1" dirty="0" err="1">
                <a:solidFill>
                  <a:schemeClr val="accent2">
                    <a:lumMod val="75000"/>
                  </a:schemeClr>
                </a:solidFill>
                <a:latin typeface="Lato"/>
                <a:ea typeface="Lato"/>
                <a:cs typeface="Lato"/>
                <a:sym typeface="Lato"/>
              </a:rPr>
              <a:t>StandardScaler</a:t>
            </a:r>
            <a:r>
              <a:rPr lang="en-GB" sz="1200" b="1" dirty="0">
                <a:solidFill>
                  <a:schemeClr val="accent2">
                    <a:lumMod val="75000"/>
                  </a:schemeClr>
                </a:solidFill>
                <a:latin typeface="Lato"/>
                <a:ea typeface="Lato"/>
                <a:cs typeface="Lato"/>
                <a:sym typeface="Lato"/>
              </a:rPr>
              <a:t> </a:t>
            </a:r>
            <a:r>
              <a:rPr lang="en-GB" sz="1200" dirty="0">
                <a:latin typeface="Lato"/>
                <a:ea typeface="Lato"/>
                <a:cs typeface="Lato"/>
                <a:sym typeface="Lato"/>
              </a:rPr>
              <a:t>for all the numeric features (</a:t>
            </a:r>
            <a:r>
              <a:rPr lang="en-GB" sz="1200" dirty="0" err="1">
                <a:latin typeface="Lato"/>
                <a:ea typeface="Lato"/>
                <a:cs typeface="Lato"/>
                <a:sym typeface="Lato"/>
              </a:rPr>
              <a:t>ie</a:t>
            </a:r>
            <a:r>
              <a:rPr lang="en-GB" sz="1200" dirty="0">
                <a:latin typeface="Lato"/>
                <a:ea typeface="Lato"/>
                <a:cs typeface="Lato"/>
                <a:sym typeface="Lato"/>
              </a:rPr>
              <a:t> temperature, humidity and hour, day, weekday, month and year), even if the impact of the scaling is very light on the final RMSE. </a:t>
            </a:r>
          </a:p>
        </p:txBody>
      </p:sp>
      <p:sp>
        <p:nvSpPr>
          <p:cNvPr id="11" name="Rounded Rectangle 10">
            <a:extLst>
              <a:ext uri="{FF2B5EF4-FFF2-40B4-BE49-F238E27FC236}">
                <a16:creationId xmlns:a16="http://schemas.microsoft.com/office/drawing/2014/main" id="{3A5FDC38-4905-B246-B141-A11E2DDDBA68}"/>
              </a:ext>
            </a:extLst>
          </p:cNvPr>
          <p:cNvSpPr/>
          <p:nvPr/>
        </p:nvSpPr>
        <p:spPr>
          <a:xfrm>
            <a:off x="4229411" y="1906994"/>
            <a:ext cx="4376646" cy="152200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Tree>
    <p:extLst>
      <p:ext uri="{BB962C8B-B14F-4D97-AF65-F5344CB8AC3E}">
        <p14:creationId xmlns:p14="http://schemas.microsoft.com/office/powerpoint/2010/main" val="170454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p13">
            <a:extLst>
              <a:ext uri="{FF2B5EF4-FFF2-40B4-BE49-F238E27FC236}">
                <a16:creationId xmlns:a16="http://schemas.microsoft.com/office/drawing/2014/main" id="{D11C6711-7305-0E4B-B522-2F8839FECD86}"/>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a:r>
              <a:rPr lang="fr" sz="1050" dirty="0">
                <a:latin typeface="Montserrat"/>
                <a:sym typeface="Montserrat"/>
              </a:rPr>
              <a:t>I. </a:t>
            </a:r>
            <a:r>
              <a:rPr lang="fr" sz="1050">
                <a:latin typeface="Montserrat"/>
                <a:sym typeface="Montserrat"/>
              </a:rPr>
              <a:t>Data </a:t>
            </a:r>
            <a:r>
              <a:rPr lang="fr" sz="1050" dirty="0" err="1">
                <a:latin typeface="Montserrat"/>
                <a:sym typeface="Montserrat"/>
              </a:rPr>
              <a:t>Preprocessing</a:t>
            </a:r>
            <a:endParaRPr sz="1050" dirty="0">
              <a:latin typeface="Montserrat"/>
              <a:sym typeface="Montserrat"/>
            </a:endParaRPr>
          </a:p>
        </p:txBody>
      </p:sp>
      <p:sp>
        <p:nvSpPr>
          <p:cNvPr id="5" name="Rounded Rectangle 4">
            <a:extLst>
              <a:ext uri="{FF2B5EF4-FFF2-40B4-BE49-F238E27FC236}">
                <a16:creationId xmlns:a16="http://schemas.microsoft.com/office/drawing/2014/main" id="{304B4428-8932-0447-A09D-57DC78D14DAF}"/>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Linearity &amp; Encoding choice</a:t>
            </a:r>
          </a:p>
        </p:txBody>
      </p:sp>
      <p:sp>
        <p:nvSpPr>
          <p:cNvPr id="8" name="TextBox 7">
            <a:extLst>
              <a:ext uri="{FF2B5EF4-FFF2-40B4-BE49-F238E27FC236}">
                <a16:creationId xmlns:a16="http://schemas.microsoft.com/office/drawing/2014/main" id="{2D5905E1-17A7-1741-A3E2-EC9FD3DD9513}"/>
              </a:ext>
            </a:extLst>
          </p:cNvPr>
          <p:cNvSpPr txBox="1"/>
          <p:nvPr/>
        </p:nvSpPr>
        <p:spPr>
          <a:xfrm>
            <a:off x="188976" y="715188"/>
            <a:ext cx="8766047" cy="902811"/>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Doing </a:t>
            </a:r>
            <a:r>
              <a:rPr lang="en-GB" sz="1200" dirty="0" err="1">
                <a:solidFill>
                  <a:schemeClr val="dk1"/>
                </a:solidFill>
                <a:latin typeface="Lato"/>
                <a:ea typeface="Lato"/>
                <a:cs typeface="Lato"/>
                <a:sym typeface="Lato"/>
              </a:rPr>
              <a:t>pairplots</a:t>
            </a:r>
            <a:r>
              <a:rPr lang="en-GB" sz="1200" dirty="0">
                <a:solidFill>
                  <a:schemeClr val="dk1"/>
                </a:solidFill>
                <a:latin typeface="Lato"/>
                <a:ea typeface="Lato"/>
                <a:cs typeface="Lato"/>
                <a:sym typeface="Lato"/>
              </a:rPr>
              <a:t>, it was straight forward that the relation between variables was not linear. </a:t>
            </a:r>
          </a:p>
          <a:p>
            <a:pPr algn="just">
              <a:spcBef>
                <a:spcPts val="1000"/>
              </a:spcBef>
              <a:buClr>
                <a:schemeClr val="dk1"/>
              </a:buClr>
              <a:buSzPts val="1100"/>
            </a:pPr>
            <a:endParaRPr lang="en-GB" sz="1200" dirty="0">
              <a:solidFill>
                <a:schemeClr val="dk1"/>
              </a:solidFill>
              <a:latin typeface="Lato"/>
              <a:ea typeface="Lato"/>
              <a:cs typeface="Lato"/>
              <a:sym typeface="Lato"/>
            </a:endParaRPr>
          </a:p>
        </p:txBody>
      </p:sp>
      <p:pic>
        <p:nvPicPr>
          <p:cNvPr id="9" name="Google Shape;163;p19">
            <a:extLst>
              <a:ext uri="{FF2B5EF4-FFF2-40B4-BE49-F238E27FC236}">
                <a16:creationId xmlns:a16="http://schemas.microsoft.com/office/drawing/2014/main" id="{72C4D783-D184-DE48-963E-2336FA3AD94B}"/>
              </a:ext>
            </a:extLst>
          </p:cNvPr>
          <p:cNvPicPr preferRelativeResize="0"/>
          <p:nvPr/>
        </p:nvPicPr>
        <p:blipFill>
          <a:blip r:embed="rId2">
            <a:alphaModFix/>
          </a:blip>
          <a:stretch>
            <a:fillRect/>
          </a:stretch>
        </p:blipFill>
        <p:spPr>
          <a:xfrm>
            <a:off x="646176" y="1906994"/>
            <a:ext cx="3242540" cy="3044012"/>
          </a:xfrm>
          <a:prstGeom prst="rect">
            <a:avLst/>
          </a:prstGeom>
          <a:noFill/>
          <a:ln>
            <a:noFill/>
          </a:ln>
        </p:spPr>
      </p:pic>
      <p:sp>
        <p:nvSpPr>
          <p:cNvPr id="7" name="TextBox 6">
            <a:extLst>
              <a:ext uri="{FF2B5EF4-FFF2-40B4-BE49-F238E27FC236}">
                <a16:creationId xmlns:a16="http://schemas.microsoft.com/office/drawing/2014/main" id="{8BBFA71A-3838-C747-A64E-ECDA3F68AAD5}"/>
              </a:ext>
            </a:extLst>
          </p:cNvPr>
          <p:cNvSpPr txBox="1"/>
          <p:nvPr/>
        </p:nvSpPr>
        <p:spPr>
          <a:xfrm>
            <a:off x="4374752" y="2036617"/>
            <a:ext cx="4123072" cy="1328569"/>
          </a:xfrm>
          <a:prstGeom prst="rect">
            <a:avLst/>
          </a:prstGeom>
          <a:noFill/>
        </p:spPr>
        <p:txBody>
          <a:bodyPr wrap="square">
            <a:spAutoFit/>
          </a:bodyPr>
          <a:lstStyle/>
          <a:p>
            <a:pPr marL="0" lvl="0" indent="0" algn="just" rtl="0">
              <a:spcBef>
                <a:spcPts val="1000"/>
              </a:spcBef>
              <a:spcAft>
                <a:spcPts val="0"/>
              </a:spcAft>
              <a:buNone/>
            </a:pPr>
            <a:r>
              <a:rPr lang="en-GB" sz="1200" b="1" dirty="0">
                <a:latin typeface="Lato"/>
                <a:ea typeface="Lato"/>
                <a:cs typeface="Lato"/>
                <a:sym typeface="Lato"/>
              </a:rPr>
              <a:t>Date variables</a:t>
            </a:r>
            <a:r>
              <a:rPr lang="en-GB" sz="1200" dirty="0">
                <a:latin typeface="Lato"/>
                <a:ea typeface="Lato"/>
                <a:cs typeface="Lato"/>
                <a:sym typeface="Lato"/>
              </a:rPr>
              <a:t> (</a:t>
            </a:r>
            <a:r>
              <a:rPr lang="en-GB" sz="1200" i="1" dirty="0">
                <a:latin typeface="Lato"/>
                <a:ea typeface="Lato"/>
                <a:cs typeface="Lato"/>
                <a:sym typeface="Lato"/>
              </a:rPr>
              <a:t>hour, day, weekday, month, year): </a:t>
            </a:r>
          </a:p>
          <a:p>
            <a:pPr marL="108000" lvl="0" indent="0" algn="just" rtl="0">
              <a:spcBef>
                <a:spcPts val="1000"/>
              </a:spcBef>
              <a:spcAft>
                <a:spcPts val="0"/>
              </a:spcAft>
              <a:buNone/>
            </a:pPr>
            <a:r>
              <a:rPr lang="en-GB" sz="1200" dirty="0">
                <a:latin typeface="Lato"/>
                <a:ea typeface="Lato"/>
                <a:cs typeface="Lato"/>
                <a:sym typeface="Lato"/>
              </a:rPr>
              <a:t>As we opted for a non linear model (a tree-based one), we used a</a:t>
            </a:r>
            <a:r>
              <a:rPr lang="en-GB" sz="1200" b="1" dirty="0">
                <a:solidFill>
                  <a:schemeClr val="accent2">
                    <a:lumMod val="75000"/>
                  </a:schemeClr>
                </a:solidFill>
                <a:latin typeface="Lato"/>
                <a:ea typeface="Lato"/>
                <a:cs typeface="Lato"/>
                <a:sym typeface="Lato"/>
              </a:rPr>
              <a:t> </a:t>
            </a:r>
            <a:r>
              <a:rPr lang="en-GB" sz="1200" b="1" dirty="0" err="1">
                <a:solidFill>
                  <a:schemeClr val="accent2">
                    <a:lumMod val="75000"/>
                  </a:schemeClr>
                </a:solidFill>
                <a:latin typeface="Lato"/>
                <a:ea typeface="Lato"/>
                <a:cs typeface="Lato"/>
                <a:sym typeface="Lato"/>
              </a:rPr>
              <a:t>StandardScaler</a:t>
            </a:r>
            <a:r>
              <a:rPr lang="en-GB" sz="1200" b="1" dirty="0">
                <a:solidFill>
                  <a:schemeClr val="accent2">
                    <a:lumMod val="75000"/>
                  </a:schemeClr>
                </a:solidFill>
                <a:latin typeface="Lato"/>
                <a:ea typeface="Lato"/>
                <a:cs typeface="Lato"/>
                <a:sym typeface="Lato"/>
              </a:rPr>
              <a:t> </a:t>
            </a:r>
            <a:r>
              <a:rPr lang="en-GB" sz="1200" dirty="0">
                <a:latin typeface="Lato"/>
                <a:ea typeface="Lato"/>
                <a:cs typeface="Lato"/>
                <a:sym typeface="Lato"/>
              </a:rPr>
              <a:t>for all the numeric features (</a:t>
            </a:r>
            <a:r>
              <a:rPr lang="en-GB" sz="1200" dirty="0" err="1">
                <a:latin typeface="Lato"/>
                <a:ea typeface="Lato"/>
                <a:cs typeface="Lato"/>
                <a:sym typeface="Lato"/>
              </a:rPr>
              <a:t>ie</a:t>
            </a:r>
            <a:r>
              <a:rPr lang="en-GB" sz="1200" dirty="0">
                <a:latin typeface="Lato"/>
                <a:ea typeface="Lato"/>
                <a:cs typeface="Lato"/>
                <a:sym typeface="Lato"/>
              </a:rPr>
              <a:t> temperature, humidity and hour, day, weekday, month and year), even if the impact of the scaling is very light on the final RMSE. </a:t>
            </a:r>
          </a:p>
        </p:txBody>
      </p:sp>
      <p:sp>
        <p:nvSpPr>
          <p:cNvPr id="10" name="TextBox 9">
            <a:extLst>
              <a:ext uri="{FF2B5EF4-FFF2-40B4-BE49-F238E27FC236}">
                <a16:creationId xmlns:a16="http://schemas.microsoft.com/office/drawing/2014/main" id="{A3C7E2E0-83E3-5D42-8B2A-273B85367DB2}"/>
              </a:ext>
            </a:extLst>
          </p:cNvPr>
          <p:cNvSpPr txBox="1"/>
          <p:nvPr/>
        </p:nvSpPr>
        <p:spPr>
          <a:xfrm>
            <a:off x="4374753" y="3813299"/>
            <a:ext cx="4123072" cy="902811"/>
          </a:xfrm>
          <a:prstGeom prst="rect">
            <a:avLst/>
          </a:prstGeom>
          <a:noFill/>
        </p:spPr>
        <p:txBody>
          <a:bodyPr wrap="square">
            <a:spAutoFit/>
          </a:bodyPr>
          <a:lstStyle/>
          <a:p>
            <a:pPr marL="0" lvl="0" indent="0" algn="just" rtl="0">
              <a:spcBef>
                <a:spcPts val="1000"/>
              </a:spcBef>
              <a:spcAft>
                <a:spcPts val="1000"/>
              </a:spcAft>
              <a:buNone/>
            </a:pPr>
            <a:r>
              <a:rPr lang="en-GB" sz="1200" b="1" dirty="0">
                <a:latin typeface="Lato"/>
                <a:ea typeface="Lato"/>
                <a:cs typeface="Lato"/>
                <a:sym typeface="Lato"/>
              </a:rPr>
              <a:t>Categorical variables </a:t>
            </a:r>
            <a:r>
              <a:rPr lang="en-GB" sz="1200" dirty="0">
                <a:latin typeface="Lato"/>
                <a:ea typeface="Lato"/>
                <a:cs typeface="Lato"/>
                <a:sym typeface="Lato"/>
              </a:rPr>
              <a:t>(</a:t>
            </a:r>
            <a:r>
              <a:rPr lang="en-GB" sz="1200" i="1" dirty="0" err="1">
                <a:latin typeface="Lato"/>
                <a:ea typeface="Lato"/>
                <a:cs typeface="Lato"/>
                <a:sym typeface="Lato"/>
              </a:rPr>
              <a:t>counter_name</a:t>
            </a:r>
            <a:r>
              <a:rPr lang="en-GB" sz="1200" dirty="0">
                <a:latin typeface="Lato"/>
                <a:ea typeface="Lato"/>
                <a:cs typeface="Lato"/>
                <a:sym typeface="Lato"/>
              </a:rPr>
              <a:t>, </a:t>
            </a:r>
            <a:r>
              <a:rPr lang="en-GB" sz="1200" i="1" dirty="0" err="1">
                <a:latin typeface="Lato"/>
                <a:ea typeface="Lato"/>
                <a:cs typeface="Lato"/>
                <a:sym typeface="Lato"/>
              </a:rPr>
              <a:t>site_name</a:t>
            </a:r>
            <a:r>
              <a:rPr lang="en-GB" sz="1200" dirty="0">
                <a:latin typeface="Lato"/>
                <a:ea typeface="Lato"/>
                <a:cs typeface="Lato"/>
                <a:sym typeface="Lato"/>
              </a:rPr>
              <a:t>): </a:t>
            </a:r>
          </a:p>
          <a:p>
            <a:pPr marL="108000" lvl="0" indent="0" algn="just" rtl="0">
              <a:spcBef>
                <a:spcPts val="1000"/>
              </a:spcBef>
              <a:spcAft>
                <a:spcPts val="1000"/>
              </a:spcAft>
              <a:buNone/>
            </a:pPr>
            <a:r>
              <a:rPr lang="en-GB" sz="1200" dirty="0">
                <a:latin typeface="Lato"/>
                <a:ea typeface="Lato"/>
                <a:cs typeface="Lato"/>
                <a:sym typeface="Lato"/>
              </a:rPr>
              <a:t>We decided to use a </a:t>
            </a:r>
            <a:r>
              <a:rPr lang="en-GB" sz="1200" b="1" dirty="0" err="1">
                <a:solidFill>
                  <a:schemeClr val="accent2">
                    <a:lumMod val="75000"/>
                  </a:schemeClr>
                </a:solidFill>
                <a:latin typeface="Lato"/>
                <a:ea typeface="Lato"/>
                <a:cs typeface="Lato"/>
                <a:sym typeface="Lato"/>
              </a:rPr>
              <a:t>OneHotEncoder</a:t>
            </a:r>
            <a:r>
              <a:rPr lang="en-GB" sz="1200" dirty="0">
                <a:latin typeface="Lato"/>
                <a:ea typeface="Lato"/>
                <a:cs typeface="Lato"/>
                <a:sym typeface="Lato"/>
              </a:rPr>
              <a:t>, based on our results (better than </a:t>
            </a:r>
            <a:r>
              <a:rPr lang="en-GB" sz="1200" dirty="0" err="1">
                <a:latin typeface="Lato"/>
                <a:ea typeface="Lato"/>
                <a:cs typeface="Lato"/>
                <a:sym typeface="Lato"/>
              </a:rPr>
              <a:t>OrdinalEncoder</a:t>
            </a:r>
            <a:r>
              <a:rPr lang="en-GB" sz="1200" dirty="0">
                <a:latin typeface="Lato"/>
                <a:ea typeface="Lato"/>
                <a:cs typeface="Lato"/>
                <a:sym typeface="Lato"/>
              </a:rPr>
              <a:t>). </a:t>
            </a:r>
            <a:endParaRPr lang="en-GB" sz="1200" dirty="0">
              <a:solidFill>
                <a:schemeClr val="dk1"/>
              </a:solidFill>
              <a:latin typeface="Lato"/>
              <a:ea typeface="Lato"/>
              <a:cs typeface="Lato"/>
              <a:sym typeface="Lato"/>
            </a:endParaRPr>
          </a:p>
        </p:txBody>
      </p:sp>
      <p:sp>
        <p:nvSpPr>
          <p:cNvPr id="11" name="Rounded Rectangle 10">
            <a:extLst>
              <a:ext uri="{FF2B5EF4-FFF2-40B4-BE49-F238E27FC236}">
                <a16:creationId xmlns:a16="http://schemas.microsoft.com/office/drawing/2014/main" id="{3A5FDC38-4905-B246-B141-A11E2DDDBA68}"/>
              </a:ext>
            </a:extLst>
          </p:cNvPr>
          <p:cNvSpPr/>
          <p:nvPr/>
        </p:nvSpPr>
        <p:spPr>
          <a:xfrm>
            <a:off x="4229411" y="1906994"/>
            <a:ext cx="4376646" cy="152200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2" name="Rounded Rectangle 11">
            <a:extLst>
              <a:ext uri="{FF2B5EF4-FFF2-40B4-BE49-F238E27FC236}">
                <a16:creationId xmlns:a16="http://schemas.microsoft.com/office/drawing/2014/main" id="{82782A47-1151-9149-9861-5F5AF6474C5F}"/>
              </a:ext>
            </a:extLst>
          </p:cNvPr>
          <p:cNvSpPr/>
          <p:nvPr/>
        </p:nvSpPr>
        <p:spPr>
          <a:xfrm>
            <a:off x="4229411" y="3598319"/>
            <a:ext cx="4376646" cy="1352687"/>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Tree>
    <p:extLst>
      <p:ext uri="{BB962C8B-B14F-4D97-AF65-F5344CB8AC3E}">
        <p14:creationId xmlns:p14="http://schemas.microsoft.com/office/powerpoint/2010/main" val="119031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Tree>
    <p:extLst>
      <p:ext uri="{BB962C8B-B14F-4D97-AF65-F5344CB8AC3E}">
        <p14:creationId xmlns:p14="http://schemas.microsoft.com/office/powerpoint/2010/main" val="335501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Tree>
    <p:extLst>
      <p:ext uri="{BB962C8B-B14F-4D97-AF65-F5344CB8AC3E}">
        <p14:creationId xmlns:p14="http://schemas.microsoft.com/office/powerpoint/2010/main" val="390713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9;p13">
            <a:extLst>
              <a:ext uri="{FF2B5EF4-FFF2-40B4-BE49-F238E27FC236}">
                <a16:creationId xmlns:a16="http://schemas.microsoft.com/office/drawing/2014/main" id="{C10B17C5-D2AC-F346-867D-3D347A363728}"/>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II. Model </a:t>
            </a:r>
            <a:r>
              <a:rPr lang="fr" sz="1050" dirty="0" err="1">
                <a:latin typeface="Montserrat"/>
                <a:ea typeface="Montserrat"/>
                <a:cs typeface="Montserrat"/>
                <a:sym typeface="Montserrat"/>
              </a:rPr>
              <a:t>Selection</a:t>
            </a:r>
            <a:endParaRPr sz="1050" dirty="0">
              <a:latin typeface="Montserrat"/>
              <a:ea typeface="Montserrat"/>
              <a:cs typeface="Montserrat"/>
              <a:sym typeface="Montserrat"/>
            </a:endParaRPr>
          </a:p>
        </p:txBody>
      </p:sp>
      <p:sp>
        <p:nvSpPr>
          <p:cNvPr id="4" name="Rounded Rectangle 3">
            <a:extLst>
              <a:ext uri="{FF2B5EF4-FFF2-40B4-BE49-F238E27FC236}">
                <a16:creationId xmlns:a16="http://schemas.microsoft.com/office/drawing/2014/main" id="{BF4E783C-CB9B-644D-BD9B-AF21E8992627}"/>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Models</a:t>
            </a:r>
          </a:p>
        </p:txBody>
      </p:sp>
      <p:graphicFrame>
        <p:nvGraphicFramePr>
          <p:cNvPr id="5" name="Google Shape;116;p15">
            <a:extLst>
              <a:ext uri="{FF2B5EF4-FFF2-40B4-BE49-F238E27FC236}">
                <a16:creationId xmlns:a16="http://schemas.microsoft.com/office/drawing/2014/main" id="{5DEABDA8-8D6D-664E-B567-80C67B43ACC0}"/>
              </a:ext>
            </a:extLst>
          </p:cNvPr>
          <p:cNvGraphicFramePr/>
          <p:nvPr>
            <p:extLst>
              <p:ext uri="{D42A27DB-BD31-4B8C-83A1-F6EECF244321}">
                <p14:modId xmlns:p14="http://schemas.microsoft.com/office/powerpoint/2010/main" val="1181502352"/>
              </p:ext>
            </p:extLst>
          </p:nvPr>
        </p:nvGraphicFramePr>
        <p:xfrm>
          <a:off x="2068631" y="1565514"/>
          <a:ext cx="5006739" cy="2274968"/>
        </p:xfrm>
        <a:graphic>
          <a:graphicData uri="http://schemas.openxmlformats.org/drawingml/2006/table">
            <a:tbl>
              <a:tblPr>
                <a:noFill/>
              </a:tblPr>
              <a:tblGrid>
                <a:gridCol w="2687765">
                  <a:extLst>
                    <a:ext uri="{9D8B030D-6E8A-4147-A177-3AD203B41FA5}">
                      <a16:colId xmlns:a16="http://schemas.microsoft.com/office/drawing/2014/main" val="20000"/>
                    </a:ext>
                  </a:extLst>
                </a:gridCol>
                <a:gridCol w="1091650">
                  <a:extLst>
                    <a:ext uri="{9D8B030D-6E8A-4147-A177-3AD203B41FA5}">
                      <a16:colId xmlns:a16="http://schemas.microsoft.com/office/drawing/2014/main" val="20001"/>
                    </a:ext>
                  </a:extLst>
                </a:gridCol>
                <a:gridCol w="1227324">
                  <a:extLst>
                    <a:ext uri="{9D8B030D-6E8A-4147-A177-3AD203B41FA5}">
                      <a16:colId xmlns:a16="http://schemas.microsoft.com/office/drawing/2014/main" val="20002"/>
                    </a:ext>
                  </a:extLst>
                </a:gridCol>
              </a:tblGrid>
              <a:tr h="284371">
                <a:tc>
                  <a:txBody>
                    <a:bodyPr/>
                    <a:lstStyle/>
                    <a:p>
                      <a:pPr marL="0" lvl="0" indent="0" algn="ctr" rtl="0">
                        <a:lnSpc>
                          <a:spcPct val="115000"/>
                        </a:lnSpc>
                        <a:spcBef>
                          <a:spcPts val="0"/>
                        </a:spcBef>
                        <a:spcAft>
                          <a:spcPts val="0"/>
                        </a:spcAft>
                        <a:buNone/>
                      </a:pPr>
                      <a:r>
                        <a:rPr lang="fr" sz="1000" b="1" dirty="0">
                          <a:solidFill>
                            <a:schemeClr val="lt1"/>
                          </a:solidFill>
                          <a:latin typeface="Lato"/>
                          <a:ea typeface="Lato"/>
                          <a:cs typeface="Lato"/>
                          <a:sym typeface="Lato"/>
                        </a:rPr>
                        <a:t>Model</a:t>
                      </a:r>
                      <a:endParaRPr sz="1000" b="1" dirty="0">
                        <a:solidFill>
                          <a:schemeClr val="lt1"/>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39017"/>
                    </a:solidFill>
                  </a:tcPr>
                </a:tc>
                <a:tc>
                  <a:txBody>
                    <a:bodyPr/>
                    <a:lstStyle/>
                    <a:p>
                      <a:pPr marL="0" lvl="0" indent="0" algn="ctr" rtl="0">
                        <a:lnSpc>
                          <a:spcPct val="115000"/>
                        </a:lnSpc>
                        <a:spcBef>
                          <a:spcPts val="0"/>
                        </a:spcBef>
                        <a:spcAft>
                          <a:spcPts val="0"/>
                        </a:spcAft>
                        <a:buNone/>
                      </a:pPr>
                      <a:r>
                        <a:rPr lang="fr" sz="1000" b="1">
                          <a:solidFill>
                            <a:schemeClr val="lt1"/>
                          </a:solidFill>
                          <a:latin typeface="Lato"/>
                          <a:ea typeface="Lato"/>
                          <a:cs typeface="Lato"/>
                          <a:sym typeface="Lato"/>
                        </a:rPr>
                        <a:t>RMSE</a:t>
                      </a:r>
                      <a:endParaRPr sz="1000" b="1">
                        <a:solidFill>
                          <a:schemeClr val="lt1"/>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39017"/>
                    </a:solidFill>
                  </a:tcPr>
                </a:tc>
                <a:tc>
                  <a:txBody>
                    <a:bodyPr/>
                    <a:lstStyle/>
                    <a:p>
                      <a:pPr marL="0" lvl="0" indent="0" algn="ctr" rtl="0">
                        <a:lnSpc>
                          <a:spcPct val="115000"/>
                        </a:lnSpc>
                        <a:spcBef>
                          <a:spcPts val="0"/>
                        </a:spcBef>
                        <a:spcAft>
                          <a:spcPts val="0"/>
                        </a:spcAft>
                        <a:buNone/>
                      </a:pPr>
                      <a:r>
                        <a:rPr lang="fr" sz="1000" b="1">
                          <a:solidFill>
                            <a:schemeClr val="lt1"/>
                          </a:solidFill>
                          <a:latin typeface="Lato"/>
                          <a:ea typeface="Lato"/>
                          <a:cs typeface="Lato"/>
                          <a:sym typeface="Lato"/>
                        </a:rPr>
                        <a:t>Training time</a:t>
                      </a:r>
                      <a:endParaRPr sz="1000" b="1">
                        <a:solidFill>
                          <a:schemeClr val="lt1"/>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39017"/>
                    </a:solidFill>
                  </a:tcPr>
                </a:tc>
                <a:extLst>
                  <a:ext uri="{0D108BD9-81ED-4DB2-BD59-A6C34878D82A}">
                    <a16:rowId xmlns:a16="http://schemas.microsoft.com/office/drawing/2014/main" val="10000"/>
                  </a:ext>
                </a:extLst>
              </a:tr>
              <a:tr h="284371">
                <a:tc>
                  <a:txBody>
                    <a:bodyPr/>
                    <a:lstStyle/>
                    <a:p>
                      <a:pPr marL="0" lvl="0" indent="0" algn="l" rtl="0">
                        <a:lnSpc>
                          <a:spcPct val="115000"/>
                        </a:lnSpc>
                        <a:spcBef>
                          <a:spcPts val="0"/>
                        </a:spcBef>
                        <a:spcAft>
                          <a:spcPts val="0"/>
                        </a:spcAft>
                        <a:buNone/>
                      </a:pPr>
                      <a:r>
                        <a:rPr lang="fr" sz="1000" dirty="0">
                          <a:solidFill>
                            <a:schemeClr val="dk2"/>
                          </a:solidFill>
                          <a:latin typeface="Lato"/>
                          <a:ea typeface="Lato"/>
                          <a:cs typeface="Lato"/>
                          <a:sym typeface="Lato"/>
                        </a:rPr>
                        <a:t>Ridge </a:t>
                      </a:r>
                      <a:r>
                        <a:rPr lang="fr" sz="1000" dirty="0" err="1">
                          <a:solidFill>
                            <a:schemeClr val="dk2"/>
                          </a:solidFill>
                          <a:latin typeface="Lato"/>
                          <a:ea typeface="Lato"/>
                          <a:cs typeface="Lato"/>
                          <a:sym typeface="Lato"/>
                        </a:rPr>
                        <a:t>Regressor</a:t>
                      </a:r>
                      <a:endParaRPr sz="1000" dirty="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1.55± 0.122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1.471</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Random Forest Regressor</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1.24± 0.229</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259.222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extLst>
                  <a:ext uri="{0D108BD9-81ED-4DB2-BD59-A6C34878D82A}">
                    <a16:rowId xmlns:a16="http://schemas.microsoft.com/office/drawing/2014/main" val="10002"/>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Lasso</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1.62± 0.105</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1.694</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XGBoost</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1.18± 0.22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61.186</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extLst>
                  <a:ext uri="{0D108BD9-81ED-4DB2-BD59-A6C34878D82A}">
                    <a16:rowId xmlns:a16="http://schemas.microsoft.com/office/drawing/2014/main" val="10004"/>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ElasticNet</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1.61± 0.106</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1.313</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HistGradientBoostingRegressor</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1.16± 0.23</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19.022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extLst>
                  <a:ext uri="{0D108BD9-81ED-4DB2-BD59-A6C34878D82A}">
                    <a16:rowId xmlns:a16="http://schemas.microsoft.com/office/drawing/2014/main" val="10006"/>
                  </a:ext>
                </a:extLst>
              </a:tr>
              <a:tr h="284371">
                <a:tc>
                  <a:txBody>
                    <a:bodyPr/>
                    <a:lstStyle/>
                    <a:p>
                      <a:pPr marL="0" lvl="0" indent="0" algn="l" rtl="0">
                        <a:lnSpc>
                          <a:spcPct val="115000"/>
                        </a:lnSpc>
                        <a:spcBef>
                          <a:spcPts val="0"/>
                        </a:spcBef>
                        <a:spcAft>
                          <a:spcPts val="0"/>
                        </a:spcAft>
                        <a:buNone/>
                      </a:pPr>
                      <a:r>
                        <a:rPr lang="fr" sz="1000" dirty="0" err="1">
                          <a:solidFill>
                            <a:schemeClr val="dk2"/>
                          </a:solidFill>
                          <a:latin typeface="Lato"/>
                          <a:ea typeface="Lato"/>
                          <a:cs typeface="Lato"/>
                          <a:sym typeface="Lato"/>
                        </a:rPr>
                        <a:t>LightGBM</a:t>
                      </a:r>
                      <a:endParaRPr sz="1000" dirty="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1.16± 0.226</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dirty="0">
                          <a:solidFill>
                            <a:schemeClr val="dk2"/>
                          </a:solidFill>
                          <a:latin typeface="Lato"/>
                          <a:ea typeface="Lato"/>
                          <a:cs typeface="Lato"/>
                          <a:sym typeface="Lato"/>
                        </a:rPr>
                        <a:t>14.292</a:t>
                      </a:r>
                      <a:endParaRPr sz="1000" dirty="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 name="TextBox 7">
            <a:extLst>
              <a:ext uri="{FF2B5EF4-FFF2-40B4-BE49-F238E27FC236}">
                <a16:creationId xmlns:a16="http://schemas.microsoft.com/office/drawing/2014/main" id="{B9727D40-96DE-2549-B8D2-C453BF29F460}"/>
              </a:ext>
            </a:extLst>
          </p:cNvPr>
          <p:cNvSpPr txBox="1"/>
          <p:nvPr/>
        </p:nvSpPr>
        <p:spPr>
          <a:xfrm>
            <a:off x="188976" y="715188"/>
            <a:ext cx="8766047" cy="1400383"/>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Initially, we  decided to test the whole set of models we had already used in our different courses, to discard the poorest ones and keep the ones with the best RMSE (using cross-validation) and training time (both being computed on a </a:t>
            </a:r>
            <a:r>
              <a:rPr lang="en-GB" sz="1200" dirty="0" err="1">
                <a:solidFill>
                  <a:schemeClr val="dk1"/>
                </a:solidFill>
                <a:latin typeface="Lato"/>
                <a:ea typeface="Lato"/>
                <a:cs typeface="Lato"/>
                <a:sym typeface="Lato"/>
              </a:rPr>
              <a:t>Jupyter</a:t>
            </a:r>
            <a:r>
              <a:rPr lang="en-GB" sz="1200" dirty="0">
                <a:solidFill>
                  <a:schemeClr val="dk1"/>
                </a:solidFill>
                <a:latin typeface="Lato"/>
                <a:ea typeface="Lato"/>
                <a:cs typeface="Lato"/>
                <a:sym typeface="Lato"/>
              </a:rPr>
              <a:t> notebook).</a:t>
            </a:r>
          </a:p>
          <a:p>
            <a:pPr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endParaRPr lang="en-GB" sz="1200" dirty="0">
              <a:solidFill>
                <a:schemeClr val="dk1"/>
              </a:solidFill>
              <a:latin typeface="Lato"/>
              <a:ea typeface="Lato"/>
              <a:cs typeface="Lato"/>
              <a:sym typeface="Lato"/>
            </a:endParaRPr>
          </a:p>
        </p:txBody>
      </p:sp>
    </p:spTree>
    <p:extLst>
      <p:ext uri="{BB962C8B-B14F-4D97-AF65-F5344CB8AC3E}">
        <p14:creationId xmlns:p14="http://schemas.microsoft.com/office/powerpoint/2010/main" val="354228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9;p13">
            <a:extLst>
              <a:ext uri="{FF2B5EF4-FFF2-40B4-BE49-F238E27FC236}">
                <a16:creationId xmlns:a16="http://schemas.microsoft.com/office/drawing/2014/main" id="{C10B17C5-D2AC-F346-867D-3D347A363728}"/>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II. Model </a:t>
            </a:r>
            <a:r>
              <a:rPr lang="fr" sz="1050" dirty="0" err="1">
                <a:latin typeface="Montserrat"/>
                <a:ea typeface="Montserrat"/>
                <a:cs typeface="Montserrat"/>
                <a:sym typeface="Montserrat"/>
              </a:rPr>
              <a:t>Selection</a:t>
            </a:r>
            <a:endParaRPr sz="1050" dirty="0">
              <a:latin typeface="Montserrat"/>
              <a:ea typeface="Montserrat"/>
              <a:cs typeface="Montserrat"/>
              <a:sym typeface="Montserrat"/>
            </a:endParaRPr>
          </a:p>
        </p:txBody>
      </p:sp>
      <p:sp>
        <p:nvSpPr>
          <p:cNvPr id="4" name="Rounded Rectangle 3">
            <a:extLst>
              <a:ext uri="{FF2B5EF4-FFF2-40B4-BE49-F238E27FC236}">
                <a16:creationId xmlns:a16="http://schemas.microsoft.com/office/drawing/2014/main" id="{BF4E783C-CB9B-644D-BD9B-AF21E8992627}"/>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Models</a:t>
            </a:r>
          </a:p>
        </p:txBody>
      </p:sp>
      <p:graphicFrame>
        <p:nvGraphicFramePr>
          <p:cNvPr id="5" name="Google Shape;116;p15">
            <a:extLst>
              <a:ext uri="{FF2B5EF4-FFF2-40B4-BE49-F238E27FC236}">
                <a16:creationId xmlns:a16="http://schemas.microsoft.com/office/drawing/2014/main" id="{5DEABDA8-8D6D-664E-B567-80C67B43ACC0}"/>
              </a:ext>
            </a:extLst>
          </p:cNvPr>
          <p:cNvGraphicFramePr/>
          <p:nvPr/>
        </p:nvGraphicFramePr>
        <p:xfrm>
          <a:off x="2068631" y="1565514"/>
          <a:ext cx="5006739" cy="2274968"/>
        </p:xfrm>
        <a:graphic>
          <a:graphicData uri="http://schemas.openxmlformats.org/drawingml/2006/table">
            <a:tbl>
              <a:tblPr>
                <a:noFill/>
              </a:tblPr>
              <a:tblGrid>
                <a:gridCol w="2687765">
                  <a:extLst>
                    <a:ext uri="{9D8B030D-6E8A-4147-A177-3AD203B41FA5}">
                      <a16:colId xmlns:a16="http://schemas.microsoft.com/office/drawing/2014/main" val="20000"/>
                    </a:ext>
                  </a:extLst>
                </a:gridCol>
                <a:gridCol w="1091650">
                  <a:extLst>
                    <a:ext uri="{9D8B030D-6E8A-4147-A177-3AD203B41FA5}">
                      <a16:colId xmlns:a16="http://schemas.microsoft.com/office/drawing/2014/main" val="20001"/>
                    </a:ext>
                  </a:extLst>
                </a:gridCol>
                <a:gridCol w="1227324">
                  <a:extLst>
                    <a:ext uri="{9D8B030D-6E8A-4147-A177-3AD203B41FA5}">
                      <a16:colId xmlns:a16="http://schemas.microsoft.com/office/drawing/2014/main" val="20002"/>
                    </a:ext>
                  </a:extLst>
                </a:gridCol>
              </a:tblGrid>
              <a:tr h="284371">
                <a:tc>
                  <a:txBody>
                    <a:bodyPr/>
                    <a:lstStyle/>
                    <a:p>
                      <a:pPr marL="0" lvl="0" indent="0" algn="ctr" rtl="0">
                        <a:lnSpc>
                          <a:spcPct val="115000"/>
                        </a:lnSpc>
                        <a:spcBef>
                          <a:spcPts val="0"/>
                        </a:spcBef>
                        <a:spcAft>
                          <a:spcPts val="0"/>
                        </a:spcAft>
                        <a:buNone/>
                      </a:pPr>
                      <a:r>
                        <a:rPr lang="fr" sz="1000" b="1" dirty="0">
                          <a:solidFill>
                            <a:schemeClr val="lt1"/>
                          </a:solidFill>
                          <a:latin typeface="Lato"/>
                          <a:ea typeface="Lato"/>
                          <a:cs typeface="Lato"/>
                          <a:sym typeface="Lato"/>
                        </a:rPr>
                        <a:t>Model</a:t>
                      </a:r>
                      <a:endParaRPr sz="1000" b="1" dirty="0">
                        <a:solidFill>
                          <a:schemeClr val="lt1"/>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39017"/>
                    </a:solidFill>
                  </a:tcPr>
                </a:tc>
                <a:tc>
                  <a:txBody>
                    <a:bodyPr/>
                    <a:lstStyle/>
                    <a:p>
                      <a:pPr marL="0" lvl="0" indent="0" algn="ctr" rtl="0">
                        <a:lnSpc>
                          <a:spcPct val="115000"/>
                        </a:lnSpc>
                        <a:spcBef>
                          <a:spcPts val="0"/>
                        </a:spcBef>
                        <a:spcAft>
                          <a:spcPts val="0"/>
                        </a:spcAft>
                        <a:buNone/>
                      </a:pPr>
                      <a:r>
                        <a:rPr lang="fr" sz="1000" b="1">
                          <a:solidFill>
                            <a:schemeClr val="lt1"/>
                          </a:solidFill>
                          <a:latin typeface="Lato"/>
                          <a:ea typeface="Lato"/>
                          <a:cs typeface="Lato"/>
                          <a:sym typeface="Lato"/>
                        </a:rPr>
                        <a:t>RMSE</a:t>
                      </a:r>
                      <a:endParaRPr sz="1000" b="1">
                        <a:solidFill>
                          <a:schemeClr val="lt1"/>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39017"/>
                    </a:solidFill>
                  </a:tcPr>
                </a:tc>
                <a:tc>
                  <a:txBody>
                    <a:bodyPr/>
                    <a:lstStyle/>
                    <a:p>
                      <a:pPr marL="0" lvl="0" indent="0" algn="ctr" rtl="0">
                        <a:lnSpc>
                          <a:spcPct val="115000"/>
                        </a:lnSpc>
                        <a:spcBef>
                          <a:spcPts val="0"/>
                        </a:spcBef>
                        <a:spcAft>
                          <a:spcPts val="0"/>
                        </a:spcAft>
                        <a:buNone/>
                      </a:pPr>
                      <a:r>
                        <a:rPr lang="fr" sz="1000" b="1">
                          <a:solidFill>
                            <a:schemeClr val="lt1"/>
                          </a:solidFill>
                          <a:latin typeface="Lato"/>
                          <a:ea typeface="Lato"/>
                          <a:cs typeface="Lato"/>
                          <a:sym typeface="Lato"/>
                        </a:rPr>
                        <a:t>Training time</a:t>
                      </a:r>
                      <a:endParaRPr sz="1000" b="1">
                        <a:solidFill>
                          <a:schemeClr val="lt1"/>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39017"/>
                    </a:solidFill>
                  </a:tcPr>
                </a:tc>
                <a:extLst>
                  <a:ext uri="{0D108BD9-81ED-4DB2-BD59-A6C34878D82A}">
                    <a16:rowId xmlns:a16="http://schemas.microsoft.com/office/drawing/2014/main" val="10000"/>
                  </a:ext>
                </a:extLst>
              </a:tr>
              <a:tr h="284371">
                <a:tc>
                  <a:txBody>
                    <a:bodyPr/>
                    <a:lstStyle/>
                    <a:p>
                      <a:pPr marL="0" lvl="0" indent="0" algn="l" rtl="0">
                        <a:lnSpc>
                          <a:spcPct val="115000"/>
                        </a:lnSpc>
                        <a:spcBef>
                          <a:spcPts val="0"/>
                        </a:spcBef>
                        <a:spcAft>
                          <a:spcPts val="0"/>
                        </a:spcAft>
                        <a:buNone/>
                      </a:pPr>
                      <a:r>
                        <a:rPr lang="fr" sz="1000" dirty="0">
                          <a:solidFill>
                            <a:schemeClr val="dk2"/>
                          </a:solidFill>
                          <a:latin typeface="Lato"/>
                          <a:ea typeface="Lato"/>
                          <a:cs typeface="Lato"/>
                          <a:sym typeface="Lato"/>
                        </a:rPr>
                        <a:t>Ridge </a:t>
                      </a:r>
                      <a:r>
                        <a:rPr lang="fr" sz="1000" dirty="0" err="1">
                          <a:solidFill>
                            <a:schemeClr val="dk2"/>
                          </a:solidFill>
                          <a:latin typeface="Lato"/>
                          <a:ea typeface="Lato"/>
                          <a:cs typeface="Lato"/>
                          <a:sym typeface="Lato"/>
                        </a:rPr>
                        <a:t>Regressor</a:t>
                      </a:r>
                      <a:endParaRPr sz="1000" dirty="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1.55± 0.122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1.471</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Random Forest Regressor</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1.24± 0.229</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259.222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extLst>
                  <a:ext uri="{0D108BD9-81ED-4DB2-BD59-A6C34878D82A}">
                    <a16:rowId xmlns:a16="http://schemas.microsoft.com/office/drawing/2014/main" val="10002"/>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Lasso</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1.62± 0.105</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1.694</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XGBoost</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1.18± 0.22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61.186</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extLst>
                  <a:ext uri="{0D108BD9-81ED-4DB2-BD59-A6C34878D82A}">
                    <a16:rowId xmlns:a16="http://schemas.microsoft.com/office/drawing/2014/main" val="10004"/>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ElasticNet</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1.61± 0.106</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1.313</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84371">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HistGradientBoostingRegressor</a:t>
                      </a:r>
                      <a:endParaRPr sz="100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1.16± 0.23</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19.022</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solidFill>
                      <a:srgbClr val="FDEAD6"/>
                    </a:solidFill>
                  </a:tcPr>
                </a:tc>
                <a:extLst>
                  <a:ext uri="{0D108BD9-81ED-4DB2-BD59-A6C34878D82A}">
                    <a16:rowId xmlns:a16="http://schemas.microsoft.com/office/drawing/2014/main" val="10006"/>
                  </a:ext>
                </a:extLst>
              </a:tr>
              <a:tr h="284371">
                <a:tc>
                  <a:txBody>
                    <a:bodyPr/>
                    <a:lstStyle/>
                    <a:p>
                      <a:pPr marL="0" lvl="0" indent="0" algn="l" rtl="0">
                        <a:lnSpc>
                          <a:spcPct val="115000"/>
                        </a:lnSpc>
                        <a:spcBef>
                          <a:spcPts val="0"/>
                        </a:spcBef>
                        <a:spcAft>
                          <a:spcPts val="0"/>
                        </a:spcAft>
                        <a:buNone/>
                      </a:pPr>
                      <a:r>
                        <a:rPr lang="fr" sz="1000" dirty="0" err="1">
                          <a:solidFill>
                            <a:schemeClr val="dk2"/>
                          </a:solidFill>
                          <a:latin typeface="Lato"/>
                          <a:ea typeface="Lato"/>
                          <a:cs typeface="Lato"/>
                          <a:sym typeface="Lato"/>
                        </a:rPr>
                        <a:t>LightGBM</a:t>
                      </a:r>
                      <a:endParaRPr sz="1000" dirty="0">
                        <a:solidFill>
                          <a:schemeClr val="dk2"/>
                        </a:solidFill>
                        <a:latin typeface="Lato"/>
                        <a:ea typeface="Lato"/>
                        <a:cs typeface="Lato"/>
                        <a:sym typeface="Lato"/>
                      </a:endParaRPr>
                    </a:p>
                  </a:txBody>
                  <a:tcPr marL="72000" marR="68575" marT="36000" marB="0">
                    <a:lnL w="12700" cap="flat" cmpd="sng">
                      <a:solidFill>
                        <a:schemeClr val="dk2"/>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a:solidFill>
                            <a:schemeClr val="dk2"/>
                          </a:solidFill>
                          <a:latin typeface="Lato"/>
                          <a:ea typeface="Lato"/>
                          <a:cs typeface="Lato"/>
                          <a:sym typeface="Lato"/>
                        </a:rPr>
                        <a:t>1.16± 0.226</a:t>
                      </a:r>
                      <a:endParaRPr sz="100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 sz="1000" dirty="0">
                          <a:solidFill>
                            <a:schemeClr val="dk2"/>
                          </a:solidFill>
                          <a:latin typeface="Lato"/>
                          <a:ea typeface="Lato"/>
                          <a:cs typeface="Lato"/>
                          <a:sym typeface="Lato"/>
                        </a:rPr>
                        <a:t>14.292</a:t>
                      </a:r>
                      <a:endParaRPr sz="1000" dirty="0">
                        <a:solidFill>
                          <a:schemeClr val="dk2"/>
                        </a:solidFill>
                        <a:latin typeface="Lato"/>
                        <a:ea typeface="Lato"/>
                        <a:cs typeface="Lato"/>
                        <a:sym typeface="Lato"/>
                      </a:endParaRPr>
                    </a:p>
                  </a:txBody>
                  <a:tcPr marL="72000" marR="68575" marT="36000" marB="0">
                    <a:lnL w="12700" cap="flat" cmpd="sng">
                      <a:solidFill>
                        <a:srgbClr val="000000">
                          <a:alpha val="0"/>
                        </a:srgbClr>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rgbClr val="000000">
                          <a:alpha val="0"/>
                        </a:srgbClr>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 name="TextBox 7">
            <a:extLst>
              <a:ext uri="{FF2B5EF4-FFF2-40B4-BE49-F238E27FC236}">
                <a16:creationId xmlns:a16="http://schemas.microsoft.com/office/drawing/2014/main" id="{B9727D40-96DE-2549-B8D2-C453BF29F460}"/>
              </a:ext>
            </a:extLst>
          </p:cNvPr>
          <p:cNvSpPr txBox="1"/>
          <p:nvPr/>
        </p:nvSpPr>
        <p:spPr>
          <a:xfrm>
            <a:off x="188976" y="715188"/>
            <a:ext cx="8766047" cy="1400383"/>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Initially, we  decided to test the whole set of models we had already used in our different courses, to discard the poorest ones and keep the ones with the best RMSE (using cross-validation) and training time (both being computed on a </a:t>
            </a:r>
            <a:r>
              <a:rPr lang="en-GB" sz="1200" dirty="0" err="1">
                <a:solidFill>
                  <a:schemeClr val="dk1"/>
                </a:solidFill>
                <a:latin typeface="Lato"/>
                <a:ea typeface="Lato"/>
                <a:cs typeface="Lato"/>
                <a:sym typeface="Lato"/>
              </a:rPr>
              <a:t>Jupyter</a:t>
            </a:r>
            <a:r>
              <a:rPr lang="en-GB" sz="1200" dirty="0">
                <a:solidFill>
                  <a:schemeClr val="dk1"/>
                </a:solidFill>
                <a:latin typeface="Lato"/>
                <a:ea typeface="Lato"/>
                <a:cs typeface="Lato"/>
                <a:sym typeface="Lato"/>
              </a:rPr>
              <a:t> notebook).</a:t>
            </a:r>
          </a:p>
          <a:p>
            <a:pPr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endParaRPr lang="en-GB" sz="1200" dirty="0">
              <a:solidFill>
                <a:schemeClr val="dk1"/>
              </a:solidFill>
              <a:latin typeface="Lato"/>
              <a:ea typeface="Lato"/>
              <a:cs typeface="Lato"/>
              <a:sym typeface="Lato"/>
            </a:endParaRPr>
          </a:p>
        </p:txBody>
      </p:sp>
      <p:sp>
        <p:nvSpPr>
          <p:cNvPr id="9" name="TextBox 8">
            <a:extLst>
              <a:ext uri="{FF2B5EF4-FFF2-40B4-BE49-F238E27FC236}">
                <a16:creationId xmlns:a16="http://schemas.microsoft.com/office/drawing/2014/main" id="{ECF06CFF-0583-324D-BB94-636F3DB54613}"/>
              </a:ext>
            </a:extLst>
          </p:cNvPr>
          <p:cNvSpPr txBox="1"/>
          <p:nvPr/>
        </p:nvSpPr>
        <p:spPr>
          <a:xfrm>
            <a:off x="188976" y="3856509"/>
            <a:ext cx="8766046" cy="2444965"/>
          </a:xfrm>
          <a:prstGeom prst="rect">
            <a:avLst/>
          </a:prstGeom>
          <a:noFill/>
        </p:spPr>
        <p:txBody>
          <a:bodyPr wrap="square">
            <a:spAutoFit/>
          </a:bodyPr>
          <a:lstStyle/>
          <a:p>
            <a:pPr marL="0" lvl="0" indent="0" algn="just" rtl="0">
              <a:lnSpc>
                <a:spcPct val="115000"/>
              </a:lnSpc>
              <a:spcBef>
                <a:spcPts val="600"/>
              </a:spcBef>
              <a:spcAft>
                <a:spcPts val="0"/>
              </a:spcAft>
              <a:buNone/>
            </a:pPr>
            <a:r>
              <a:rPr lang="en-GB" sz="1200" dirty="0">
                <a:solidFill>
                  <a:schemeClr val="dk1"/>
                </a:solidFill>
                <a:latin typeface="Lato"/>
                <a:ea typeface="Lato"/>
                <a:cs typeface="Lato"/>
                <a:sym typeface="Lato"/>
              </a:rPr>
              <a:t>Assuming there was no linearity, and dealing with time-series data, we decided to discard all linear models and to opt for regression trees. </a:t>
            </a:r>
          </a:p>
          <a:p>
            <a:pPr marL="0" lvl="0" indent="0" algn="just" rtl="0">
              <a:lnSpc>
                <a:spcPct val="115000"/>
              </a:lnSpc>
              <a:spcBef>
                <a:spcPts val="600"/>
              </a:spcBef>
              <a:spcAft>
                <a:spcPts val="0"/>
              </a:spcAft>
              <a:buNone/>
            </a:pPr>
            <a:r>
              <a:rPr lang="en-GB" sz="1200" dirty="0">
                <a:solidFill>
                  <a:schemeClr val="dk1"/>
                </a:solidFill>
                <a:latin typeface="Lato"/>
                <a:ea typeface="Lato"/>
                <a:cs typeface="Lato"/>
                <a:sym typeface="Lato"/>
              </a:rPr>
              <a:t>After some research and many tests, we identified 3 models to best predict these time series: </a:t>
            </a:r>
          </a:p>
          <a:p>
            <a:pPr marL="628650" lvl="1" indent="-171450" algn="just">
              <a:lnSpc>
                <a:spcPct val="115000"/>
              </a:lnSpc>
              <a:spcBef>
                <a:spcPts val="600"/>
              </a:spcBef>
              <a:buFont typeface="Arial" panose="020B0604020202020204" pitchFamily="34" charset="0"/>
              <a:buChar char="•"/>
            </a:pPr>
            <a:r>
              <a:rPr lang="en-GB" sz="1200" b="1" dirty="0">
                <a:solidFill>
                  <a:schemeClr val="accent2">
                    <a:lumMod val="75000"/>
                  </a:schemeClr>
                </a:solidFill>
                <a:latin typeface="Lato"/>
                <a:ea typeface="Lato"/>
                <a:cs typeface="Lato"/>
                <a:sym typeface="Lato"/>
              </a:rPr>
              <a:t>Prophet </a:t>
            </a:r>
            <a:r>
              <a:rPr lang="en-GB"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fitted</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when</a:t>
            </a:r>
            <a:r>
              <a:rPr lang="fr" sz="1200" dirty="0">
                <a:solidFill>
                  <a:schemeClr val="dk1"/>
                </a:solidFill>
                <a:latin typeface="Lato"/>
                <a:ea typeface="Lato"/>
                <a:cs typeface="Lato"/>
                <a:sym typeface="Lato"/>
              </a:rPr>
              <a:t> time-</a:t>
            </a:r>
            <a:r>
              <a:rPr lang="fr" sz="1200" dirty="0" err="1">
                <a:solidFill>
                  <a:schemeClr val="dk1"/>
                </a:solidFill>
                <a:latin typeface="Lato"/>
                <a:ea typeface="Lato"/>
                <a:cs typeface="Lato"/>
                <a:sym typeface="Lato"/>
              </a:rPr>
              <a:t>series</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is</a:t>
            </a:r>
            <a:r>
              <a:rPr lang="fr" sz="1200" dirty="0">
                <a:solidFill>
                  <a:schemeClr val="dk1"/>
                </a:solidFill>
                <a:latin typeface="Lato"/>
                <a:ea typeface="Lato"/>
                <a:cs typeface="Lato"/>
                <a:sym typeface="Lato"/>
              </a:rPr>
              <a:t> the central factor. </a:t>
            </a:r>
            <a:r>
              <a:rPr lang="fr" sz="1200" dirty="0" err="1">
                <a:solidFill>
                  <a:schemeClr val="dk1"/>
                </a:solidFill>
                <a:latin typeface="Lato"/>
                <a:ea typeface="Lato"/>
                <a:cs typeface="Lato"/>
                <a:sym typeface="Lato"/>
              </a:rPr>
              <a:t>However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countername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being</a:t>
            </a:r>
            <a:r>
              <a:rPr lang="fr" sz="1200" dirty="0">
                <a:solidFill>
                  <a:schemeClr val="dk1"/>
                </a:solidFill>
                <a:latin typeface="Lato"/>
                <a:ea typeface="Lato"/>
                <a:cs typeface="Lato"/>
                <a:sym typeface="Lato"/>
              </a:rPr>
              <a:t> the </a:t>
            </a:r>
            <a:r>
              <a:rPr lang="fr" sz="1200" dirty="0" err="1">
                <a:solidFill>
                  <a:schemeClr val="dk1"/>
                </a:solidFill>
                <a:latin typeface="Lato"/>
                <a:ea typeface="Lato"/>
                <a:cs typeface="Lato"/>
                <a:sym typeface="Lato"/>
              </a:rPr>
              <a:t>most</a:t>
            </a:r>
            <a:r>
              <a:rPr lang="fr" sz="1200" dirty="0">
                <a:solidFill>
                  <a:schemeClr val="dk1"/>
                </a:solidFill>
                <a:latin typeface="Lato"/>
                <a:ea typeface="Lato"/>
                <a:cs typeface="Lato"/>
                <a:sym typeface="Lato"/>
              </a:rPr>
              <a:t> important factor, </a:t>
            </a:r>
            <a:r>
              <a:rPr lang="fr" sz="1200" dirty="0" err="1">
                <a:solidFill>
                  <a:schemeClr val="dk1"/>
                </a:solidFill>
                <a:latin typeface="Lato"/>
                <a:ea typeface="Lato"/>
                <a:cs typeface="Lato"/>
                <a:sym typeface="Lato"/>
              </a:rPr>
              <a:t>this</a:t>
            </a:r>
            <a:r>
              <a:rPr lang="fr" sz="1200" dirty="0">
                <a:solidFill>
                  <a:schemeClr val="dk1"/>
                </a:solidFill>
                <a:latin typeface="Lato"/>
                <a:ea typeface="Lato"/>
                <a:cs typeface="Lato"/>
                <a:sym typeface="Lato"/>
              </a:rPr>
              <a:t> model </a:t>
            </a:r>
            <a:r>
              <a:rPr lang="fr" sz="1200" dirty="0" err="1">
                <a:solidFill>
                  <a:schemeClr val="dk1"/>
                </a:solidFill>
                <a:latin typeface="Lato"/>
                <a:ea typeface="Lato"/>
                <a:cs typeface="Lato"/>
                <a:sym typeface="Lato"/>
              </a:rPr>
              <a:t>was</a:t>
            </a:r>
            <a:r>
              <a:rPr lang="fr" sz="1200" dirty="0">
                <a:solidFill>
                  <a:schemeClr val="dk1"/>
                </a:solidFill>
                <a:latin typeface="Lato"/>
                <a:ea typeface="Lato"/>
                <a:cs typeface="Lato"/>
                <a:sym typeface="Lato"/>
              </a:rPr>
              <a:t> not </a:t>
            </a:r>
            <a:r>
              <a:rPr lang="fr" sz="1200" dirty="0" err="1">
                <a:solidFill>
                  <a:schemeClr val="dk1"/>
                </a:solidFill>
                <a:latin typeface="Lato"/>
                <a:ea typeface="Lato"/>
                <a:cs typeface="Lato"/>
                <a:sym typeface="Lato"/>
              </a:rPr>
              <a:t>appropriated</a:t>
            </a:r>
            <a:r>
              <a:rPr lang="fr" sz="1200" dirty="0">
                <a:solidFill>
                  <a:schemeClr val="dk1"/>
                </a:solidFill>
                <a:latin typeface="Lato"/>
                <a:ea typeface="Lato"/>
                <a:cs typeface="Lato"/>
                <a:sym typeface="Lato"/>
              </a:rPr>
              <a:t>.</a:t>
            </a:r>
            <a:endParaRPr lang="en-GB" sz="1200" dirty="0">
              <a:solidFill>
                <a:schemeClr val="dk1"/>
              </a:solidFill>
              <a:latin typeface="Lato"/>
              <a:ea typeface="Lato"/>
              <a:cs typeface="Lato"/>
              <a:sym typeface="Lato"/>
            </a:endParaRPr>
          </a:p>
          <a:p>
            <a:pPr marL="628650" lvl="1" indent="-171450" algn="just">
              <a:lnSpc>
                <a:spcPct val="115000"/>
              </a:lnSpc>
              <a:spcBef>
                <a:spcPts val="600"/>
              </a:spcBef>
              <a:buFont typeface="Arial" panose="020B0604020202020204" pitchFamily="34" charset="0"/>
              <a:buChar char="•"/>
            </a:pPr>
            <a:r>
              <a:rPr lang="en-GB" sz="1200" b="1" dirty="0" err="1">
                <a:solidFill>
                  <a:schemeClr val="accent2">
                    <a:lumMod val="75000"/>
                  </a:schemeClr>
                </a:solidFill>
                <a:latin typeface="Lato"/>
                <a:ea typeface="Lato"/>
                <a:cs typeface="Lato"/>
                <a:sym typeface="Lato"/>
              </a:rPr>
              <a:t>XGBoost</a:t>
            </a:r>
            <a:r>
              <a:rPr lang="en-GB" sz="1200" dirty="0">
                <a:solidFill>
                  <a:schemeClr val="dk1"/>
                </a:solidFill>
                <a:latin typeface="Lato"/>
                <a:ea typeface="Lato"/>
                <a:cs typeface="Lato"/>
                <a:sym typeface="Lato"/>
              </a:rPr>
              <a:t>  : This model is well appropriated for datasets composed of  a mixture of categorical and numeric features.</a:t>
            </a:r>
          </a:p>
          <a:p>
            <a:pPr marL="628650" lvl="1" indent="-171450" algn="just">
              <a:lnSpc>
                <a:spcPct val="115000"/>
              </a:lnSpc>
              <a:spcBef>
                <a:spcPts val="600"/>
              </a:spcBef>
              <a:buFont typeface="Arial" panose="020B0604020202020204" pitchFamily="34" charset="0"/>
              <a:buChar char="•"/>
            </a:pPr>
            <a:r>
              <a:rPr lang="en-GB" sz="1200" b="1" dirty="0" err="1">
                <a:solidFill>
                  <a:schemeClr val="accent2">
                    <a:lumMod val="75000"/>
                  </a:schemeClr>
                </a:solidFill>
                <a:latin typeface="Lato"/>
                <a:ea typeface="Lato"/>
                <a:cs typeface="Lato"/>
                <a:sym typeface="Lato"/>
              </a:rPr>
              <a:t>LightGBM</a:t>
            </a:r>
            <a:r>
              <a:rPr lang="en-GB" sz="1200" dirty="0">
                <a:solidFill>
                  <a:schemeClr val="dk1"/>
                </a:solidFill>
                <a:latin typeface="Lato"/>
                <a:ea typeface="Lato"/>
                <a:cs typeface="Lato"/>
                <a:sym typeface="Lato"/>
              </a:rPr>
              <a:t> : As  we are in the case of a non linear model (as shown previously), those models seemed appropriated. </a:t>
            </a:r>
          </a:p>
          <a:p>
            <a:pPr algn="just">
              <a:lnSpc>
                <a:spcPct val="115000"/>
              </a:lnSpc>
              <a:spcBef>
                <a:spcPts val="600"/>
              </a:spcBef>
            </a:pPr>
            <a:endParaRPr lang="en-GB" sz="1200" dirty="0">
              <a:solidFill>
                <a:schemeClr val="dk1"/>
              </a:solidFill>
              <a:latin typeface="Lato"/>
              <a:ea typeface="Lato"/>
              <a:cs typeface="Lato"/>
              <a:sym typeface="Lato"/>
            </a:endParaRPr>
          </a:p>
          <a:p>
            <a:pPr algn="just">
              <a:lnSpc>
                <a:spcPct val="115000"/>
              </a:lnSpc>
              <a:spcBef>
                <a:spcPts val="600"/>
              </a:spcBef>
            </a:pPr>
            <a:r>
              <a:rPr lang="en-GB" sz="1200" dirty="0">
                <a:solidFill>
                  <a:schemeClr val="dk1"/>
                </a:solidFill>
                <a:latin typeface="Lato"/>
                <a:ea typeface="Lato"/>
                <a:cs typeface="Lato"/>
                <a:sym typeface="Lato"/>
              </a:rPr>
              <a:t>After many iterations, we got our best results with </a:t>
            </a:r>
            <a:r>
              <a:rPr lang="en-GB" sz="1200" dirty="0" err="1">
                <a:solidFill>
                  <a:schemeClr val="dk1"/>
                </a:solidFill>
                <a:latin typeface="Lato"/>
                <a:ea typeface="Lato"/>
                <a:cs typeface="Lato"/>
                <a:sym typeface="Lato"/>
              </a:rPr>
              <a:t>LightGBM</a:t>
            </a:r>
            <a:r>
              <a:rPr lang="en-GB" sz="1200" dirty="0">
                <a:solidFill>
                  <a:schemeClr val="dk1"/>
                </a:solidFill>
                <a:latin typeface="Lato"/>
                <a:ea typeface="Lato"/>
                <a:cs typeface="Lato"/>
                <a:sym typeface="Lato"/>
              </a:rPr>
              <a:t> and decided to stick to it.</a:t>
            </a:r>
          </a:p>
        </p:txBody>
      </p:sp>
    </p:spTree>
    <p:extLst>
      <p:ext uri="{BB962C8B-B14F-4D97-AF65-F5344CB8AC3E}">
        <p14:creationId xmlns:p14="http://schemas.microsoft.com/office/powerpoint/2010/main" val="117725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a:t>
            </a:r>
            <a:r>
              <a:rPr lang="fr" sz="2000" b="1">
                <a:solidFill>
                  <a:schemeClr val="lt1"/>
                </a:solidFill>
                <a:latin typeface="Montserrat"/>
                <a:sym typeface="Montserrat"/>
              </a:rPr>
              <a:t>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
        <p:nvSpPr>
          <p:cNvPr id="7" name="TextBox 6">
            <a:extLst>
              <a:ext uri="{FF2B5EF4-FFF2-40B4-BE49-F238E27FC236}">
                <a16:creationId xmlns:a16="http://schemas.microsoft.com/office/drawing/2014/main" id="{B6E1F9AA-1409-CD4F-8FA5-E5E577375530}"/>
              </a:ext>
            </a:extLst>
          </p:cNvPr>
          <p:cNvSpPr txBox="1"/>
          <p:nvPr/>
        </p:nvSpPr>
        <p:spPr>
          <a:xfrm>
            <a:off x="5376963" y="3841233"/>
            <a:ext cx="2631687" cy="53860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Parameters tuning</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Feature engineering</a:t>
            </a:r>
          </a:p>
        </p:txBody>
      </p:sp>
    </p:spTree>
    <p:extLst>
      <p:ext uri="{BB962C8B-B14F-4D97-AF65-F5344CB8AC3E}">
        <p14:creationId xmlns:p14="http://schemas.microsoft.com/office/powerpoint/2010/main" val="3961007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a:t>
            </a:r>
            <a:r>
              <a:rPr lang="fr" sz="2000" b="1">
                <a:solidFill>
                  <a:schemeClr val="lt1"/>
                </a:solidFill>
                <a:latin typeface="Montserrat"/>
                <a:sym typeface="Montserrat"/>
              </a:rPr>
              <a:t>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
        <p:nvSpPr>
          <p:cNvPr id="7" name="TextBox 6">
            <a:extLst>
              <a:ext uri="{FF2B5EF4-FFF2-40B4-BE49-F238E27FC236}">
                <a16:creationId xmlns:a16="http://schemas.microsoft.com/office/drawing/2014/main" id="{B6E1F9AA-1409-CD4F-8FA5-E5E577375530}"/>
              </a:ext>
            </a:extLst>
          </p:cNvPr>
          <p:cNvSpPr txBox="1"/>
          <p:nvPr/>
        </p:nvSpPr>
        <p:spPr>
          <a:xfrm>
            <a:off x="5376963" y="3841233"/>
            <a:ext cx="2631687" cy="53860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FR" sz="1200" b="1" u="sng" dirty="0">
                <a:solidFill>
                  <a:schemeClr val="bg1"/>
                </a:solidFill>
                <a:latin typeface="Montserrat" pitchFamily="2" charset="77"/>
              </a:rPr>
              <a:t>Parameters tuning</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Feature engineering</a:t>
            </a:r>
          </a:p>
        </p:txBody>
      </p:sp>
    </p:spTree>
    <p:extLst>
      <p:ext uri="{BB962C8B-B14F-4D97-AF65-F5344CB8AC3E}">
        <p14:creationId xmlns:p14="http://schemas.microsoft.com/office/powerpoint/2010/main" val="3617191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C732F30-4B20-684E-B84E-105E9815B4DF}"/>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Parameters Tuning</a:t>
            </a:r>
          </a:p>
        </p:txBody>
      </p:sp>
      <p:sp>
        <p:nvSpPr>
          <p:cNvPr id="3" name="Google Shape;59;p13">
            <a:extLst>
              <a:ext uri="{FF2B5EF4-FFF2-40B4-BE49-F238E27FC236}">
                <a16:creationId xmlns:a16="http://schemas.microsoft.com/office/drawing/2014/main" id="{DB8ACC7D-4E39-924F-B09E-C9193E7D5A71}"/>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III. </a:t>
            </a:r>
            <a:r>
              <a:rPr lang="fr" sz="1050" dirty="0" err="1">
                <a:latin typeface="Montserrat"/>
                <a:ea typeface="Montserrat"/>
                <a:cs typeface="Montserrat"/>
                <a:sym typeface="Montserrat"/>
              </a:rPr>
              <a:t>Feature</a:t>
            </a:r>
            <a:r>
              <a:rPr lang="fr" sz="1050" dirty="0">
                <a:latin typeface="Montserrat"/>
                <a:ea typeface="Montserrat"/>
                <a:cs typeface="Montserrat"/>
                <a:sym typeface="Montserrat"/>
              </a:rPr>
              <a:t> Engineering</a:t>
            </a:r>
            <a:endParaRPr sz="1050" dirty="0">
              <a:latin typeface="Montserrat"/>
              <a:ea typeface="Montserrat"/>
              <a:cs typeface="Montserrat"/>
              <a:sym typeface="Montserrat"/>
            </a:endParaRPr>
          </a:p>
        </p:txBody>
      </p:sp>
      <p:pic>
        <p:nvPicPr>
          <p:cNvPr id="7" name="Google Shape;135;p16">
            <a:extLst>
              <a:ext uri="{FF2B5EF4-FFF2-40B4-BE49-F238E27FC236}">
                <a16:creationId xmlns:a16="http://schemas.microsoft.com/office/drawing/2014/main" id="{C0272557-F78E-BE4D-A1F8-625C6B1F13FD}"/>
              </a:ext>
            </a:extLst>
          </p:cNvPr>
          <p:cNvPicPr preferRelativeResize="0"/>
          <p:nvPr/>
        </p:nvPicPr>
        <p:blipFill>
          <a:blip r:embed="rId2">
            <a:alphaModFix/>
          </a:blip>
          <a:stretch>
            <a:fillRect/>
          </a:stretch>
        </p:blipFill>
        <p:spPr>
          <a:xfrm>
            <a:off x="3374649" y="2312655"/>
            <a:ext cx="2394700" cy="1454500"/>
          </a:xfrm>
          <a:prstGeom prst="rect">
            <a:avLst/>
          </a:prstGeom>
          <a:noFill/>
          <a:ln>
            <a:noFill/>
          </a:ln>
        </p:spPr>
      </p:pic>
      <p:sp>
        <p:nvSpPr>
          <p:cNvPr id="8" name="TextBox 7">
            <a:extLst>
              <a:ext uri="{FF2B5EF4-FFF2-40B4-BE49-F238E27FC236}">
                <a16:creationId xmlns:a16="http://schemas.microsoft.com/office/drawing/2014/main" id="{BC95EF7E-69CA-0E48-A109-7BE46ADF3D23}"/>
              </a:ext>
            </a:extLst>
          </p:cNvPr>
          <p:cNvSpPr txBox="1"/>
          <p:nvPr/>
        </p:nvSpPr>
        <p:spPr>
          <a:xfrm>
            <a:off x="188976" y="715188"/>
            <a:ext cx="8766047" cy="1400383"/>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Tuning the parameters turned out to be a very time consuming part of our work, the idea being to increase the accuracy of the model while preventing high variance or overfitting problems. </a:t>
            </a:r>
          </a:p>
          <a:p>
            <a:pPr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With the parameters set by default, the model provides the following RMSE : </a:t>
            </a:r>
          </a:p>
        </p:txBody>
      </p:sp>
    </p:spTree>
    <p:extLst>
      <p:ext uri="{BB962C8B-B14F-4D97-AF65-F5344CB8AC3E}">
        <p14:creationId xmlns:p14="http://schemas.microsoft.com/office/powerpoint/2010/main" val="1302295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C732F30-4B20-684E-B84E-105E9815B4DF}"/>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Parameters Tuning</a:t>
            </a:r>
          </a:p>
        </p:txBody>
      </p:sp>
      <p:sp>
        <p:nvSpPr>
          <p:cNvPr id="3" name="Google Shape;59;p13">
            <a:extLst>
              <a:ext uri="{FF2B5EF4-FFF2-40B4-BE49-F238E27FC236}">
                <a16:creationId xmlns:a16="http://schemas.microsoft.com/office/drawing/2014/main" id="{DB8ACC7D-4E39-924F-B09E-C9193E7D5A71}"/>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III. </a:t>
            </a:r>
            <a:r>
              <a:rPr lang="fr" sz="1050" dirty="0" err="1">
                <a:latin typeface="Montserrat"/>
                <a:ea typeface="Montserrat"/>
                <a:cs typeface="Montserrat"/>
                <a:sym typeface="Montserrat"/>
              </a:rPr>
              <a:t>Feature</a:t>
            </a:r>
            <a:r>
              <a:rPr lang="fr" sz="1050" dirty="0">
                <a:latin typeface="Montserrat"/>
                <a:ea typeface="Montserrat"/>
                <a:cs typeface="Montserrat"/>
                <a:sym typeface="Montserrat"/>
              </a:rPr>
              <a:t> Engineering</a:t>
            </a:r>
            <a:endParaRPr sz="1050" dirty="0">
              <a:latin typeface="Montserrat"/>
              <a:ea typeface="Montserrat"/>
              <a:cs typeface="Montserrat"/>
              <a:sym typeface="Montserrat"/>
            </a:endParaRPr>
          </a:p>
        </p:txBody>
      </p:sp>
      <p:pic>
        <p:nvPicPr>
          <p:cNvPr id="7" name="Google Shape;135;p16">
            <a:extLst>
              <a:ext uri="{FF2B5EF4-FFF2-40B4-BE49-F238E27FC236}">
                <a16:creationId xmlns:a16="http://schemas.microsoft.com/office/drawing/2014/main" id="{C0272557-F78E-BE4D-A1F8-625C6B1F13FD}"/>
              </a:ext>
            </a:extLst>
          </p:cNvPr>
          <p:cNvPicPr preferRelativeResize="0"/>
          <p:nvPr/>
        </p:nvPicPr>
        <p:blipFill>
          <a:blip r:embed="rId2">
            <a:alphaModFix/>
          </a:blip>
          <a:stretch>
            <a:fillRect/>
          </a:stretch>
        </p:blipFill>
        <p:spPr>
          <a:xfrm>
            <a:off x="3374649" y="2312655"/>
            <a:ext cx="2394700" cy="1454500"/>
          </a:xfrm>
          <a:prstGeom prst="rect">
            <a:avLst/>
          </a:prstGeom>
          <a:noFill/>
          <a:ln>
            <a:noFill/>
          </a:ln>
        </p:spPr>
      </p:pic>
      <p:sp>
        <p:nvSpPr>
          <p:cNvPr id="8" name="TextBox 7">
            <a:extLst>
              <a:ext uri="{FF2B5EF4-FFF2-40B4-BE49-F238E27FC236}">
                <a16:creationId xmlns:a16="http://schemas.microsoft.com/office/drawing/2014/main" id="{BC95EF7E-69CA-0E48-A109-7BE46ADF3D23}"/>
              </a:ext>
            </a:extLst>
          </p:cNvPr>
          <p:cNvSpPr txBox="1"/>
          <p:nvPr/>
        </p:nvSpPr>
        <p:spPr>
          <a:xfrm>
            <a:off x="188976" y="715188"/>
            <a:ext cx="8766047" cy="1400383"/>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Tuning the parameters turned out to be a very time consuming part of our work, the idea being to increase the accuracy of the model while preventing high variance or overfitting problems. </a:t>
            </a:r>
          </a:p>
          <a:p>
            <a:pPr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With the parameters set by default, the model provides the following RMSE : </a:t>
            </a:r>
          </a:p>
        </p:txBody>
      </p:sp>
      <p:sp>
        <p:nvSpPr>
          <p:cNvPr id="6" name="Google Shape;134;p16">
            <a:extLst>
              <a:ext uri="{FF2B5EF4-FFF2-40B4-BE49-F238E27FC236}">
                <a16:creationId xmlns:a16="http://schemas.microsoft.com/office/drawing/2014/main" id="{5F9B53C6-3710-9148-9CB4-814F379667D2}"/>
              </a:ext>
            </a:extLst>
          </p:cNvPr>
          <p:cNvSpPr txBox="1"/>
          <p:nvPr/>
        </p:nvSpPr>
        <p:spPr>
          <a:xfrm>
            <a:off x="188975" y="3767155"/>
            <a:ext cx="8766047" cy="1078214"/>
          </a:xfrm>
          <a:prstGeom prst="rect">
            <a:avLst/>
          </a:prstGeom>
          <a:noFill/>
          <a:ln>
            <a:noFill/>
          </a:ln>
        </p:spPr>
        <p:txBody>
          <a:bodyPr spcFirstLastPara="1" wrap="square" lIns="91425" tIns="91425" rIns="91425" bIns="91425" anchor="t" anchorCtr="0">
            <a:spAutoFit/>
          </a:bodyPr>
          <a:lstStyle/>
          <a:p>
            <a:pPr algn="just">
              <a:lnSpc>
                <a:spcPct val="115000"/>
              </a:lnSpc>
              <a:spcBef>
                <a:spcPts val="1000"/>
              </a:spcBef>
            </a:pPr>
            <a:r>
              <a:rPr lang="en-GB" sz="1200" dirty="0">
                <a:solidFill>
                  <a:schemeClr val="dk1"/>
                </a:solidFill>
                <a:latin typeface="Lato"/>
                <a:ea typeface="Lato"/>
                <a:cs typeface="Lato"/>
                <a:sym typeface="Lato"/>
              </a:rPr>
              <a:t>Using </a:t>
            </a:r>
            <a:r>
              <a:rPr lang="en-GB" sz="1200" i="1" dirty="0" err="1">
                <a:solidFill>
                  <a:schemeClr val="dk1"/>
                </a:solidFill>
                <a:latin typeface="Lato"/>
                <a:ea typeface="Lato"/>
                <a:cs typeface="Lato"/>
                <a:sym typeface="Lato"/>
              </a:rPr>
              <a:t>GridSearchCV</a:t>
            </a:r>
            <a:r>
              <a:rPr lang="en-GB" sz="1200" dirty="0">
                <a:solidFill>
                  <a:schemeClr val="dk1"/>
                </a:solidFill>
                <a:latin typeface="Lato"/>
                <a:ea typeface="Lato"/>
                <a:cs typeface="Lato"/>
                <a:sym typeface="Lato"/>
              </a:rPr>
              <a:t>,  we  started  by </a:t>
            </a:r>
            <a:r>
              <a:rPr lang="fr" sz="1200" b="1" i="1" dirty="0" err="1">
                <a:solidFill>
                  <a:schemeClr val="dk1"/>
                </a:solidFill>
                <a:latin typeface="Lato"/>
                <a:ea typeface="Lato"/>
                <a:cs typeface="Lato"/>
                <a:sym typeface="Lato"/>
              </a:rPr>
              <a:t>min_data_in_leaf</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Then</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tuned</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other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ones</a:t>
            </a:r>
            <a:r>
              <a:rPr lang="fr" sz="1200" dirty="0">
                <a:solidFill>
                  <a:schemeClr val="dk1"/>
                </a:solidFill>
                <a:latin typeface="Lato"/>
                <a:ea typeface="Lato"/>
                <a:cs typeface="Lato"/>
                <a:sym typeface="Lato"/>
              </a:rPr>
              <a:t> (</a:t>
            </a:r>
            <a:r>
              <a:rPr lang="fr" sz="1200" i="1" dirty="0" err="1">
                <a:solidFill>
                  <a:schemeClr val="dk1"/>
                </a:solidFill>
                <a:latin typeface="Lato"/>
                <a:ea typeface="Lato"/>
                <a:cs typeface="Lato"/>
                <a:sym typeface="Lato"/>
              </a:rPr>
              <a:t>reg_alpha</a:t>
            </a:r>
            <a:r>
              <a:rPr lang="fr" sz="1200" i="1" dirty="0">
                <a:solidFill>
                  <a:schemeClr val="dk1"/>
                </a:solidFill>
                <a:latin typeface="Lato"/>
                <a:ea typeface="Lato"/>
                <a:cs typeface="Lato"/>
                <a:sym typeface="Lato"/>
              </a:rPr>
              <a:t>, </a:t>
            </a:r>
            <a:r>
              <a:rPr lang="fr" sz="1200" i="1" dirty="0" err="1">
                <a:solidFill>
                  <a:schemeClr val="dk1"/>
                </a:solidFill>
                <a:latin typeface="Lato"/>
                <a:ea typeface="Lato"/>
                <a:cs typeface="Lato"/>
                <a:sym typeface="Lato"/>
              </a:rPr>
              <a:t>min_child_samples</a:t>
            </a:r>
            <a:r>
              <a:rPr lang="fr" sz="1200" i="1"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etc</a:t>
            </a:r>
            <a:r>
              <a:rPr lang="fr" sz="1200" dirty="0">
                <a:solidFill>
                  <a:schemeClr val="dk1"/>
                </a:solidFill>
                <a:latin typeface="Lato"/>
                <a:ea typeface="Lato"/>
                <a:cs typeface="Lato"/>
                <a:sym typeface="Lato"/>
              </a:rPr>
              <a:t>).</a:t>
            </a:r>
            <a:endParaRPr sz="1200" dirty="0">
              <a:solidFill>
                <a:schemeClr val="dk1"/>
              </a:solidFill>
              <a:latin typeface="Lato"/>
              <a:ea typeface="Lato"/>
              <a:cs typeface="Lato"/>
              <a:sym typeface="Lato"/>
            </a:endParaRPr>
          </a:p>
          <a:p>
            <a:pPr marL="0" lvl="0" indent="0" algn="just" rtl="0">
              <a:lnSpc>
                <a:spcPct val="115000"/>
              </a:lnSpc>
              <a:spcBef>
                <a:spcPts val="1000"/>
              </a:spcBef>
              <a:spcAft>
                <a:spcPts val="0"/>
              </a:spcAft>
              <a:buNone/>
            </a:pPr>
            <a:r>
              <a:rPr lang="fr" sz="1200" dirty="0">
                <a:solidFill>
                  <a:schemeClr val="dk1"/>
                </a:solidFill>
                <a:latin typeface="Lato"/>
                <a:ea typeface="Lato"/>
                <a:cs typeface="Lato"/>
                <a:sym typeface="Lato"/>
              </a:rPr>
              <a:t>By </a:t>
            </a:r>
            <a:r>
              <a:rPr lang="fr" sz="1200" dirty="0" err="1">
                <a:solidFill>
                  <a:schemeClr val="dk1"/>
                </a:solidFill>
                <a:latin typeface="Lato"/>
                <a:ea typeface="Lato"/>
                <a:cs typeface="Lato"/>
                <a:sym typeface="Lato"/>
              </a:rPr>
              <a:t>raising</a:t>
            </a:r>
            <a:r>
              <a:rPr lang="fr" sz="1200" dirty="0">
                <a:solidFill>
                  <a:schemeClr val="dk1"/>
                </a:solidFill>
                <a:latin typeface="Lato"/>
                <a:ea typeface="Lato"/>
                <a:cs typeface="Lato"/>
                <a:sym typeface="Lato"/>
              </a:rPr>
              <a:t> the </a:t>
            </a:r>
            <a:r>
              <a:rPr lang="fr" sz="1200" dirty="0" err="1">
                <a:solidFill>
                  <a:schemeClr val="dk1"/>
                </a:solidFill>
                <a:latin typeface="Lato"/>
                <a:ea typeface="Lato"/>
                <a:cs typeface="Lato"/>
                <a:sym typeface="Lato"/>
              </a:rPr>
              <a:t>hyperparameter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n_estimators</a:t>
            </a:r>
            <a:r>
              <a:rPr lang="fr" sz="1200" dirty="0">
                <a:solidFill>
                  <a:schemeClr val="dk1"/>
                </a:solidFill>
                <a:latin typeface="Lato"/>
                <a:ea typeface="Lato"/>
                <a:cs typeface="Lato"/>
                <a:sym typeface="Lato"/>
              </a:rPr>
              <a:t> and </a:t>
            </a:r>
            <a:r>
              <a:rPr lang="fr" sz="1200" dirty="0" err="1">
                <a:solidFill>
                  <a:schemeClr val="dk1"/>
                </a:solidFill>
                <a:latin typeface="Lato"/>
                <a:ea typeface="Lato"/>
                <a:cs typeface="Lato"/>
                <a:sym typeface="Lato"/>
              </a:rPr>
              <a:t>num_leaves</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drastically</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reduced</a:t>
            </a:r>
            <a:r>
              <a:rPr lang="fr" sz="1200" dirty="0">
                <a:solidFill>
                  <a:schemeClr val="dk1"/>
                </a:solidFill>
                <a:latin typeface="Lato"/>
                <a:ea typeface="Lato"/>
                <a:cs typeface="Lato"/>
                <a:sym typeface="Lato"/>
              </a:rPr>
              <a:t> the RMSE of the model, but </a:t>
            </a:r>
            <a:r>
              <a:rPr lang="fr" sz="1200" dirty="0" err="1">
                <a:solidFill>
                  <a:schemeClr val="dk1"/>
                </a:solidFill>
                <a:latin typeface="Lato"/>
                <a:ea typeface="Lato"/>
                <a:cs typeface="Lato"/>
                <a:sym typeface="Lato"/>
              </a:rPr>
              <a:t>it</a:t>
            </a:r>
            <a:r>
              <a:rPr lang="fr" sz="1200" dirty="0">
                <a:solidFill>
                  <a:schemeClr val="dk1"/>
                </a:solidFill>
                <a:latin typeface="Lato"/>
                <a:ea typeface="Lato"/>
                <a:cs typeface="Lato"/>
                <a:sym typeface="Lato"/>
              </a:rPr>
              <a:t> has </a:t>
            </a:r>
            <a:r>
              <a:rPr lang="fr" sz="1200" dirty="0" err="1">
                <a:solidFill>
                  <a:schemeClr val="dk1"/>
                </a:solidFill>
                <a:latin typeface="Lato"/>
                <a:ea typeface="Lato"/>
                <a:cs typeface="Lato"/>
                <a:sym typeface="Lato"/>
              </a:rPr>
              <a:t>cost</a:t>
            </a:r>
            <a:r>
              <a:rPr lang="fr" sz="1200" dirty="0">
                <a:solidFill>
                  <a:schemeClr val="dk1"/>
                </a:solidFill>
                <a:latin typeface="Lato"/>
                <a:ea typeface="Lato"/>
                <a:cs typeface="Lato"/>
                <a:sym typeface="Lato"/>
              </a:rPr>
              <a:t>: the training and validation time </a:t>
            </a:r>
            <a:r>
              <a:rPr lang="fr" sz="1200" dirty="0" err="1">
                <a:solidFill>
                  <a:schemeClr val="dk1"/>
                </a:solidFill>
                <a:latin typeface="Lato"/>
                <a:ea typeface="Lato"/>
                <a:cs typeface="Lato"/>
                <a:sym typeface="Lato"/>
              </a:rPr>
              <a:t>both</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increased</a:t>
            </a:r>
            <a:r>
              <a:rPr lang="fr" sz="1200" dirty="0">
                <a:solidFill>
                  <a:schemeClr val="dk1"/>
                </a:solidFill>
                <a:latin typeface="Lato"/>
                <a:ea typeface="Lato"/>
                <a:cs typeface="Lato"/>
                <a:sym typeface="Lato"/>
              </a:rPr>
              <a:t>.</a:t>
            </a:r>
          </a:p>
        </p:txBody>
      </p:sp>
    </p:spTree>
    <p:extLst>
      <p:ext uri="{BB962C8B-B14F-4D97-AF65-F5344CB8AC3E}">
        <p14:creationId xmlns:p14="http://schemas.microsoft.com/office/powerpoint/2010/main" val="377010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C732F30-4B20-684E-B84E-105E9815B4DF}"/>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Parameters Tuning</a:t>
            </a:r>
          </a:p>
        </p:txBody>
      </p:sp>
      <p:sp>
        <p:nvSpPr>
          <p:cNvPr id="3" name="Google Shape;59;p13">
            <a:extLst>
              <a:ext uri="{FF2B5EF4-FFF2-40B4-BE49-F238E27FC236}">
                <a16:creationId xmlns:a16="http://schemas.microsoft.com/office/drawing/2014/main" id="{DB8ACC7D-4E39-924F-B09E-C9193E7D5A71}"/>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III. </a:t>
            </a:r>
            <a:r>
              <a:rPr lang="fr" sz="1050" dirty="0" err="1">
                <a:latin typeface="Montserrat"/>
                <a:ea typeface="Montserrat"/>
                <a:cs typeface="Montserrat"/>
                <a:sym typeface="Montserrat"/>
              </a:rPr>
              <a:t>Feature</a:t>
            </a:r>
            <a:r>
              <a:rPr lang="fr" sz="1050" dirty="0">
                <a:latin typeface="Montserrat"/>
                <a:ea typeface="Montserrat"/>
                <a:cs typeface="Montserrat"/>
                <a:sym typeface="Montserrat"/>
              </a:rPr>
              <a:t> Engineering</a:t>
            </a:r>
            <a:endParaRPr sz="1050" dirty="0">
              <a:latin typeface="Montserrat"/>
              <a:ea typeface="Montserrat"/>
              <a:cs typeface="Montserrat"/>
              <a:sym typeface="Montserrat"/>
            </a:endParaRPr>
          </a:p>
        </p:txBody>
      </p:sp>
      <p:pic>
        <p:nvPicPr>
          <p:cNvPr id="7" name="Google Shape;135;p16">
            <a:extLst>
              <a:ext uri="{FF2B5EF4-FFF2-40B4-BE49-F238E27FC236}">
                <a16:creationId xmlns:a16="http://schemas.microsoft.com/office/drawing/2014/main" id="{C0272557-F78E-BE4D-A1F8-625C6B1F13FD}"/>
              </a:ext>
            </a:extLst>
          </p:cNvPr>
          <p:cNvPicPr preferRelativeResize="0"/>
          <p:nvPr/>
        </p:nvPicPr>
        <p:blipFill>
          <a:blip r:embed="rId2">
            <a:alphaModFix/>
          </a:blip>
          <a:stretch>
            <a:fillRect/>
          </a:stretch>
        </p:blipFill>
        <p:spPr>
          <a:xfrm>
            <a:off x="3374649" y="2312655"/>
            <a:ext cx="2394700" cy="1454500"/>
          </a:xfrm>
          <a:prstGeom prst="rect">
            <a:avLst/>
          </a:prstGeom>
          <a:noFill/>
          <a:ln>
            <a:noFill/>
          </a:ln>
        </p:spPr>
      </p:pic>
      <p:sp>
        <p:nvSpPr>
          <p:cNvPr id="8" name="TextBox 7">
            <a:extLst>
              <a:ext uri="{FF2B5EF4-FFF2-40B4-BE49-F238E27FC236}">
                <a16:creationId xmlns:a16="http://schemas.microsoft.com/office/drawing/2014/main" id="{BC95EF7E-69CA-0E48-A109-7BE46ADF3D23}"/>
              </a:ext>
            </a:extLst>
          </p:cNvPr>
          <p:cNvSpPr txBox="1"/>
          <p:nvPr/>
        </p:nvSpPr>
        <p:spPr>
          <a:xfrm>
            <a:off x="188976" y="715188"/>
            <a:ext cx="8766047" cy="1400383"/>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Tuning the parameters turned out to be a very time consuming part of our work, the idea being to increase the accuracy of the model while preventing high variance or overfitting problems. </a:t>
            </a:r>
          </a:p>
          <a:p>
            <a:pPr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With the parameters set by default, the model provides the following RMSE : </a:t>
            </a:r>
          </a:p>
        </p:txBody>
      </p:sp>
      <p:sp>
        <p:nvSpPr>
          <p:cNvPr id="6" name="Google Shape;134;p16">
            <a:extLst>
              <a:ext uri="{FF2B5EF4-FFF2-40B4-BE49-F238E27FC236}">
                <a16:creationId xmlns:a16="http://schemas.microsoft.com/office/drawing/2014/main" id="{5F9B53C6-3710-9148-9CB4-814F379667D2}"/>
              </a:ext>
            </a:extLst>
          </p:cNvPr>
          <p:cNvSpPr txBox="1"/>
          <p:nvPr/>
        </p:nvSpPr>
        <p:spPr>
          <a:xfrm>
            <a:off x="188975" y="3767155"/>
            <a:ext cx="8766047" cy="1418820"/>
          </a:xfrm>
          <a:prstGeom prst="rect">
            <a:avLst/>
          </a:prstGeom>
          <a:noFill/>
          <a:ln>
            <a:noFill/>
          </a:ln>
        </p:spPr>
        <p:txBody>
          <a:bodyPr spcFirstLastPara="1" wrap="square" lIns="91425" tIns="91425" rIns="91425" bIns="91425" anchor="t" anchorCtr="0">
            <a:spAutoFit/>
          </a:bodyPr>
          <a:lstStyle/>
          <a:p>
            <a:pPr algn="just">
              <a:lnSpc>
                <a:spcPct val="115000"/>
              </a:lnSpc>
              <a:spcBef>
                <a:spcPts val="1000"/>
              </a:spcBef>
            </a:pPr>
            <a:r>
              <a:rPr lang="en-GB" sz="1200" dirty="0">
                <a:solidFill>
                  <a:schemeClr val="dk1"/>
                </a:solidFill>
                <a:latin typeface="Lato"/>
                <a:ea typeface="Lato"/>
                <a:cs typeface="Lato"/>
                <a:sym typeface="Lato"/>
              </a:rPr>
              <a:t>Using </a:t>
            </a:r>
            <a:r>
              <a:rPr lang="en-GB" sz="1200" i="1" dirty="0" err="1">
                <a:solidFill>
                  <a:schemeClr val="dk1"/>
                </a:solidFill>
                <a:latin typeface="Lato"/>
                <a:ea typeface="Lato"/>
                <a:cs typeface="Lato"/>
                <a:sym typeface="Lato"/>
              </a:rPr>
              <a:t>GridSearchCV</a:t>
            </a:r>
            <a:r>
              <a:rPr lang="en-GB" sz="1200" dirty="0">
                <a:solidFill>
                  <a:schemeClr val="dk1"/>
                </a:solidFill>
                <a:latin typeface="Lato"/>
                <a:ea typeface="Lato"/>
                <a:cs typeface="Lato"/>
                <a:sym typeface="Lato"/>
              </a:rPr>
              <a:t>,  we  started  by </a:t>
            </a:r>
            <a:r>
              <a:rPr lang="fr" sz="1200" b="1" i="1" dirty="0" err="1">
                <a:solidFill>
                  <a:schemeClr val="dk1"/>
                </a:solidFill>
                <a:latin typeface="Lato"/>
                <a:ea typeface="Lato"/>
                <a:cs typeface="Lato"/>
                <a:sym typeface="Lato"/>
              </a:rPr>
              <a:t>min_data_in_leaf</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Then</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tuned</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other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ones</a:t>
            </a:r>
            <a:r>
              <a:rPr lang="fr" sz="1200" dirty="0">
                <a:solidFill>
                  <a:schemeClr val="dk1"/>
                </a:solidFill>
                <a:latin typeface="Lato"/>
                <a:ea typeface="Lato"/>
                <a:cs typeface="Lato"/>
                <a:sym typeface="Lato"/>
              </a:rPr>
              <a:t> (</a:t>
            </a:r>
            <a:r>
              <a:rPr lang="fr" sz="1200" i="1" dirty="0" err="1">
                <a:solidFill>
                  <a:schemeClr val="dk1"/>
                </a:solidFill>
                <a:latin typeface="Lato"/>
                <a:ea typeface="Lato"/>
                <a:cs typeface="Lato"/>
                <a:sym typeface="Lato"/>
              </a:rPr>
              <a:t>reg_alpha</a:t>
            </a:r>
            <a:r>
              <a:rPr lang="fr" sz="1200" i="1" dirty="0">
                <a:solidFill>
                  <a:schemeClr val="dk1"/>
                </a:solidFill>
                <a:latin typeface="Lato"/>
                <a:ea typeface="Lato"/>
                <a:cs typeface="Lato"/>
                <a:sym typeface="Lato"/>
              </a:rPr>
              <a:t>, </a:t>
            </a:r>
            <a:r>
              <a:rPr lang="fr" sz="1200" i="1" dirty="0" err="1">
                <a:solidFill>
                  <a:schemeClr val="dk1"/>
                </a:solidFill>
                <a:latin typeface="Lato"/>
                <a:ea typeface="Lato"/>
                <a:cs typeface="Lato"/>
                <a:sym typeface="Lato"/>
              </a:rPr>
              <a:t>min_child_samples</a:t>
            </a:r>
            <a:r>
              <a:rPr lang="fr" sz="1200" i="1"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etc</a:t>
            </a:r>
            <a:r>
              <a:rPr lang="fr" sz="1200" dirty="0">
                <a:solidFill>
                  <a:schemeClr val="dk1"/>
                </a:solidFill>
                <a:latin typeface="Lato"/>
                <a:ea typeface="Lato"/>
                <a:cs typeface="Lato"/>
                <a:sym typeface="Lato"/>
              </a:rPr>
              <a:t>).</a:t>
            </a:r>
            <a:endParaRPr sz="1200" dirty="0">
              <a:solidFill>
                <a:schemeClr val="dk1"/>
              </a:solidFill>
              <a:latin typeface="Lato"/>
              <a:ea typeface="Lato"/>
              <a:cs typeface="Lato"/>
              <a:sym typeface="Lato"/>
            </a:endParaRPr>
          </a:p>
          <a:p>
            <a:pPr marL="0" lvl="0" indent="0" algn="just" rtl="0">
              <a:lnSpc>
                <a:spcPct val="115000"/>
              </a:lnSpc>
              <a:spcBef>
                <a:spcPts val="1000"/>
              </a:spcBef>
              <a:spcAft>
                <a:spcPts val="0"/>
              </a:spcAft>
              <a:buNone/>
            </a:pPr>
            <a:r>
              <a:rPr lang="fr" sz="1200" dirty="0">
                <a:solidFill>
                  <a:schemeClr val="dk1"/>
                </a:solidFill>
                <a:latin typeface="Lato"/>
                <a:ea typeface="Lato"/>
                <a:cs typeface="Lato"/>
                <a:sym typeface="Lato"/>
              </a:rPr>
              <a:t>By </a:t>
            </a:r>
            <a:r>
              <a:rPr lang="fr" sz="1200" dirty="0" err="1">
                <a:solidFill>
                  <a:schemeClr val="dk1"/>
                </a:solidFill>
                <a:latin typeface="Lato"/>
                <a:ea typeface="Lato"/>
                <a:cs typeface="Lato"/>
                <a:sym typeface="Lato"/>
              </a:rPr>
              <a:t>raising</a:t>
            </a:r>
            <a:r>
              <a:rPr lang="fr" sz="1200" dirty="0">
                <a:solidFill>
                  <a:schemeClr val="dk1"/>
                </a:solidFill>
                <a:latin typeface="Lato"/>
                <a:ea typeface="Lato"/>
                <a:cs typeface="Lato"/>
                <a:sym typeface="Lato"/>
              </a:rPr>
              <a:t> the </a:t>
            </a:r>
            <a:r>
              <a:rPr lang="fr" sz="1200" dirty="0" err="1">
                <a:solidFill>
                  <a:schemeClr val="dk1"/>
                </a:solidFill>
                <a:latin typeface="Lato"/>
                <a:ea typeface="Lato"/>
                <a:cs typeface="Lato"/>
                <a:sym typeface="Lato"/>
              </a:rPr>
              <a:t>hyperparameter</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n_estimators</a:t>
            </a:r>
            <a:r>
              <a:rPr lang="fr" sz="1200" dirty="0">
                <a:solidFill>
                  <a:schemeClr val="dk1"/>
                </a:solidFill>
                <a:latin typeface="Lato"/>
                <a:ea typeface="Lato"/>
                <a:cs typeface="Lato"/>
                <a:sym typeface="Lato"/>
              </a:rPr>
              <a:t> and </a:t>
            </a:r>
            <a:r>
              <a:rPr lang="fr" sz="1200" dirty="0" err="1">
                <a:solidFill>
                  <a:schemeClr val="dk1"/>
                </a:solidFill>
                <a:latin typeface="Lato"/>
                <a:ea typeface="Lato"/>
                <a:cs typeface="Lato"/>
                <a:sym typeface="Lato"/>
              </a:rPr>
              <a:t>num_leaves</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drastically</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reduced</a:t>
            </a:r>
            <a:r>
              <a:rPr lang="fr" sz="1200" dirty="0">
                <a:solidFill>
                  <a:schemeClr val="dk1"/>
                </a:solidFill>
                <a:latin typeface="Lato"/>
                <a:ea typeface="Lato"/>
                <a:cs typeface="Lato"/>
                <a:sym typeface="Lato"/>
              </a:rPr>
              <a:t> the RMSE of the model, but </a:t>
            </a:r>
            <a:r>
              <a:rPr lang="fr" sz="1200" dirty="0" err="1">
                <a:solidFill>
                  <a:schemeClr val="dk1"/>
                </a:solidFill>
                <a:latin typeface="Lato"/>
                <a:ea typeface="Lato"/>
                <a:cs typeface="Lato"/>
                <a:sym typeface="Lato"/>
              </a:rPr>
              <a:t>it</a:t>
            </a:r>
            <a:r>
              <a:rPr lang="fr" sz="1200" dirty="0">
                <a:solidFill>
                  <a:schemeClr val="dk1"/>
                </a:solidFill>
                <a:latin typeface="Lato"/>
                <a:ea typeface="Lato"/>
                <a:cs typeface="Lato"/>
                <a:sym typeface="Lato"/>
              </a:rPr>
              <a:t> has </a:t>
            </a:r>
            <a:r>
              <a:rPr lang="fr" sz="1200" dirty="0" err="1">
                <a:solidFill>
                  <a:schemeClr val="dk1"/>
                </a:solidFill>
                <a:latin typeface="Lato"/>
                <a:ea typeface="Lato"/>
                <a:cs typeface="Lato"/>
                <a:sym typeface="Lato"/>
              </a:rPr>
              <a:t>cost</a:t>
            </a:r>
            <a:r>
              <a:rPr lang="fr" sz="1200" dirty="0">
                <a:solidFill>
                  <a:schemeClr val="dk1"/>
                </a:solidFill>
                <a:latin typeface="Lato"/>
                <a:ea typeface="Lato"/>
                <a:cs typeface="Lato"/>
                <a:sym typeface="Lato"/>
              </a:rPr>
              <a:t>: the training and validation time </a:t>
            </a:r>
            <a:r>
              <a:rPr lang="fr" sz="1200" dirty="0" err="1">
                <a:solidFill>
                  <a:schemeClr val="dk1"/>
                </a:solidFill>
                <a:latin typeface="Lato"/>
                <a:ea typeface="Lato"/>
                <a:cs typeface="Lato"/>
                <a:sym typeface="Lato"/>
              </a:rPr>
              <a:t>both</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increased</a:t>
            </a:r>
            <a:r>
              <a:rPr lang="fr" sz="1200" dirty="0">
                <a:solidFill>
                  <a:schemeClr val="dk1"/>
                </a:solidFill>
                <a:latin typeface="Lato"/>
                <a:ea typeface="Lato"/>
                <a:cs typeface="Lato"/>
                <a:sym typeface="Lato"/>
              </a:rPr>
              <a:t>.</a:t>
            </a:r>
          </a:p>
          <a:p>
            <a:pPr marL="0" lvl="0" indent="0" algn="just" rtl="0">
              <a:lnSpc>
                <a:spcPct val="115000"/>
              </a:lnSpc>
              <a:spcBef>
                <a:spcPts val="1000"/>
              </a:spcBef>
              <a:spcAft>
                <a:spcPts val="0"/>
              </a:spcAft>
              <a:buNone/>
            </a:pPr>
            <a:r>
              <a:rPr lang="fr" sz="1200" dirty="0">
                <a:solidFill>
                  <a:schemeClr val="dk1"/>
                </a:solidFill>
                <a:latin typeface="Lato"/>
                <a:ea typeface="Lato"/>
                <a:cs typeface="Lato"/>
                <a:sym typeface="Lato"/>
              </a:rPr>
              <a:t>The best set </a:t>
            </a:r>
            <a:r>
              <a:rPr lang="fr" sz="1200" dirty="0" err="1">
                <a:solidFill>
                  <a:schemeClr val="dk1"/>
                </a:solidFill>
                <a:latin typeface="Lato"/>
                <a:ea typeface="Lato"/>
                <a:cs typeface="Lato"/>
                <a:sym typeface="Lato"/>
              </a:rPr>
              <a:t>we</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found</a:t>
            </a:r>
            <a:r>
              <a:rPr lang="fr" sz="1200" dirty="0">
                <a:solidFill>
                  <a:schemeClr val="dk1"/>
                </a:solidFill>
                <a:latin typeface="Lato"/>
                <a:ea typeface="Lato"/>
                <a:cs typeface="Lato"/>
                <a:sym typeface="Lato"/>
              </a:rPr>
              <a:t> </a:t>
            </a:r>
            <a:r>
              <a:rPr lang="fr" sz="1200" dirty="0" err="1">
                <a:solidFill>
                  <a:schemeClr val="dk1"/>
                </a:solidFill>
                <a:latin typeface="Lato"/>
                <a:ea typeface="Lato"/>
                <a:cs typeface="Lato"/>
                <a:sym typeface="Lato"/>
              </a:rPr>
              <a:t>is</a:t>
            </a:r>
            <a:r>
              <a:rPr lang="fr" sz="1200" dirty="0">
                <a:solidFill>
                  <a:schemeClr val="dk1"/>
                </a:solidFill>
                <a:latin typeface="Lato"/>
                <a:ea typeface="Lato"/>
                <a:cs typeface="Lato"/>
                <a:sym typeface="Lato"/>
              </a:rPr>
              <a:t> the </a:t>
            </a:r>
            <a:r>
              <a:rPr lang="fr" sz="1200" dirty="0" err="1">
                <a:solidFill>
                  <a:schemeClr val="dk1"/>
                </a:solidFill>
                <a:latin typeface="Lato"/>
                <a:ea typeface="Lato"/>
                <a:cs typeface="Lato"/>
                <a:sym typeface="Lato"/>
              </a:rPr>
              <a:t>following</a:t>
            </a:r>
            <a:r>
              <a:rPr lang="fr" sz="1200" dirty="0">
                <a:solidFill>
                  <a:schemeClr val="dk1"/>
                </a:solidFill>
                <a:latin typeface="Lato"/>
                <a:ea typeface="Lato"/>
                <a:cs typeface="Lato"/>
                <a:sym typeface="Lato"/>
              </a:rPr>
              <a:t> :</a:t>
            </a:r>
            <a:endParaRPr sz="1200" dirty="0">
              <a:solidFill>
                <a:schemeClr val="dk1"/>
              </a:solidFill>
              <a:latin typeface="Lato"/>
              <a:ea typeface="Lato"/>
              <a:cs typeface="Lato"/>
              <a:sym typeface="Lato"/>
            </a:endParaRPr>
          </a:p>
        </p:txBody>
      </p:sp>
      <p:pic>
        <p:nvPicPr>
          <p:cNvPr id="9" name="Google Shape;132;p16">
            <a:extLst>
              <a:ext uri="{FF2B5EF4-FFF2-40B4-BE49-F238E27FC236}">
                <a16:creationId xmlns:a16="http://schemas.microsoft.com/office/drawing/2014/main" id="{3F11CDC2-59DE-0942-A479-B56DC83920D1}"/>
              </a:ext>
            </a:extLst>
          </p:cNvPr>
          <p:cNvPicPr preferRelativeResize="0"/>
          <p:nvPr/>
        </p:nvPicPr>
        <p:blipFill>
          <a:blip r:embed="rId3">
            <a:alphaModFix/>
          </a:blip>
          <a:stretch>
            <a:fillRect/>
          </a:stretch>
        </p:blipFill>
        <p:spPr>
          <a:xfrm>
            <a:off x="3600698" y="4795960"/>
            <a:ext cx="1942600" cy="1611475"/>
          </a:xfrm>
          <a:prstGeom prst="rect">
            <a:avLst/>
          </a:prstGeom>
          <a:noFill/>
          <a:ln>
            <a:noFill/>
          </a:ln>
        </p:spPr>
      </p:pic>
    </p:spTree>
    <p:extLst>
      <p:ext uri="{BB962C8B-B14F-4D97-AF65-F5344CB8AC3E}">
        <p14:creationId xmlns:p14="http://schemas.microsoft.com/office/powerpoint/2010/main" val="2021603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a:t>
            </a:r>
            <a:r>
              <a:rPr lang="fr" sz="2000" b="1">
                <a:solidFill>
                  <a:schemeClr val="lt1"/>
                </a:solidFill>
                <a:latin typeface="Montserrat"/>
                <a:sym typeface="Montserrat"/>
              </a:rPr>
              <a:t>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
        <p:nvSpPr>
          <p:cNvPr id="7" name="TextBox 6">
            <a:extLst>
              <a:ext uri="{FF2B5EF4-FFF2-40B4-BE49-F238E27FC236}">
                <a16:creationId xmlns:a16="http://schemas.microsoft.com/office/drawing/2014/main" id="{B6E1F9AA-1409-CD4F-8FA5-E5E577375530}"/>
              </a:ext>
            </a:extLst>
          </p:cNvPr>
          <p:cNvSpPr txBox="1"/>
          <p:nvPr/>
        </p:nvSpPr>
        <p:spPr>
          <a:xfrm>
            <a:off x="5376963" y="3841233"/>
            <a:ext cx="2631687" cy="53860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Parameters tuning</a:t>
            </a:r>
          </a:p>
          <a:p>
            <a:pPr marL="342900" indent="-342900">
              <a:spcAft>
                <a:spcPts val="600"/>
              </a:spcAft>
              <a:buFont typeface="Arial" panose="020B0604020202020204" pitchFamily="34" charset="0"/>
              <a:buChar char="•"/>
            </a:pPr>
            <a:r>
              <a:rPr lang="en-FR" sz="1200" b="1" u="sng" dirty="0">
                <a:solidFill>
                  <a:schemeClr val="bg1"/>
                </a:solidFill>
                <a:latin typeface="Montserrat" pitchFamily="2" charset="77"/>
              </a:rPr>
              <a:t>Feature engineering</a:t>
            </a:r>
          </a:p>
        </p:txBody>
      </p:sp>
    </p:spTree>
    <p:extLst>
      <p:ext uri="{BB962C8B-B14F-4D97-AF65-F5344CB8AC3E}">
        <p14:creationId xmlns:p14="http://schemas.microsoft.com/office/powerpoint/2010/main" val="148313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C732F30-4B20-684E-B84E-105E9815B4DF}"/>
              </a:ext>
            </a:extLst>
          </p:cNvPr>
          <p:cNvSpPr/>
          <p:nvPr/>
        </p:nvSpPr>
        <p:spPr>
          <a:xfrm>
            <a:off x="1761893" y="727847"/>
            <a:ext cx="3456878"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Cos/Sin transformations</a:t>
            </a:r>
          </a:p>
        </p:txBody>
      </p:sp>
      <p:sp>
        <p:nvSpPr>
          <p:cNvPr id="3" name="Google Shape;59;p13">
            <a:extLst>
              <a:ext uri="{FF2B5EF4-FFF2-40B4-BE49-F238E27FC236}">
                <a16:creationId xmlns:a16="http://schemas.microsoft.com/office/drawing/2014/main" id="{DB8ACC7D-4E39-924F-B09E-C9193E7D5A71}"/>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III. </a:t>
            </a:r>
            <a:r>
              <a:rPr lang="fr" sz="1050" dirty="0" err="1">
                <a:latin typeface="Montserrat"/>
                <a:ea typeface="Montserrat"/>
                <a:cs typeface="Montserrat"/>
                <a:sym typeface="Montserrat"/>
              </a:rPr>
              <a:t>Feature</a:t>
            </a:r>
            <a:r>
              <a:rPr lang="fr" sz="1050" dirty="0">
                <a:latin typeface="Montserrat"/>
                <a:ea typeface="Montserrat"/>
                <a:cs typeface="Montserrat"/>
                <a:sym typeface="Montserrat"/>
              </a:rPr>
              <a:t> Engineering</a:t>
            </a:r>
            <a:endParaRPr sz="1050" dirty="0">
              <a:latin typeface="Montserrat"/>
              <a:ea typeface="Montserrat"/>
              <a:cs typeface="Montserrat"/>
              <a:sym typeface="Montserrat"/>
            </a:endParaRPr>
          </a:p>
        </p:txBody>
      </p:sp>
      <p:sp>
        <p:nvSpPr>
          <p:cNvPr id="7" name="Rounded Rectangle 6">
            <a:extLst>
              <a:ext uri="{FF2B5EF4-FFF2-40B4-BE49-F238E27FC236}">
                <a16:creationId xmlns:a16="http://schemas.microsoft.com/office/drawing/2014/main" id="{2E27F4DE-3423-3F45-A48C-127BC8C3298D}"/>
              </a:ext>
            </a:extLst>
          </p:cNvPr>
          <p:cNvSpPr/>
          <p:nvPr/>
        </p:nvSpPr>
        <p:spPr>
          <a:xfrm>
            <a:off x="5498144" y="727846"/>
            <a:ext cx="3456878"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Polynomial combinations</a:t>
            </a:r>
          </a:p>
        </p:txBody>
      </p:sp>
      <p:sp>
        <p:nvSpPr>
          <p:cNvPr id="9" name="TextBox 8">
            <a:extLst>
              <a:ext uri="{FF2B5EF4-FFF2-40B4-BE49-F238E27FC236}">
                <a16:creationId xmlns:a16="http://schemas.microsoft.com/office/drawing/2014/main" id="{270EC6E4-0BCA-F44A-910F-867F9080D261}"/>
              </a:ext>
            </a:extLst>
          </p:cNvPr>
          <p:cNvSpPr txBox="1"/>
          <p:nvPr/>
        </p:nvSpPr>
        <p:spPr>
          <a:xfrm>
            <a:off x="5732319" y="3716041"/>
            <a:ext cx="3088296" cy="837345"/>
          </a:xfrm>
          <a:prstGeom prst="rect">
            <a:avLst/>
          </a:prstGeom>
          <a:noFill/>
        </p:spPr>
        <p:txBody>
          <a:bodyPr wrap="square">
            <a:spAutoFit/>
          </a:bodyPr>
          <a:lstStyle/>
          <a:p>
            <a:pPr marL="0" lvl="0" indent="0" algn="just" rtl="0">
              <a:lnSpc>
                <a:spcPct val="115000"/>
              </a:lnSpc>
              <a:spcBef>
                <a:spcPts val="1000"/>
              </a:spcBef>
              <a:spcAft>
                <a:spcPts val="0"/>
              </a:spcAft>
              <a:buClr>
                <a:schemeClr val="dk1"/>
              </a:buClr>
              <a:buSzPts val="1100"/>
              <a:buFont typeface="Arial"/>
              <a:buNone/>
            </a:pPr>
            <a:r>
              <a:rPr lang="en-GB" sz="1200" dirty="0">
                <a:solidFill>
                  <a:schemeClr val="dk1"/>
                </a:solidFill>
                <a:latin typeface="Lato"/>
                <a:ea typeface="Lato"/>
                <a:cs typeface="Lato"/>
                <a:sym typeface="Lato"/>
              </a:rPr>
              <a:t>After some iterations, we failed in improving the RMSE.</a:t>
            </a:r>
          </a:p>
          <a:p>
            <a:pPr lvl="0" algn="just" rtl="0">
              <a:lnSpc>
                <a:spcPct val="115000"/>
              </a:lnSpc>
              <a:spcBef>
                <a:spcPts val="1000"/>
              </a:spcBef>
              <a:spcAft>
                <a:spcPts val="0"/>
              </a:spcAft>
              <a:buClr>
                <a:schemeClr val="dk1"/>
              </a:buClr>
              <a:buSzPts val="1100"/>
            </a:pPr>
            <a:endParaRPr lang="en-GB" sz="1200" dirty="0">
              <a:solidFill>
                <a:schemeClr val="dk1"/>
              </a:solidFill>
              <a:latin typeface="Lato"/>
              <a:ea typeface="Lato"/>
              <a:cs typeface="Lato"/>
              <a:sym typeface="Lato"/>
            </a:endParaRPr>
          </a:p>
        </p:txBody>
      </p:sp>
      <p:sp>
        <p:nvSpPr>
          <p:cNvPr id="4" name="Rounded Rectangle 3">
            <a:extLst>
              <a:ext uri="{FF2B5EF4-FFF2-40B4-BE49-F238E27FC236}">
                <a16:creationId xmlns:a16="http://schemas.microsoft.com/office/drawing/2014/main" id="{ECF2697D-F15A-9E40-875D-AAFBA56DD92F}"/>
              </a:ext>
            </a:extLst>
          </p:cNvPr>
          <p:cNvSpPr/>
          <p:nvPr/>
        </p:nvSpPr>
        <p:spPr>
          <a:xfrm>
            <a:off x="412595" y="1416205"/>
            <a:ext cx="1081668" cy="702527"/>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b="1" dirty="0">
                <a:solidFill>
                  <a:schemeClr val="dk1"/>
                </a:solidFill>
                <a:latin typeface="Lato"/>
                <a:ea typeface="Lato"/>
                <a:cs typeface="Lato"/>
              </a:rPr>
              <a:t>Idea</a:t>
            </a:r>
          </a:p>
        </p:txBody>
      </p:sp>
      <p:sp>
        <p:nvSpPr>
          <p:cNvPr id="10" name="Rounded Rectangle 9">
            <a:extLst>
              <a:ext uri="{FF2B5EF4-FFF2-40B4-BE49-F238E27FC236}">
                <a16:creationId xmlns:a16="http://schemas.microsoft.com/office/drawing/2014/main" id="{BD751E71-1EA3-994E-85A4-52DEF04B09EE}"/>
              </a:ext>
            </a:extLst>
          </p:cNvPr>
          <p:cNvSpPr/>
          <p:nvPr/>
        </p:nvSpPr>
        <p:spPr>
          <a:xfrm>
            <a:off x="412595" y="2640386"/>
            <a:ext cx="1081668" cy="702527"/>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b="1" dirty="0">
                <a:solidFill>
                  <a:schemeClr val="dk1"/>
                </a:solidFill>
                <a:latin typeface="Lato"/>
                <a:ea typeface="Lato"/>
                <a:cs typeface="Lato"/>
              </a:rPr>
              <a:t>Purpose</a:t>
            </a:r>
          </a:p>
        </p:txBody>
      </p:sp>
      <p:sp>
        <p:nvSpPr>
          <p:cNvPr id="11" name="Rounded Rectangle 10">
            <a:extLst>
              <a:ext uri="{FF2B5EF4-FFF2-40B4-BE49-F238E27FC236}">
                <a16:creationId xmlns:a16="http://schemas.microsoft.com/office/drawing/2014/main" id="{5F587749-A327-B84D-9588-AB98002FF5A3}"/>
              </a:ext>
            </a:extLst>
          </p:cNvPr>
          <p:cNvSpPr/>
          <p:nvPr/>
        </p:nvSpPr>
        <p:spPr>
          <a:xfrm>
            <a:off x="412595" y="3696035"/>
            <a:ext cx="1081668" cy="1899174"/>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b="1" dirty="0">
                <a:solidFill>
                  <a:schemeClr val="dk1"/>
                </a:solidFill>
                <a:latin typeface="Lato"/>
                <a:ea typeface="Lato"/>
                <a:cs typeface="Lato"/>
              </a:rPr>
              <a:t>Results</a:t>
            </a:r>
          </a:p>
        </p:txBody>
      </p:sp>
      <p:sp>
        <p:nvSpPr>
          <p:cNvPr id="14" name="TextBox 13">
            <a:extLst>
              <a:ext uri="{FF2B5EF4-FFF2-40B4-BE49-F238E27FC236}">
                <a16:creationId xmlns:a16="http://schemas.microsoft.com/office/drawing/2014/main" id="{490E4B2A-C916-6745-BA50-75E4981B6556}"/>
              </a:ext>
            </a:extLst>
          </p:cNvPr>
          <p:cNvSpPr txBox="1"/>
          <p:nvPr/>
        </p:nvSpPr>
        <p:spPr>
          <a:xfrm>
            <a:off x="1996068" y="1519099"/>
            <a:ext cx="2988527" cy="496739"/>
          </a:xfrm>
          <a:prstGeom prst="rect">
            <a:avLst/>
          </a:prstGeom>
          <a:noFill/>
        </p:spPr>
        <p:txBody>
          <a:bodyPr wrap="square">
            <a:spAutoFit/>
          </a:bodyPr>
          <a:lstStyle/>
          <a:p>
            <a:pPr lvl="0" algn="just">
              <a:lnSpc>
                <a:spcPct val="115000"/>
              </a:lnSpc>
            </a:pPr>
            <a:r>
              <a:rPr lang="en-GB" sz="1200" dirty="0">
                <a:solidFill>
                  <a:schemeClr val="dk1"/>
                </a:solidFill>
                <a:latin typeface="Lato"/>
                <a:ea typeface="Lato"/>
                <a:cs typeface="Lato"/>
                <a:sym typeface="Lato"/>
              </a:rPr>
              <a:t>Encode the t</a:t>
            </a:r>
            <a:r>
              <a:rPr lang="en-GB" sz="1200" b="1" dirty="0">
                <a:solidFill>
                  <a:schemeClr val="dk1"/>
                </a:solidFill>
                <a:latin typeface="Lato"/>
                <a:ea typeface="Lato"/>
                <a:cs typeface="Lato"/>
                <a:sym typeface="Lato"/>
              </a:rPr>
              <a:t>ime-related variables</a:t>
            </a:r>
          </a:p>
          <a:p>
            <a:pPr lvl="0" algn="just">
              <a:lnSpc>
                <a:spcPct val="115000"/>
              </a:lnSpc>
            </a:pPr>
            <a:r>
              <a:rPr lang="en-GB" sz="1200" dirty="0">
                <a:solidFill>
                  <a:schemeClr val="dk1"/>
                </a:solidFill>
                <a:latin typeface="Lato"/>
                <a:ea typeface="Lato"/>
                <a:cs typeface="Lato"/>
                <a:sym typeface="Lato"/>
              </a:rPr>
              <a:t>(</a:t>
            </a:r>
            <a:r>
              <a:rPr lang="en-GB" sz="1200" dirty="0" err="1">
                <a:solidFill>
                  <a:schemeClr val="dk1"/>
                </a:solidFill>
                <a:latin typeface="Lato"/>
                <a:ea typeface="Lato"/>
                <a:cs typeface="Lato"/>
                <a:sym typeface="Lato"/>
              </a:rPr>
              <a:t>ie</a:t>
            </a:r>
            <a:r>
              <a:rPr lang="en-GB" sz="1200" dirty="0">
                <a:solidFill>
                  <a:schemeClr val="dk1"/>
                </a:solidFill>
                <a:latin typeface="Lato"/>
                <a:ea typeface="Lato"/>
                <a:cs typeface="Lato"/>
                <a:sym typeface="Lato"/>
              </a:rPr>
              <a:t> </a:t>
            </a:r>
            <a:r>
              <a:rPr lang="en-GB" sz="1200" i="1" dirty="0">
                <a:solidFill>
                  <a:schemeClr val="dk1"/>
                </a:solidFill>
                <a:latin typeface="Lato"/>
                <a:ea typeface="Lato"/>
                <a:cs typeface="Lato"/>
                <a:sym typeface="Lato"/>
              </a:rPr>
              <a:t>hour, month, day</a:t>
            </a:r>
            <a:r>
              <a:rPr lang="en-GB" sz="1200" dirty="0">
                <a:solidFill>
                  <a:schemeClr val="dk1"/>
                </a:solidFill>
                <a:latin typeface="Lato"/>
                <a:ea typeface="Lato"/>
                <a:cs typeface="Lato"/>
                <a:sym typeface="Lato"/>
              </a:rPr>
              <a:t>) with cos and sin</a:t>
            </a:r>
          </a:p>
        </p:txBody>
      </p:sp>
      <p:sp>
        <p:nvSpPr>
          <p:cNvPr id="15" name="TextBox 14">
            <a:extLst>
              <a:ext uri="{FF2B5EF4-FFF2-40B4-BE49-F238E27FC236}">
                <a16:creationId xmlns:a16="http://schemas.microsoft.com/office/drawing/2014/main" id="{7BFBFA89-2BE2-924F-B96B-6D71DADBBA53}"/>
              </a:ext>
            </a:extLst>
          </p:cNvPr>
          <p:cNvSpPr txBox="1"/>
          <p:nvPr/>
        </p:nvSpPr>
        <p:spPr>
          <a:xfrm>
            <a:off x="5732319" y="1536636"/>
            <a:ext cx="3088296" cy="461665"/>
          </a:xfrm>
          <a:prstGeom prst="rect">
            <a:avLst/>
          </a:prstGeom>
          <a:noFill/>
        </p:spPr>
        <p:txBody>
          <a:bodyPr wrap="square">
            <a:spAutoFit/>
          </a:bodyPr>
          <a:lstStyle/>
          <a:p>
            <a:r>
              <a:rPr lang="en-GB" sz="1200" dirty="0">
                <a:solidFill>
                  <a:schemeClr val="dk1"/>
                </a:solidFill>
                <a:latin typeface="Lato"/>
                <a:ea typeface="Lato"/>
                <a:cs typeface="Lato"/>
                <a:sym typeface="Lato"/>
              </a:rPr>
              <a:t>Raise the date/hour features to the power of 2 and 3 </a:t>
            </a:r>
            <a:endParaRPr lang="en-FR" sz="1200" dirty="0"/>
          </a:p>
        </p:txBody>
      </p:sp>
      <p:sp>
        <p:nvSpPr>
          <p:cNvPr id="17" name="TextBox 16">
            <a:extLst>
              <a:ext uri="{FF2B5EF4-FFF2-40B4-BE49-F238E27FC236}">
                <a16:creationId xmlns:a16="http://schemas.microsoft.com/office/drawing/2014/main" id="{96028C48-B3DB-5C4B-AD21-1E95E3383DDD}"/>
              </a:ext>
            </a:extLst>
          </p:cNvPr>
          <p:cNvSpPr txBox="1"/>
          <p:nvPr/>
        </p:nvSpPr>
        <p:spPr>
          <a:xfrm>
            <a:off x="5732319" y="2760817"/>
            <a:ext cx="3088296" cy="461665"/>
          </a:xfrm>
          <a:prstGeom prst="rect">
            <a:avLst/>
          </a:prstGeom>
          <a:noFill/>
        </p:spPr>
        <p:txBody>
          <a:bodyPr wrap="square">
            <a:spAutoFit/>
          </a:bodyPr>
          <a:lstStyle/>
          <a:p>
            <a:r>
              <a:rPr lang="en-GB" sz="1200" dirty="0">
                <a:solidFill>
                  <a:schemeClr val="dk1"/>
                </a:solidFill>
                <a:latin typeface="Lato"/>
                <a:ea typeface="Lato"/>
                <a:cs typeface="Lato"/>
                <a:sym typeface="Lato"/>
              </a:rPr>
              <a:t>Represent the interaction between features multiplying the variables together. </a:t>
            </a:r>
            <a:endParaRPr lang="en-FR" sz="1200" dirty="0"/>
          </a:p>
        </p:txBody>
      </p:sp>
      <p:sp>
        <p:nvSpPr>
          <p:cNvPr id="19" name="TextBox 18">
            <a:extLst>
              <a:ext uri="{FF2B5EF4-FFF2-40B4-BE49-F238E27FC236}">
                <a16:creationId xmlns:a16="http://schemas.microsoft.com/office/drawing/2014/main" id="{54F2F871-87CA-514C-9712-6FA0DC0CF5C9}"/>
              </a:ext>
            </a:extLst>
          </p:cNvPr>
          <p:cNvSpPr txBox="1"/>
          <p:nvPr/>
        </p:nvSpPr>
        <p:spPr>
          <a:xfrm>
            <a:off x="1996068" y="2760817"/>
            <a:ext cx="2988527" cy="461665"/>
          </a:xfrm>
          <a:prstGeom prst="rect">
            <a:avLst/>
          </a:prstGeom>
          <a:noFill/>
        </p:spPr>
        <p:txBody>
          <a:bodyPr wrap="square">
            <a:spAutoFit/>
          </a:bodyPr>
          <a:lstStyle>
            <a:defPPr>
              <a:defRPr lang="en-FR"/>
            </a:defPPr>
            <a:lvl1pPr>
              <a:defRPr sz="1200">
                <a:solidFill>
                  <a:schemeClr val="dk1"/>
                </a:solidFill>
                <a:latin typeface="Lato"/>
                <a:ea typeface="Lato"/>
                <a:cs typeface="Lato"/>
              </a:defRPr>
            </a:lvl1pPr>
          </a:lstStyle>
          <a:p>
            <a:r>
              <a:rPr lang="en-GB" dirty="0">
                <a:sym typeface="Lato"/>
              </a:rPr>
              <a:t>Represent the time circularity and avoid considering time as linear.</a:t>
            </a:r>
            <a:endParaRPr lang="en-FR" dirty="0"/>
          </a:p>
        </p:txBody>
      </p:sp>
      <p:sp>
        <p:nvSpPr>
          <p:cNvPr id="21" name="TextBox 20">
            <a:extLst>
              <a:ext uri="{FF2B5EF4-FFF2-40B4-BE49-F238E27FC236}">
                <a16:creationId xmlns:a16="http://schemas.microsoft.com/office/drawing/2014/main" id="{5FB3AE73-893F-0B42-80B3-782EDFDD43A6}"/>
              </a:ext>
            </a:extLst>
          </p:cNvPr>
          <p:cNvSpPr txBox="1"/>
          <p:nvPr/>
        </p:nvSpPr>
        <p:spPr>
          <a:xfrm>
            <a:off x="1996068" y="3696035"/>
            <a:ext cx="2988527" cy="1899174"/>
          </a:xfrm>
          <a:prstGeom prst="rect">
            <a:avLst/>
          </a:prstGeom>
          <a:noFill/>
        </p:spPr>
        <p:txBody>
          <a:bodyPr wrap="square">
            <a:spAutoFit/>
          </a:bodyPr>
          <a:lstStyle/>
          <a:p>
            <a:pPr lvl="0" algn="just">
              <a:lnSpc>
                <a:spcPct val="115000"/>
              </a:lnSpc>
              <a:spcBef>
                <a:spcPts val="1000"/>
              </a:spcBef>
            </a:pPr>
            <a:r>
              <a:rPr lang="en-GB" sz="1200" dirty="0">
                <a:solidFill>
                  <a:schemeClr val="dk1"/>
                </a:solidFill>
                <a:latin typeface="Lato"/>
                <a:ea typeface="Lato"/>
                <a:cs typeface="Lato"/>
                <a:sym typeface="Lato"/>
              </a:rPr>
              <a:t>We chose the </a:t>
            </a:r>
            <a:r>
              <a:rPr lang="en-GB" sz="1200" dirty="0" err="1">
                <a:solidFill>
                  <a:schemeClr val="dk1"/>
                </a:solidFill>
                <a:latin typeface="Lato"/>
                <a:ea typeface="Lato"/>
                <a:cs typeface="Lato"/>
                <a:sym typeface="Lato"/>
              </a:rPr>
              <a:t>LightGBM</a:t>
            </a:r>
            <a:r>
              <a:rPr lang="en-GB" sz="1200" dirty="0">
                <a:solidFill>
                  <a:schemeClr val="dk1"/>
                </a:solidFill>
                <a:latin typeface="Lato"/>
                <a:ea typeface="Lato"/>
                <a:cs typeface="Lato"/>
                <a:sym typeface="Lato"/>
              </a:rPr>
              <a:t> model, and it builds its split rules according to one feature at a time. This means that this model fails to process these two features simultaneously whereas the cos/sin values are expected to be considered as one single coordinates system. </a:t>
            </a:r>
          </a:p>
          <a:p>
            <a:pPr lvl="0" algn="just">
              <a:lnSpc>
                <a:spcPct val="115000"/>
              </a:lnSpc>
              <a:spcBef>
                <a:spcPts val="1000"/>
              </a:spcBef>
            </a:pPr>
            <a:r>
              <a:rPr lang="en-GB" sz="1200" i="1" dirty="0">
                <a:solidFill>
                  <a:schemeClr val="dk1"/>
                </a:solidFill>
                <a:latin typeface="Lato"/>
                <a:ea typeface="Lato"/>
                <a:cs typeface="Lato"/>
                <a:sym typeface="Lato"/>
              </a:rPr>
              <a:t>Not considered in our final model</a:t>
            </a:r>
          </a:p>
        </p:txBody>
      </p:sp>
      <p:sp>
        <p:nvSpPr>
          <p:cNvPr id="23" name="TextBox 22">
            <a:extLst>
              <a:ext uri="{FF2B5EF4-FFF2-40B4-BE49-F238E27FC236}">
                <a16:creationId xmlns:a16="http://schemas.microsoft.com/office/drawing/2014/main" id="{61449A32-DB26-8E48-91A8-3476E93C6D1A}"/>
              </a:ext>
            </a:extLst>
          </p:cNvPr>
          <p:cNvSpPr txBox="1"/>
          <p:nvPr/>
        </p:nvSpPr>
        <p:spPr>
          <a:xfrm>
            <a:off x="5732319" y="5288534"/>
            <a:ext cx="4572000" cy="284373"/>
          </a:xfrm>
          <a:prstGeom prst="rect">
            <a:avLst/>
          </a:prstGeom>
          <a:noFill/>
        </p:spPr>
        <p:txBody>
          <a:bodyPr wrap="square">
            <a:spAutoFit/>
          </a:bodyPr>
          <a:lstStyle/>
          <a:p>
            <a:pPr marL="0" lvl="0" indent="0" algn="just" rtl="0">
              <a:lnSpc>
                <a:spcPct val="115000"/>
              </a:lnSpc>
              <a:spcBef>
                <a:spcPts val="1000"/>
              </a:spcBef>
              <a:spcAft>
                <a:spcPts val="0"/>
              </a:spcAft>
              <a:buClr>
                <a:schemeClr val="dk1"/>
              </a:buClr>
              <a:buSzPts val="1100"/>
              <a:buFont typeface="Arial"/>
              <a:buNone/>
            </a:pPr>
            <a:r>
              <a:rPr lang="en-GB" sz="1200" i="1" dirty="0">
                <a:solidFill>
                  <a:schemeClr val="dk1"/>
                </a:solidFill>
                <a:latin typeface="Lato"/>
                <a:ea typeface="Lato"/>
                <a:cs typeface="Lato"/>
                <a:sym typeface="Lato"/>
              </a:rPr>
              <a:t>Not considered in our final model </a:t>
            </a:r>
          </a:p>
        </p:txBody>
      </p:sp>
    </p:spTree>
    <p:extLst>
      <p:ext uri="{BB962C8B-B14F-4D97-AF65-F5344CB8AC3E}">
        <p14:creationId xmlns:p14="http://schemas.microsoft.com/office/powerpoint/2010/main" val="347515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
        <p:nvSpPr>
          <p:cNvPr id="2" name="TextBox 1">
            <a:extLst>
              <a:ext uri="{FF2B5EF4-FFF2-40B4-BE49-F238E27FC236}">
                <a16:creationId xmlns:a16="http://schemas.microsoft.com/office/drawing/2014/main" id="{B20A76E0-D9AC-6447-9852-991E7CC59169}"/>
              </a:ext>
            </a:extLst>
          </p:cNvPr>
          <p:cNvSpPr txBox="1"/>
          <p:nvPr/>
        </p:nvSpPr>
        <p:spPr>
          <a:xfrm>
            <a:off x="5197681" y="952291"/>
            <a:ext cx="2631687" cy="80021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Missing Data</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Merging external data</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Encoding choices</a:t>
            </a:r>
          </a:p>
        </p:txBody>
      </p:sp>
    </p:spTree>
    <p:extLst>
      <p:ext uri="{BB962C8B-B14F-4D97-AF65-F5344CB8AC3E}">
        <p14:creationId xmlns:p14="http://schemas.microsoft.com/office/powerpoint/2010/main" val="1927778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Tree>
    <p:extLst>
      <p:ext uri="{BB962C8B-B14F-4D97-AF65-F5344CB8AC3E}">
        <p14:creationId xmlns:p14="http://schemas.microsoft.com/office/powerpoint/2010/main" val="309074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33;p16">
            <a:extLst>
              <a:ext uri="{FF2B5EF4-FFF2-40B4-BE49-F238E27FC236}">
                <a16:creationId xmlns:a16="http://schemas.microsoft.com/office/drawing/2014/main" id="{C9E1E31A-EEEB-ED4B-B6CA-D39D15066BCE}"/>
              </a:ext>
            </a:extLst>
          </p:cNvPr>
          <p:cNvPicPr preferRelativeResize="0"/>
          <p:nvPr/>
        </p:nvPicPr>
        <p:blipFill>
          <a:blip r:embed="rId2">
            <a:alphaModFix/>
          </a:blip>
          <a:stretch>
            <a:fillRect/>
          </a:stretch>
        </p:blipFill>
        <p:spPr>
          <a:xfrm>
            <a:off x="1846351" y="2628880"/>
            <a:ext cx="5473329" cy="3293596"/>
          </a:xfrm>
          <a:prstGeom prst="rect">
            <a:avLst/>
          </a:prstGeom>
          <a:noFill/>
          <a:ln>
            <a:noFill/>
          </a:ln>
        </p:spPr>
      </p:pic>
      <p:sp>
        <p:nvSpPr>
          <p:cNvPr id="6" name="Rounded Rectangle 5">
            <a:extLst>
              <a:ext uri="{FF2B5EF4-FFF2-40B4-BE49-F238E27FC236}">
                <a16:creationId xmlns:a16="http://schemas.microsoft.com/office/drawing/2014/main" id="{6E689477-85B5-154E-8596-57412E21F8A2}"/>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Final RMSE</a:t>
            </a:r>
          </a:p>
        </p:txBody>
      </p:sp>
      <p:sp>
        <p:nvSpPr>
          <p:cNvPr id="7" name="TextBox 6">
            <a:extLst>
              <a:ext uri="{FF2B5EF4-FFF2-40B4-BE49-F238E27FC236}">
                <a16:creationId xmlns:a16="http://schemas.microsoft.com/office/drawing/2014/main" id="{DC44E7E2-0E75-D148-A35D-553C07E5337A}"/>
              </a:ext>
            </a:extLst>
          </p:cNvPr>
          <p:cNvSpPr txBox="1"/>
          <p:nvPr/>
        </p:nvSpPr>
        <p:spPr>
          <a:xfrm>
            <a:off x="188976" y="715188"/>
            <a:ext cx="8766047" cy="2015424"/>
          </a:xfrm>
          <a:prstGeom prst="rect">
            <a:avLst/>
          </a:prstGeom>
          <a:noFill/>
        </p:spPr>
        <p:txBody>
          <a:bodyPr wrap="square" rtlCol="0">
            <a:spAutoFit/>
          </a:bodyPr>
          <a:lstStyle/>
          <a:p>
            <a:pPr lvl="0">
              <a:lnSpc>
                <a:spcPct val="115000"/>
              </a:lnSpc>
              <a:spcBef>
                <a:spcPts val="1000"/>
              </a:spcBef>
            </a:pPr>
            <a:endParaRPr lang="en-FR" sz="1200" dirty="0">
              <a:sym typeface="Wingdings" pitchFamily="2" charset="2"/>
            </a:endParaRPr>
          </a:p>
          <a:p>
            <a:pPr lvl="0">
              <a:lnSpc>
                <a:spcPct val="115000"/>
              </a:lnSpc>
              <a:spcBef>
                <a:spcPts val="1000"/>
              </a:spcBef>
            </a:pPr>
            <a:r>
              <a:rPr lang="en-GB" sz="1200" dirty="0">
                <a:solidFill>
                  <a:schemeClr val="dk1"/>
                </a:solidFill>
                <a:latin typeface="Lato"/>
                <a:ea typeface="Lato"/>
                <a:cs typeface="Lato"/>
                <a:sym typeface="Lato"/>
              </a:rPr>
              <a:t>The final model is available on the ramp platform, under the submission name: “pantac_sur_tarmac19” and the team “</a:t>
            </a:r>
            <a:r>
              <a:rPr lang="en-GB" sz="1200" dirty="0" err="1">
                <a:solidFill>
                  <a:schemeClr val="dk1"/>
                </a:solidFill>
                <a:latin typeface="Lato"/>
                <a:ea typeface="Lato"/>
                <a:cs typeface="Lato"/>
                <a:sym typeface="Lato"/>
              </a:rPr>
              <a:t>ceptln</a:t>
            </a:r>
            <a:r>
              <a:rPr lang="en-GB" sz="1200" dirty="0">
                <a:solidFill>
                  <a:schemeClr val="dk1"/>
                </a:solidFill>
                <a:latin typeface="Lato"/>
                <a:ea typeface="Lato"/>
                <a:cs typeface="Lato"/>
                <a:sym typeface="Lato"/>
              </a:rPr>
              <a:t>”. </a:t>
            </a:r>
          </a:p>
          <a:p>
            <a:pPr lvl="0">
              <a:lnSpc>
                <a:spcPct val="115000"/>
              </a:lnSpc>
              <a:spcBef>
                <a:spcPts val="1000"/>
              </a:spcBef>
            </a:pPr>
            <a:r>
              <a:rPr lang="en-GB" sz="1200" dirty="0">
                <a:solidFill>
                  <a:schemeClr val="dk1"/>
                </a:solidFill>
                <a:latin typeface="Lato"/>
                <a:ea typeface="Lato"/>
                <a:cs typeface="Lato"/>
                <a:sym typeface="Lato"/>
              </a:rPr>
              <a:t>It gives the following outputs:</a:t>
            </a:r>
          </a:p>
          <a:p>
            <a:pPr marL="457200" lvl="0" indent="-304800">
              <a:lnSpc>
                <a:spcPct val="115000"/>
              </a:lnSpc>
              <a:buClr>
                <a:schemeClr val="dk1"/>
              </a:buClr>
              <a:buSzPts val="1200"/>
              <a:buFont typeface="Lato"/>
              <a:buChar char="●"/>
            </a:pPr>
            <a:r>
              <a:rPr lang="en-GB" sz="1200" dirty="0">
                <a:solidFill>
                  <a:schemeClr val="dk1"/>
                </a:solidFill>
                <a:latin typeface="Lato"/>
                <a:ea typeface="Lato"/>
                <a:cs typeface="Lato"/>
                <a:sym typeface="Lato"/>
              </a:rPr>
              <a:t>RMSE: 0.731</a:t>
            </a:r>
          </a:p>
          <a:p>
            <a:pPr marL="457200" lvl="0" indent="-304800">
              <a:lnSpc>
                <a:spcPct val="115000"/>
              </a:lnSpc>
              <a:buClr>
                <a:schemeClr val="dk1"/>
              </a:buClr>
              <a:buSzPts val="1200"/>
              <a:buFont typeface="Lato"/>
              <a:buChar char="●"/>
            </a:pPr>
            <a:r>
              <a:rPr lang="en-GB" sz="1200" dirty="0">
                <a:solidFill>
                  <a:schemeClr val="dk1"/>
                </a:solidFill>
                <a:latin typeface="Lato"/>
                <a:ea typeface="Lato"/>
                <a:cs typeface="Lato"/>
                <a:sym typeface="Lato"/>
              </a:rPr>
              <a:t>Train time: 161.27 sec</a:t>
            </a:r>
          </a:p>
          <a:p>
            <a:pPr marL="457200" lvl="0" indent="-304800">
              <a:lnSpc>
                <a:spcPct val="115000"/>
              </a:lnSpc>
              <a:buClr>
                <a:schemeClr val="dk1"/>
              </a:buClr>
              <a:buSzPts val="1200"/>
              <a:buFont typeface="Lato"/>
              <a:buChar char="●"/>
            </a:pPr>
            <a:r>
              <a:rPr lang="en-GB" sz="1200" dirty="0">
                <a:solidFill>
                  <a:schemeClr val="dk1"/>
                </a:solidFill>
                <a:latin typeface="Lato"/>
                <a:ea typeface="Lato"/>
                <a:cs typeface="Lato"/>
                <a:sym typeface="Lato"/>
              </a:rPr>
              <a:t>Validation time: 374.28 sec</a:t>
            </a:r>
          </a:p>
          <a:p>
            <a:endParaRPr lang="en-FR" sz="1200" dirty="0">
              <a:sym typeface="Wingdings" pitchFamily="2" charset="2"/>
            </a:endParaRPr>
          </a:p>
          <a:p>
            <a:endParaRPr lang="en-FR" sz="1350" dirty="0"/>
          </a:p>
        </p:txBody>
      </p:sp>
    </p:spTree>
    <p:extLst>
      <p:ext uri="{BB962C8B-B14F-4D97-AF65-F5344CB8AC3E}">
        <p14:creationId xmlns:p14="http://schemas.microsoft.com/office/powerpoint/2010/main" val="174285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
        <p:nvSpPr>
          <p:cNvPr id="2" name="TextBox 1">
            <a:extLst>
              <a:ext uri="{FF2B5EF4-FFF2-40B4-BE49-F238E27FC236}">
                <a16:creationId xmlns:a16="http://schemas.microsoft.com/office/drawing/2014/main" id="{B20A76E0-D9AC-6447-9852-991E7CC59169}"/>
              </a:ext>
            </a:extLst>
          </p:cNvPr>
          <p:cNvSpPr txBox="1"/>
          <p:nvPr/>
        </p:nvSpPr>
        <p:spPr>
          <a:xfrm>
            <a:off x="5197681" y="952291"/>
            <a:ext cx="2631687" cy="83099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FR" sz="1200" b="1" u="sng" dirty="0">
                <a:solidFill>
                  <a:schemeClr val="bg1"/>
                </a:solidFill>
                <a:latin typeface="Montserrat" pitchFamily="2" charset="77"/>
              </a:rPr>
              <a:t>Missing Data</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Merging external data</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Encoding choices</a:t>
            </a:r>
          </a:p>
        </p:txBody>
      </p:sp>
    </p:spTree>
    <p:extLst>
      <p:ext uri="{BB962C8B-B14F-4D97-AF65-F5344CB8AC3E}">
        <p14:creationId xmlns:p14="http://schemas.microsoft.com/office/powerpoint/2010/main" val="13829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A86BB5-59EF-FD4F-987F-C9408D7F768F}"/>
              </a:ext>
            </a:extLst>
          </p:cNvPr>
          <p:cNvSpPr txBox="1"/>
          <p:nvPr/>
        </p:nvSpPr>
        <p:spPr>
          <a:xfrm>
            <a:off x="188976" y="715188"/>
            <a:ext cx="8766047" cy="1166986"/>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lvl="0" algn="just">
              <a:spcBef>
                <a:spcPts val="1000"/>
              </a:spcBef>
              <a:buClr>
                <a:schemeClr val="dk1"/>
              </a:buClr>
              <a:buSzPts val="1100"/>
            </a:pPr>
            <a:r>
              <a:rPr lang="en-GB" sz="1200" dirty="0">
                <a:solidFill>
                  <a:schemeClr val="dk1"/>
                </a:solidFill>
                <a:latin typeface="Lato"/>
                <a:ea typeface="Lato"/>
                <a:cs typeface="Lato"/>
                <a:sym typeface="Lato"/>
              </a:rPr>
              <a:t>By plotting the number of bikes by day over the year for each counter, we discovered that 8 of them had a huge number of “0” values in the </a:t>
            </a:r>
            <a:r>
              <a:rPr lang="en-GB" sz="1200" b="1" i="1" dirty="0" err="1">
                <a:solidFill>
                  <a:schemeClr val="dk1"/>
                </a:solidFill>
                <a:latin typeface="Lato"/>
                <a:ea typeface="Lato"/>
                <a:cs typeface="Lato"/>
                <a:sym typeface="Lato"/>
              </a:rPr>
              <a:t>bike_count</a:t>
            </a:r>
            <a:r>
              <a:rPr lang="en-GB" sz="1200" dirty="0">
                <a:solidFill>
                  <a:schemeClr val="dk1"/>
                </a:solidFill>
                <a:latin typeface="Lato"/>
                <a:ea typeface="Lato"/>
                <a:cs typeface="Lato"/>
                <a:sym typeface="Lato"/>
              </a:rPr>
              <a:t> and </a:t>
            </a:r>
            <a:r>
              <a:rPr lang="en-GB" sz="1200" b="1" i="1" dirty="0" err="1">
                <a:solidFill>
                  <a:schemeClr val="dk1"/>
                </a:solidFill>
                <a:latin typeface="Lato"/>
                <a:ea typeface="Lato"/>
                <a:cs typeface="Lato"/>
                <a:sym typeface="Lato"/>
              </a:rPr>
              <a:t>log_bike_count</a:t>
            </a:r>
            <a:r>
              <a:rPr lang="en-GB" sz="1200" dirty="0">
                <a:solidFill>
                  <a:schemeClr val="dk1"/>
                </a:solidFill>
                <a:latin typeface="Lato"/>
                <a:ea typeface="Lato"/>
                <a:cs typeface="Lato"/>
                <a:sym typeface="Lato"/>
              </a:rPr>
              <a:t> features. More intriguing, those null values would last over several following days (Fig. 1) in the training </a:t>
            </a:r>
            <a:r>
              <a:rPr lang="en-GB" sz="1200" dirty="0" err="1">
                <a:solidFill>
                  <a:schemeClr val="dk1"/>
                </a:solidFill>
                <a:latin typeface="Lato"/>
                <a:ea typeface="Lato"/>
                <a:cs typeface="Lato"/>
                <a:sym typeface="Lato"/>
              </a:rPr>
              <a:t>paquet</a:t>
            </a:r>
            <a:r>
              <a:rPr lang="en-GB" sz="1200" dirty="0">
                <a:solidFill>
                  <a:schemeClr val="dk1"/>
                </a:solidFill>
                <a:latin typeface="Lato"/>
                <a:ea typeface="Lato"/>
                <a:cs typeface="Lato"/>
                <a:sym typeface="Lato"/>
              </a:rPr>
              <a:t>.</a:t>
            </a:r>
          </a:p>
          <a:p>
            <a:endParaRPr lang="en-FR" sz="1350" dirty="0"/>
          </a:p>
        </p:txBody>
      </p:sp>
      <p:sp>
        <p:nvSpPr>
          <p:cNvPr id="11" name="Google Shape;59;p13">
            <a:extLst>
              <a:ext uri="{FF2B5EF4-FFF2-40B4-BE49-F238E27FC236}">
                <a16:creationId xmlns:a16="http://schemas.microsoft.com/office/drawing/2014/main" id="{5CC3C77C-A130-7C47-BF03-462B8D011A47}"/>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 Data </a:t>
            </a:r>
            <a:r>
              <a:rPr lang="fr" sz="1050" dirty="0" err="1">
                <a:latin typeface="Montserrat"/>
                <a:ea typeface="Montserrat"/>
                <a:cs typeface="Montserrat"/>
                <a:sym typeface="Montserrat"/>
              </a:rPr>
              <a:t>Preprocessing</a:t>
            </a:r>
            <a:endParaRPr sz="1050" dirty="0">
              <a:latin typeface="Montserrat"/>
              <a:ea typeface="Montserrat"/>
              <a:cs typeface="Montserrat"/>
              <a:sym typeface="Montserrat"/>
            </a:endParaRPr>
          </a:p>
        </p:txBody>
      </p:sp>
      <p:sp>
        <p:nvSpPr>
          <p:cNvPr id="12" name="Rounded Rectangle 11">
            <a:extLst>
              <a:ext uri="{FF2B5EF4-FFF2-40B4-BE49-F238E27FC236}">
                <a16:creationId xmlns:a16="http://schemas.microsoft.com/office/drawing/2014/main" id="{57F36528-C3E8-2047-900A-3B3ED4234D8F}"/>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Missing Data </a:t>
            </a:r>
            <a:r>
              <a:rPr lang="en-FR" b="1">
                <a:solidFill>
                  <a:sysClr val="windowText" lastClr="000000"/>
                </a:solidFill>
                <a:latin typeface="Montserrat" pitchFamily="2" charset="77"/>
              </a:rPr>
              <a:t>in </a:t>
            </a:r>
            <a:r>
              <a:rPr lang="en-FR" b="1" i="1">
                <a:solidFill>
                  <a:sysClr val="windowText" lastClr="000000"/>
                </a:solidFill>
                <a:latin typeface="Montserrat" pitchFamily="2" charset="77"/>
              </a:rPr>
              <a:t>log</a:t>
            </a:r>
            <a:r>
              <a:rPr lang="fr-FR" b="1" i="1" dirty="0">
                <a:solidFill>
                  <a:sysClr val="windowText" lastClr="000000"/>
                </a:solidFill>
                <a:latin typeface="Montserrat" pitchFamily="2" charset="77"/>
              </a:rPr>
              <a:t>_</a:t>
            </a:r>
            <a:r>
              <a:rPr lang="en-FR" b="1" i="1">
                <a:solidFill>
                  <a:sysClr val="windowText" lastClr="000000"/>
                </a:solidFill>
                <a:latin typeface="Montserrat" pitchFamily="2" charset="77"/>
              </a:rPr>
              <a:t>bike</a:t>
            </a:r>
            <a:r>
              <a:rPr lang="fr-FR" b="1" i="1" dirty="0">
                <a:solidFill>
                  <a:sysClr val="windowText" lastClr="000000"/>
                </a:solidFill>
                <a:latin typeface="Montserrat" pitchFamily="2" charset="77"/>
              </a:rPr>
              <a:t>_</a:t>
            </a:r>
            <a:r>
              <a:rPr lang="en-FR" b="1" i="1">
                <a:solidFill>
                  <a:sysClr val="windowText" lastClr="000000"/>
                </a:solidFill>
                <a:latin typeface="Montserrat" pitchFamily="2" charset="77"/>
              </a:rPr>
              <a:t>count</a:t>
            </a:r>
            <a:endParaRPr lang="en-FR" b="1" i="1" dirty="0">
              <a:solidFill>
                <a:sysClr val="windowText" lastClr="000000"/>
              </a:solidFill>
              <a:latin typeface="Montserrat" pitchFamily="2" charset="77"/>
            </a:endParaRPr>
          </a:p>
        </p:txBody>
      </p:sp>
      <p:pic>
        <p:nvPicPr>
          <p:cNvPr id="20" name="Google Shape;65;p13">
            <a:extLst>
              <a:ext uri="{FF2B5EF4-FFF2-40B4-BE49-F238E27FC236}">
                <a16:creationId xmlns:a16="http://schemas.microsoft.com/office/drawing/2014/main" id="{12840FFA-1323-E542-B82B-059AA284E5A6}"/>
              </a:ext>
            </a:extLst>
          </p:cNvPr>
          <p:cNvPicPr preferRelativeResize="0"/>
          <p:nvPr/>
        </p:nvPicPr>
        <p:blipFill>
          <a:blip r:embed="rId2">
            <a:alphaModFix/>
          </a:blip>
          <a:stretch>
            <a:fillRect/>
          </a:stretch>
        </p:blipFill>
        <p:spPr>
          <a:xfrm>
            <a:off x="2480834" y="2357297"/>
            <a:ext cx="4182332" cy="1794305"/>
          </a:xfrm>
          <a:prstGeom prst="rect">
            <a:avLst/>
          </a:prstGeom>
          <a:noFill/>
          <a:ln>
            <a:noFill/>
          </a:ln>
        </p:spPr>
      </p:pic>
      <p:sp>
        <p:nvSpPr>
          <p:cNvPr id="21" name="Google Shape;66;p13">
            <a:extLst>
              <a:ext uri="{FF2B5EF4-FFF2-40B4-BE49-F238E27FC236}">
                <a16:creationId xmlns:a16="http://schemas.microsoft.com/office/drawing/2014/main" id="{13B58EC5-160B-F348-926E-1093CBFE9364}"/>
              </a:ext>
            </a:extLst>
          </p:cNvPr>
          <p:cNvSpPr txBox="1"/>
          <p:nvPr/>
        </p:nvSpPr>
        <p:spPr>
          <a:xfrm>
            <a:off x="2911504" y="4170109"/>
            <a:ext cx="3320992" cy="32328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900" dirty="0" err="1">
                <a:latin typeface="Lato"/>
                <a:ea typeface="Lato"/>
                <a:cs typeface="Lato"/>
                <a:sym typeface="Lato"/>
              </a:rPr>
              <a:t>Number</a:t>
            </a:r>
            <a:r>
              <a:rPr lang="fr" sz="900" dirty="0">
                <a:latin typeface="Lato"/>
                <a:ea typeface="Lato"/>
                <a:cs typeface="Lato"/>
                <a:sym typeface="Lato"/>
              </a:rPr>
              <a:t> of </a:t>
            </a:r>
            <a:r>
              <a:rPr lang="fr" sz="900" dirty="0" err="1">
                <a:latin typeface="Lato"/>
                <a:ea typeface="Lato"/>
                <a:cs typeface="Lato"/>
                <a:sym typeface="Lato"/>
              </a:rPr>
              <a:t>days</a:t>
            </a:r>
            <a:r>
              <a:rPr lang="fr" sz="900" dirty="0">
                <a:latin typeface="Lato"/>
                <a:ea typeface="Lato"/>
                <a:cs typeface="Lato"/>
                <a:sym typeface="Lato"/>
              </a:rPr>
              <a:t> </a:t>
            </a:r>
            <a:r>
              <a:rPr lang="fr" sz="900" dirty="0" err="1">
                <a:latin typeface="Lato"/>
                <a:ea typeface="Lato"/>
                <a:cs typeface="Lato"/>
                <a:sym typeface="Lato"/>
              </a:rPr>
              <a:t>without</a:t>
            </a:r>
            <a:r>
              <a:rPr lang="fr" sz="900" dirty="0">
                <a:latin typeface="Lato"/>
                <a:ea typeface="Lato"/>
                <a:cs typeface="Lato"/>
                <a:sym typeface="Lato"/>
              </a:rPr>
              <a:t> </a:t>
            </a:r>
            <a:r>
              <a:rPr lang="fr" sz="900" dirty="0" err="1">
                <a:latin typeface="Lato"/>
                <a:ea typeface="Lato"/>
                <a:cs typeface="Lato"/>
                <a:sym typeface="Lato"/>
              </a:rPr>
              <a:t>counting</a:t>
            </a:r>
            <a:r>
              <a:rPr lang="fr" sz="900" dirty="0">
                <a:latin typeface="Lato"/>
                <a:ea typeface="Lato"/>
                <a:cs typeface="Lato"/>
                <a:sym typeface="Lato"/>
              </a:rPr>
              <a:t> bikes by </a:t>
            </a:r>
            <a:r>
              <a:rPr lang="fr" sz="900" dirty="0" err="1">
                <a:latin typeface="Lato"/>
                <a:ea typeface="Lato"/>
                <a:cs typeface="Lato"/>
                <a:sym typeface="Lato"/>
              </a:rPr>
              <a:t>counter</a:t>
            </a:r>
            <a:endParaRPr sz="900" dirty="0">
              <a:latin typeface="Lato"/>
              <a:ea typeface="Lato"/>
              <a:cs typeface="Lato"/>
              <a:sym typeface="Lato"/>
            </a:endParaRPr>
          </a:p>
        </p:txBody>
      </p:sp>
      <p:sp>
        <p:nvSpPr>
          <p:cNvPr id="23" name="TextBox 22">
            <a:extLst>
              <a:ext uri="{FF2B5EF4-FFF2-40B4-BE49-F238E27FC236}">
                <a16:creationId xmlns:a16="http://schemas.microsoft.com/office/drawing/2014/main" id="{0A4816E0-2247-E140-AC27-BCCBFA625667}"/>
              </a:ext>
            </a:extLst>
          </p:cNvPr>
          <p:cNvSpPr txBox="1"/>
          <p:nvPr/>
        </p:nvSpPr>
        <p:spPr>
          <a:xfrm>
            <a:off x="297046" y="5048686"/>
            <a:ext cx="8657978" cy="461665"/>
          </a:xfrm>
          <a:prstGeom prst="rect">
            <a:avLst/>
          </a:prstGeom>
          <a:noFill/>
        </p:spPr>
        <p:txBody>
          <a:bodyPr wrap="square" rtlCol="0">
            <a:spAutoFit/>
          </a:bodyPr>
          <a:lstStyle>
            <a:defPPr>
              <a:defRPr lang="en-FR"/>
            </a:defPPr>
            <a:lvl1pPr lvl="0" algn="just">
              <a:spcBef>
                <a:spcPts val="1000"/>
              </a:spcBef>
              <a:buClr>
                <a:schemeClr val="dk1"/>
              </a:buClr>
              <a:buSzPts val="1100"/>
              <a:defRPr sz="1200">
                <a:solidFill>
                  <a:schemeClr val="dk1"/>
                </a:solidFill>
                <a:latin typeface="Lato"/>
                <a:ea typeface="Lato"/>
                <a:cs typeface="Lato"/>
              </a:defRPr>
            </a:lvl1pPr>
          </a:lstStyle>
          <a:p>
            <a:r>
              <a:rPr lang="fr" dirty="0">
                <a:sym typeface="Lato"/>
              </a:rPr>
              <a:t>Over the 343 </a:t>
            </a:r>
            <a:r>
              <a:rPr lang="fr" dirty="0" err="1">
                <a:sym typeface="Lato"/>
              </a:rPr>
              <a:t>days</a:t>
            </a:r>
            <a:r>
              <a:rPr lang="fr" dirty="0">
                <a:sym typeface="Lato"/>
              </a:rPr>
              <a:t> </a:t>
            </a:r>
            <a:r>
              <a:rPr lang="fr" dirty="0" err="1">
                <a:sym typeface="Lato"/>
              </a:rPr>
              <a:t>present</a:t>
            </a:r>
            <a:r>
              <a:rPr lang="fr" dirty="0">
                <a:sym typeface="Lato"/>
              </a:rPr>
              <a:t> in the training paquet, 66% of </a:t>
            </a:r>
            <a:r>
              <a:rPr lang="fr" dirty="0" err="1">
                <a:sym typeface="Lato"/>
              </a:rPr>
              <a:t>them</a:t>
            </a:r>
            <a:r>
              <a:rPr lang="fr" dirty="0">
                <a:sym typeface="Lato"/>
              </a:rPr>
              <a:t> have at least one </a:t>
            </a:r>
            <a:r>
              <a:rPr lang="fr" dirty="0" err="1">
                <a:sym typeface="Lato"/>
              </a:rPr>
              <a:t>counter</a:t>
            </a:r>
            <a:r>
              <a:rPr lang="fr" dirty="0">
                <a:sym typeface="Lato"/>
              </a:rPr>
              <a:t> </a:t>
            </a:r>
            <a:r>
              <a:rPr lang="fr" dirty="0" err="1">
                <a:sym typeface="Lato"/>
              </a:rPr>
              <a:t>with</a:t>
            </a:r>
            <a:r>
              <a:rPr lang="fr" dirty="0">
                <a:sym typeface="Lato"/>
              </a:rPr>
              <a:t> </a:t>
            </a:r>
            <a:r>
              <a:rPr lang="fr" dirty="0" err="1">
                <a:sym typeface="Lato"/>
              </a:rPr>
              <a:t>bike_count</a:t>
            </a:r>
            <a:r>
              <a:rPr lang="fr" dirty="0">
                <a:sym typeface="Lato"/>
              </a:rPr>
              <a:t> set to 0 </a:t>
            </a:r>
            <a:r>
              <a:rPr lang="fr" dirty="0" err="1">
                <a:sym typeface="Lato"/>
              </a:rPr>
              <a:t>during</a:t>
            </a:r>
            <a:r>
              <a:rPr lang="fr" dirty="0">
                <a:sym typeface="Lato"/>
              </a:rPr>
              <a:t> the </a:t>
            </a:r>
            <a:r>
              <a:rPr lang="fr" dirty="0" err="1">
                <a:sym typeface="Lato"/>
              </a:rPr>
              <a:t>whole</a:t>
            </a:r>
            <a:r>
              <a:rPr lang="fr" dirty="0">
                <a:sym typeface="Lato"/>
              </a:rPr>
              <a:t> </a:t>
            </a:r>
            <a:r>
              <a:rPr lang="fr" dirty="0" err="1">
                <a:sym typeface="Lato"/>
              </a:rPr>
              <a:t>day</a:t>
            </a:r>
            <a:r>
              <a:rPr lang="fr" dirty="0">
                <a:sym typeface="Lato"/>
              </a:rPr>
              <a:t>. </a:t>
            </a:r>
            <a:endParaRPr lang="en-FR" dirty="0"/>
          </a:p>
        </p:txBody>
      </p:sp>
    </p:spTree>
    <p:extLst>
      <p:ext uri="{BB962C8B-B14F-4D97-AF65-F5344CB8AC3E}">
        <p14:creationId xmlns:p14="http://schemas.microsoft.com/office/powerpoint/2010/main" val="313042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9;p13">
            <a:extLst>
              <a:ext uri="{FF2B5EF4-FFF2-40B4-BE49-F238E27FC236}">
                <a16:creationId xmlns:a16="http://schemas.microsoft.com/office/drawing/2014/main" id="{CC744D8B-FCBB-9348-AE6B-5B553F778DC9}"/>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 Data </a:t>
            </a:r>
            <a:r>
              <a:rPr lang="fr" sz="1050" dirty="0" err="1">
                <a:latin typeface="Montserrat"/>
                <a:ea typeface="Montserrat"/>
                <a:cs typeface="Montserrat"/>
                <a:sym typeface="Montserrat"/>
              </a:rPr>
              <a:t>Preprocessing</a:t>
            </a:r>
            <a:endParaRPr sz="1050" dirty="0">
              <a:latin typeface="Montserrat"/>
              <a:ea typeface="Montserrat"/>
              <a:cs typeface="Montserrat"/>
              <a:sym typeface="Montserrat"/>
            </a:endParaRPr>
          </a:p>
        </p:txBody>
      </p:sp>
      <p:sp>
        <p:nvSpPr>
          <p:cNvPr id="9" name="Rounded Rectangle 8">
            <a:extLst>
              <a:ext uri="{FF2B5EF4-FFF2-40B4-BE49-F238E27FC236}">
                <a16:creationId xmlns:a16="http://schemas.microsoft.com/office/drawing/2014/main" id="{48140C6E-33BB-E344-89CC-818548097893}"/>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Missing Data in </a:t>
            </a:r>
            <a:r>
              <a:rPr lang="en-FR" b="1" i="1" dirty="0">
                <a:solidFill>
                  <a:sysClr val="windowText" lastClr="000000"/>
                </a:solidFill>
                <a:latin typeface="Montserrat" pitchFamily="2" charset="77"/>
              </a:rPr>
              <a:t>log-bike-count</a:t>
            </a:r>
          </a:p>
        </p:txBody>
      </p:sp>
      <p:grpSp>
        <p:nvGrpSpPr>
          <p:cNvPr id="21" name="Group 20">
            <a:extLst>
              <a:ext uri="{FF2B5EF4-FFF2-40B4-BE49-F238E27FC236}">
                <a16:creationId xmlns:a16="http://schemas.microsoft.com/office/drawing/2014/main" id="{FB9E0179-766C-864C-8914-20B72D97F9D4}"/>
              </a:ext>
            </a:extLst>
          </p:cNvPr>
          <p:cNvGrpSpPr/>
          <p:nvPr/>
        </p:nvGrpSpPr>
        <p:grpSpPr>
          <a:xfrm>
            <a:off x="355043" y="1539134"/>
            <a:ext cx="3751486" cy="2311603"/>
            <a:chOff x="4799372" y="1881900"/>
            <a:chExt cx="3670798" cy="2578151"/>
          </a:xfrm>
        </p:grpSpPr>
        <p:grpSp>
          <p:nvGrpSpPr>
            <p:cNvPr id="17" name="Group 16">
              <a:extLst>
                <a:ext uri="{FF2B5EF4-FFF2-40B4-BE49-F238E27FC236}">
                  <a16:creationId xmlns:a16="http://schemas.microsoft.com/office/drawing/2014/main" id="{A714318D-7FB3-E943-8EB1-1C707E418E4D}"/>
                </a:ext>
              </a:extLst>
            </p:cNvPr>
            <p:cNvGrpSpPr/>
            <p:nvPr/>
          </p:nvGrpSpPr>
          <p:grpSpPr>
            <a:xfrm>
              <a:off x="4799372" y="2197276"/>
              <a:ext cx="3615736" cy="2262775"/>
              <a:chOff x="266488" y="2223514"/>
              <a:chExt cx="4274953" cy="2062009"/>
            </a:xfrm>
          </p:grpSpPr>
          <p:pic>
            <p:nvPicPr>
              <p:cNvPr id="5" name="Google Shape;62;p13">
                <a:extLst>
                  <a:ext uri="{FF2B5EF4-FFF2-40B4-BE49-F238E27FC236}">
                    <a16:creationId xmlns:a16="http://schemas.microsoft.com/office/drawing/2014/main" id="{EB166B40-AC43-A747-A73B-FD9B7B012B81}"/>
                  </a:ext>
                </a:extLst>
              </p:cNvPr>
              <p:cNvPicPr preferRelativeResize="0"/>
              <p:nvPr/>
            </p:nvPicPr>
            <p:blipFill rotWithShape="1">
              <a:blip r:embed="rId2">
                <a:alphaModFix/>
              </a:blip>
              <a:srcRect l="8495" t="11128" r="9503" b="3598"/>
              <a:stretch/>
            </p:blipFill>
            <p:spPr>
              <a:xfrm>
                <a:off x="266488" y="2223514"/>
                <a:ext cx="4274953" cy="2062009"/>
              </a:xfrm>
              <a:prstGeom prst="rect">
                <a:avLst/>
              </a:prstGeom>
              <a:noFill/>
              <a:ln>
                <a:noFill/>
              </a:ln>
            </p:spPr>
          </p:pic>
          <p:sp>
            <p:nvSpPr>
              <p:cNvPr id="7" name="Google Shape;69;p13">
                <a:extLst>
                  <a:ext uri="{FF2B5EF4-FFF2-40B4-BE49-F238E27FC236}">
                    <a16:creationId xmlns:a16="http://schemas.microsoft.com/office/drawing/2014/main" id="{EB074D03-DE13-0447-8500-38629E6D7D90}"/>
                  </a:ext>
                </a:extLst>
              </p:cNvPr>
              <p:cNvSpPr/>
              <p:nvPr/>
            </p:nvSpPr>
            <p:spPr>
              <a:xfrm>
                <a:off x="3234013" y="3712915"/>
                <a:ext cx="1023988" cy="317508"/>
              </a:xfrm>
              <a:prstGeom prst="roundRect">
                <a:avLst>
                  <a:gd name="adj" fmla="val 50000"/>
                </a:avLst>
              </a:prstGeom>
              <a:noFill/>
              <a:ln w="9525" cap="flat" cmpd="sng">
                <a:solidFill>
                  <a:srgbClr val="FF8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8;p13">
              <a:extLst>
                <a:ext uri="{FF2B5EF4-FFF2-40B4-BE49-F238E27FC236}">
                  <a16:creationId xmlns:a16="http://schemas.microsoft.com/office/drawing/2014/main" id="{1B3D3F2A-07A3-304D-B7B9-A511E8F8E3B5}"/>
                </a:ext>
              </a:extLst>
            </p:cNvPr>
            <p:cNvSpPr txBox="1"/>
            <p:nvPr/>
          </p:nvSpPr>
          <p:spPr>
            <a:xfrm>
              <a:off x="4854435" y="1881900"/>
              <a:ext cx="3615735"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000" dirty="0">
                  <a:latin typeface="Lato"/>
                  <a:ea typeface="Lato"/>
                  <a:cs typeface="Lato"/>
                  <a:sym typeface="Lato"/>
                </a:rPr>
                <a:t>Initial</a:t>
              </a:r>
              <a:r>
                <a:rPr lang="fr" sz="1000" i="1" dirty="0">
                  <a:latin typeface="Lato"/>
                  <a:ea typeface="Lato"/>
                  <a:cs typeface="Lato"/>
                  <a:sym typeface="Lato"/>
                </a:rPr>
                <a:t> </a:t>
              </a:r>
              <a:r>
                <a:rPr lang="fr" sz="1000" i="1" dirty="0" err="1">
                  <a:latin typeface="Lato"/>
                  <a:ea typeface="Lato"/>
                  <a:cs typeface="Lato"/>
                  <a:sym typeface="Lato"/>
                </a:rPr>
                <a:t>log_bikes_count</a:t>
              </a:r>
              <a:r>
                <a:rPr lang="fr" sz="1000" dirty="0">
                  <a:latin typeface="Lato"/>
                  <a:ea typeface="Lato"/>
                  <a:cs typeface="Lato"/>
                  <a:sym typeface="Lato"/>
                </a:rPr>
                <a:t> per </a:t>
              </a:r>
              <a:r>
                <a:rPr lang="fr" sz="1000" dirty="0" err="1">
                  <a:latin typeface="Lato"/>
                  <a:ea typeface="Lato"/>
                  <a:cs typeface="Lato"/>
                  <a:sym typeface="Lato"/>
                </a:rPr>
                <a:t>day</a:t>
              </a:r>
              <a:r>
                <a:rPr lang="fr" sz="1000" dirty="0">
                  <a:latin typeface="Lato"/>
                  <a:ea typeface="Lato"/>
                  <a:cs typeface="Lato"/>
                  <a:sym typeface="Lato"/>
                </a:rPr>
                <a:t> for 20 Avenue de Clichy NO-SE</a:t>
              </a:r>
              <a:endParaRPr sz="1000" dirty="0">
                <a:latin typeface="Lato"/>
                <a:ea typeface="Lato"/>
                <a:cs typeface="Lato"/>
                <a:sym typeface="Lato"/>
              </a:endParaRPr>
            </a:p>
          </p:txBody>
        </p:sp>
      </p:grpSp>
      <p:sp>
        <p:nvSpPr>
          <p:cNvPr id="15" name="TextBox 14">
            <a:extLst>
              <a:ext uri="{FF2B5EF4-FFF2-40B4-BE49-F238E27FC236}">
                <a16:creationId xmlns:a16="http://schemas.microsoft.com/office/drawing/2014/main" id="{BAD8B171-8CBC-2F44-8578-E0FDC65E6946}"/>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We decided to create a first model to approximate   the   actual   bikes   circulation on these counters during the bugging period in order to enrich the training dataset and therefore to improve the precision of the end prediction model. </a:t>
            </a:r>
          </a:p>
        </p:txBody>
      </p:sp>
    </p:spTree>
    <p:extLst>
      <p:ext uri="{BB962C8B-B14F-4D97-AF65-F5344CB8AC3E}">
        <p14:creationId xmlns:p14="http://schemas.microsoft.com/office/powerpoint/2010/main" val="396294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9;p13">
            <a:extLst>
              <a:ext uri="{FF2B5EF4-FFF2-40B4-BE49-F238E27FC236}">
                <a16:creationId xmlns:a16="http://schemas.microsoft.com/office/drawing/2014/main" id="{CC744D8B-FCBB-9348-AE6B-5B553F778DC9}"/>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 Data </a:t>
            </a:r>
            <a:r>
              <a:rPr lang="fr" sz="1050" dirty="0" err="1">
                <a:latin typeface="Montserrat"/>
                <a:ea typeface="Montserrat"/>
                <a:cs typeface="Montserrat"/>
                <a:sym typeface="Montserrat"/>
              </a:rPr>
              <a:t>Preprocessing</a:t>
            </a:r>
            <a:endParaRPr sz="1050" dirty="0">
              <a:latin typeface="Montserrat"/>
              <a:ea typeface="Montserrat"/>
              <a:cs typeface="Montserrat"/>
              <a:sym typeface="Montserrat"/>
            </a:endParaRPr>
          </a:p>
        </p:txBody>
      </p:sp>
      <p:sp>
        <p:nvSpPr>
          <p:cNvPr id="9" name="Rounded Rectangle 8">
            <a:extLst>
              <a:ext uri="{FF2B5EF4-FFF2-40B4-BE49-F238E27FC236}">
                <a16:creationId xmlns:a16="http://schemas.microsoft.com/office/drawing/2014/main" id="{48140C6E-33BB-E344-89CC-818548097893}"/>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Missing Data in </a:t>
            </a:r>
            <a:r>
              <a:rPr lang="en-FR" b="1" i="1" dirty="0">
                <a:solidFill>
                  <a:sysClr val="windowText" lastClr="000000"/>
                </a:solidFill>
                <a:latin typeface="Montserrat" pitchFamily="2" charset="77"/>
              </a:rPr>
              <a:t>log-bike-count</a:t>
            </a:r>
          </a:p>
        </p:txBody>
      </p:sp>
      <p:grpSp>
        <p:nvGrpSpPr>
          <p:cNvPr id="21" name="Group 20">
            <a:extLst>
              <a:ext uri="{FF2B5EF4-FFF2-40B4-BE49-F238E27FC236}">
                <a16:creationId xmlns:a16="http://schemas.microsoft.com/office/drawing/2014/main" id="{FB9E0179-766C-864C-8914-20B72D97F9D4}"/>
              </a:ext>
            </a:extLst>
          </p:cNvPr>
          <p:cNvGrpSpPr/>
          <p:nvPr/>
        </p:nvGrpSpPr>
        <p:grpSpPr>
          <a:xfrm>
            <a:off x="355043" y="1539134"/>
            <a:ext cx="3751486" cy="2311603"/>
            <a:chOff x="4799372" y="1881900"/>
            <a:chExt cx="3670798" cy="2578151"/>
          </a:xfrm>
        </p:grpSpPr>
        <p:grpSp>
          <p:nvGrpSpPr>
            <p:cNvPr id="17" name="Group 16">
              <a:extLst>
                <a:ext uri="{FF2B5EF4-FFF2-40B4-BE49-F238E27FC236}">
                  <a16:creationId xmlns:a16="http://schemas.microsoft.com/office/drawing/2014/main" id="{A714318D-7FB3-E943-8EB1-1C707E418E4D}"/>
                </a:ext>
              </a:extLst>
            </p:cNvPr>
            <p:cNvGrpSpPr/>
            <p:nvPr/>
          </p:nvGrpSpPr>
          <p:grpSpPr>
            <a:xfrm>
              <a:off x="4799372" y="2197276"/>
              <a:ext cx="3615736" cy="2262775"/>
              <a:chOff x="266488" y="2223514"/>
              <a:chExt cx="4274953" cy="2062009"/>
            </a:xfrm>
          </p:grpSpPr>
          <p:pic>
            <p:nvPicPr>
              <p:cNvPr id="5" name="Google Shape;62;p13">
                <a:extLst>
                  <a:ext uri="{FF2B5EF4-FFF2-40B4-BE49-F238E27FC236}">
                    <a16:creationId xmlns:a16="http://schemas.microsoft.com/office/drawing/2014/main" id="{EB166B40-AC43-A747-A73B-FD9B7B012B81}"/>
                  </a:ext>
                </a:extLst>
              </p:cNvPr>
              <p:cNvPicPr preferRelativeResize="0"/>
              <p:nvPr/>
            </p:nvPicPr>
            <p:blipFill rotWithShape="1">
              <a:blip r:embed="rId2">
                <a:alphaModFix/>
              </a:blip>
              <a:srcRect l="8495" t="11128" r="9503" b="3598"/>
              <a:stretch/>
            </p:blipFill>
            <p:spPr>
              <a:xfrm>
                <a:off x="266488" y="2223514"/>
                <a:ext cx="4274953" cy="2062009"/>
              </a:xfrm>
              <a:prstGeom prst="rect">
                <a:avLst/>
              </a:prstGeom>
              <a:noFill/>
              <a:ln>
                <a:noFill/>
              </a:ln>
            </p:spPr>
          </p:pic>
          <p:sp>
            <p:nvSpPr>
              <p:cNvPr id="7" name="Google Shape;69;p13">
                <a:extLst>
                  <a:ext uri="{FF2B5EF4-FFF2-40B4-BE49-F238E27FC236}">
                    <a16:creationId xmlns:a16="http://schemas.microsoft.com/office/drawing/2014/main" id="{EB074D03-DE13-0447-8500-38629E6D7D90}"/>
                  </a:ext>
                </a:extLst>
              </p:cNvPr>
              <p:cNvSpPr/>
              <p:nvPr/>
            </p:nvSpPr>
            <p:spPr>
              <a:xfrm>
                <a:off x="3234013" y="3712915"/>
                <a:ext cx="1023988" cy="317508"/>
              </a:xfrm>
              <a:prstGeom prst="roundRect">
                <a:avLst>
                  <a:gd name="adj" fmla="val 50000"/>
                </a:avLst>
              </a:prstGeom>
              <a:noFill/>
              <a:ln w="9525" cap="flat" cmpd="sng">
                <a:solidFill>
                  <a:srgbClr val="FF8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8;p13">
              <a:extLst>
                <a:ext uri="{FF2B5EF4-FFF2-40B4-BE49-F238E27FC236}">
                  <a16:creationId xmlns:a16="http://schemas.microsoft.com/office/drawing/2014/main" id="{1B3D3F2A-07A3-304D-B7B9-A511E8F8E3B5}"/>
                </a:ext>
              </a:extLst>
            </p:cNvPr>
            <p:cNvSpPr txBox="1"/>
            <p:nvPr/>
          </p:nvSpPr>
          <p:spPr>
            <a:xfrm>
              <a:off x="4854435" y="1881900"/>
              <a:ext cx="3615735"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000" dirty="0">
                  <a:latin typeface="Lato"/>
                  <a:ea typeface="Lato"/>
                  <a:cs typeface="Lato"/>
                  <a:sym typeface="Lato"/>
                </a:rPr>
                <a:t>Initial</a:t>
              </a:r>
              <a:r>
                <a:rPr lang="fr" sz="1000" i="1" dirty="0">
                  <a:latin typeface="Lato"/>
                  <a:ea typeface="Lato"/>
                  <a:cs typeface="Lato"/>
                  <a:sym typeface="Lato"/>
                </a:rPr>
                <a:t> </a:t>
              </a:r>
              <a:r>
                <a:rPr lang="fr" sz="1000" i="1" dirty="0" err="1">
                  <a:latin typeface="Lato"/>
                  <a:ea typeface="Lato"/>
                  <a:cs typeface="Lato"/>
                  <a:sym typeface="Lato"/>
                </a:rPr>
                <a:t>log_bikes_count</a:t>
              </a:r>
              <a:r>
                <a:rPr lang="fr" sz="1000" dirty="0">
                  <a:latin typeface="Lato"/>
                  <a:ea typeface="Lato"/>
                  <a:cs typeface="Lato"/>
                  <a:sym typeface="Lato"/>
                </a:rPr>
                <a:t> per </a:t>
              </a:r>
              <a:r>
                <a:rPr lang="fr" sz="1000" dirty="0" err="1">
                  <a:latin typeface="Lato"/>
                  <a:ea typeface="Lato"/>
                  <a:cs typeface="Lato"/>
                  <a:sym typeface="Lato"/>
                </a:rPr>
                <a:t>day</a:t>
              </a:r>
              <a:r>
                <a:rPr lang="fr" sz="1000" dirty="0">
                  <a:latin typeface="Lato"/>
                  <a:ea typeface="Lato"/>
                  <a:cs typeface="Lato"/>
                  <a:sym typeface="Lato"/>
                </a:rPr>
                <a:t> for 20 Avenue de Clichy NO-SE</a:t>
              </a:r>
              <a:endParaRPr sz="1000" dirty="0">
                <a:latin typeface="Lato"/>
                <a:ea typeface="Lato"/>
                <a:cs typeface="Lato"/>
                <a:sym typeface="Lato"/>
              </a:endParaRPr>
            </a:p>
          </p:txBody>
        </p:sp>
      </p:grpSp>
      <p:sp>
        <p:nvSpPr>
          <p:cNvPr id="15" name="TextBox 14">
            <a:extLst>
              <a:ext uri="{FF2B5EF4-FFF2-40B4-BE49-F238E27FC236}">
                <a16:creationId xmlns:a16="http://schemas.microsoft.com/office/drawing/2014/main" id="{BAD8B171-8CBC-2F44-8578-E0FDC65E6946}"/>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We decided to create a first model to approximate   the   actual   bikes   circulation on these counters during the bugging period in order to enrich the training dataset and therefore to improve the precision of the end prediction model. </a:t>
            </a:r>
          </a:p>
        </p:txBody>
      </p:sp>
      <p:grpSp>
        <p:nvGrpSpPr>
          <p:cNvPr id="11" name="Group 10">
            <a:extLst>
              <a:ext uri="{FF2B5EF4-FFF2-40B4-BE49-F238E27FC236}">
                <a16:creationId xmlns:a16="http://schemas.microsoft.com/office/drawing/2014/main" id="{9F2BE71E-380E-C448-B26F-984E64FC36F2}"/>
              </a:ext>
            </a:extLst>
          </p:cNvPr>
          <p:cNvGrpSpPr/>
          <p:nvPr/>
        </p:nvGrpSpPr>
        <p:grpSpPr>
          <a:xfrm>
            <a:off x="5004751" y="2561734"/>
            <a:ext cx="3784210" cy="2773726"/>
            <a:chOff x="703045" y="1868613"/>
            <a:chExt cx="3784210" cy="2773726"/>
          </a:xfrm>
        </p:grpSpPr>
        <p:sp>
          <p:nvSpPr>
            <p:cNvPr id="12" name="TextBox 11">
              <a:extLst>
                <a:ext uri="{FF2B5EF4-FFF2-40B4-BE49-F238E27FC236}">
                  <a16:creationId xmlns:a16="http://schemas.microsoft.com/office/drawing/2014/main" id="{A117CD0E-2A91-E64B-BFFF-0B79D668BB7F}"/>
                </a:ext>
              </a:extLst>
            </p:cNvPr>
            <p:cNvSpPr txBox="1"/>
            <p:nvPr/>
          </p:nvSpPr>
          <p:spPr>
            <a:xfrm>
              <a:off x="815184" y="2397948"/>
              <a:ext cx="3559932" cy="2062103"/>
            </a:xfrm>
            <a:prstGeom prst="rect">
              <a:avLst/>
            </a:prstGeom>
            <a:noFill/>
          </p:spPr>
          <p:txBody>
            <a:bodyPr wrap="square" rtlCol="0">
              <a:spAutoFit/>
            </a:bodyPr>
            <a:lstStyle>
              <a:defPPr>
                <a:defRPr lang="en-FR"/>
              </a:defPPr>
              <a:lvl1pPr lvl="0" algn="just">
                <a:spcBef>
                  <a:spcPts val="1000"/>
                </a:spcBef>
                <a:buClr>
                  <a:schemeClr val="dk1"/>
                </a:buClr>
                <a:buSzPts val="1100"/>
                <a:defRPr sz="1200">
                  <a:solidFill>
                    <a:schemeClr val="dk1"/>
                  </a:solidFill>
                  <a:latin typeface="Lato"/>
                  <a:ea typeface="Lato"/>
                  <a:cs typeface="Lato"/>
                </a:defRPr>
              </a:lvl1pPr>
            </a:lstStyle>
            <a:p>
              <a:pPr marL="228600" indent="-228600">
                <a:spcBef>
                  <a:spcPts val="0"/>
                </a:spcBef>
                <a:spcAft>
                  <a:spcPts val="600"/>
                </a:spcAft>
                <a:buFont typeface="+mj-lt"/>
                <a:buAutoNum type="arabicPeriod"/>
              </a:pPr>
              <a:r>
                <a:rPr lang="en-GB" dirty="0">
                  <a:sym typeface="Lato"/>
                </a:rPr>
                <a:t>First, we had to reformat the data to well predict the missing values: 1 row per date and hour with the </a:t>
              </a:r>
              <a:r>
                <a:rPr lang="en-GB" i="1" dirty="0" err="1">
                  <a:sym typeface="Lato"/>
                </a:rPr>
                <a:t>log_bike_count</a:t>
              </a:r>
              <a:r>
                <a:rPr lang="en-GB" dirty="0">
                  <a:sym typeface="Lato"/>
                </a:rPr>
                <a:t> for each counter.</a:t>
              </a:r>
            </a:p>
            <a:p>
              <a:pPr marL="228600" indent="-228600">
                <a:spcBef>
                  <a:spcPts val="0"/>
                </a:spcBef>
                <a:spcAft>
                  <a:spcPts val="600"/>
                </a:spcAft>
                <a:buFont typeface="+mj-lt"/>
                <a:buAutoNum type="arabicPeriod"/>
              </a:pPr>
              <a:r>
                <a:rPr lang="en-GB" dirty="0">
                  <a:sym typeface="Lato"/>
                </a:rPr>
                <a:t>Then, we looped over our the bugging counter to:</a:t>
              </a:r>
            </a:p>
            <a:p>
              <a:pPr marL="685800" lvl="1" indent="-228600">
                <a:spcAft>
                  <a:spcPts val="600"/>
                </a:spcAft>
                <a:buFont typeface="Arial" panose="020B0604020202020204" pitchFamily="34" charset="0"/>
                <a:buChar char="•"/>
              </a:pPr>
              <a:r>
                <a:rPr lang="en-GB" sz="1200" dirty="0">
                  <a:solidFill>
                    <a:schemeClr val="dk1"/>
                  </a:solidFill>
                  <a:latin typeface="Lato"/>
                  <a:ea typeface="Lato"/>
                  <a:cs typeface="Lato"/>
                  <a:sym typeface="Lato"/>
                </a:rPr>
                <a:t>Split the dataset between rows with unjustified null values and other ones</a:t>
              </a:r>
            </a:p>
            <a:p>
              <a:pPr marL="685800" lvl="1" indent="-228600">
                <a:spcAft>
                  <a:spcPts val="600"/>
                </a:spcAft>
                <a:buFont typeface="Arial" panose="020B0604020202020204" pitchFamily="34" charset="0"/>
                <a:buChar char="•"/>
              </a:pPr>
              <a:r>
                <a:rPr lang="en-GB" sz="1200" dirty="0">
                  <a:solidFill>
                    <a:schemeClr val="dk1"/>
                  </a:solidFill>
                  <a:latin typeface="Lato"/>
                  <a:ea typeface="Lato"/>
                  <a:cs typeface="Lato"/>
                  <a:sym typeface="Lato"/>
                </a:rPr>
                <a:t>Train a Ridge regression model</a:t>
              </a:r>
            </a:p>
            <a:p>
              <a:pPr marL="685800" lvl="1" indent="-228600">
                <a:spcAft>
                  <a:spcPts val="600"/>
                </a:spcAft>
                <a:buFont typeface="Arial" panose="020B0604020202020204" pitchFamily="34" charset="0"/>
                <a:buChar char="•"/>
              </a:pPr>
              <a:r>
                <a:rPr lang="en-GB" sz="1200" dirty="0">
                  <a:solidFill>
                    <a:schemeClr val="dk1"/>
                  </a:solidFill>
                  <a:latin typeface="Lato"/>
                  <a:ea typeface="Lato"/>
                  <a:cs typeface="Lato"/>
                  <a:sym typeface="Lato"/>
                </a:rPr>
                <a:t>Predict the missing values. </a:t>
              </a:r>
              <a:endParaRPr lang="en-GB" sz="1200" dirty="0">
                <a:solidFill>
                  <a:schemeClr val="dk1"/>
                </a:solidFill>
                <a:latin typeface="Lato"/>
                <a:ea typeface="Lato"/>
                <a:cs typeface="Lato"/>
              </a:endParaRPr>
            </a:p>
          </p:txBody>
        </p:sp>
        <p:sp>
          <p:nvSpPr>
            <p:cNvPr id="13" name="Rectangle 12">
              <a:extLst>
                <a:ext uri="{FF2B5EF4-FFF2-40B4-BE49-F238E27FC236}">
                  <a16:creationId xmlns:a16="http://schemas.microsoft.com/office/drawing/2014/main" id="{669C1619-9853-DD4A-B795-A04EA9ACF82C}"/>
                </a:ext>
              </a:extLst>
            </p:cNvPr>
            <p:cNvSpPr/>
            <p:nvPr/>
          </p:nvSpPr>
          <p:spPr>
            <a:xfrm>
              <a:off x="703045" y="1868613"/>
              <a:ext cx="3784210" cy="277372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TextBox 13">
              <a:extLst>
                <a:ext uri="{FF2B5EF4-FFF2-40B4-BE49-F238E27FC236}">
                  <a16:creationId xmlns:a16="http://schemas.microsoft.com/office/drawing/2014/main" id="{4B4947B8-C77A-A84A-9D0D-2C13BA1A42AF}"/>
                </a:ext>
              </a:extLst>
            </p:cNvPr>
            <p:cNvSpPr txBox="1"/>
            <p:nvPr/>
          </p:nvSpPr>
          <p:spPr>
            <a:xfrm>
              <a:off x="703045" y="1994781"/>
              <a:ext cx="3784210" cy="276999"/>
            </a:xfrm>
            <a:prstGeom prst="rect">
              <a:avLst/>
            </a:prstGeom>
            <a:noFill/>
          </p:spPr>
          <p:txBody>
            <a:bodyPr wrap="square" rtlCol="0">
              <a:spAutoFit/>
            </a:bodyPr>
            <a:lstStyle>
              <a:defPPr>
                <a:defRPr lang="en-FR"/>
              </a:defPPr>
              <a:lvl1pPr marL="228600" lvl="0" indent="-228600" algn="just">
                <a:spcBef>
                  <a:spcPts val="1000"/>
                </a:spcBef>
                <a:buClr>
                  <a:schemeClr val="dk1"/>
                </a:buClr>
                <a:buSzPts val="1100"/>
                <a:buFont typeface="+mj-lt"/>
                <a:buAutoNum type="arabicPeriod"/>
                <a:defRPr sz="1200">
                  <a:solidFill>
                    <a:schemeClr val="dk1"/>
                  </a:solidFill>
                  <a:latin typeface="Lato"/>
                  <a:ea typeface="Lato"/>
                  <a:cs typeface="Lato"/>
                </a:defRPr>
              </a:lvl1pPr>
            </a:lstStyle>
            <a:p>
              <a:pPr marL="0" indent="0" algn="ctr">
                <a:buNone/>
              </a:pPr>
              <a:r>
                <a:rPr lang="en-FR" dirty="0"/>
                <a:t>Process</a:t>
              </a:r>
            </a:p>
          </p:txBody>
        </p:sp>
      </p:grpSp>
      <p:sp>
        <p:nvSpPr>
          <p:cNvPr id="3" name="U-turn Arrow 2">
            <a:extLst>
              <a:ext uri="{FF2B5EF4-FFF2-40B4-BE49-F238E27FC236}">
                <a16:creationId xmlns:a16="http://schemas.microsoft.com/office/drawing/2014/main" id="{3B38AFA7-9ED9-E54D-A407-A29F3FC8972A}"/>
              </a:ext>
            </a:extLst>
          </p:cNvPr>
          <p:cNvSpPr/>
          <p:nvPr/>
        </p:nvSpPr>
        <p:spPr>
          <a:xfrm rot="5400000">
            <a:off x="3225045" y="3800868"/>
            <a:ext cx="2309444" cy="295459"/>
          </a:xfrm>
          <a:prstGeom prst="uturnArrow">
            <a:avLst/>
          </a:prstGeom>
          <a:solidFill>
            <a:schemeClr val="accent4">
              <a:alpha val="583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tx1"/>
              </a:solidFill>
            </a:endParaRPr>
          </a:p>
        </p:txBody>
      </p:sp>
    </p:spTree>
    <p:extLst>
      <p:ext uri="{BB962C8B-B14F-4D97-AF65-F5344CB8AC3E}">
        <p14:creationId xmlns:p14="http://schemas.microsoft.com/office/powerpoint/2010/main" val="338660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9;p13">
            <a:extLst>
              <a:ext uri="{FF2B5EF4-FFF2-40B4-BE49-F238E27FC236}">
                <a16:creationId xmlns:a16="http://schemas.microsoft.com/office/drawing/2014/main" id="{CC744D8B-FCBB-9348-AE6B-5B553F778DC9}"/>
              </a:ext>
            </a:extLst>
          </p:cNvPr>
          <p:cNvSpPr/>
          <p:nvPr/>
        </p:nvSpPr>
        <p:spPr>
          <a:xfrm>
            <a:off x="6051882" y="6407435"/>
            <a:ext cx="2903141" cy="258541"/>
          </a:xfrm>
          <a:prstGeom prst="roundRect">
            <a:avLst>
              <a:gd name="adj" fmla="val 16667"/>
            </a:avLst>
          </a:prstGeom>
          <a:noFill/>
          <a:ln w="3175">
            <a:solidFill>
              <a:schemeClr val="accent2">
                <a:lumMod val="75000"/>
              </a:schemeClr>
            </a:solidFill>
          </a:ln>
        </p:spPr>
        <p:txBody>
          <a:bodyPr spcFirstLastPara="1" wrap="square" lIns="91425" tIns="91425" rIns="91425" bIns="91425" anchor="ctr" anchorCtr="0">
            <a:noAutofit/>
          </a:bodyPr>
          <a:lstStyle/>
          <a:p>
            <a:pPr marL="180000" lvl="0" indent="0" rtl="0">
              <a:spcBef>
                <a:spcPts val="0"/>
              </a:spcBef>
              <a:spcAft>
                <a:spcPts val="0"/>
              </a:spcAft>
              <a:buNone/>
            </a:pPr>
            <a:r>
              <a:rPr lang="fr" sz="1050" dirty="0">
                <a:latin typeface="Montserrat"/>
                <a:ea typeface="Montserrat"/>
                <a:cs typeface="Montserrat"/>
                <a:sym typeface="Montserrat"/>
              </a:rPr>
              <a:t>I. Data </a:t>
            </a:r>
            <a:r>
              <a:rPr lang="fr" sz="1050" dirty="0" err="1">
                <a:latin typeface="Montserrat"/>
                <a:ea typeface="Montserrat"/>
                <a:cs typeface="Montserrat"/>
                <a:sym typeface="Montserrat"/>
              </a:rPr>
              <a:t>Preprocessing</a:t>
            </a:r>
            <a:endParaRPr sz="1050" dirty="0">
              <a:latin typeface="Montserrat"/>
              <a:ea typeface="Montserrat"/>
              <a:cs typeface="Montserrat"/>
              <a:sym typeface="Montserrat"/>
            </a:endParaRPr>
          </a:p>
        </p:txBody>
      </p:sp>
      <p:sp>
        <p:nvSpPr>
          <p:cNvPr id="9" name="Rounded Rectangle 8">
            <a:extLst>
              <a:ext uri="{FF2B5EF4-FFF2-40B4-BE49-F238E27FC236}">
                <a16:creationId xmlns:a16="http://schemas.microsoft.com/office/drawing/2014/main" id="{48140C6E-33BB-E344-89CC-818548097893}"/>
              </a:ext>
            </a:extLst>
          </p:cNvPr>
          <p:cNvSpPr/>
          <p:nvPr/>
        </p:nvSpPr>
        <p:spPr>
          <a:xfrm>
            <a:off x="188976" y="324626"/>
            <a:ext cx="8766047" cy="390561"/>
          </a:xfrm>
          <a:prstGeom prst="roundRect">
            <a:avLst/>
          </a:prstGeom>
          <a:solidFill>
            <a:schemeClr val="accent4">
              <a:alpha val="6644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b="1" dirty="0">
                <a:solidFill>
                  <a:sysClr val="windowText" lastClr="000000"/>
                </a:solidFill>
                <a:latin typeface="Montserrat" pitchFamily="2" charset="77"/>
              </a:rPr>
              <a:t>Missing Data in </a:t>
            </a:r>
            <a:r>
              <a:rPr lang="en-FR" b="1" i="1" dirty="0">
                <a:solidFill>
                  <a:sysClr val="windowText" lastClr="000000"/>
                </a:solidFill>
                <a:latin typeface="Montserrat" pitchFamily="2" charset="77"/>
              </a:rPr>
              <a:t>log-bike-count</a:t>
            </a:r>
          </a:p>
        </p:txBody>
      </p:sp>
      <p:grpSp>
        <p:nvGrpSpPr>
          <p:cNvPr id="21" name="Group 20">
            <a:extLst>
              <a:ext uri="{FF2B5EF4-FFF2-40B4-BE49-F238E27FC236}">
                <a16:creationId xmlns:a16="http://schemas.microsoft.com/office/drawing/2014/main" id="{FB9E0179-766C-864C-8914-20B72D97F9D4}"/>
              </a:ext>
            </a:extLst>
          </p:cNvPr>
          <p:cNvGrpSpPr/>
          <p:nvPr/>
        </p:nvGrpSpPr>
        <p:grpSpPr>
          <a:xfrm>
            <a:off x="355043" y="1539134"/>
            <a:ext cx="3751486" cy="2311603"/>
            <a:chOff x="4799372" y="1881900"/>
            <a:chExt cx="3670798" cy="2578151"/>
          </a:xfrm>
        </p:grpSpPr>
        <p:grpSp>
          <p:nvGrpSpPr>
            <p:cNvPr id="17" name="Group 16">
              <a:extLst>
                <a:ext uri="{FF2B5EF4-FFF2-40B4-BE49-F238E27FC236}">
                  <a16:creationId xmlns:a16="http://schemas.microsoft.com/office/drawing/2014/main" id="{A714318D-7FB3-E943-8EB1-1C707E418E4D}"/>
                </a:ext>
              </a:extLst>
            </p:cNvPr>
            <p:cNvGrpSpPr/>
            <p:nvPr/>
          </p:nvGrpSpPr>
          <p:grpSpPr>
            <a:xfrm>
              <a:off x="4799372" y="2197276"/>
              <a:ext cx="3615736" cy="2262775"/>
              <a:chOff x="266488" y="2223514"/>
              <a:chExt cx="4274953" cy="2062009"/>
            </a:xfrm>
          </p:grpSpPr>
          <p:pic>
            <p:nvPicPr>
              <p:cNvPr id="5" name="Google Shape;62;p13">
                <a:extLst>
                  <a:ext uri="{FF2B5EF4-FFF2-40B4-BE49-F238E27FC236}">
                    <a16:creationId xmlns:a16="http://schemas.microsoft.com/office/drawing/2014/main" id="{EB166B40-AC43-A747-A73B-FD9B7B012B81}"/>
                  </a:ext>
                </a:extLst>
              </p:cNvPr>
              <p:cNvPicPr preferRelativeResize="0"/>
              <p:nvPr/>
            </p:nvPicPr>
            <p:blipFill rotWithShape="1">
              <a:blip r:embed="rId2">
                <a:alphaModFix/>
              </a:blip>
              <a:srcRect l="8495" t="11128" r="9503" b="3598"/>
              <a:stretch/>
            </p:blipFill>
            <p:spPr>
              <a:xfrm>
                <a:off x="266488" y="2223514"/>
                <a:ext cx="4274953" cy="2062009"/>
              </a:xfrm>
              <a:prstGeom prst="rect">
                <a:avLst/>
              </a:prstGeom>
              <a:noFill/>
              <a:ln>
                <a:noFill/>
              </a:ln>
            </p:spPr>
          </p:pic>
          <p:sp>
            <p:nvSpPr>
              <p:cNvPr id="7" name="Google Shape;69;p13">
                <a:extLst>
                  <a:ext uri="{FF2B5EF4-FFF2-40B4-BE49-F238E27FC236}">
                    <a16:creationId xmlns:a16="http://schemas.microsoft.com/office/drawing/2014/main" id="{EB074D03-DE13-0447-8500-38629E6D7D90}"/>
                  </a:ext>
                </a:extLst>
              </p:cNvPr>
              <p:cNvSpPr/>
              <p:nvPr/>
            </p:nvSpPr>
            <p:spPr>
              <a:xfrm>
                <a:off x="3234013" y="3712915"/>
                <a:ext cx="1023988" cy="317508"/>
              </a:xfrm>
              <a:prstGeom prst="roundRect">
                <a:avLst>
                  <a:gd name="adj" fmla="val 50000"/>
                </a:avLst>
              </a:prstGeom>
              <a:noFill/>
              <a:ln w="9525" cap="flat" cmpd="sng">
                <a:solidFill>
                  <a:srgbClr val="FF8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8;p13">
              <a:extLst>
                <a:ext uri="{FF2B5EF4-FFF2-40B4-BE49-F238E27FC236}">
                  <a16:creationId xmlns:a16="http://schemas.microsoft.com/office/drawing/2014/main" id="{1B3D3F2A-07A3-304D-B7B9-A511E8F8E3B5}"/>
                </a:ext>
              </a:extLst>
            </p:cNvPr>
            <p:cNvSpPr txBox="1"/>
            <p:nvPr/>
          </p:nvSpPr>
          <p:spPr>
            <a:xfrm>
              <a:off x="4854435" y="1881900"/>
              <a:ext cx="3615735"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000" dirty="0">
                  <a:latin typeface="Lato"/>
                  <a:ea typeface="Lato"/>
                  <a:cs typeface="Lato"/>
                  <a:sym typeface="Lato"/>
                </a:rPr>
                <a:t>Initial</a:t>
              </a:r>
              <a:r>
                <a:rPr lang="fr" sz="1000" i="1" dirty="0">
                  <a:latin typeface="Lato"/>
                  <a:ea typeface="Lato"/>
                  <a:cs typeface="Lato"/>
                  <a:sym typeface="Lato"/>
                </a:rPr>
                <a:t> </a:t>
              </a:r>
              <a:r>
                <a:rPr lang="fr" sz="1000" i="1" dirty="0" err="1">
                  <a:latin typeface="Lato"/>
                  <a:ea typeface="Lato"/>
                  <a:cs typeface="Lato"/>
                  <a:sym typeface="Lato"/>
                </a:rPr>
                <a:t>log_bikes_count</a:t>
              </a:r>
              <a:r>
                <a:rPr lang="fr" sz="1000" dirty="0">
                  <a:latin typeface="Lato"/>
                  <a:ea typeface="Lato"/>
                  <a:cs typeface="Lato"/>
                  <a:sym typeface="Lato"/>
                </a:rPr>
                <a:t> per </a:t>
              </a:r>
              <a:r>
                <a:rPr lang="fr" sz="1000" dirty="0" err="1">
                  <a:latin typeface="Lato"/>
                  <a:ea typeface="Lato"/>
                  <a:cs typeface="Lato"/>
                  <a:sym typeface="Lato"/>
                </a:rPr>
                <a:t>day</a:t>
              </a:r>
              <a:r>
                <a:rPr lang="fr" sz="1000" dirty="0">
                  <a:latin typeface="Lato"/>
                  <a:ea typeface="Lato"/>
                  <a:cs typeface="Lato"/>
                  <a:sym typeface="Lato"/>
                </a:rPr>
                <a:t> for 20 Avenue de Clichy NO-SE</a:t>
              </a:r>
              <a:endParaRPr sz="1000" dirty="0">
                <a:latin typeface="Lato"/>
                <a:ea typeface="Lato"/>
                <a:cs typeface="Lato"/>
                <a:sym typeface="Lato"/>
              </a:endParaRPr>
            </a:p>
          </p:txBody>
        </p:sp>
      </p:grpSp>
      <p:sp>
        <p:nvSpPr>
          <p:cNvPr id="15" name="TextBox 14">
            <a:extLst>
              <a:ext uri="{FF2B5EF4-FFF2-40B4-BE49-F238E27FC236}">
                <a16:creationId xmlns:a16="http://schemas.microsoft.com/office/drawing/2014/main" id="{BAD8B171-8CBC-2F44-8578-E0FDC65E6946}"/>
              </a:ext>
            </a:extLst>
          </p:cNvPr>
          <p:cNvSpPr txBox="1"/>
          <p:nvPr/>
        </p:nvSpPr>
        <p:spPr>
          <a:xfrm>
            <a:off x="188976" y="715188"/>
            <a:ext cx="8766047" cy="774571"/>
          </a:xfrm>
          <a:prstGeom prst="rect">
            <a:avLst/>
          </a:prstGeom>
          <a:noFill/>
        </p:spPr>
        <p:txBody>
          <a:bodyPr wrap="square" rtlCol="0">
            <a:spAutoFit/>
          </a:bodyPr>
          <a:lstStyle/>
          <a:p>
            <a:pPr lvl="0" algn="just">
              <a:spcBef>
                <a:spcPts val="1000"/>
              </a:spcBef>
              <a:buClr>
                <a:schemeClr val="dk1"/>
              </a:buClr>
              <a:buSzPts val="1100"/>
            </a:pPr>
            <a:endParaRPr lang="en-GB" sz="1200" dirty="0">
              <a:solidFill>
                <a:schemeClr val="dk1"/>
              </a:solidFill>
              <a:latin typeface="Lato"/>
              <a:ea typeface="Lato"/>
              <a:cs typeface="Lato"/>
              <a:sym typeface="Lato"/>
            </a:endParaRPr>
          </a:p>
          <a:p>
            <a:pPr algn="just">
              <a:spcBef>
                <a:spcPts val="1000"/>
              </a:spcBef>
              <a:buClr>
                <a:schemeClr val="dk1"/>
              </a:buClr>
              <a:buSzPts val="1100"/>
            </a:pPr>
            <a:r>
              <a:rPr lang="en-GB" sz="1200" dirty="0">
                <a:solidFill>
                  <a:schemeClr val="dk1"/>
                </a:solidFill>
                <a:latin typeface="Lato"/>
                <a:ea typeface="Lato"/>
                <a:cs typeface="Lato"/>
                <a:sym typeface="Lato"/>
              </a:rPr>
              <a:t>We decided to create a first model to approximate   the   actual   bikes   circulation on these counters during the bugging period in order to enrich the training dataset and therefore to improve the precision of the end prediction model. </a:t>
            </a:r>
          </a:p>
        </p:txBody>
      </p:sp>
      <p:grpSp>
        <p:nvGrpSpPr>
          <p:cNvPr id="11" name="Group 10">
            <a:extLst>
              <a:ext uri="{FF2B5EF4-FFF2-40B4-BE49-F238E27FC236}">
                <a16:creationId xmlns:a16="http://schemas.microsoft.com/office/drawing/2014/main" id="{9F2BE71E-380E-C448-B26F-984E64FC36F2}"/>
              </a:ext>
            </a:extLst>
          </p:cNvPr>
          <p:cNvGrpSpPr/>
          <p:nvPr/>
        </p:nvGrpSpPr>
        <p:grpSpPr>
          <a:xfrm>
            <a:off x="5004751" y="2561734"/>
            <a:ext cx="3784210" cy="2773726"/>
            <a:chOff x="703045" y="1868613"/>
            <a:chExt cx="3784210" cy="2773726"/>
          </a:xfrm>
        </p:grpSpPr>
        <p:sp>
          <p:nvSpPr>
            <p:cNvPr id="12" name="TextBox 11">
              <a:extLst>
                <a:ext uri="{FF2B5EF4-FFF2-40B4-BE49-F238E27FC236}">
                  <a16:creationId xmlns:a16="http://schemas.microsoft.com/office/drawing/2014/main" id="{A117CD0E-2A91-E64B-BFFF-0B79D668BB7F}"/>
                </a:ext>
              </a:extLst>
            </p:cNvPr>
            <p:cNvSpPr txBox="1"/>
            <p:nvPr/>
          </p:nvSpPr>
          <p:spPr>
            <a:xfrm>
              <a:off x="815184" y="2397948"/>
              <a:ext cx="3559932" cy="2062103"/>
            </a:xfrm>
            <a:prstGeom prst="rect">
              <a:avLst/>
            </a:prstGeom>
            <a:noFill/>
          </p:spPr>
          <p:txBody>
            <a:bodyPr wrap="square" rtlCol="0">
              <a:spAutoFit/>
            </a:bodyPr>
            <a:lstStyle>
              <a:defPPr>
                <a:defRPr lang="en-FR"/>
              </a:defPPr>
              <a:lvl1pPr lvl="0" algn="just">
                <a:spcBef>
                  <a:spcPts val="1000"/>
                </a:spcBef>
                <a:buClr>
                  <a:schemeClr val="dk1"/>
                </a:buClr>
                <a:buSzPts val="1100"/>
                <a:defRPr sz="1200">
                  <a:solidFill>
                    <a:schemeClr val="dk1"/>
                  </a:solidFill>
                  <a:latin typeface="Lato"/>
                  <a:ea typeface="Lato"/>
                  <a:cs typeface="Lato"/>
                </a:defRPr>
              </a:lvl1pPr>
            </a:lstStyle>
            <a:p>
              <a:pPr marL="228600" indent="-228600">
                <a:spcBef>
                  <a:spcPts val="0"/>
                </a:spcBef>
                <a:spcAft>
                  <a:spcPts val="600"/>
                </a:spcAft>
                <a:buFont typeface="+mj-lt"/>
                <a:buAutoNum type="arabicPeriod"/>
              </a:pPr>
              <a:r>
                <a:rPr lang="en-GB" dirty="0">
                  <a:sym typeface="Lato"/>
                </a:rPr>
                <a:t>First, we had to reformat the data to well predict the missing values: 1 row per date and hour with the </a:t>
              </a:r>
              <a:r>
                <a:rPr lang="en-GB" i="1" dirty="0" err="1">
                  <a:sym typeface="Lato"/>
                </a:rPr>
                <a:t>log_bike_count</a:t>
              </a:r>
              <a:r>
                <a:rPr lang="en-GB" dirty="0">
                  <a:sym typeface="Lato"/>
                </a:rPr>
                <a:t> for each counter.</a:t>
              </a:r>
            </a:p>
            <a:p>
              <a:pPr marL="228600" indent="-228600">
                <a:spcBef>
                  <a:spcPts val="0"/>
                </a:spcBef>
                <a:spcAft>
                  <a:spcPts val="600"/>
                </a:spcAft>
                <a:buFont typeface="+mj-lt"/>
                <a:buAutoNum type="arabicPeriod"/>
              </a:pPr>
              <a:r>
                <a:rPr lang="en-GB" dirty="0">
                  <a:sym typeface="Lato"/>
                </a:rPr>
                <a:t>Then, we looped over our the bugging counter to:</a:t>
              </a:r>
            </a:p>
            <a:p>
              <a:pPr marL="685800" lvl="1" indent="-228600">
                <a:spcAft>
                  <a:spcPts val="600"/>
                </a:spcAft>
                <a:buFont typeface="Arial" panose="020B0604020202020204" pitchFamily="34" charset="0"/>
                <a:buChar char="•"/>
              </a:pPr>
              <a:r>
                <a:rPr lang="en-GB" sz="1200" dirty="0">
                  <a:solidFill>
                    <a:schemeClr val="dk1"/>
                  </a:solidFill>
                  <a:latin typeface="Lato"/>
                  <a:ea typeface="Lato"/>
                  <a:cs typeface="Lato"/>
                  <a:sym typeface="Lato"/>
                </a:rPr>
                <a:t>Split the dataset between rows with unjustified null values and other ones</a:t>
              </a:r>
            </a:p>
            <a:p>
              <a:pPr marL="685800" lvl="1" indent="-228600">
                <a:spcAft>
                  <a:spcPts val="600"/>
                </a:spcAft>
                <a:buFont typeface="Arial" panose="020B0604020202020204" pitchFamily="34" charset="0"/>
                <a:buChar char="•"/>
              </a:pPr>
              <a:r>
                <a:rPr lang="en-GB" sz="1200" dirty="0">
                  <a:solidFill>
                    <a:schemeClr val="dk1"/>
                  </a:solidFill>
                  <a:latin typeface="Lato"/>
                  <a:ea typeface="Lato"/>
                  <a:cs typeface="Lato"/>
                  <a:sym typeface="Lato"/>
                </a:rPr>
                <a:t>Train a Ridge regression model</a:t>
              </a:r>
            </a:p>
            <a:p>
              <a:pPr marL="685800" lvl="1" indent="-228600">
                <a:spcAft>
                  <a:spcPts val="600"/>
                </a:spcAft>
                <a:buFont typeface="Arial" panose="020B0604020202020204" pitchFamily="34" charset="0"/>
                <a:buChar char="•"/>
              </a:pPr>
              <a:r>
                <a:rPr lang="en-GB" sz="1200" dirty="0">
                  <a:solidFill>
                    <a:schemeClr val="dk1"/>
                  </a:solidFill>
                  <a:latin typeface="Lato"/>
                  <a:ea typeface="Lato"/>
                  <a:cs typeface="Lato"/>
                  <a:sym typeface="Lato"/>
                </a:rPr>
                <a:t>Predict the missing values. </a:t>
              </a:r>
              <a:endParaRPr lang="en-GB" sz="1200" dirty="0">
                <a:solidFill>
                  <a:schemeClr val="dk1"/>
                </a:solidFill>
                <a:latin typeface="Lato"/>
                <a:ea typeface="Lato"/>
                <a:cs typeface="Lato"/>
              </a:endParaRPr>
            </a:p>
          </p:txBody>
        </p:sp>
        <p:sp>
          <p:nvSpPr>
            <p:cNvPr id="13" name="Rectangle 12">
              <a:extLst>
                <a:ext uri="{FF2B5EF4-FFF2-40B4-BE49-F238E27FC236}">
                  <a16:creationId xmlns:a16="http://schemas.microsoft.com/office/drawing/2014/main" id="{669C1619-9853-DD4A-B795-A04EA9ACF82C}"/>
                </a:ext>
              </a:extLst>
            </p:cNvPr>
            <p:cNvSpPr/>
            <p:nvPr/>
          </p:nvSpPr>
          <p:spPr>
            <a:xfrm>
              <a:off x="703045" y="1868613"/>
              <a:ext cx="3784210" cy="277372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TextBox 13">
              <a:extLst>
                <a:ext uri="{FF2B5EF4-FFF2-40B4-BE49-F238E27FC236}">
                  <a16:creationId xmlns:a16="http://schemas.microsoft.com/office/drawing/2014/main" id="{4B4947B8-C77A-A84A-9D0D-2C13BA1A42AF}"/>
                </a:ext>
              </a:extLst>
            </p:cNvPr>
            <p:cNvSpPr txBox="1"/>
            <p:nvPr/>
          </p:nvSpPr>
          <p:spPr>
            <a:xfrm>
              <a:off x="703045" y="1994781"/>
              <a:ext cx="3784210" cy="276999"/>
            </a:xfrm>
            <a:prstGeom prst="rect">
              <a:avLst/>
            </a:prstGeom>
            <a:noFill/>
          </p:spPr>
          <p:txBody>
            <a:bodyPr wrap="square" rtlCol="0">
              <a:spAutoFit/>
            </a:bodyPr>
            <a:lstStyle>
              <a:defPPr>
                <a:defRPr lang="en-FR"/>
              </a:defPPr>
              <a:lvl1pPr marL="228600" lvl="0" indent="-228600" algn="just">
                <a:spcBef>
                  <a:spcPts val="1000"/>
                </a:spcBef>
                <a:buClr>
                  <a:schemeClr val="dk1"/>
                </a:buClr>
                <a:buSzPts val="1100"/>
                <a:buFont typeface="+mj-lt"/>
                <a:buAutoNum type="arabicPeriod"/>
                <a:defRPr sz="1200">
                  <a:solidFill>
                    <a:schemeClr val="dk1"/>
                  </a:solidFill>
                  <a:latin typeface="Lato"/>
                  <a:ea typeface="Lato"/>
                  <a:cs typeface="Lato"/>
                </a:defRPr>
              </a:lvl1pPr>
            </a:lstStyle>
            <a:p>
              <a:pPr marL="0" indent="0" algn="ctr">
                <a:buNone/>
              </a:pPr>
              <a:r>
                <a:rPr lang="en-FR" dirty="0"/>
                <a:t>Process</a:t>
              </a:r>
            </a:p>
          </p:txBody>
        </p:sp>
      </p:grpSp>
      <p:grpSp>
        <p:nvGrpSpPr>
          <p:cNvPr id="2" name="Group 1">
            <a:extLst>
              <a:ext uri="{FF2B5EF4-FFF2-40B4-BE49-F238E27FC236}">
                <a16:creationId xmlns:a16="http://schemas.microsoft.com/office/drawing/2014/main" id="{594B9E10-E0DC-A347-8F35-ADE896698962}"/>
              </a:ext>
            </a:extLst>
          </p:cNvPr>
          <p:cNvGrpSpPr/>
          <p:nvPr/>
        </p:nvGrpSpPr>
        <p:grpSpPr>
          <a:xfrm>
            <a:off x="355039" y="3934887"/>
            <a:ext cx="3751281" cy="2598487"/>
            <a:chOff x="355039" y="3934887"/>
            <a:chExt cx="3751281" cy="2598487"/>
          </a:xfrm>
        </p:grpSpPr>
        <p:grpSp>
          <p:nvGrpSpPr>
            <p:cNvPr id="16" name="Group 15">
              <a:extLst>
                <a:ext uri="{FF2B5EF4-FFF2-40B4-BE49-F238E27FC236}">
                  <a16:creationId xmlns:a16="http://schemas.microsoft.com/office/drawing/2014/main" id="{BAB2953F-386E-E243-996F-EADB6B5DF418}"/>
                </a:ext>
              </a:extLst>
            </p:cNvPr>
            <p:cNvGrpSpPr/>
            <p:nvPr/>
          </p:nvGrpSpPr>
          <p:grpSpPr>
            <a:xfrm>
              <a:off x="355039" y="4223929"/>
              <a:ext cx="3695212" cy="2309445"/>
              <a:chOff x="4680070" y="2223514"/>
              <a:chExt cx="4274953" cy="2087706"/>
            </a:xfrm>
          </p:grpSpPr>
          <p:pic>
            <p:nvPicPr>
              <p:cNvPr id="18" name="Google Shape;98;p14">
                <a:extLst>
                  <a:ext uri="{FF2B5EF4-FFF2-40B4-BE49-F238E27FC236}">
                    <a16:creationId xmlns:a16="http://schemas.microsoft.com/office/drawing/2014/main" id="{FD8BF7FC-AD29-874D-80E1-4EBE5345CF56}"/>
                  </a:ext>
                </a:extLst>
              </p:cNvPr>
              <p:cNvPicPr preferRelativeResize="0"/>
              <p:nvPr/>
            </p:nvPicPr>
            <p:blipFill rotWithShape="1">
              <a:blip r:embed="rId3">
                <a:alphaModFix/>
              </a:blip>
              <a:srcRect l="8457" t="11433" r="9507"/>
              <a:stretch/>
            </p:blipFill>
            <p:spPr>
              <a:xfrm>
                <a:off x="4680070" y="2223514"/>
                <a:ext cx="4274953" cy="2087706"/>
              </a:xfrm>
              <a:prstGeom prst="rect">
                <a:avLst/>
              </a:prstGeom>
              <a:noFill/>
              <a:ln>
                <a:noFill/>
              </a:ln>
            </p:spPr>
          </p:pic>
          <p:sp>
            <p:nvSpPr>
              <p:cNvPr id="19" name="Google Shape;100;p14">
                <a:extLst>
                  <a:ext uri="{FF2B5EF4-FFF2-40B4-BE49-F238E27FC236}">
                    <a16:creationId xmlns:a16="http://schemas.microsoft.com/office/drawing/2014/main" id="{0CCFB1A9-1A3D-F84D-B6EA-26D0FC951B30}"/>
                  </a:ext>
                </a:extLst>
              </p:cNvPr>
              <p:cNvSpPr/>
              <p:nvPr/>
            </p:nvSpPr>
            <p:spPr>
              <a:xfrm>
                <a:off x="7671334" y="2455502"/>
                <a:ext cx="981723" cy="317400"/>
              </a:xfrm>
              <a:prstGeom prst="roundRect">
                <a:avLst>
                  <a:gd name="adj" fmla="val 50000"/>
                </a:avLst>
              </a:prstGeom>
              <a:noFill/>
              <a:ln w="9525" cap="flat" cmpd="sng">
                <a:solidFill>
                  <a:srgbClr val="FF8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8;p13">
              <a:extLst>
                <a:ext uri="{FF2B5EF4-FFF2-40B4-BE49-F238E27FC236}">
                  <a16:creationId xmlns:a16="http://schemas.microsoft.com/office/drawing/2014/main" id="{01203DB6-D97B-324C-BF97-5EDF43C3BCD0}"/>
                </a:ext>
              </a:extLst>
            </p:cNvPr>
            <p:cNvSpPr txBox="1"/>
            <p:nvPr/>
          </p:nvSpPr>
          <p:spPr>
            <a:xfrm>
              <a:off x="411109" y="3934887"/>
              <a:ext cx="3695211"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000" dirty="0">
                  <a:latin typeface="Lato"/>
                  <a:ea typeface="Lato"/>
                  <a:cs typeface="Lato"/>
                  <a:sym typeface="Lato"/>
                </a:rPr>
                <a:t>Final</a:t>
              </a:r>
              <a:r>
                <a:rPr lang="fr" sz="1000" i="1" dirty="0">
                  <a:latin typeface="Lato"/>
                  <a:ea typeface="Lato"/>
                  <a:cs typeface="Lato"/>
                  <a:sym typeface="Lato"/>
                </a:rPr>
                <a:t> </a:t>
              </a:r>
              <a:r>
                <a:rPr lang="fr" sz="1000" i="1" dirty="0" err="1">
                  <a:latin typeface="Lato"/>
                  <a:ea typeface="Lato"/>
                  <a:cs typeface="Lato"/>
                  <a:sym typeface="Lato"/>
                </a:rPr>
                <a:t>log_bikes_count</a:t>
              </a:r>
              <a:r>
                <a:rPr lang="fr" sz="1000" dirty="0">
                  <a:latin typeface="Lato"/>
                  <a:ea typeface="Lato"/>
                  <a:cs typeface="Lato"/>
                  <a:sym typeface="Lato"/>
                </a:rPr>
                <a:t> per </a:t>
              </a:r>
              <a:r>
                <a:rPr lang="fr" sz="1000" dirty="0" err="1">
                  <a:latin typeface="Lato"/>
                  <a:ea typeface="Lato"/>
                  <a:cs typeface="Lato"/>
                  <a:sym typeface="Lato"/>
                </a:rPr>
                <a:t>day</a:t>
              </a:r>
              <a:r>
                <a:rPr lang="fr" sz="1000" dirty="0">
                  <a:latin typeface="Lato"/>
                  <a:ea typeface="Lato"/>
                  <a:cs typeface="Lato"/>
                  <a:sym typeface="Lato"/>
                </a:rPr>
                <a:t> for 20 Avenue de Clichy NO-SE</a:t>
              </a:r>
              <a:endParaRPr sz="1000" dirty="0">
                <a:latin typeface="Lato"/>
                <a:ea typeface="Lato"/>
                <a:cs typeface="Lato"/>
                <a:sym typeface="Lato"/>
              </a:endParaRPr>
            </a:p>
          </p:txBody>
        </p:sp>
      </p:grpSp>
      <p:sp>
        <p:nvSpPr>
          <p:cNvPr id="22" name="U-turn Arrow 21">
            <a:extLst>
              <a:ext uri="{FF2B5EF4-FFF2-40B4-BE49-F238E27FC236}">
                <a16:creationId xmlns:a16="http://schemas.microsoft.com/office/drawing/2014/main" id="{EE3543E6-455C-4242-8BC4-CB05D74CB2B1}"/>
              </a:ext>
            </a:extLst>
          </p:cNvPr>
          <p:cNvSpPr/>
          <p:nvPr/>
        </p:nvSpPr>
        <p:spPr>
          <a:xfrm rot="5400000">
            <a:off x="3225045" y="3800868"/>
            <a:ext cx="2309444" cy="295459"/>
          </a:xfrm>
          <a:prstGeom prst="uturnArrow">
            <a:avLst/>
          </a:prstGeom>
          <a:solidFill>
            <a:schemeClr val="accent4">
              <a:alpha val="583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tx1"/>
              </a:solidFill>
            </a:endParaRPr>
          </a:p>
        </p:txBody>
      </p:sp>
    </p:spTree>
    <p:extLst>
      <p:ext uri="{BB962C8B-B14F-4D97-AF65-F5344CB8AC3E}">
        <p14:creationId xmlns:p14="http://schemas.microsoft.com/office/powerpoint/2010/main" val="383962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388F0A-246E-F54E-AFEA-8E98BF5D27A7}"/>
              </a:ext>
            </a:extLst>
          </p:cNvPr>
          <p:cNvSpPr/>
          <p:nvPr/>
        </p:nvSpPr>
        <p:spPr>
          <a:xfrm>
            <a:off x="188976" y="192024"/>
            <a:ext cx="8766048" cy="6473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Google Shape;59;p13">
            <a:extLst>
              <a:ext uri="{FF2B5EF4-FFF2-40B4-BE49-F238E27FC236}">
                <a16:creationId xmlns:a16="http://schemas.microsoft.com/office/drawing/2014/main" id="{D6004F54-3969-CC4F-93CE-9F174209CB8B}"/>
              </a:ext>
            </a:extLst>
          </p:cNvPr>
          <p:cNvSpPr/>
          <p:nvPr/>
        </p:nvSpPr>
        <p:spPr>
          <a:xfrm>
            <a:off x="1135350" y="914534"/>
            <a:ext cx="6873300" cy="841114"/>
          </a:xfrm>
          <a:prstGeom prst="roundRect">
            <a:avLst>
              <a:gd name="adj" fmla="val 16667"/>
            </a:avLst>
          </a:prstGeom>
          <a:solidFill>
            <a:schemeClr val="accent4">
              <a:lumMod val="75000"/>
            </a:schemeClr>
          </a:solidFill>
          <a:ln w="28575">
            <a:solidFill>
              <a:schemeClr val="accent2">
                <a:lumMod val="75000"/>
              </a:schemeClr>
            </a:solidFill>
          </a:ln>
        </p:spPr>
        <p:txBody>
          <a:bodyPr spcFirstLastPara="1" wrap="square" lIns="91425" tIns="91425" rIns="91425" bIns="91425" anchor="ctr" anchorCtr="0">
            <a:noAutofit/>
          </a:bodyPr>
          <a:lstStyle/>
          <a:p>
            <a:pPr marL="360000" lvl="0" indent="0" rtl="0">
              <a:spcBef>
                <a:spcPts val="0"/>
              </a:spcBef>
              <a:spcAft>
                <a:spcPts val="0"/>
              </a:spcAft>
              <a:buNone/>
            </a:pPr>
            <a:r>
              <a:rPr lang="fr" sz="2000" b="1" dirty="0">
                <a:solidFill>
                  <a:schemeClr val="lt1"/>
                </a:solidFill>
                <a:latin typeface="Montserrat"/>
                <a:ea typeface="Montserrat"/>
                <a:cs typeface="Montserrat"/>
                <a:sym typeface="Montserrat"/>
              </a:rPr>
              <a:t>I. Data </a:t>
            </a:r>
            <a:r>
              <a:rPr lang="fr" sz="2000" b="1" dirty="0" err="1">
                <a:solidFill>
                  <a:schemeClr val="lt1"/>
                </a:solidFill>
                <a:latin typeface="Montserrat"/>
                <a:ea typeface="Montserrat"/>
                <a:cs typeface="Montserrat"/>
                <a:sym typeface="Montserrat"/>
              </a:rPr>
              <a:t>Preprocessing</a:t>
            </a:r>
            <a:endParaRPr sz="2000" b="1" dirty="0">
              <a:solidFill>
                <a:schemeClr val="lt1"/>
              </a:solidFill>
              <a:latin typeface="Montserrat"/>
              <a:ea typeface="Montserrat"/>
              <a:cs typeface="Montserrat"/>
              <a:sym typeface="Montserrat"/>
            </a:endParaRPr>
          </a:p>
        </p:txBody>
      </p:sp>
      <p:sp>
        <p:nvSpPr>
          <p:cNvPr id="10" name="Google Shape;59;p13">
            <a:extLst>
              <a:ext uri="{FF2B5EF4-FFF2-40B4-BE49-F238E27FC236}">
                <a16:creationId xmlns:a16="http://schemas.microsoft.com/office/drawing/2014/main" id="{96CE72BE-AF43-414D-87B2-100E070A82A0}"/>
              </a:ext>
            </a:extLst>
          </p:cNvPr>
          <p:cNvSpPr/>
          <p:nvPr/>
        </p:nvSpPr>
        <p:spPr>
          <a:xfrm>
            <a:off x="1135350" y="2310473"/>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 Model </a:t>
            </a:r>
            <a:r>
              <a:rPr lang="fr" sz="2000" b="1" dirty="0" err="1">
                <a:solidFill>
                  <a:schemeClr val="lt1"/>
                </a:solidFill>
                <a:latin typeface="Montserrat"/>
                <a:sym typeface="Montserrat"/>
              </a:rPr>
              <a:t>Selection</a:t>
            </a:r>
            <a:endParaRPr sz="2000" b="1" dirty="0">
              <a:solidFill>
                <a:schemeClr val="lt1"/>
              </a:solidFill>
              <a:latin typeface="Montserrat"/>
              <a:sym typeface="Montserrat"/>
            </a:endParaRPr>
          </a:p>
        </p:txBody>
      </p:sp>
      <p:sp>
        <p:nvSpPr>
          <p:cNvPr id="11" name="Google Shape;59;p13">
            <a:extLst>
              <a:ext uri="{FF2B5EF4-FFF2-40B4-BE49-F238E27FC236}">
                <a16:creationId xmlns:a16="http://schemas.microsoft.com/office/drawing/2014/main" id="{D32EAA4C-192C-3947-BA60-304EE10D721D}"/>
              </a:ext>
            </a:extLst>
          </p:cNvPr>
          <p:cNvSpPr/>
          <p:nvPr/>
        </p:nvSpPr>
        <p:spPr>
          <a:xfrm>
            <a:off x="1135350" y="370641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III. Model </a:t>
            </a:r>
            <a:r>
              <a:rPr lang="fr" sz="2000" b="1" dirty="0" err="1">
                <a:solidFill>
                  <a:schemeClr val="lt1"/>
                </a:solidFill>
                <a:latin typeface="Montserrat"/>
                <a:sym typeface="Montserrat"/>
              </a:rPr>
              <a:t>Improvement</a:t>
            </a:r>
            <a:endParaRPr sz="2000" b="1" dirty="0">
              <a:solidFill>
                <a:schemeClr val="lt1"/>
              </a:solidFill>
              <a:latin typeface="Montserrat"/>
              <a:sym typeface="Montserrat"/>
            </a:endParaRPr>
          </a:p>
        </p:txBody>
      </p:sp>
      <p:sp>
        <p:nvSpPr>
          <p:cNvPr id="12" name="Google Shape;59;p13">
            <a:extLst>
              <a:ext uri="{FF2B5EF4-FFF2-40B4-BE49-F238E27FC236}">
                <a16:creationId xmlns:a16="http://schemas.microsoft.com/office/drawing/2014/main" id="{4679B3DE-264E-0940-AE69-BBC0CDBCA791}"/>
              </a:ext>
            </a:extLst>
          </p:cNvPr>
          <p:cNvSpPr/>
          <p:nvPr/>
        </p:nvSpPr>
        <p:spPr>
          <a:xfrm>
            <a:off x="1135350" y="5102352"/>
            <a:ext cx="6873300" cy="841114"/>
          </a:xfrm>
          <a:prstGeom prst="roundRect">
            <a:avLst>
              <a:gd name="adj" fmla="val 16667"/>
            </a:avLst>
          </a:prstGeom>
          <a:solidFill>
            <a:srgbClr val="F39017"/>
          </a:solidFill>
          <a:ln w="28575">
            <a:solidFill>
              <a:schemeClr val="accent4"/>
            </a:solidFill>
          </a:ln>
        </p:spPr>
        <p:txBody>
          <a:bodyPr spcFirstLastPara="1" wrap="square" lIns="91425" tIns="91425" rIns="91425" bIns="91425" anchor="ctr" anchorCtr="0">
            <a:noAutofit/>
          </a:bodyPr>
          <a:lstStyle/>
          <a:p>
            <a:pPr marL="360000"/>
            <a:r>
              <a:rPr lang="fr" sz="2000" b="1" dirty="0">
                <a:solidFill>
                  <a:schemeClr val="lt1"/>
                </a:solidFill>
                <a:latin typeface="Montserrat"/>
                <a:sym typeface="Montserrat"/>
              </a:rPr>
              <a:t>IV. </a:t>
            </a:r>
            <a:r>
              <a:rPr lang="fr" sz="2000" b="1" dirty="0" err="1">
                <a:solidFill>
                  <a:schemeClr val="lt1"/>
                </a:solidFill>
                <a:latin typeface="Montserrat"/>
                <a:sym typeface="Montserrat"/>
              </a:rPr>
              <a:t>Results</a:t>
            </a:r>
            <a:endParaRPr sz="2000" b="1" dirty="0">
              <a:solidFill>
                <a:schemeClr val="lt1"/>
              </a:solidFill>
              <a:latin typeface="Montserrat"/>
              <a:sym typeface="Montserrat"/>
            </a:endParaRPr>
          </a:p>
        </p:txBody>
      </p:sp>
      <p:sp>
        <p:nvSpPr>
          <p:cNvPr id="2" name="TextBox 1">
            <a:extLst>
              <a:ext uri="{FF2B5EF4-FFF2-40B4-BE49-F238E27FC236}">
                <a16:creationId xmlns:a16="http://schemas.microsoft.com/office/drawing/2014/main" id="{B20A76E0-D9AC-6447-9852-991E7CC59169}"/>
              </a:ext>
            </a:extLst>
          </p:cNvPr>
          <p:cNvSpPr txBox="1"/>
          <p:nvPr/>
        </p:nvSpPr>
        <p:spPr>
          <a:xfrm>
            <a:off x="5197681" y="952291"/>
            <a:ext cx="2631687" cy="80021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Missing Data</a:t>
            </a:r>
          </a:p>
          <a:p>
            <a:pPr marL="342900" indent="-342900">
              <a:spcAft>
                <a:spcPts val="600"/>
              </a:spcAft>
              <a:buFont typeface="Arial" panose="020B0604020202020204" pitchFamily="34" charset="0"/>
              <a:buChar char="•"/>
            </a:pPr>
            <a:r>
              <a:rPr lang="en-FR" sz="1200" b="1" u="sng" dirty="0">
                <a:solidFill>
                  <a:schemeClr val="bg1"/>
                </a:solidFill>
                <a:latin typeface="Montserrat" pitchFamily="2" charset="77"/>
              </a:rPr>
              <a:t>Merging external data</a:t>
            </a:r>
          </a:p>
          <a:p>
            <a:pPr marL="342900" indent="-342900">
              <a:spcAft>
                <a:spcPts val="600"/>
              </a:spcAft>
              <a:buFont typeface="Arial" panose="020B0604020202020204" pitchFamily="34" charset="0"/>
              <a:buChar char="•"/>
            </a:pPr>
            <a:r>
              <a:rPr lang="en-FR" sz="1200" dirty="0">
                <a:solidFill>
                  <a:schemeClr val="bg1"/>
                </a:solidFill>
                <a:latin typeface="Montserrat" pitchFamily="2" charset="77"/>
              </a:rPr>
              <a:t>Encoding choices</a:t>
            </a:r>
          </a:p>
        </p:txBody>
      </p:sp>
    </p:spTree>
    <p:extLst>
      <p:ext uri="{BB962C8B-B14F-4D97-AF65-F5344CB8AC3E}">
        <p14:creationId xmlns:p14="http://schemas.microsoft.com/office/powerpoint/2010/main" val="3651242774"/>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ramp_final_doc</Template>
  <TotalTime>10113</TotalTime>
  <Words>2282</Words>
  <Application>Microsoft Macintosh PowerPoint</Application>
  <PresentationFormat>Affichage à l'écran (4:3)</PresentationFormat>
  <Paragraphs>279</Paragraphs>
  <Slides>31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Calibri</vt:lpstr>
      <vt:lpstr>Calibri Light</vt:lpstr>
      <vt:lpstr>Courier New</vt:lpstr>
      <vt:lpstr>Lato</vt:lpstr>
      <vt:lpstr>Montserrat</vt:lpstr>
      <vt:lpstr>Office Theme</vt:lpstr>
      <vt:lpstr>Predicting cyclist traffic in Paris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cyclist traffic in Paris </dc:title>
  <dc:creator>Sarah MAYER</dc:creator>
  <cp:lastModifiedBy>Camille EPITALON</cp:lastModifiedBy>
  <cp:revision>25</cp:revision>
  <dcterms:created xsi:type="dcterms:W3CDTF">2021-12-02T14:45:37Z</dcterms:created>
  <dcterms:modified xsi:type="dcterms:W3CDTF">2021-12-11T16:09:05Z</dcterms:modified>
</cp:coreProperties>
</file>