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9"/>
  </p:notesMasterIdLst>
  <p:sldIdLst>
    <p:sldId id="256" r:id="rId2"/>
    <p:sldId id="261" r:id="rId3"/>
    <p:sldId id="257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40D0-9182-44C0-BEDE-14048F85CCAB}" v="72" dt="2024-02-13T16:49:0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3T16:49:21.003" v="3698" actId="20577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0T20:04:03.579" v="2935" actId="1076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0T19:40:44.762" v="2440" actId="20577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">
        <pc:chgData name="Hunter Ceranic" userId="55b8025d37c61089" providerId="LiveId" clId="{F0BA40D0-9182-44C0-BEDE-14048F85CCAB}" dt="2024-02-10T20:04:11.200" v="2937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3T16:49:21.003" v="3698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add mod">
          <ac:chgData name="Hunter Ceranic" userId="55b8025d37c61089" providerId="LiveId" clId="{F0BA40D0-9182-44C0-BEDE-14048F85CCAB}" dt="2024-02-13T16:49:21.003" v="3698" actId="20577"/>
          <ac:spMkLst>
            <pc:docMk/>
            <pc:sldMk cId="977562255" sldId="266"/>
            <ac:spMk id="2" creationId="{48F11C8C-AC18-5C0C-6E5B-08383D13061A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add mod">
          <ac:chgData name="Hunter Ceranic" userId="55b8025d37c61089" providerId="LiveId" clId="{F0BA40D0-9182-44C0-BEDE-14048F85CCAB}" dt="2024-02-13T16:49:14.917" v="3689" actId="1076"/>
          <ac:spMkLst>
            <pc:docMk/>
            <pc:sldMk cId="977562255" sldId="266"/>
            <ac:spMk id="3" creationId="{A8E8FC25-9A9D-1CA9-7518-58ECCCC5E959}"/>
          </ac:spMkLst>
        </pc:spChg>
        <pc:spChg chg="add mod">
          <ac:chgData name="Hunter Ceranic" userId="55b8025d37c61089" providerId="LiveId" clId="{F0BA40D0-9182-44C0-BEDE-14048F85CCAB}" dt="2024-02-13T16:49:08.457" v="3688" actId="1076"/>
          <ac:spMkLst>
            <pc:docMk/>
            <pc:sldMk cId="977562255" sldId="266"/>
            <ac:spMk id="4" creationId="{7D4C2E95-4711-EB14-408C-8B5B6ED3B998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">
        <pc:chgData name="Hunter Ceranic" userId="55b8025d37c61089" providerId="LiveId" clId="{F0BA40D0-9182-44C0-BEDE-14048F85CCAB}" dt="2024-02-10T20:04:23.918" v="2941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">
        <pc:chgData name="Hunter Ceranic" userId="55b8025d37c61089" providerId="LiveId" clId="{F0BA40D0-9182-44C0-BEDE-14048F85CCAB}" dt="2024-02-10T20:18:15.347" v="3670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bout.gitlab.com/devops-tools/circle-ci-vs-gitlab/" TargetMode="External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AB91C-F98F-4BAB-BF19-5AFE8A3ED8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169601-4DD0-4D45-BB65-9EF49B4935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 err="1"/>
            <a:t>CircleCI</a:t>
          </a:r>
          <a:r>
            <a:rPr lang="en-CA" sz="1800" dirty="0"/>
            <a:t> – Free (mostly) GitHub integrated CI tool that runs automated tests after each commit, in a Docker image.</a:t>
          </a:r>
          <a:endParaRPr lang="en-US" sz="1800" dirty="0"/>
        </a:p>
      </dgm:t>
    </dgm:pt>
    <dgm:pt modelId="{4729C9C8-84A2-416B-BD67-117FA2E7D1E8}" type="parTrans" cxnId="{9402BB98-C186-46F4-AF97-092B6FCB4F5F}">
      <dgm:prSet/>
      <dgm:spPr/>
      <dgm:t>
        <a:bodyPr/>
        <a:lstStyle/>
        <a:p>
          <a:endParaRPr lang="en-US"/>
        </a:p>
      </dgm:t>
    </dgm:pt>
    <dgm:pt modelId="{E582E987-B057-44DB-8035-11276641CC2D}" type="sibTrans" cxnId="{9402BB98-C186-46F4-AF97-092B6FCB4F5F}">
      <dgm:prSet/>
      <dgm:spPr/>
      <dgm:t>
        <a:bodyPr/>
        <a:lstStyle/>
        <a:p>
          <a:endParaRPr lang="en-US"/>
        </a:p>
      </dgm:t>
    </dgm:pt>
    <dgm:pt modelId="{72D62514-DFCB-4B93-9F56-084C62418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Flake8</a:t>
          </a:r>
          <a:r>
            <a:rPr lang="en-CA" sz="1800" dirty="0"/>
            <a:t> – Linter, through </a:t>
          </a:r>
          <a:r>
            <a:rPr lang="en-CA" sz="1800" dirty="0" err="1"/>
            <a:t>VSCode</a:t>
          </a:r>
          <a:r>
            <a:rPr lang="en-CA" sz="1800" dirty="0"/>
            <a:t> Extension</a:t>
          </a:r>
          <a:endParaRPr lang="en-US" sz="1800" dirty="0"/>
        </a:p>
      </dgm:t>
    </dgm:pt>
    <dgm:pt modelId="{D5C79717-6218-4078-8FCC-69B89D2DA9FE}" type="parTrans" cxnId="{E58B3BAA-F153-4213-B3D7-926C840D7947}">
      <dgm:prSet/>
      <dgm:spPr/>
      <dgm:t>
        <a:bodyPr/>
        <a:lstStyle/>
        <a:p>
          <a:endParaRPr lang="en-US"/>
        </a:p>
      </dgm:t>
    </dgm:pt>
    <dgm:pt modelId="{D953FA2C-6B70-4826-8966-AF0FDB078C31}" type="sibTrans" cxnId="{E58B3BAA-F153-4213-B3D7-926C840D7947}">
      <dgm:prSet/>
      <dgm:spPr/>
      <dgm:t>
        <a:bodyPr/>
        <a:lstStyle/>
        <a:p>
          <a:endParaRPr lang="en-US"/>
        </a:p>
      </dgm:t>
    </dgm:pt>
    <dgm:pt modelId="{AA6E8ACD-E55B-44A0-AE74-E05C0E19A9E3}" type="pres">
      <dgm:prSet presAssocID="{5DAAB91C-F98F-4BAB-BF19-5AFE8A3ED89E}" presName="root" presStyleCnt="0">
        <dgm:presLayoutVars>
          <dgm:dir/>
          <dgm:resizeHandles val="exact"/>
        </dgm:presLayoutVars>
      </dgm:prSet>
      <dgm:spPr/>
    </dgm:pt>
    <dgm:pt modelId="{5FFF38FE-38DA-4390-A592-ACA38D1F3A75}" type="pres">
      <dgm:prSet presAssocID="{3C169601-4DD0-4D45-BB65-9EF49B493517}" presName="compNode" presStyleCnt="0"/>
      <dgm:spPr/>
    </dgm:pt>
    <dgm:pt modelId="{E4F1A3F3-8404-487C-986C-1A48D8A4BB03}" type="pres">
      <dgm:prSet presAssocID="{3C169601-4DD0-4D45-BB65-9EF49B4935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1B7E86C9-B541-430F-9C34-3DB8D0CDF8E3}" type="pres">
      <dgm:prSet presAssocID="{3C169601-4DD0-4D45-BB65-9EF49B493517}" presName="spaceRect" presStyleCnt="0"/>
      <dgm:spPr/>
    </dgm:pt>
    <dgm:pt modelId="{45CBE554-EC93-4AEE-AF31-990F7E0285B2}" type="pres">
      <dgm:prSet presAssocID="{3C169601-4DD0-4D45-BB65-9EF49B493517}" presName="textRect" presStyleLbl="revTx" presStyleIdx="0" presStyleCnt="2" custLinFactNeighborX="5387" custLinFactNeighborY="-7575">
        <dgm:presLayoutVars>
          <dgm:chMax val="1"/>
          <dgm:chPref val="1"/>
        </dgm:presLayoutVars>
      </dgm:prSet>
      <dgm:spPr/>
    </dgm:pt>
    <dgm:pt modelId="{EB9E1D63-4460-4DC6-88AF-0C25F1B0F4D4}" type="pres">
      <dgm:prSet presAssocID="{E582E987-B057-44DB-8035-11276641CC2D}" presName="sibTrans" presStyleCnt="0"/>
      <dgm:spPr/>
    </dgm:pt>
    <dgm:pt modelId="{58886B68-9693-41EE-81C5-4D5EBD9487B6}" type="pres">
      <dgm:prSet presAssocID="{72D62514-DFCB-4B93-9F56-084C62418BA9}" presName="compNode" presStyleCnt="0"/>
      <dgm:spPr/>
    </dgm:pt>
    <dgm:pt modelId="{A7A0AFA3-84C8-43D2-81A8-3F28C112BDE9}" type="pres">
      <dgm:prSet presAssocID="{72D62514-DFCB-4B93-9F56-084C62418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8 with solid fill"/>
        </a:ext>
      </dgm:extLst>
    </dgm:pt>
    <dgm:pt modelId="{FA362CDB-DFE4-4B80-BBB4-9D9B5E2CC171}" type="pres">
      <dgm:prSet presAssocID="{72D62514-DFCB-4B93-9F56-084C62418BA9}" presName="spaceRect" presStyleCnt="0"/>
      <dgm:spPr/>
    </dgm:pt>
    <dgm:pt modelId="{6453218F-451F-403C-9C9D-0B8B07344DF3}" type="pres">
      <dgm:prSet presAssocID="{72D62514-DFCB-4B93-9F56-084C62418B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0EBC44-ED9D-484E-905C-639DF4DB8770}" type="presOf" srcId="{5DAAB91C-F98F-4BAB-BF19-5AFE8A3ED89E}" destId="{AA6E8ACD-E55B-44A0-AE74-E05C0E19A9E3}" srcOrd="0" destOrd="0" presId="urn:microsoft.com/office/officeart/2018/2/layout/IconLabelList"/>
    <dgm:cxn modelId="{0B31A76F-9146-493E-9AB0-E998E51F22F8}" type="presOf" srcId="{3C169601-4DD0-4D45-BB65-9EF49B493517}" destId="{45CBE554-EC93-4AEE-AF31-990F7E0285B2}" srcOrd="0" destOrd="0" presId="urn:microsoft.com/office/officeart/2018/2/layout/IconLabelList"/>
    <dgm:cxn modelId="{9402BB98-C186-46F4-AF97-092B6FCB4F5F}" srcId="{5DAAB91C-F98F-4BAB-BF19-5AFE8A3ED89E}" destId="{3C169601-4DD0-4D45-BB65-9EF49B493517}" srcOrd="0" destOrd="0" parTransId="{4729C9C8-84A2-416B-BD67-117FA2E7D1E8}" sibTransId="{E582E987-B057-44DB-8035-11276641CC2D}"/>
    <dgm:cxn modelId="{08D2C19C-6ED5-4398-AA8B-263E47B7E165}" type="presOf" srcId="{72D62514-DFCB-4B93-9F56-084C62418BA9}" destId="{6453218F-451F-403C-9C9D-0B8B07344DF3}" srcOrd="0" destOrd="0" presId="urn:microsoft.com/office/officeart/2018/2/layout/IconLabelList"/>
    <dgm:cxn modelId="{E58B3BAA-F153-4213-B3D7-926C840D7947}" srcId="{5DAAB91C-F98F-4BAB-BF19-5AFE8A3ED89E}" destId="{72D62514-DFCB-4B93-9F56-084C62418BA9}" srcOrd="1" destOrd="0" parTransId="{D5C79717-6218-4078-8FCC-69B89D2DA9FE}" sibTransId="{D953FA2C-6B70-4826-8966-AF0FDB078C31}"/>
    <dgm:cxn modelId="{B6ADC6C8-ADCD-496F-91FC-5FBA0C471C2D}" type="presParOf" srcId="{AA6E8ACD-E55B-44A0-AE74-E05C0E19A9E3}" destId="{5FFF38FE-38DA-4390-A592-ACA38D1F3A75}" srcOrd="0" destOrd="0" presId="urn:microsoft.com/office/officeart/2018/2/layout/IconLabelList"/>
    <dgm:cxn modelId="{4129015E-ABD1-437C-891A-0F7A86EF911B}" type="presParOf" srcId="{5FFF38FE-38DA-4390-A592-ACA38D1F3A75}" destId="{E4F1A3F3-8404-487C-986C-1A48D8A4BB03}" srcOrd="0" destOrd="0" presId="urn:microsoft.com/office/officeart/2018/2/layout/IconLabelList"/>
    <dgm:cxn modelId="{232DEB8A-CB6D-4DB5-B2B5-175CAFFABEB0}" type="presParOf" srcId="{5FFF38FE-38DA-4390-A592-ACA38D1F3A75}" destId="{1B7E86C9-B541-430F-9C34-3DB8D0CDF8E3}" srcOrd="1" destOrd="0" presId="urn:microsoft.com/office/officeart/2018/2/layout/IconLabelList"/>
    <dgm:cxn modelId="{BF921537-AE6D-4927-A01E-0C74CB3D3348}" type="presParOf" srcId="{5FFF38FE-38DA-4390-A592-ACA38D1F3A75}" destId="{45CBE554-EC93-4AEE-AF31-990F7E0285B2}" srcOrd="2" destOrd="0" presId="urn:microsoft.com/office/officeart/2018/2/layout/IconLabelList"/>
    <dgm:cxn modelId="{0F714509-3A84-4AAB-BEF7-92EF95A377B1}" type="presParOf" srcId="{AA6E8ACD-E55B-44A0-AE74-E05C0E19A9E3}" destId="{EB9E1D63-4460-4DC6-88AF-0C25F1B0F4D4}" srcOrd="1" destOrd="0" presId="urn:microsoft.com/office/officeart/2018/2/layout/IconLabelList"/>
    <dgm:cxn modelId="{D463DD96-988B-42F2-BF3A-5370B438303F}" type="presParOf" srcId="{AA6E8ACD-E55B-44A0-AE74-E05C0E19A9E3}" destId="{58886B68-9693-41EE-81C5-4D5EBD9487B6}" srcOrd="2" destOrd="0" presId="urn:microsoft.com/office/officeart/2018/2/layout/IconLabelList"/>
    <dgm:cxn modelId="{4224B761-CF4B-4292-972A-312C7898AFED}" type="presParOf" srcId="{58886B68-9693-41EE-81C5-4D5EBD9487B6}" destId="{A7A0AFA3-84C8-43D2-81A8-3F28C112BDE9}" srcOrd="0" destOrd="0" presId="urn:microsoft.com/office/officeart/2018/2/layout/IconLabelList"/>
    <dgm:cxn modelId="{A79ACCD0-729D-48F6-8F43-4E383D6EA126}" type="presParOf" srcId="{58886B68-9693-41EE-81C5-4D5EBD9487B6}" destId="{FA362CDB-DFE4-4B80-BBB4-9D9B5E2CC171}" srcOrd="1" destOrd="0" presId="urn:microsoft.com/office/officeart/2018/2/layout/IconLabelList"/>
    <dgm:cxn modelId="{ADF26CCE-4777-4F9D-A616-1AE687477FBC}" type="presParOf" srcId="{58886B68-9693-41EE-81C5-4D5EBD9487B6}" destId="{6453218F-451F-403C-9C9D-0B8B07344D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1A3F3-8404-487C-986C-1A48D8A4BB03}">
      <dsp:nvSpPr>
        <dsp:cNvPr id="0" name=""/>
        <dsp:cNvSpPr/>
      </dsp:nvSpPr>
      <dsp:spPr>
        <a:xfrm>
          <a:off x="868252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E554-EC93-4AEE-AF31-990F7E0285B2}">
      <dsp:nvSpPr>
        <dsp:cNvPr id="0" name=""/>
        <dsp:cNvSpPr/>
      </dsp:nvSpPr>
      <dsp:spPr>
        <a:xfrm>
          <a:off x="174180" y="2409495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 err="1"/>
            <a:t>CircleCI</a:t>
          </a:r>
          <a:r>
            <a:rPr lang="en-CA" sz="1800" kern="1200" dirty="0"/>
            <a:t> – Free (mostly) GitHub integrated CI tool that runs automated tests after each commit, in a Docker image.</a:t>
          </a:r>
          <a:endParaRPr lang="en-US" sz="1800" kern="1200" dirty="0"/>
        </a:p>
      </dsp:txBody>
      <dsp:txXfrm>
        <a:off x="174180" y="2409495"/>
        <a:ext cx="3138750" cy="1395000"/>
      </dsp:txXfrm>
    </dsp:sp>
    <dsp:sp modelId="{A7A0AFA3-84C8-43D2-81A8-3F28C112BDE9}">
      <dsp:nvSpPr>
        <dsp:cNvPr id="0" name=""/>
        <dsp:cNvSpPr/>
      </dsp:nvSpPr>
      <dsp:spPr>
        <a:xfrm>
          <a:off x="4556283" y="607227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3218F-451F-403C-9C9D-0B8B07344DF3}">
      <dsp:nvSpPr>
        <dsp:cNvPr id="0" name=""/>
        <dsp:cNvSpPr/>
      </dsp:nvSpPr>
      <dsp:spPr>
        <a:xfrm>
          <a:off x="3693127" y="2515166"/>
          <a:ext cx="3138750" cy="13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Flake8</a:t>
          </a:r>
          <a:r>
            <a:rPr lang="en-CA" sz="1800" kern="1200" dirty="0"/>
            <a:t> – Linter, through </a:t>
          </a:r>
          <a:r>
            <a:rPr lang="en-CA" sz="1800" kern="1200" dirty="0" err="1"/>
            <a:t>VSCode</a:t>
          </a:r>
          <a:r>
            <a:rPr lang="en-CA" sz="1800" kern="1200" dirty="0"/>
            <a:t> Extension</a:t>
          </a:r>
          <a:endParaRPr lang="en-US" sz="1800" kern="1200" dirty="0"/>
        </a:p>
      </dsp:txBody>
      <dsp:txXfrm>
        <a:off x="3693127" y="2515166"/>
        <a:ext cx="3138750" cy="139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82448-C671-4DAB-B542-F04D10043D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2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A1AE-C6A2-3A06-2293-B3DF84DA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I’ll use for Automated Testing and Verification</a:t>
            </a:r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294E523B-CEC0-0596-5C0A-40E76B1F4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586820"/>
              </p:ext>
            </p:extLst>
          </p:nvPr>
        </p:nvGraphicFramePr>
        <p:xfrm>
          <a:off x="4778083" y="1019508"/>
          <a:ext cx="6836974" cy="451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DDB1A3-6053-6F50-7B03-6D5A338CD42D}"/>
              </a:ext>
            </a:extLst>
          </p:cNvPr>
          <p:cNvSpPr txBox="1">
            <a:spLocks/>
          </p:cNvSpPr>
          <p:nvPr/>
        </p:nvSpPr>
        <p:spPr>
          <a:xfrm>
            <a:off x="10661642" y="6603491"/>
            <a:ext cx="1527310" cy="20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>
              <a:spcAft>
                <a:spcPts val="600"/>
              </a:spcAft>
            </a:pPr>
            <a:r>
              <a:rPr lang="en-US" sz="160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2/7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F6F69-BD97-22EF-CF32-EB1A205B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Oracle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E1FD98-1355-602D-D947-A0A416250664}"/>
              </a:ext>
            </a:extLst>
          </p:cNvPr>
          <p:cNvSpPr>
            <a:spLocks/>
          </p:cNvSpPr>
          <p:nvPr/>
        </p:nvSpPr>
        <p:spPr>
          <a:xfrm>
            <a:off x="5966648" y="217921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Testing each of the labels with different pixel sizes/colours as the input image.</a:t>
            </a:r>
          </a:p>
          <a:p>
            <a:r>
              <a:rPr lang="en-CA" sz="2200" dirty="0"/>
              <a:t>Testing input images with no characters, multiple characters etc.</a:t>
            </a:r>
          </a:p>
          <a:p>
            <a:r>
              <a:rPr lang="en-CA" sz="2200" dirty="0"/>
              <a:t>Testing inputs of different file types (supported and unsupported)</a:t>
            </a:r>
          </a:p>
          <a:p>
            <a:r>
              <a:rPr lang="en-CA" sz="2200" dirty="0"/>
              <a:t>Testing skewed orientation inputs?</a:t>
            </a:r>
          </a:p>
          <a:p>
            <a:r>
              <a:rPr lang="en-CA" sz="2200" dirty="0"/>
              <a:t>For confidence probability, creating a confusion matrix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354C-224E-1AAB-3BB6-4F2536217202}"/>
              </a:ext>
            </a:extLst>
          </p:cNvPr>
          <p:cNvSpPr>
            <a:spLocks/>
          </p:cNvSpPr>
          <p:nvPr/>
        </p:nvSpPr>
        <p:spPr>
          <a:xfrm>
            <a:off x="11231375" y="6516424"/>
            <a:ext cx="2168322" cy="288608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999C16-C97B-9A28-08F9-2F9749F8199B}"/>
              </a:ext>
            </a:extLst>
          </p:cNvPr>
          <p:cNvSpPr>
            <a:spLocks/>
          </p:cNvSpPr>
          <p:nvPr/>
        </p:nvSpPr>
        <p:spPr>
          <a:xfrm>
            <a:off x="785048" y="1656607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sz="2200" dirty="0"/>
              <a:t>Tests vs. The Oracle (me) will mostly be performed automatically during Continuous Integration.</a:t>
            </a:r>
          </a:p>
          <a:p>
            <a:endParaRPr lang="en-CA" sz="2200" dirty="0"/>
          </a:p>
          <a:p>
            <a:r>
              <a:rPr lang="en-CA" sz="2200" dirty="0"/>
              <a:t>When the model is built a list of test cases will be run. This will be based on a static list of inputs (examples to the left).</a:t>
            </a:r>
          </a:p>
          <a:p>
            <a:endParaRPr lang="en-CA" sz="2200" dirty="0"/>
          </a:p>
          <a:p>
            <a:r>
              <a:rPr lang="en-CA" sz="2200" dirty="0"/>
              <a:t>Additionally, this will include comparing the performance (confidence probability) on the training data set to the testing dataset.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29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6C80B3-C418-5172-8D5F-320D9FD0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B6EE-6D8C-30DE-7A47-9A2165C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4451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Page </a:t>
            </a:r>
            <a:fld id="{4854181D-6920-4594-9A5D-6CE56DC9F8B2}" type="slidenum">
              <a:rPr lang="en-US" sz="1600" smtClean="0">
                <a:solidFill>
                  <a:schemeClr val="tx1"/>
                </a:solidFill>
              </a:rPr>
              <a:t>4</a:t>
            </a:fld>
            <a:r>
              <a:rPr lang="en-US" sz="1600" dirty="0">
                <a:solidFill>
                  <a:schemeClr val="tx1"/>
                </a:solidFill>
              </a:rPr>
              <a:t>/7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0499-381B-2565-FCCF-2B84745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1690688"/>
            <a:ext cx="6299524" cy="19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786745-0A96-EA5F-1DE9-0B12CFF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1" y="4292494"/>
            <a:ext cx="6426530" cy="2063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F683-68F7-A708-DE37-59E16E3B0745}"/>
              </a:ext>
            </a:extLst>
          </p:cNvPr>
          <p:cNvSpPr txBox="1"/>
          <p:nvPr/>
        </p:nvSpPr>
        <p:spPr>
          <a:xfrm>
            <a:off x="1431434" y="1348912"/>
            <a:ext cx="9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OAR Confusion Matric will have 26 labels, and only True Positives down the diagonal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87D1A-B8BA-3EAB-B8DD-DB5426D31D3F}"/>
              </a:ext>
            </a:extLst>
          </p:cNvPr>
          <p:cNvSpPr txBox="1"/>
          <p:nvPr/>
        </p:nvSpPr>
        <p:spPr>
          <a:xfrm>
            <a:off x="1088572" y="3680163"/>
            <a:ext cx="1026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can be used to calculate metrics for validity.  Accuracy, Misclassification, and Precision are the most important for this project.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1C8C-AC18-5C0C-6E5B-08383D13061A}"/>
              </a:ext>
            </a:extLst>
          </p:cNvPr>
          <p:cNvSpPr txBox="1"/>
          <p:nvPr/>
        </p:nvSpPr>
        <p:spPr>
          <a:xfrm>
            <a:off x="2946238" y="6581001"/>
            <a:ext cx="10265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[1]https://towardsdatascience.com/taking-the-confusion-out-of-confusion-matrices-c1ce054b3d3e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8FC25-9A9D-1CA9-7518-58ECCCC5E959}"/>
              </a:ext>
            </a:extLst>
          </p:cNvPr>
          <p:cNvSpPr txBox="1"/>
          <p:nvPr/>
        </p:nvSpPr>
        <p:spPr>
          <a:xfrm>
            <a:off x="8534399" y="607935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C2E95-4711-EB14-408C-8B5B6ED3B998}"/>
              </a:ext>
            </a:extLst>
          </p:cNvPr>
          <p:cNvSpPr txBox="1"/>
          <p:nvPr/>
        </p:nvSpPr>
        <p:spPr>
          <a:xfrm>
            <a:off x="9194965" y="3359101"/>
            <a:ext cx="47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775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94F5C9-8688-386B-FF4F-AD2D92B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vs. Pseudo-Oracle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840C83-12F8-56B4-7F49-31E8827DFADD}"/>
              </a:ext>
            </a:extLst>
          </p:cNvPr>
          <p:cNvSpPr>
            <a:spLocks/>
          </p:cNvSpPr>
          <p:nvPr/>
        </p:nvSpPr>
        <p:spPr>
          <a:xfrm>
            <a:off x="6096000" y="1796491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 For performance, an example calculation for Accuracy would be:</a:t>
            </a:r>
          </a:p>
          <a:p>
            <a:endParaRPr lang="en-CA" dirty="0"/>
          </a:p>
          <a:p>
            <a:pPr algn="ctr"/>
            <a:r>
              <a:rPr lang="en-CA" dirty="0"/>
              <a:t>OAR Accuracy – Library Accuracy</a:t>
            </a:r>
          </a:p>
          <a:p>
            <a:pPr algn="ctr"/>
            <a:r>
              <a:rPr lang="en-CA" dirty="0"/>
              <a:t>Library Accuracy</a:t>
            </a:r>
          </a:p>
          <a:p>
            <a:pPr algn="ctr"/>
            <a:endParaRPr lang="en-CA" dirty="0"/>
          </a:p>
          <a:p>
            <a:r>
              <a:rPr lang="en-CA" dirty="0"/>
              <a:t>And the goal would be to have the result of the calculation &lt;</a:t>
            </a:r>
            <a:r>
              <a:rPr lang="en-CA" dirty="0">
                <a:sym typeface="Symbol" panose="05050102010706020507" pitchFamily="18" charset="2"/>
              </a:rPr>
              <a:t> = 10%. This calculation will be performed for Misclassification and Precision metrics as well, and the runtime with the same epsilon for all metrics.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9CB0-E19B-5E3B-A7EE-DE240A31BDE0}"/>
              </a:ext>
            </a:extLst>
          </p:cNvPr>
          <p:cNvSpPr>
            <a:spLocks/>
          </p:cNvSpPr>
          <p:nvPr/>
        </p:nvSpPr>
        <p:spPr>
          <a:xfrm>
            <a:off x="1422968" y="1800911"/>
            <a:ext cx="4605307" cy="3867386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vs. the Pseudo-Oracle (Logistic Regression Library from scikit-learn) will be used as a comparison for the performance of the program.</a:t>
            </a:r>
          </a:p>
          <a:p>
            <a:pPr defTabSz="804672">
              <a:spcAft>
                <a:spcPts val="600"/>
              </a:spcAft>
            </a:pPr>
            <a:endParaRPr lang="en-CA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CA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will be done by comparing their confusion matrices, runtimes etc.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816D-1BD0-09D7-9C19-19754753BDF7}"/>
              </a:ext>
            </a:extLst>
          </p:cNvPr>
          <p:cNvSpPr>
            <a:spLocks/>
          </p:cNvSpPr>
          <p:nvPr/>
        </p:nvSpPr>
        <p:spPr>
          <a:xfrm>
            <a:off x="9753896" y="6533482"/>
            <a:ext cx="2438104" cy="324516"/>
          </a:xfrm>
          <a:prstGeom prst="rect">
            <a:avLst/>
          </a:prstGeom>
        </p:spPr>
        <p:txBody>
          <a:bodyPr/>
          <a:lstStyle/>
          <a:p>
            <a:pPr algn="r" defTabSz="804672">
              <a:spcAft>
                <a:spcPts val="600"/>
              </a:spcAft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</a:t>
            </a:r>
            <a:fld id="{4854181D-6920-4594-9A5D-6CE56DC9F8B2}" type="slidenum">
              <a:rPr lang="en-US" sz="158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defTabSz="804672">
                <a:spcAft>
                  <a:spcPts val="600"/>
                </a:spcAft>
              </a:pPr>
              <a:t>5</a:t>
            </a:fld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/7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9A63F-1EA3-2E75-9E01-7F96034F99DD}"/>
              </a:ext>
            </a:extLst>
          </p:cNvPr>
          <p:cNvCxnSpPr/>
          <p:nvPr/>
        </p:nvCxnSpPr>
        <p:spPr>
          <a:xfrm>
            <a:off x="6770914" y="2971800"/>
            <a:ext cx="3865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52FE4A-A4C9-C441-DE88-EF0AB7A4BBE4}"/>
              </a:ext>
            </a:extLst>
          </p:cNvPr>
          <p:cNvCxnSpPr>
            <a:cxnSpLocks/>
          </p:cNvCxnSpPr>
          <p:nvPr/>
        </p:nvCxnSpPr>
        <p:spPr>
          <a:xfrm>
            <a:off x="6890657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E9661-BEAF-044E-0079-3F3EA327EFFB}"/>
              </a:ext>
            </a:extLst>
          </p:cNvPr>
          <p:cNvCxnSpPr>
            <a:cxnSpLocks/>
          </p:cNvCxnSpPr>
          <p:nvPr/>
        </p:nvCxnSpPr>
        <p:spPr>
          <a:xfrm>
            <a:off x="10494433" y="26670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583BE-31E6-2D0D-435C-A4AF2F265241}"/>
              </a:ext>
            </a:extLst>
          </p:cNvPr>
          <p:cNvCxnSpPr>
            <a:cxnSpLocks/>
          </p:cNvCxnSpPr>
          <p:nvPr/>
        </p:nvCxnSpPr>
        <p:spPr>
          <a:xfrm>
            <a:off x="7652657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35182A-B24F-B573-692F-B65515FA151C}"/>
              </a:ext>
            </a:extLst>
          </p:cNvPr>
          <p:cNvCxnSpPr>
            <a:cxnSpLocks/>
          </p:cNvCxnSpPr>
          <p:nvPr/>
        </p:nvCxnSpPr>
        <p:spPr>
          <a:xfrm>
            <a:off x="9630360" y="2971800"/>
            <a:ext cx="0" cy="2612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73367D-81C1-4AEE-403D-F3E7BFEFF055}"/>
              </a:ext>
            </a:extLst>
          </p:cNvPr>
          <p:cNvSpPr txBox="1"/>
          <p:nvPr/>
        </p:nvSpPr>
        <p:spPr>
          <a:xfrm>
            <a:off x="10609551" y="2765753"/>
            <a:ext cx="9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100%</a:t>
            </a:r>
          </a:p>
        </p:txBody>
      </p:sp>
    </p:spTree>
    <p:extLst>
      <p:ext uri="{BB962C8B-B14F-4D97-AF65-F5344CB8AC3E}">
        <p14:creationId xmlns:p14="http://schemas.microsoft.com/office/powerpoint/2010/main" val="4057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ngled shot of pen on a graph">
            <a:extLst>
              <a:ext uri="{FF2B5EF4-FFF2-40B4-BE49-F238E27FC236}">
                <a16:creationId xmlns:a16="http://schemas.microsoft.com/office/drawing/2014/main" id="{35C1D28B-B66D-75B8-C7E5-002BF960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389" b="6237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FF605-B798-3CAE-F694-48BC65E5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Usability Verification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39C7-A81C-61E1-C7FA-52DDD84A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For Usability I’ll employ a survey, which will take feedback from users in the form of how much they agree with various statements on a Likert Scale from 1 to 5 (1 being not at all and 5 being Strongly Agree). Sample Statements are: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is intuitive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User Interface legible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Any error messages encountered are clear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program runs smoothly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solidFill>
                  <a:srgbClr val="FFFFFF"/>
                </a:solidFill>
              </a:rPr>
              <a:t>The output of the program is satisfactory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FFFFFF"/>
                </a:solidFill>
              </a:rPr>
              <a:t>And finally, a section for other comments or suggestions will also be included.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D055C-72F3-A6F5-0998-F4DD7C8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061" y="6469857"/>
            <a:ext cx="1533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Page 6/7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3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451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Symbol</vt:lpstr>
      <vt:lpstr>ShapesVTI</vt:lpstr>
      <vt:lpstr>OAR</vt:lpstr>
      <vt:lpstr>Tools I’ll use for Automated Testing and Verification</vt:lpstr>
      <vt:lpstr>Tests Vs. Oracle</vt:lpstr>
      <vt:lpstr>Confusion Matrix</vt:lpstr>
      <vt:lpstr>Tests vs. Pseudo-Oracle</vt:lpstr>
      <vt:lpstr>Usability Verification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2024-02-13T16:49:25Z</dcterms:modified>
</cp:coreProperties>
</file>