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D79ED-BFAE-4857-8FB5-603E641725DE}" v="182" dt="2024-01-26T19:32:54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6T19:32:54.795" v="3897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6T19:32:54.795" v="3897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 mod">
          <ac:chgData name="Hunter Ceranic" userId="55b8025d37c61089" providerId="LiveId" clId="{ACCD79ED-BFAE-4857-8FB5-603E641725DE}" dt="2024-01-26T19:32:54.795" v="3897" actId="20577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Chg chg="new del">
        <pc:chgData name="Hunter Ceranic" userId="55b8025d37c61089" providerId="LiveId" clId="{ACCD79ED-BFAE-4857-8FB5-603E641725DE}" dt="2024-01-26T18:32:03.346" v="3768" actId="680"/>
        <pc:sldMkLst>
          <pc:docMk/>
          <pc:sldMk cId="1351124811" sldId="265"/>
        </pc:sldMkLst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DA79F-081F-4BB4-82F9-E03BAE47D8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0D0B7D-2E9F-4EF4-B2CD-F1D85500CB77}">
      <dgm:prSet/>
      <dgm:spPr/>
      <dgm:t>
        <a:bodyPr/>
        <a:lstStyle/>
        <a:p>
          <a:r>
            <a:rPr lang="en-CA"/>
            <a:t>A1: Pre-classification calculation, image processing (image flattening, data standardization etc.) is performed by supporting libraries</a:t>
          </a:r>
          <a:endParaRPr lang="en-US"/>
        </a:p>
      </dgm:t>
    </dgm:pt>
    <dgm:pt modelId="{35C56D55-4FCE-453C-9A8B-A9C97EC44426}" type="parTrans" cxnId="{F8924CBF-ABD4-4B87-A31A-2D122D8C855F}">
      <dgm:prSet/>
      <dgm:spPr/>
      <dgm:t>
        <a:bodyPr/>
        <a:lstStyle/>
        <a:p>
          <a:endParaRPr lang="en-US"/>
        </a:p>
      </dgm:t>
    </dgm:pt>
    <dgm:pt modelId="{25E82E7A-FC3B-4978-B09B-046DC46BCD00}" type="sibTrans" cxnId="{F8924CBF-ABD4-4B87-A31A-2D122D8C855F}">
      <dgm:prSet/>
      <dgm:spPr/>
      <dgm:t>
        <a:bodyPr/>
        <a:lstStyle/>
        <a:p>
          <a:endParaRPr lang="en-US"/>
        </a:p>
      </dgm:t>
    </dgm:pt>
    <dgm:pt modelId="{71D6339E-2DBD-4A6E-B4F4-C9EEA55BC589}">
      <dgm:prSet/>
      <dgm:spPr/>
      <dgm:t>
        <a:bodyPr/>
        <a:lstStyle/>
        <a:p>
          <a:r>
            <a:rPr lang="en-CA"/>
            <a:t>A2: If the computed confidence of the output is less than 50% the program will return a “No Confidence” output</a:t>
          </a:r>
          <a:endParaRPr lang="en-US"/>
        </a:p>
      </dgm:t>
    </dgm:pt>
    <dgm:pt modelId="{623CE447-56BC-4B3D-8C9E-739CE2CF138A}" type="parTrans" cxnId="{06238002-3FAA-4EE7-9384-93712D7B6347}">
      <dgm:prSet/>
      <dgm:spPr/>
      <dgm:t>
        <a:bodyPr/>
        <a:lstStyle/>
        <a:p>
          <a:endParaRPr lang="en-US"/>
        </a:p>
      </dgm:t>
    </dgm:pt>
    <dgm:pt modelId="{6B94B652-4BBE-4D62-956C-095BADA442B2}" type="sibTrans" cxnId="{06238002-3FAA-4EE7-9384-93712D7B6347}">
      <dgm:prSet/>
      <dgm:spPr/>
      <dgm:t>
        <a:bodyPr/>
        <a:lstStyle/>
        <a:p>
          <a:endParaRPr lang="en-US"/>
        </a:p>
      </dgm:t>
    </dgm:pt>
    <dgm:pt modelId="{41611B74-654C-4C34-9B79-690015BA8C33}">
      <dgm:prSet/>
      <dgm:spPr/>
      <dgm:t>
        <a:bodyPr/>
        <a:lstStyle/>
        <a:p>
          <a:r>
            <a:rPr lang="en-CA" dirty="0"/>
            <a:t>A3: The dataset for training will only contain labels of capital letter characters, and an even spread of every label to be trained.</a:t>
          </a:r>
          <a:endParaRPr lang="en-US" dirty="0"/>
        </a:p>
      </dgm:t>
    </dgm:pt>
    <dgm:pt modelId="{698EFD21-1F93-4D1B-A04E-3EDF121B3CCC}" type="parTrans" cxnId="{885AFB6E-2A42-47B1-937E-5DD0CA823172}">
      <dgm:prSet/>
      <dgm:spPr/>
      <dgm:t>
        <a:bodyPr/>
        <a:lstStyle/>
        <a:p>
          <a:endParaRPr lang="en-US"/>
        </a:p>
      </dgm:t>
    </dgm:pt>
    <dgm:pt modelId="{930C8F22-D700-4278-B075-52C211D4B816}" type="sibTrans" cxnId="{885AFB6E-2A42-47B1-937E-5DD0CA823172}">
      <dgm:prSet/>
      <dgm:spPr/>
      <dgm:t>
        <a:bodyPr/>
        <a:lstStyle/>
        <a:p>
          <a:endParaRPr lang="en-US"/>
        </a:p>
      </dgm:t>
    </dgm:pt>
    <dgm:pt modelId="{1A86FB52-FF43-4C62-BD86-E6E2534CB17A}">
      <dgm:prSet/>
      <dgm:spPr/>
      <dgm:t>
        <a:bodyPr/>
        <a:lstStyle/>
        <a:p>
          <a:r>
            <a:rPr lang="en-CA"/>
            <a:t>A4: Test input images will be in the form of .jpeg files.</a:t>
          </a:r>
          <a:endParaRPr lang="en-US"/>
        </a:p>
      </dgm:t>
    </dgm:pt>
    <dgm:pt modelId="{0FAE72A6-74C1-411A-BEAE-CDEE57D9684F}" type="parTrans" cxnId="{F31B4C12-2101-46D6-A967-FE5E18F4551B}">
      <dgm:prSet/>
      <dgm:spPr/>
      <dgm:t>
        <a:bodyPr/>
        <a:lstStyle/>
        <a:p>
          <a:endParaRPr lang="en-US"/>
        </a:p>
      </dgm:t>
    </dgm:pt>
    <dgm:pt modelId="{79D86CFB-1682-4F86-AAD9-35607E7D8D61}" type="sibTrans" cxnId="{F31B4C12-2101-46D6-A967-FE5E18F4551B}">
      <dgm:prSet/>
      <dgm:spPr/>
      <dgm:t>
        <a:bodyPr/>
        <a:lstStyle/>
        <a:p>
          <a:endParaRPr lang="en-US"/>
        </a:p>
      </dgm:t>
    </dgm:pt>
    <dgm:pt modelId="{77DB6310-60C0-4D5B-9A05-98BD159DB3E2}">
      <dgm:prSet/>
      <dgm:spPr/>
      <dgm:t>
        <a:bodyPr/>
        <a:lstStyle/>
        <a:p>
          <a:r>
            <a:rPr lang="en-CA"/>
            <a:t>A5: The program will be built in python for access to useful supporting libraries, and for convenience</a:t>
          </a:r>
          <a:endParaRPr lang="en-US"/>
        </a:p>
      </dgm:t>
    </dgm:pt>
    <dgm:pt modelId="{C500CE22-4C6C-4E7E-8F1D-F1B545CCDC31}" type="parTrans" cxnId="{F09336E8-67DB-4331-9DE0-C90A8CCB8BFC}">
      <dgm:prSet/>
      <dgm:spPr/>
      <dgm:t>
        <a:bodyPr/>
        <a:lstStyle/>
        <a:p>
          <a:endParaRPr lang="en-US"/>
        </a:p>
      </dgm:t>
    </dgm:pt>
    <dgm:pt modelId="{5F1D1FDE-8F80-4901-8EA6-82ACABCE8AFB}" type="sibTrans" cxnId="{F09336E8-67DB-4331-9DE0-C90A8CCB8BFC}">
      <dgm:prSet/>
      <dgm:spPr/>
      <dgm:t>
        <a:bodyPr/>
        <a:lstStyle/>
        <a:p>
          <a:endParaRPr lang="en-US"/>
        </a:p>
      </dgm:t>
    </dgm:pt>
    <dgm:pt modelId="{824FE574-F00E-474C-A1E5-D086946412AB}" type="pres">
      <dgm:prSet presAssocID="{2A3DA79F-081F-4BB4-82F9-E03BAE47D8D2}" presName="linear" presStyleCnt="0">
        <dgm:presLayoutVars>
          <dgm:animLvl val="lvl"/>
          <dgm:resizeHandles val="exact"/>
        </dgm:presLayoutVars>
      </dgm:prSet>
      <dgm:spPr/>
    </dgm:pt>
    <dgm:pt modelId="{5E0DFB31-934A-4FB8-A74D-73F46FF3E403}" type="pres">
      <dgm:prSet presAssocID="{F20D0B7D-2E9F-4EF4-B2CD-F1D85500CB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060705-595B-4358-887A-BDE2B0C187BB}" type="pres">
      <dgm:prSet presAssocID="{25E82E7A-FC3B-4978-B09B-046DC46BCD00}" presName="spacer" presStyleCnt="0"/>
      <dgm:spPr/>
    </dgm:pt>
    <dgm:pt modelId="{2AB74277-D8F9-40AC-9B70-4FCE7166EEF2}" type="pres">
      <dgm:prSet presAssocID="{71D6339E-2DBD-4A6E-B4F4-C9EEA55BC58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84373D-F39E-44AD-93A0-9971CB048EFD}" type="pres">
      <dgm:prSet presAssocID="{6B94B652-4BBE-4D62-956C-095BADA442B2}" presName="spacer" presStyleCnt="0"/>
      <dgm:spPr/>
    </dgm:pt>
    <dgm:pt modelId="{4F59D3DF-AA68-489C-912A-440351A907C2}" type="pres">
      <dgm:prSet presAssocID="{41611B74-654C-4C34-9B79-690015BA8C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2F7D48-BCA5-4A67-98F4-0A155A2363A8}" type="pres">
      <dgm:prSet presAssocID="{930C8F22-D700-4278-B075-52C211D4B816}" presName="spacer" presStyleCnt="0"/>
      <dgm:spPr/>
    </dgm:pt>
    <dgm:pt modelId="{E1B2A08A-9B1D-49B3-A8C5-9F51B621A425}" type="pres">
      <dgm:prSet presAssocID="{1A86FB52-FF43-4C62-BD86-E6E2534CB1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54EFA2-D10B-4E24-8C8A-9AC51F8C8081}" type="pres">
      <dgm:prSet presAssocID="{79D86CFB-1682-4F86-AAD9-35607E7D8D61}" presName="spacer" presStyleCnt="0"/>
      <dgm:spPr/>
    </dgm:pt>
    <dgm:pt modelId="{D10A43FE-BAF1-443A-992B-F37A4280F90D}" type="pres">
      <dgm:prSet presAssocID="{77DB6310-60C0-4D5B-9A05-98BD159DB3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238002-3FAA-4EE7-9384-93712D7B6347}" srcId="{2A3DA79F-081F-4BB4-82F9-E03BAE47D8D2}" destId="{71D6339E-2DBD-4A6E-B4F4-C9EEA55BC589}" srcOrd="1" destOrd="0" parTransId="{623CE447-56BC-4B3D-8C9E-739CE2CF138A}" sibTransId="{6B94B652-4BBE-4D62-956C-095BADA442B2}"/>
    <dgm:cxn modelId="{F31B4C12-2101-46D6-A967-FE5E18F4551B}" srcId="{2A3DA79F-081F-4BB4-82F9-E03BAE47D8D2}" destId="{1A86FB52-FF43-4C62-BD86-E6E2534CB17A}" srcOrd="3" destOrd="0" parTransId="{0FAE72A6-74C1-411A-BEAE-CDEE57D9684F}" sibTransId="{79D86CFB-1682-4F86-AAD9-35607E7D8D61}"/>
    <dgm:cxn modelId="{4BF0CE27-37F8-428A-941B-0154E26E1904}" type="presOf" srcId="{1A86FB52-FF43-4C62-BD86-E6E2534CB17A}" destId="{E1B2A08A-9B1D-49B3-A8C5-9F51B621A425}" srcOrd="0" destOrd="0" presId="urn:microsoft.com/office/officeart/2005/8/layout/vList2"/>
    <dgm:cxn modelId="{3A3D5440-C2E1-4C88-B021-F2A16C325238}" type="presOf" srcId="{F20D0B7D-2E9F-4EF4-B2CD-F1D85500CB77}" destId="{5E0DFB31-934A-4FB8-A74D-73F46FF3E403}" srcOrd="0" destOrd="0" presId="urn:microsoft.com/office/officeart/2005/8/layout/vList2"/>
    <dgm:cxn modelId="{09EE9046-86F6-4583-B3FA-0DD38CE4E4BF}" type="presOf" srcId="{71D6339E-2DBD-4A6E-B4F4-C9EEA55BC589}" destId="{2AB74277-D8F9-40AC-9B70-4FCE7166EEF2}" srcOrd="0" destOrd="0" presId="urn:microsoft.com/office/officeart/2005/8/layout/vList2"/>
    <dgm:cxn modelId="{885AFB6E-2A42-47B1-937E-5DD0CA823172}" srcId="{2A3DA79F-081F-4BB4-82F9-E03BAE47D8D2}" destId="{41611B74-654C-4C34-9B79-690015BA8C33}" srcOrd="2" destOrd="0" parTransId="{698EFD21-1F93-4D1B-A04E-3EDF121B3CCC}" sibTransId="{930C8F22-D700-4278-B075-52C211D4B816}"/>
    <dgm:cxn modelId="{E3B6F95A-7207-489F-B164-42B7F343DC2F}" type="presOf" srcId="{41611B74-654C-4C34-9B79-690015BA8C33}" destId="{4F59D3DF-AA68-489C-912A-440351A907C2}" srcOrd="0" destOrd="0" presId="urn:microsoft.com/office/officeart/2005/8/layout/vList2"/>
    <dgm:cxn modelId="{F8924CBF-ABD4-4B87-A31A-2D122D8C855F}" srcId="{2A3DA79F-081F-4BB4-82F9-E03BAE47D8D2}" destId="{F20D0B7D-2E9F-4EF4-B2CD-F1D85500CB77}" srcOrd="0" destOrd="0" parTransId="{35C56D55-4FCE-453C-9A8B-A9C97EC44426}" sibTransId="{25E82E7A-FC3B-4978-B09B-046DC46BCD00}"/>
    <dgm:cxn modelId="{BDE014D2-358C-41F4-A5DF-DB3A09A1B35C}" type="presOf" srcId="{77DB6310-60C0-4D5B-9A05-98BD159DB3E2}" destId="{D10A43FE-BAF1-443A-992B-F37A4280F90D}" srcOrd="0" destOrd="0" presId="urn:microsoft.com/office/officeart/2005/8/layout/vList2"/>
    <dgm:cxn modelId="{F09336E8-67DB-4331-9DE0-C90A8CCB8BFC}" srcId="{2A3DA79F-081F-4BB4-82F9-E03BAE47D8D2}" destId="{77DB6310-60C0-4D5B-9A05-98BD159DB3E2}" srcOrd="4" destOrd="0" parTransId="{C500CE22-4C6C-4E7E-8F1D-F1B545CCDC31}" sibTransId="{5F1D1FDE-8F80-4901-8EA6-82ACABCE8AFB}"/>
    <dgm:cxn modelId="{2C5087FA-F5EC-4AA8-930E-F0CC7CCCE4FF}" type="presOf" srcId="{2A3DA79F-081F-4BB4-82F9-E03BAE47D8D2}" destId="{824FE574-F00E-474C-A1E5-D086946412AB}" srcOrd="0" destOrd="0" presId="urn:microsoft.com/office/officeart/2005/8/layout/vList2"/>
    <dgm:cxn modelId="{57232A29-E82D-4C1C-992C-252EEBC160B8}" type="presParOf" srcId="{824FE574-F00E-474C-A1E5-D086946412AB}" destId="{5E0DFB31-934A-4FB8-A74D-73F46FF3E403}" srcOrd="0" destOrd="0" presId="urn:microsoft.com/office/officeart/2005/8/layout/vList2"/>
    <dgm:cxn modelId="{2E1295EA-DE7E-4F41-ABE5-D52AEE888F50}" type="presParOf" srcId="{824FE574-F00E-474C-A1E5-D086946412AB}" destId="{BC060705-595B-4358-887A-BDE2B0C187BB}" srcOrd="1" destOrd="0" presId="urn:microsoft.com/office/officeart/2005/8/layout/vList2"/>
    <dgm:cxn modelId="{713AEE4C-903C-4525-A065-B5724997B0EE}" type="presParOf" srcId="{824FE574-F00E-474C-A1E5-D086946412AB}" destId="{2AB74277-D8F9-40AC-9B70-4FCE7166EEF2}" srcOrd="2" destOrd="0" presId="urn:microsoft.com/office/officeart/2005/8/layout/vList2"/>
    <dgm:cxn modelId="{1A241257-9C68-4843-8066-B7DA9F7F194E}" type="presParOf" srcId="{824FE574-F00E-474C-A1E5-D086946412AB}" destId="{5F84373D-F39E-44AD-93A0-9971CB048EFD}" srcOrd="3" destOrd="0" presId="urn:microsoft.com/office/officeart/2005/8/layout/vList2"/>
    <dgm:cxn modelId="{F8E6E8C2-5FA7-4B14-8E32-F65EECB95B93}" type="presParOf" srcId="{824FE574-F00E-474C-A1E5-D086946412AB}" destId="{4F59D3DF-AA68-489C-912A-440351A907C2}" srcOrd="4" destOrd="0" presId="urn:microsoft.com/office/officeart/2005/8/layout/vList2"/>
    <dgm:cxn modelId="{0677188F-48D9-499F-B0BA-24429B5D4727}" type="presParOf" srcId="{824FE574-F00E-474C-A1E5-D086946412AB}" destId="{5A2F7D48-BCA5-4A67-98F4-0A155A2363A8}" srcOrd="5" destOrd="0" presId="urn:microsoft.com/office/officeart/2005/8/layout/vList2"/>
    <dgm:cxn modelId="{CF133278-E46C-468F-900A-B4326D7A1DE0}" type="presParOf" srcId="{824FE574-F00E-474C-A1E5-D086946412AB}" destId="{E1B2A08A-9B1D-49B3-A8C5-9F51B621A425}" srcOrd="6" destOrd="0" presId="urn:microsoft.com/office/officeart/2005/8/layout/vList2"/>
    <dgm:cxn modelId="{E1F81038-BE93-4356-8073-B178CFBB5908}" type="presParOf" srcId="{824FE574-F00E-474C-A1E5-D086946412AB}" destId="{D554EFA2-D10B-4E24-8C8A-9AC51F8C8081}" srcOrd="7" destOrd="0" presId="urn:microsoft.com/office/officeart/2005/8/layout/vList2"/>
    <dgm:cxn modelId="{C6624DB9-1BA0-4863-913B-CBABCF367A84}" type="presParOf" srcId="{824FE574-F00E-474C-A1E5-D086946412AB}" destId="{D10A43FE-BAF1-443A-992B-F37A4280F9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DFB31-934A-4FB8-A74D-73F46FF3E403}">
      <dsp:nvSpPr>
        <dsp:cNvPr id="0" name=""/>
        <dsp:cNvSpPr/>
      </dsp:nvSpPr>
      <dsp:spPr>
        <a:xfrm>
          <a:off x="0" y="3609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A1: Pre-classification calculation, image processing (image flattening, data standardization etc.) is performed by supporting libraries</a:t>
          </a:r>
          <a:endParaRPr lang="en-US" sz="1800" kern="1200"/>
        </a:p>
      </dsp:txBody>
      <dsp:txXfrm>
        <a:off x="34954" y="71045"/>
        <a:ext cx="10445692" cy="646132"/>
      </dsp:txXfrm>
    </dsp:sp>
    <dsp:sp modelId="{2AB74277-D8F9-40AC-9B70-4FCE7166EEF2}">
      <dsp:nvSpPr>
        <dsp:cNvPr id="0" name=""/>
        <dsp:cNvSpPr/>
      </dsp:nvSpPr>
      <dsp:spPr>
        <a:xfrm>
          <a:off x="0" y="80397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A2: If the computed confidence of the output is less than 50% the program will return a “No Confidence” output</a:t>
          </a:r>
          <a:endParaRPr lang="en-US" sz="1800" kern="1200"/>
        </a:p>
      </dsp:txBody>
      <dsp:txXfrm>
        <a:off x="34954" y="838925"/>
        <a:ext cx="10445692" cy="646132"/>
      </dsp:txXfrm>
    </dsp:sp>
    <dsp:sp modelId="{4F59D3DF-AA68-489C-912A-440351A907C2}">
      <dsp:nvSpPr>
        <dsp:cNvPr id="0" name=""/>
        <dsp:cNvSpPr/>
      </dsp:nvSpPr>
      <dsp:spPr>
        <a:xfrm>
          <a:off x="0" y="157185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A3: The dataset for training will only contain labels of capital letter characters, and an even spread of every label to be trained.</a:t>
          </a:r>
          <a:endParaRPr lang="en-US" sz="1800" kern="1200" dirty="0"/>
        </a:p>
      </dsp:txBody>
      <dsp:txXfrm>
        <a:off x="34954" y="1606805"/>
        <a:ext cx="10445692" cy="646132"/>
      </dsp:txXfrm>
    </dsp:sp>
    <dsp:sp modelId="{E1B2A08A-9B1D-49B3-A8C5-9F51B621A425}">
      <dsp:nvSpPr>
        <dsp:cNvPr id="0" name=""/>
        <dsp:cNvSpPr/>
      </dsp:nvSpPr>
      <dsp:spPr>
        <a:xfrm>
          <a:off x="0" y="233973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A4: Test input images will be in the form of .jpeg files.</a:t>
          </a:r>
          <a:endParaRPr lang="en-US" sz="1800" kern="1200"/>
        </a:p>
      </dsp:txBody>
      <dsp:txXfrm>
        <a:off x="34954" y="2374685"/>
        <a:ext cx="10445692" cy="646132"/>
      </dsp:txXfrm>
    </dsp:sp>
    <dsp:sp modelId="{D10A43FE-BAF1-443A-992B-F37A4280F90D}">
      <dsp:nvSpPr>
        <dsp:cNvPr id="0" name=""/>
        <dsp:cNvSpPr/>
      </dsp:nvSpPr>
      <dsp:spPr>
        <a:xfrm>
          <a:off x="0" y="3107610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A5: The program will be built in python for access to useful supporting libraries, and for convenience</a:t>
          </a:r>
          <a:endParaRPr lang="en-US" sz="1800" kern="1200"/>
        </a:p>
      </dsp:txBody>
      <dsp:txXfrm>
        <a:off x="34954" y="3142564"/>
        <a:ext cx="1044569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Goal is only after model is built. Remove the function names for </a:t>
            </a:r>
            <a:r>
              <a:rPr lang="en-CA"/>
              <a:t>more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2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letters have to be properly oriented. Input characters have to be rotated to be correct before input. Assumption 5 isn’t a real assumption. Assumption 4 is more of a constraint. Assumption 2 is a </a:t>
            </a:r>
            <a:r>
              <a:rPr lang="en-CA"/>
              <a:t>design decision.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7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Freeform: Shape 102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to use optical character recognition in real-life?">
            <a:extLst>
              <a:ext uri="{FF2B5EF4-FFF2-40B4-BE49-F238E27FC236}">
                <a16:creationId xmlns:a16="http://schemas.microsoft.com/office/drawing/2014/main" id="{70ADD003-1E8C-44BA-531E-AC9C8AB34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r="17456"/>
          <a:stretch/>
        </p:blipFill>
        <p:spPr bwMode="auto">
          <a:xfrm>
            <a:off x="6266673" y="1498647"/>
            <a:ext cx="5476979" cy="386070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Arc 102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A1AE-C6A2-3A06-2293-B3DF84D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CA" dirty="0"/>
              <a:t>Problem Inputs &amp;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74DB-2858-C407-697B-48AD50FE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/>
              <a:t>The problem this project addresses is processing readable images to identify capital-letter English Characters. </a:t>
            </a:r>
          </a:p>
          <a:p>
            <a:pPr marL="0" indent="0">
              <a:buNone/>
            </a:pPr>
            <a:endParaRPr lang="en-CA" sz="2200" dirty="0"/>
          </a:p>
          <a:p>
            <a:r>
              <a:rPr lang="en-CA" sz="2200" dirty="0"/>
              <a:t>Inputs: </a:t>
            </a:r>
            <a:r>
              <a:rPr lang="en-US" sz="2200" dirty="0"/>
              <a:t>pixel data from images of characters to be identified</a:t>
            </a:r>
            <a:endParaRPr lang="en-CA" sz="2200" dirty="0"/>
          </a:p>
          <a:p>
            <a:r>
              <a:rPr lang="en-CA" sz="2200" dirty="0"/>
              <a:t>Outputs: </a:t>
            </a:r>
            <a:r>
              <a:rPr lang="en-US" sz="2200" dirty="0"/>
              <a:t>a probability that the image depicts one of the English alphabet letters in the set of {A, B, C, D, E, F, G, H, I, J, K, L, M, N, O, P, Q, R, S, T, U, V, W, X, Y, Z}</a:t>
            </a:r>
            <a:endParaRPr lang="en-CA" sz="22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DDB1A3-6053-6F50-7B03-6D5A338CD42D}"/>
              </a:ext>
            </a:extLst>
          </p:cNvPr>
          <p:cNvSpPr txBox="1">
            <a:spLocks/>
          </p:cNvSpPr>
          <p:nvPr/>
        </p:nvSpPr>
        <p:spPr>
          <a:xfrm>
            <a:off x="9395545" y="64458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Page 2/8</a:t>
            </a:r>
          </a:p>
        </p:txBody>
      </p:sp>
    </p:spTree>
    <p:extLst>
      <p:ext uri="{BB962C8B-B14F-4D97-AF65-F5344CB8AC3E}">
        <p14:creationId xmlns:p14="http://schemas.microsoft.com/office/powerpoint/2010/main" val="4643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CA" dirty="0"/>
              <a:t>Goal Statements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8B50-8C85-0729-64B2-671AE19C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Given part of the program is creating a classification model there are two sets of goal statements. Given the initial dataset for each label (alphabet letter):</a:t>
            </a:r>
          </a:p>
          <a:p>
            <a:r>
              <a:rPr lang="en-CA" sz="1700" dirty="0"/>
              <a:t>GS1: Calculate the predicted values of known input character using the sigmoid function</a:t>
            </a:r>
          </a:p>
          <a:p>
            <a:r>
              <a:rPr lang="en-CA" sz="1700" dirty="0"/>
              <a:t>GS2: Train weights and biases by maximizing gradient of Log Likelihood function</a:t>
            </a:r>
          </a:p>
          <a:p>
            <a:pPr marL="0" indent="0">
              <a:buNone/>
            </a:pPr>
            <a:r>
              <a:rPr lang="en-CA" sz="1700" dirty="0"/>
              <a:t>Then after the model has been built the goal shifts:</a:t>
            </a:r>
          </a:p>
          <a:p>
            <a:r>
              <a:rPr lang="en-CA" sz="1700" dirty="0"/>
              <a:t>GS3: Calculate the predicted values of unknown character using the sigmoid function</a:t>
            </a:r>
          </a:p>
          <a:p>
            <a:r>
              <a:rPr lang="en-CA" sz="1700" dirty="0"/>
              <a:t>GS4: Calculate Log Likelihood function and display label that is most likely the character depicted in the image.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947BE24C-2029-BD0A-C300-37A124369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54C-224E-1AAB-3BB6-4F25362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3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820E-216D-F7CC-0905-014594A9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CA" dirty="0"/>
              <a:t>Example Calculations and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C0296-F13E-167E-0F33-27320DF18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0" r="-2" b="-2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ADC44-FE62-0E4F-B61B-636F51C8A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" r="1" b="1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7BCCCB-9907-FF0C-EEAB-CDCE4653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Sigmoid Function </a:t>
            </a:r>
          </a:p>
          <a:p>
            <a:r>
              <a:rPr lang="en-CA" sz="2400" dirty="0"/>
              <a:t>Useful for classification since its value is either close to zero or one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Natural Logarithm Function</a:t>
            </a:r>
          </a:p>
          <a:p>
            <a:r>
              <a:rPr lang="en-CA" sz="2400" dirty="0"/>
              <a:t>Used for basis of Log Likelihood function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0F0E84C-F4C8-FB93-DEDB-FBAC071B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4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567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1014-ECEC-7D05-6120-59AD338C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Calculations and Models Cont’d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012839-D1DE-7D8C-C13D-1405FD04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5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9B0C0-7090-D085-8979-B49AF6DA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5" y="3247983"/>
            <a:ext cx="5780435" cy="2171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A88EA-8389-DD90-1A57-B3C56972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75" y="2627843"/>
            <a:ext cx="3359323" cy="102240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069CF3F-2488-0D3C-36B1-96C29EF3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02069" y="3277310"/>
            <a:ext cx="5374366" cy="655018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BF43C64-2CCA-9F17-AB62-3165ADE233AB}"/>
              </a:ext>
            </a:extLst>
          </p:cNvPr>
          <p:cNvGrpSpPr/>
          <p:nvPr/>
        </p:nvGrpSpPr>
        <p:grpSpPr>
          <a:xfrm>
            <a:off x="6502069" y="4032683"/>
            <a:ext cx="5374366" cy="655018"/>
            <a:chOff x="6642993" y="2902073"/>
            <a:chExt cx="5374366" cy="655018"/>
          </a:xfrm>
        </p:grpSpPr>
        <p:pic>
          <p:nvPicPr>
            <p:cNvPr id="12" name="Content Placeholder 10">
              <a:extLst>
                <a:ext uri="{FF2B5EF4-FFF2-40B4-BE49-F238E27FC236}">
                  <a16:creationId xmlns:a16="http://schemas.microsoft.com/office/drawing/2014/main" id="{1D66D614-DB0E-70BC-5CE5-E90ACF60A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2993" y="2902073"/>
              <a:ext cx="5374366" cy="6550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818FE4-B411-1A79-4D4F-931900CDC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2144" y="2954621"/>
              <a:ext cx="393975" cy="474378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924486C-65A4-1784-1B5D-76149A672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566" y="4993507"/>
            <a:ext cx="3572229" cy="8523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A4DA08-7B97-9D43-0DBC-42C46123E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137" y="2605243"/>
            <a:ext cx="2811086" cy="519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D1B30-BABA-4E25-8DC7-414D66E57876}"/>
              </a:ext>
            </a:extLst>
          </p:cNvPr>
          <p:cNvSpPr txBox="1"/>
          <p:nvPr/>
        </p:nvSpPr>
        <p:spPr>
          <a:xfrm>
            <a:off x="838200" y="1301744"/>
            <a:ext cx="425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Log-Likelihood Function with sigmoid function used as basis for the predicted value (label)</a:t>
            </a:r>
          </a:p>
          <a:p>
            <a:pPr algn="ctr"/>
            <a:r>
              <a:rPr lang="en-CA" dirty="0"/>
              <a:t>x</a:t>
            </a:r>
            <a:r>
              <a:rPr lang="en-CA"/>
              <a:t> </a:t>
            </a:r>
            <a:r>
              <a:rPr lang="en-CA" dirty="0"/>
              <a:t>is the input data in </a:t>
            </a:r>
            <a:r>
              <a:rPr lang="en-CA"/>
              <a:t>these equations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FC939-605E-CFC2-B711-0B24C4C1DF3D}"/>
              </a:ext>
            </a:extLst>
          </p:cNvPr>
          <p:cNvSpPr txBox="1"/>
          <p:nvPr/>
        </p:nvSpPr>
        <p:spPr>
          <a:xfrm>
            <a:off x="5758542" y="1519114"/>
            <a:ext cx="597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Predicted value sigmoid made up of weights &amp; biases. Compute the gradient to train these weights and biases to be more accurate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128213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1014-ECEC-7D05-6120-59AD338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20" y="135515"/>
            <a:ext cx="10515600" cy="1325563"/>
          </a:xfrm>
        </p:spPr>
        <p:txBody>
          <a:bodyPr/>
          <a:lstStyle/>
          <a:p>
            <a:r>
              <a:rPr lang="en-CA" dirty="0"/>
              <a:t>Example Calculations and Models Cont’d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012839-D1DE-7D8C-C13D-1405FD04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6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24486C-65A4-1784-1B5D-76149A67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39" y="4162174"/>
            <a:ext cx="3572229" cy="852321"/>
          </a:xfrm>
          <a:prstGeom prst="rect">
            <a:avLst/>
          </a:prstGeom>
        </p:spPr>
      </p:pic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188D2A99-F2E5-CD1E-1A92-A24E47DC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4" y="2325209"/>
            <a:ext cx="5374366" cy="6550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8DB01BA-7B2F-4507-076E-3088CE34B57D}"/>
              </a:ext>
            </a:extLst>
          </p:cNvPr>
          <p:cNvGrpSpPr/>
          <p:nvPr/>
        </p:nvGrpSpPr>
        <p:grpSpPr>
          <a:xfrm>
            <a:off x="536894" y="3108319"/>
            <a:ext cx="5374366" cy="655018"/>
            <a:chOff x="6642993" y="2902073"/>
            <a:chExt cx="5374366" cy="655018"/>
          </a:xfrm>
        </p:grpSpPr>
        <p:pic>
          <p:nvPicPr>
            <p:cNvPr id="6" name="Content Placeholder 10">
              <a:extLst>
                <a:ext uri="{FF2B5EF4-FFF2-40B4-BE49-F238E27FC236}">
                  <a16:creationId xmlns:a16="http://schemas.microsoft.com/office/drawing/2014/main" id="{FDE3D38A-9C66-6F73-2041-023FA88F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993" y="2902073"/>
              <a:ext cx="5374366" cy="6550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DC0517-381E-8C68-0772-9D311F56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2144" y="2954621"/>
              <a:ext cx="393975" cy="474378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08207FC-5882-DC9A-0373-D4D4E6A2A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08" y="5051538"/>
            <a:ext cx="6028449" cy="1441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72703C-E5CB-485B-1C4B-6C06C3530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534" y="1866209"/>
            <a:ext cx="2811086" cy="51916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0D647CB-16C3-AAA2-9107-5D1150C5A87B}"/>
              </a:ext>
            </a:extLst>
          </p:cNvPr>
          <p:cNvGrpSpPr/>
          <p:nvPr/>
        </p:nvGrpSpPr>
        <p:grpSpPr>
          <a:xfrm>
            <a:off x="7738410" y="2128763"/>
            <a:ext cx="2883212" cy="543263"/>
            <a:chOff x="7621815" y="3157368"/>
            <a:chExt cx="2883212" cy="54326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A7F495-D13B-6671-931E-84CDD5F86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86063" y="3157368"/>
              <a:ext cx="2218964" cy="54326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34267C-288C-639B-66A1-4905FC7EC930}"/>
                </a:ext>
              </a:extLst>
            </p:cNvPr>
            <p:cNvSpPr txBox="1"/>
            <p:nvPr/>
          </p:nvSpPr>
          <p:spPr>
            <a:xfrm>
              <a:off x="7621815" y="3205025"/>
              <a:ext cx="9603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900" b="1" i="1" dirty="0" err="1">
                  <a:latin typeface="Lucida Bright" panose="02040602050505020304" pitchFamily="18" charset="0"/>
                </a:rPr>
                <a:t>db</a:t>
              </a:r>
              <a:r>
                <a:rPr lang="en-CA" sz="1900" b="1" i="1" dirty="0">
                  <a:latin typeface="Lucida Bright" panose="02040602050505020304" pitchFamily="18" charset="0"/>
                </a:rPr>
                <a:t> =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2456EFC-985E-970A-C327-2EB845063E37}"/>
              </a:ext>
            </a:extLst>
          </p:cNvPr>
          <p:cNvSpPr txBox="1"/>
          <p:nvPr/>
        </p:nvSpPr>
        <p:spPr>
          <a:xfrm>
            <a:off x="213203" y="1154408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Math for the predicted weights &amp; biases can be simplified using identities of sigmoid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53D8E0-B665-2D4A-348D-B47AFE970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2510" y="1601406"/>
            <a:ext cx="3406070" cy="6666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3FED9A-2A92-4571-1C1C-6656F34985C2}"/>
              </a:ext>
            </a:extLst>
          </p:cNvPr>
          <p:cNvSpPr txBox="1"/>
          <p:nvPr/>
        </p:nvSpPr>
        <p:spPr>
          <a:xfrm>
            <a:off x="6059220" y="1183167"/>
            <a:ext cx="59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gradient calculations simplify to: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2CFD5C-D134-1217-A844-D8C319D5B4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4823" y="3105145"/>
            <a:ext cx="4831132" cy="125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D00A11-2962-E5ED-5BC0-9866E16ACA9D}"/>
              </a:ext>
            </a:extLst>
          </p:cNvPr>
          <p:cNvSpPr txBox="1"/>
          <p:nvPr/>
        </p:nvSpPr>
        <p:spPr>
          <a:xfrm>
            <a:off x="5911260" y="2663725"/>
            <a:ext cx="59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Training is then executed as: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EB794A-CC3C-62A8-A283-6C146460011C}"/>
              </a:ext>
            </a:extLst>
          </p:cNvPr>
          <p:cNvSpPr txBox="1"/>
          <p:nvPr/>
        </p:nvSpPr>
        <p:spPr>
          <a:xfrm>
            <a:off x="5911260" y="4479019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And the LLF is tested after every training round to test with the updated variables.</a:t>
            </a:r>
          </a:p>
        </p:txBody>
      </p:sp>
    </p:spTree>
    <p:extLst>
      <p:ext uri="{BB962C8B-B14F-4D97-AF65-F5344CB8AC3E}">
        <p14:creationId xmlns:p14="http://schemas.microsoft.com/office/powerpoint/2010/main" val="399159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2381-BFC2-6F3F-058A-7EAD61E5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613A3F-76FA-8E25-8998-F841CA6DA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016421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2BD1D-C346-969D-0000-25EBA321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7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48898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529</Words>
  <Application>Microsoft Office PowerPoint</Application>
  <PresentationFormat>Widescreen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Lucida Bright</vt:lpstr>
      <vt:lpstr>ShapesVTI</vt:lpstr>
      <vt:lpstr>OAR</vt:lpstr>
      <vt:lpstr>Problem Inputs &amp; Outputs</vt:lpstr>
      <vt:lpstr>Goal Statements</vt:lpstr>
      <vt:lpstr>Example Calculations and Models</vt:lpstr>
      <vt:lpstr>Example Calculations and Models Cont’d</vt:lpstr>
      <vt:lpstr>Example Calculations and Models Cont’d</vt:lpstr>
      <vt:lpstr>Assumptions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3</cp:revision>
  <dcterms:created xsi:type="dcterms:W3CDTF">2024-01-23T20:02:33Z</dcterms:created>
  <dcterms:modified xsi:type="dcterms:W3CDTF">2024-01-26T19:44:48Z</dcterms:modified>
</cp:coreProperties>
</file>