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D79ED-BFAE-4857-8FB5-603E641725DE}" v="40" dt="2024-01-23T23:2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3T23:29:04.464" v="2173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mod">
        <pc:chgData name="Hunter Ceranic" userId="55b8025d37c61089" providerId="LiveId" clId="{ACCD79ED-BFAE-4857-8FB5-603E641725DE}" dt="2024-01-23T23:29:04.464" v="2173" actId="2057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3T23:28:59.502" v="2171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3T23:28:45.721" v="2167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grpChg chg="add mod">
          <ac:chgData name="Hunter Ceranic" userId="55b8025d37c61089" providerId="LiveId" clId="{ACCD79ED-BFAE-4857-8FB5-603E641725DE}" dt="2024-01-23T23:07:10.901" v="2086" actId="164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3T23:05:54.810" v="2075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3T23:05:53.238" v="2074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3T23:19:46.180" v="2118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3T23:15:17.545" v="2090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9:35.887" v="2117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3T23:28:50.673" v="2169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3T23:17:42.077" v="2099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3T23:23:23.266" v="2156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3T23:17:42.077" v="2099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mod">
          <ac:chgData name="Hunter Ceranic" userId="55b8025d37c61089" providerId="LiveId" clId="{ACCD79ED-BFAE-4857-8FB5-603E641725DE}" dt="2024-01-23T23:17:44.580" v="2100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3T23:20:11.530" v="2120" actId="1076"/>
          <ac:picMkLst>
            <pc:docMk/>
            <pc:sldMk cId="3991598736" sldId="263"/>
            <ac:picMk id="19" creationId="{C472703C-E5CB-485B-1C4B-6C06C353025B}"/>
          </ac:picMkLst>
        </pc:picChg>
        <pc:picChg chg="add mod">
          <ac:chgData name="Hunter Ceranic" userId="55b8025d37c61089" providerId="LiveId" clId="{ACCD79ED-BFAE-4857-8FB5-603E641725DE}" dt="2024-01-23T23:23:23.266" v="2156" actId="1076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use optical character recognition in real-life?">
            <a:extLst>
              <a:ext uri="{FF2B5EF4-FFF2-40B4-BE49-F238E27FC236}">
                <a16:creationId xmlns:a16="http://schemas.microsoft.com/office/drawing/2014/main" id="{70ADD003-1E8C-44BA-531E-AC9C8AB34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17456"/>
          <a:stretch/>
        </p:blipFill>
        <p:spPr bwMode="auto">
          <a:xfrm>
            <a:off x="6266673" y="1498647"/>
            <a:ext cx="5476979" cy="38607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Arc 10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Problem 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4DB-2858-C407-697B-48AD50FE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The problem this project addresses is processing readable images to identify capital-letter English Characters. </a:t>
            </a:r>
          </a:p>
          <a:p>
            <a:pPr marL="0" indent="0">
              <a:buNone/>
            </a:pPr>
            <a:endParaRPr lang="en-CA" sz="2200" dirty="0"/>
          </a:p>
          <a:p>
            <a:r>
              <a:rPr lang="en-CA" sz="2200" dirty="0"/>
              <a:t>Inputs: </a:t>
            </a:r>
            <a:r>
              <a:rPr lang="en-US" sz="2200" dirty="0"/>
              <a:t>pixel data from images of characters to be identified</a:t>
            </a:r>
            <a:endParaRPr lang="en-CA" sz="2200" dirty="0"/>
          </a:p>
          <a:p>
            <a:r>
              <a:rPr lang="en-CA" sz="2200" dirty="0"/>
              <a:t>Outputs: </a:t>
            </a:r>
            <a:r>
              <a:rPr lang="en-US" sz="2200" dirty="0"/>
              <a:t>a probability that the image depicts one of the English alphabet letters in the set of {A, B, C, D, E, F, G, H, I, J, K, L, M, N, O, P, Q, R, S, T, U, V, W, X, Y, Z}</a:t>
            </a:r>
            <a:endParaRPr lang="en-CA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9395545" y="6445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Page 2/8</a:t>
            </a: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CA" dirty="0"/>
              <a:t>Goal Statements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Given part of the program is creating a classification model there are two sets of goal statements. Given the initial dataset for each label (alphabet letter):</a:t>
            </a:r>
          </a:p>
          <a:p>
            <a:r>
              <a:rPr lang="en-CA" sz="1700" dirty="0"/>
              <a:t>GS1: Calculate the predicted values of known input character using the sigmoid function</a:t>
            </a:r>
          </a:p>
          <a:p>
            <a:r>
              <a:rPr lang="en-CA" sz="1700" dirty="0"/>
              <a:t>GS2: Train weights and biases by maximizing gradient of Log Likelihood function</a:t>
            </a:r>
          </a:p>
          <a:p>
            <a:pPr marL="0" indent="0">
              <a:buNone/>
            </a:pPr>
            <a:r>
              <a:rPr lang="en-CA" sz="1700" dirty="0"/>
              <a:t>Then after the model has been built the goal shifts:</a:t>
            </a:r>
          </a:p>
          <a:p>
            <a:r>
              <a:rPr lang="en-CA" sz="1700" dirty="0"/>
              <a:t>GS3: Calculate the predicted values of unknown character using the sigmoid function</a:t>
            </a:r>
          </a:p>
          <a:p>
            <a:r>
              <a:rPr lang="en-CA" sz="1700" dirty="0"/>
              <a:t>GS4: Calculate Log Likelihood function and display label that is most likely the character depicted in the image.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47BE24C-2029-BD0A-C300-37A12436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CA" dirty="0"/>
              <a:t>Example Calculations and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0296-F13E-167E-0F33-27320DF18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-2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ADC44-FE62-0E4F-B61B-636F51C8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BCCCB-9907-FF0C-EEAB-CDCE4653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Sigmoid Function </a:t>
            </a:r>
          </a:p>
          <a:p>
            <a:r>
              <a:rPr lang="en-CA" sz="2400" dirty="0"/>
              <a:t>Useful for classification since its value is either close to zero or one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Natural Logarithm Function</a:t>
            </a:r>
          </a:p>
          <a:p>
            <a:r>
              <a:rPr lang="en-CA" sz="2400" dirty="0"/>
              <a:t>Used for basis of Log Likelihood function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0F0E84C-F4C8-FB93-DEDB-FBAC071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4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5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9B0C0-7090-D085-8979-B49AF6D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3" y="2343157"/>
            <a:ext cx="5780435" cy="217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88EA-8389-DD90-1A57-B3C56972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20" y="1690688"/>
            <a:ext cx="3359323" cy="102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F3F-2488-0D3C-36B1-96C29EF3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42993" y="2146700"/>
            <a:ext cx="5374366" cy="65501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F43C64-2CCA-9F17-AB62-3165ADE233AB}"/>
              </a:ext>
            </a:extLst>
          </p:cNvPr>
          <p:cNvGrpSpPr/>
          <p:nvPr/>
        </p:nvGrpSpPr>
        <p:grpSpPr>
          <a:xfrm>
            <a:off x="6642993" y="2902073"/>
            <a:ext cx="5374366" cy="655018"/>
            <a:chOff x="6642993" y="2902073"/>
            <a:chExt cx="5374366" cy="655018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1D66D614-DB0E-70BC-5CE5-E90ACF60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18FE4-B411-1A79-4D4F-931900C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8490" y="3862897"/>
            <a:ext cx="3572229" cy="8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4DA08-7B97-9D43-0DBC-42C46123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061" y="1496484"/>
            <a:ext cx="2811086" cy="5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135515"/>
            <a:ext cx="10515600" cy="1325563"/>
          </a:xfrm>
        </p:spPr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6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39" y="3628419"/>
            <a:ext cx="3572229" cy="8523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188D2A99-F2E5-CD1E-1A92-A24E47D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4" y="1791454"/>
            <a:ext cx="5374366" cy="6550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DB01BA-7B2F-4507-076E-3088CE34B57D}"/>
              </a:ext>
            </a:extLst>
          </p:cNvPr>
          <p:cNvGrpSpPr/>
          <p:nvPr/>
        </p:nvGrpSpPr>
        <p:grpSpPr>
          <a:xfrm>
            <a:off x="308294" y="2574564"/>
            <a:ext cx="5374366" cy="655018"/>
            <a:chOff x="6642993" y="2902073"/>
            <a:chExt cx="5374366" cy="655018"/>
          </a:xfrm>
        </p:grpSpPr>
        <p:pic>
          <p:nvPicPr>
            <p:cNvPr id="6" name="Content Placeholder 10">
              <a:extLst>
                <a:ext uri="{FF2B5EF4-FFF2-40B4-BE49-F238E27FC236}">
                  <a16:creationId xmlns:a16="http://schemas.microsoft.com/office/drawing/2014/main" id="{FDE3D38A-9C66-6F73-2041-023FA88F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C0517-381E-8C68-0772-9D311F56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207FC-5882-DC9A-0373-D4D4E6A2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8" y="5051538"/>
            <a:ext cx="6028449" cy="144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2703C-E5CB-485B-1C4B-6C06C3530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934" y="1332454"/>
            <a:ext cx="2811086" cy="519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BCAE72-C73D-9A1B-AD54-EF4BE002B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1291" y="2896280"/>
            <a:ext cx="3406070" cy="66660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647CB-16C3-AAA2-9107-5D1150C5A87B}"/>
              </a:ext>
            </a:extLst>
          </p:cNvPr>
          <p:cNvGrpSpPr/>
          <p:nvPr/>
        </p:nvGrpSpPr>
        <p:grpSpPr>
          <a:xfrm>
            <a:off x="7738410" y="3812386"/>
            <a:ext cx="2883212" cy="543263"/>
            <a:chOff x="7621815" y="3157368"/>
            <a:chExt cx="2883212" cy="5432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A7F495-D13B-6671-931E-84CDD5F8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86063" y="3157368"/>
              <a:ext cx="2218964" cy="54326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4267C-288C-639B-66A1-4905FC7EC930}"/>
                </a:ext>
              </a:extLst>
            </p:cNvPr>
            <p:cNvSpPr txBox="1"/>
            <p:nvPr/>
          </p:nvSpPr>
          <p:spPr>
            <a:xfrm>
              <a:off x="7621815" y="3205025"/>
              <a:ext cx="9603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900" b="1" i="1" dirty="0" err="1">
                  <a:latin typeface="Lucida Bright" panose="02040602050505020304" pitchFamily="18" charset="0"/>
                </a:rPr>
                <a:t>db</a:t>
              </a:r>
              <a:r>
                <a:rPr lang="en-CA" sz="1900" b="1" i="1" dirty="0">
                  <a:latin typeface="Lucida Bright" panose="02040602050505020304" pitchFamily="18" charset="0"/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5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F226-354F-27D2-1914-C5773798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2BD1D-C346-969D-0000-25EBA32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7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F407-6795-9567-C27F-0462F92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23A8-4647-B19E-8B09-7160468D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624874-B696-09C2-F784-44BA41F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8</a:t>
            </a:fld>
            <a:r>
              <a:rPr lang="en-US">
                <a:solidFill>
                  <a:schemeClr val="tx1"/>
                </a:solidFill>
              </a:rPr>
              <a:t>/8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249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Lucida Bright</vt:lpstr>
      <vt:lpstr>ShapesVTI</vt:lpstr>
      <vt:lpstr>OAR</vt:lpstr>
      <vt:lpstr>Problem Inputs &amp; Outputs</vt:lpstr>
      <vt:lpstr>Goal Statements</vt:lpstr>
      <vt:lpstr>Example Calculations and Models</vt:lpstr>
      <vt:lpstr>Example Calculations and Models Cont’d</vt:lpstr>
      <vt:lpstr>Example Calculations and Models Cont’d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1</cp:revision>
  <dcterms:created xsi:type="dcterms:W3CDTF">2024-01-23T20:02:33Z</dcterms:created>
  <dcterms:modified xsi:type="dcterms:W3CDTF">2024-01-23T23:29:05Z</dcterms:modified>
</cp:coreProperties>
</file>