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8"/>
  </p:notesMasterIdLst>
  <p:sldIdLst>
    <p:sldId id="256" r:id="rId2"/>
    <p:sldId id="261" r:id="rId3"/>
    <p:sldId id="257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40D0-9182-44C0-BEDE-14048F85CCAB}" v="69" dt="2024-02-10T19:51:34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0T19:55:47.052" v="2932" actId="1076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0T19:55:29.636" v="2922" actId="20577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19:55:29.636" v="2922" actId="20577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0T19:40:44.762" v="2440" actId="20577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">
        <pc:chgData name="Hunter Ceranic" userId="55b8025d37c61089" providerId="LiveId" clId="{F0BA40D0-9182-44C0-BEDE-14048F85CCAB}" dt="2024-02-10T19:55:25.088" v="2920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19:55:25.088" v="2920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0T19:55:38.152" v="2924" actId="1076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19:55:38.152" v="2924" actId="1076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">
        <pc:chgData name="Hunter Ceranic" userId="55b8025d37c61089" providerId="LiveId" clId="{F0BA40D0-9182-44C0-BEDE-14048F85CCAB}" dt="2024-02-10T19:55:47.052" v="2932" actId="1076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19:55:47.052" v="2932" actId="1076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AB91C-F98F-4BAB-BF19-5AFE8A3ED8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9601-4DD0-4D45-BB65-9EF49B493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 err="1"/>
            <a:t>CircleCI</a:t>
          </a:r>
          <a:r>
            <a:rPr lang="en-CA" sz="1800" dirty="0"/>
            <a:t> – Free (mostly) GitHub integrated CI tool that runs automated tests after each commit, in a Docker image.</a:t>
          </a:r>
          <a:endParaRPr lang="en-US" sz="1800" dirty="0"/>
        </a:p>
      </dgm:t>
    </dgm:pt>
    <dgm:pt modelId="{4729C9C8-84A2-416B-BD67-117FA2E7D1E8}" type="parTrans" cxnId="{9402BB98-C186-46F4-AF97-092B6FCB4F5F}">
      <dgm:prSet/>
      <dgm:spPr/>
      <dgm:t>
        <a:bodyPr/>
        <a:lstStyle/>
        <a:p>
          <a:endParaRPr lang="en-US"/>
        </a:p>
      </dgm:t>
    </dgm:pt>
    <dgm:pt modelId="{E582E987-B057-44DB-8035-11276641CC2D}" type="sibTrans" cxnId="{9402BB98-C186-46F4-AF97-092B6FCB4F5F}">
      <dgm:prSet/>
      <dgm:spPr/>
      <dgm:t>
        <a:bodyPr/>
        <a:lstStyle/>
        <a:p>
          <a:endParaRPr lang="en-US"/>
        </a:p>
      </dgm:t>
    </dgm:pt>
    <dgm:pt modelId="{72D62514-DFCB-4B93-9F56-084C62418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Flake8</a:t>
          </a:r>
          <a:r>
            <a:rPr lang="en-CA" sz="1800" dirty="0"/>
            <a:t> – Linter, through </a:t>
          </a:r>
          <a:r>
            <a:rPr lang="en-CA" sz="1800" dirty="0" err="1"/>
            <a:t>VSCode</a:t>
          </a:r>
          <a:r>
            <a:rPr lang="en-CA" sz="1800" dirty="0"/>
            <a:t> Extension</a:t>
          </a:r>
          <a:endParaRPr lang="en-US" sz="1800" dirty="0"/>
        </a:p>
      </dgm:t>
    </dgm:pt>
    <dgm:pt modelId="{D5C79717-6218-4078-8FCC-69B89D2DA9FE}" type="parTrans" cxnId="{E58B3BAA-F153-4213-B3D7-926C840D7947}">
      <dgm:prSet/>
      <dgm:spPr/>
      <dgm:t>
        <a:bodyPr/>
        <a:lstStyle/>
        <a:p>
          <a:endParaRPr lang="en-US"/>
        </a:p>
      </dgm:t>
    </dgm:pt>
    <dgm:pt modelId="{D953FA2C-6B70-4826-8966-AF0FDB078C31}" type="sibTrans" cxnId="{E58B3BAA-F153-4213-B3D7-926C840D7947}">
      <dgm:prSet/>
      <dgm:spPr/>
      <dgm:t>
        <a:bodyPr/>
        <a:lstStyle/>
        <a:p>
          <a:endParaRPr lang="en-US"/>
        </a:p>
      </dgm:t>
    </dgm:pt>
    <dgm:pt modelId="{AA6E8ACD-E55B-44A0-AE74-E05C0E19A9E3}" type="pres">
      <dgm:prSet presAssocID="{5DAAB91C-F98F-4BAB-BF19-5AFE8A3ED89E}" presName="root" presStyleCnt="0">
        <dgm:presLayoutVars>
          <dgm:dir/>
          <dgm:resizeHandles val="exact"/>
        </dgm:presLayoutVars>
      </dgm:prSet>
      <dgm:spPr/>
    </dgm:pt>
    <dgm:pt modelId="{5FFF38FE-38DA-4390-A592-ACA38D1F3A75}" type="pres">
      <dgm:prSet presAssocID="{3C169601-4DD0-4D45-BB65-9EF49B493517}" presName="compNode" presStyleCnt="0"/>
      <dgm:spPr/>
    </dgm:pt>
    <dgm:pt modelId="{E4F1A3F3-8404-487C-986C-1A48D8A4BB03}" type="pres">
      <dgm:prSet presAssocID="{3C169601-4DD0-4D45-BB65-9EF49B4935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1B7E86C9-B541-430F-9C34-3DB8D0CDF8E3}" type="pres">
      <dgm:prSet presAssocID="{3C169601-4DD0-4D45-BB65-9EF49B493517}" presName="spaceRect" presStyleCnt="0"/>
      <dgm:spPr/>
    </dgm:pt>
    <dgm:pt modelId="{45CBE554-EC93-4AEE-AF31-990F7E0285B2}" type="pres">
      <dgm:prSet presAssocID="{3C169601-4DD0-4D45-BB65-9EF49B493517}" presName="textRect" presStyleLbl="revTx" presStyleIdx="0" presStyleCnt="2" custLinFactNeighborX="5387" custLinFactNeighborY="-7575">
        <dgm:presLayoutVars>
          <dgm:chMax val="1"/>
          <dgm:chPref val="1"/>
        </dgm:presLayoutVars>
      </dgm:prSet>
      <dgm:spPr/>
    </dgm:pt>
    <dgm:pt modelId="{EB9E1D63-4460-4DC6-88AF-0C25F1B0F4D4}" type="pres">
      <dgm:prSet presAssocID="{E582E987-B057-44DB-8035-11276641CC2D}" presName="sibTrans" presStyleCnt="0"/>
      <dgm:spPr/>
    </dgm:pt>
    <dgm:pt modelId="{58886B68-9693-41EE-81C5-4D5EBD9487B6}" type="pres">
      <dgm:prSet presAssocID="{72D62514-DFCB-4B93-9F56-084C62418BA9}" presName="compNode" presStyleCnt="0"/>
      <dgm:spPr/>
    </dgm:pt>
    <dgm:pt modelId="{A7A0AFA3-84C8-43D2-81A8-3F28C112BDE9}" type="pres">
      <dgm:prSet presAssocID="{72D62514-DFCB-4B93-9F56-084C62418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FA362CDB-DFE4-4B80-BBB4-9D9B5E2CC171}" type="pres">
      <dgm:prSet presAssocID="{72D62514-DFCB-4B93-9F56-084C62418BA9}" presName="spaceRect" presStyleCnt="0"/>
      <dgm:spPr/>
    </dgm:pt>
    <dgm:pt modelId="{6453218F-451F-403C-9C9D-0B8B07344DF3}" type="pres">
      <dgm:prSet presAssocID="{72D62514-DFCB-4B93-9F56-084C62418B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0EBC44-ED9D-484E-905C-639DF4DB8770}" type="presOf" srcId="{5DAAB91C-F98F-4BAB-BF19-5AFE8A3ED89E}" destId="{AA6E8ACD-E55B-44A0-AE74-E05C0E19A9E3}" srcOrd="0" destOrd="0" presId="urn:microsoft.com/office/officeart/2018/2/layout/IconLabelList"/>
    <dgm:cxn modelId="{0B31A76F-9146-493E-9AB0-E998E51F22F8}" type="presOf" srcId="{3C169601-4DD0-4D45-BB65-9EF49B493517}" destId="{45CBE554-EC93-4AEE-AF31-990F7E0285B2}" srcOrd="0" destOrd="0" presId="urn:microsoft.com/office/officeart/2018/2/layout/IconLabelList"/>
    <dgm:cxn modelId="{9402BB98-C186-46F4-AF97-092B6FCB4F5F}" srcId="{5DAAB91C-F98F-4BAB-BF19-5AFE8A3ED89E}" destId="{3C169601-4DD0-4D45-BB65-9EF49B493517}" srcOrd="0" destOrd="0" parTransId="{4729C9C8-84A2-416B-BD67-117FA2E7D1E8}" sibTransId="{E582E987-B057-44DB-8035-11276641CC2D}"/>
    <dgm:cxn modelId="{08D2C19C-6ED5-4398-AA8B-263E47B7E165}" type="presOf" srcId="{72D62514-DFCB-4B93-9F56-084C62418BA9}" destId="{6453218F-451F-403C-9C9D-0B8B07344DF3}" srcOrd="0" destOrd="0" presId="urn:microsoft.com/office/officeart/2018/2/layout/IconLabelList"/>
    <dgm:cxn modelId="{E58B3BAA-F153-4213-B3D7-926C840D7947}" srcId="{5DAAB91C-F98F-4BAB-BF19-5AFE8A3ED89E}" destId="{72D62514-DFCB-4B93-9F56-084C62418BA9}" srcOrd="1" destOrd="0" parTransId="{D5C79717-6218-4078-8FCC-69B89D2DA9FE}" sibTransId="{D953FA2C-6B70-4826-8966-AF0FDB078C31}"/>
    <dgm:cxn modelId="{B6ADC6C8-ADCD-496F-91FC-5FBA0C471C2D}" type="presParOf" srcId="{AA6E8ACD-E55B-44A0-AE74-E05C0E19A9E3}" destId="{5FFF38FE-38DA-4390-A592-ACA38D1F3A75}" srcOrd="0" destOrd="0" presId="urn:microsoft.com/office/officeart/2018/2/layout/IconLabelList"/>
    <dgm:cxn modelId="{4129015E-ABD1-437C-891A-0F7A86EF911B}" type="presParOf" srcId="{5FFF38FE-38DA-4390-A592-ACA38D1F3A75}" destId="{E4F1A3F3-8404-487C-986C-1A48D8A4BB03}" srcOrd="0" destOrd="0" presId="urn:microsoft.com/office/officeart/2018/2/layout/IconLabelList"/>
    <dgm:cxn modelId="{232DEB8A-CB6D-4DB5-B2B5-175CAFFABEB0}" type="presParOf" srcId="{5FFF38FE-38DA-4390-A592-ACA38D1F3A75}" destId="{1B7E86C9-B541-430F-9C34-3DB8D0CDF8E3}" srcOrd="1" destOrd="0" presId="urn:microsoft.com/office/officeart/2018/2/layout/IconLabelList"/>
    <dgm:cxn modelId="{BF921537-AE6D-4927-A01E-0C74CB3D3348}" type="presParOf" srcId="{5FFF38FE-38DA-4390-A592-ACA38D1F3A75}" destId="{45CBE554-EC93-4AEE-AF31-990F7E0285B2}" srcOrd="2" destOrd="0" presId="urn:microsoft.com/office/officeart/2018/2/layout/IconLabelList"/>
    <dgm:cxn modelId="{0F714509-3A84-4AAB-BEF7-92EF95A377B1}" type="presParOf" srcId="{AA6E8ACD-E55B-44A0-AE74-E05C0E19A9E3}" destId="{EB9E1D63-4460-4DC6-88AF-0C25F1B0F4D4}" srcOrd="1" destOrd="0" presId="urn:microsoft.com/office/officeart/2018/2/layout/IconLabelList"/>
    <dgm:cxn modelId="{D463DD96-988B-42F2-BF3A-5370B438303F}" type="presParOf" srcId="{AA6E8ACD-E55B-44A0-AE74-E05C0E19A9E3}" destId="{58886B68-9693-41EE-81C5-4D5EBD9487B6}" srcOrd="2" destOrd="0" presId="urn:microsoft.com/office/officeart/2018/2/layout/IconLabelList"/>
    <dgm:cxn modelId="{4224B761-CF4B-4292-972A-312C7898AFED}" type="presParOf" srcId="{58886B68-9693-41EE-81C5-4D5EBD9487B6}" destId="{A7A0AFA3-84C8-43D2-81A8-3F28C112BDE9}" srcOrd="0" destOrd="0" presId="urn:microsoft.com/office/officeart/2018/2/layout/IconLabelList"/>
    <dgm:cxn modelId="{A79ACCD0-729D-48F6-8F43-4E383D6EA126}" type="presParOf" srcId="{58886B68-9693-41EE-81C5-4D5EBD9487B6}" destId="{FA362CDB-DFE4-4B80-BBB4-9D9B5E2CC171}" srcOrd="1" destOrd="0" presId="urn:microsoft.com/office/officeart/2018/2/layout/IconLabelList"/>
    <dgm:cxn modelId="{ADF26CCE-4777-4F9D-A616-1AE687477FBC}" type="presParOf" srcId="{58886B68-9693-41EE-81C5-4D5EBD9487B6}" destId="{6453218F-451F-403C-9C9D-0B8B07344D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1A3F3-8404-487C-986C-1A48D8A4BB03}">
      <dsp:nvSpPr>
        <dsp:cNvPr id="0" name=""/>
        <dsp:cNvSpPr/>
      </dsp:nvSpPr>
      <dsp:spPr>
        <a:xfrm>
          <a:off x="868252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E554-EC93-4AEE-AF31-990F7E0285B2}">
      <dsp:nvSpPr>
        <dsp:cNvPr id="0" name=""/>
        <dsp:cNvSpPr/>
      </dsp:nvSpPr>
      <dsp:spPr>
        <a:xfrm>
          <a:off x="174180" y="2409495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 err="1"/>
            <a:t>CircleCI</a:t>
          </a:r>
          <a:r>
            <a:rPr lang="en-CA" sz="1800" kern="1200" dirty="0"/>
            <a:t> – Free (mostly) GitHub integrated CI tool that runs automated tests after each commit, in a Docker image.</a:t>
          </a:r>
          <a:endParaRPr lang="en-US" sz="1800" kern="1200" dirty="0"/>
        </a:p>
      </dsp:txBody>
      <dsp:txXfrm>
        <a:off x="174180" y="2409495"/>
        <a:ext cx="3138750" cy="1395000"/>
      </dsp:txXfrm>
    </dsp:sp>
    <dsp:sp modelId="{A7A0AFA3-84C8-43D2-81A8-3F28C112BDE9}">
      <dsp:nvSpPr>
        <dsp:cNvPr id="0" name=""/>
        <dsp:cNvSpPr/>
      </dsp:nvSpPr>
      <dsp:spPr>
        <a:xfrm>
          <a:off x="4556283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218F-451F-403C-9C9D-0B8B07344DF3}">
      <dsp:nvSpPr>
        <dsp:cNvPr id="0" name=""/>
        <dsp:cNvSpPr/>
      </dsp:nvSpPr>
      <dsp:spPr>
        <a:xfrm>
          <a:off x="3693127" y="2515166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Flake8</a:t>
          </a:r>
          <a:r>
            <a:rPr lang="en-CA" sz="1800" kern="1200" dirty="0"/>
            <a:t> – Linter, through </a:t>
          </a:r>
          <a:r>
            <a:rPr lang="en-CA" sz="1800" kern="1200" dirty="0" err="1"/>
            <a:t>VSCode</a:t>
          </a:r>
          <a:r>
            <a:rPr lang="en-CA" sz="1800" kern="1200" dirty="0"/>
            <a:t> Extension</a:t>
          </a:r>
          <a:endParaRPr lang="en-US" sz="1800" kern="1200" dirty="0"/>
        </a:p>
      </dsp:txBody>
      <dsp:txXfrm>
        <a:off x="3693127" y="2515166"/>
        <a:ext cx="3138750" cy="139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I’ll use for Automated Testing and Verification</a:t>
            </a:r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294E523B-CEC0-0596-5C0A-40E76B1F4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86820"/>
              </p:ext>
            </p:extLst>
          </p:nvPr>
        </p:nvGraphicFramePr>
        <p:xfrm>
          <a:off x="4778083" y="1019508"/>
          <a:ext cx="6836974" cy="451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10661642" y="6603491"/>
            <a:ext cx="1527310" cy="20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>
              <a:spcAft>
                <a:spcPts val="600"/>
              </a:spcAft>
            </a:pPr>
            <a:r>
              <a:rPr lang="en-US" sz="160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2/6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Oracle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FD98-1355-602D-D947-A0A416250664}"/>
              </a:ext>
            </a:extLst>
          </p:cNvPr>
          <p:cNvSpPr>
            <a:spLocks/>
          </p:cNvSpPr>
          <p:nvPr/>
        </p:nvSpPr>
        <p:spPr>
          <a:xfrm>
            <a:off x="5966648" y="217921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Testing each of the labels with different pixel sizes/colours as the input image.</a:t>
            </a:r>
          </a:p>
          <a:p>
            <a:r>
              <a:rPr lang="en-CA" sz="2200" dirty="0"/>
              <a:t>Testing input images with no characters, multiple characters etc.</a:t>
            </a:r>
          </a:p>
          <a:p>
            <a:r>
              <a:rPr lang="en-CA" sz="2200" dirty="0"/>
              <a:t>Testing inputs of different file types (supported and unsupported)</a:t>
            </a:r>
          </a:p>
          <a:p>
            <a:r>
              <a:rPr lang="en-CA" sz="2200" dirty="0"/>
              <a:t>Testing skewed orientation inputs?</a:t>
            </a:r>
          </a:p>
          <a:p>
            <a:r>
              <a:rPr lang="en-CA" sz="2200" dirty="0"/>
              <a:t>For confidence probability, creating a confusion matrix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/>
          </p:cNvSpPr>
          <p:nvPr/>
        </p:nvSpPr>
        <p:spPr>
          <a:xfrm>
            <a:off x="10023678" y="6514782"/>
            <a:ext cx="2168322" cy="28860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999C16-C97B-9A28-08F9-2F9749F8199B}"/>
              </a:ext>
            </a:extLst>
          </p:cNvPr>
          <p:cNvSpPr>
            <a:spLocks/>
          </p:cNvSpPr>
          <p:nvPr/>
        </p:nvSpPr>
        <p:spPr>
          <a:xfrm>
            <a:off x="785048" y="1656607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Tests vs. The Oracle (me) will mostly be performed automatically during Continuous Integration.</a:t>
            </a:r>
          </a:p>
          <a:p>
            <a:endParaRPr lang="en-CA" sz="2200" dirty="0"/>
          </a:p>
          <a:p>
            <a:r>
              <a:rPr lang="en-CA" sz="2200" dirty="0"/>
              <a:t>When the model is built a list of test cases will be run. This will be based on a static list of inputs (examples to the left).</a:t>
            </a:r>
          </a:p>
          <a:p>
            <a:endParaRPr lang="en-CA" sz="2200" dirty="0"/>
          </a:p>
          <a:p>
            <a:r>
              <a:rPr lang="en-CA" sz="2200" dirty="0"/>
              <a:t>Additionally, this will include comparing the performance (confidence probability) on the training data set to the testing dataset.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6C80B3-C418-5172-8D5F-320D9FD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B6EE-6D8C-30DE-7A47-9A2165C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51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z="1600" smtClean="0">
                <a:solidFill>
                  <a:schemeClr val="tx1"/>
                </a:solidFill>
              </a:rPr>
              <a:t>4</a:t>
            </a:fld>
            <a:r>
              <a:rPr lang="en-US" sz="1600" dirty="0">
                <a:solidFill>
                  <a:schemeClr val="tx1"/>
                </a:solidFill>
              </a:rPr>
              <a:t>/6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0499-381B-2565-FCCF-2B84745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90688"/>
            <a:ext cx="6299524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6745-0A96-EA5F-1DE9-0B12CFF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1" y="4292494"/>
            <a:ext cx="6426530" cy="20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F683-68F7-A708-DE37-59E16E3B0745}"/>
              </a:ext>
            </a:extLst>
          </p:cNvPr>
          <p:cNvSpPr txBox="1"/>
          <p:nvPr/>
        </p:nvSpPr>
        <p:spPr>
          <a:xfrm>
            <a:off x="1431434" y="1348912"/>
            <a:ext cx="9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OAR Confusion Matric will have 26 labels, and only True Positives down the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87D1A-B8BA-3EAB-B8DD-DB5426D31D3F}"/>
              </a:ext>
            </a:extLst>
          </p:cNvPr>
          <p:cNvSpPr txBox="1"/>
          <p:nvPr/>
        </p:nvSpPr>
        <p:spPr>
          <a:xfrm>
            <a:off x="1088572" y="3680163"/>
            <a:ext cx="102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can be used to calculate metrics for validity.  Accuracy, Misclassification, and Precision are the most important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9775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4F5C9-8688-386B-FF4F-AD2D92B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Pseudo-Oracle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40C83-12F8-56B4-7F49-31E8827DFADD}"/>
              </a:ext>
            </a:extLst>
          </p:cNvPr>
          <p:cNvSpPr>
            <a:spLocks/>
          </p:cNvSpPr>
          <p:nvPr/>
        </p:nvSpPr>
        <p:spPr>
          <a:xfrm>
            <a:off x="6096000" y="1796491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 For performance, an example calculation for Accuracy would be:</a:t>
            </a:r>
          </a:p>
          <a:p>
            <a:endParaRPr lang="en-CA" dirty="0"/>
          </a:p>
          <a:p>
            <a:pPr algn="ctr"/>
            <a:r>
              <a:rPr lang="en-CA" dirty="0"/>
              <a:t>OAR Accuracy – Library Accuracy</a:t>
            </a:r>
          </a:p>
          <a:p>
            <a:pPr algn="ctr"/>
            <a:r>
              <a:rPr lang="en-CA" dirty="0"/>
              <a:t>Library Accuracy</a:t>
            </a:r>
          </a:p>
          <a:p>
            <a:pPr algn="ctr"/>
            <a:endParaRPr lang="en-CA" dirty="0"/>
          </a:p>
          <a:p>
            <a:r>
              <a:rPr lang="en-CA" dirty="0"/>
              <a:t>And the goal would be to have the result of the calculation &lt;</a:t>
            </a:r>
            <a:r>
              <a:rPr lang="en-CA" dirty="0">
                <a:sym typeface="Symbol" panose="05050102010706020507" pitchFamily="18" charset="2"/>
              </a:rPr>
              <a:t> = 10%. This calculation will be performed for Misclassification and Precision metrics as well, and the runtime with the same epsilon for all metrics.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9CB0-E19B-5E3B-A7EE-DE240A31BDE0}"/>
              </a:ext>
            </a:extLst>
          </p:cNvPr>
          <p:cNvSpPr>
            <a:spLocks/>
          </p:cNvSpPr>
          <p:nvPr/>
        </p:nvSpPr>
        <p:spPr>
          <a:xfrm>
            <a:off x="1422968" y="1800911"/>
            <a:ext cx="4605307" cy="3867386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vs. the Pseudo-Oracle (Logistic Regression Library from scikit-learn) will be used as a comparison for the performance of the program.</a:t>
            </a:r>
          </a:p>
          <a:p>
            <a:pPr defTabSz="804672">
              <a:spcAft>
                <a:spcPts val="600"/>
              </a:spcAft>
            </a:pPr>
            <a:endParaRPr lang="en-CA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done by comparing their confusion matrices, runtimes etc.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816D-1BD0-09D7-9C19-19754753BDF7}"/>
              </a:ext>
            </a:extLst>
          </p:cNvPr>
          <p:cNvSpPr>
            <a:spLocks/>
          </p:cNvSpPr>
          <p:nvPr/>
        </p:nvSpPr>
        <p:spPr>
          <a:xfrm>
            <a:off x="9753896" y="6533482"/>
            <a:ext cx="2438104" cy="324516"/>
          </a:xfrm>
          <a:prstGeom prst="rect">
            <a:avLst/>
          </a:prstGeom>
        </p:spPr>
        <p:txBody>
          <a:bodyPr/>
          <a:lstStyle/>
          <a:p>
            <a:pPr algn="r"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58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804672">
                <a:spcAft>
                  <a:spcPts val="600"/>
                </a:spcAft>
              </a:pPr>
              <a:t>5</a:t>
            </a:fld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/6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9A63F-1EA3-2E75-9E01-7F96034F99DD}"/>
              </a:ext>
            </a:extLst>
          </p:cNvPr>
          <p:cNvCxnSpPr/>
          <p:nvPr/>
        </p:nvCxnSpPr>
        <p:spPr>
          <a:xfrm>
            <a:off x="6770914" y="2971800"/>
            <a:ext cx="3865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2FE4A-A4C9-C441-DE88-EF0AB7A4BBE4}"/>
              </a:ext>
            </a:extLst>
          </p:cNvPr>
          <p:cNvCxnSpPr>
            <a:cxnSpLocks/>
          </p:cNvCxnSpPr>
          <p:nvPr/>
        </p:nvCxnSpPr>
        <p:spPr>
          <a:xfrm>
            <a:off x="6890657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E9661-BEAF-044E-0079-3F3EA327EFFB}"/>
              </a:ext>
            </a:extLst>
          </p:cNvPr>
          <p:cNvCxnSpPr>
            <a:cxnSpLocks/>
          </p:cNvCxnSpPr>
          <p:nvPr/>
        </p:nvCxnSpPr>
        <p:spPr>
          <a:xfrm>
            <a:off x="10494433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583BE-31E6-2D0D-435C-A4AF2F265241}"/>
              </a:ext>
            </a:extLst>
          </p:cNvPr>
          <p:cNvCxnSpPr>
            <a:cxnSpLocks/>
          </p:cNvCxnSpPr>
          <p:nvPr/>
        </p:nvCxnSpPr>
        <p:spPr>
          <a:xfrm>
            <a:off x="7652657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5182A-B24F-B573-692F-B65515FA151C}"/>
              </a:ext>
            </a:extLst>
          </p:cNvPr>
          <p:cNvCxnSpPr>
            <a:cxnSpLocks/>
          </p:cNvCxnSpPr>
          <p:nvPr/>
        </p:nvCxnSpPr>
        <p:spPr>
          <a:xfrm>
            <a:off x="9630360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3367D-81C1-4AEE-403D-F3E7BFEFF055}"/>
              </a:ext>
            </a:extLst>
          </p:cNvPr>
          <p:cNvSpPr txBox="1"/>
          <p:nvPr/>
        </p:nvSpPr>
        <p:spPr>
          <a:xfrm>
            <a:off x="10609551" y="2765753"/>
            <a:ext cx="9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4057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340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Symbol</vt:lpstr>
      <vt:lpstr>ShapesVTI</vt:lpstr>
      <vt:lpstr>OAR</vt:lpstr>
      <vt:lpstr>Tools I’ll use for Automated Testing and Verification</vt:lpstr>
      <vt:lpstr>Tests Vs. Oracle</vt:lpstr>
      <vt:lpstr>Confusion Matrix</vt:lpstr>
      <vt:lpstr>Tests vs. Pseudo-Oracle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2024-02-10T19:55:51Z</dcterms:modified>
</cp:coreProperties>
</file>