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9"/>
  </p:notesMasterIdLst>
  <p:sldIdLst>
    <p:sldId id="256" r:id="rId2"/>
    <p:sldId id="261" r:id="rId3"/>
    <p:sldId id="257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72" dt="2024-02-13T16:49:0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20:38:46.854" v="3903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3T20:16:25.257" v="373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3T19:38:55.996" v="3703" actId="12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 modNotesTx">
        <pc:chgData name="Hunter Ceranic" userId="55b8025d37c61089" providerId="LiveId" clId="{F0BA40D0-9182-44C0-BEDE-14048F85CCAB}" dt="2024-02-13T20:38:46.854" v="3903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 modNotesTx">
        <pc:chgData name="Hunter Ceranic" userId="55b8025d37c61089" providerId="LiveId" clId="{F0BA40D0-9182-44C0-BEDE-14048F85CCAB}" dt="2024-02-13T20:16:49.243" v="3784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 modNotesTx">
        <pc:chgData name="Hunter Ceranic" userId="55b8025d37c61089" providerId="LiveId" clId="{F0BA40D0-9182-44C0-BEDE-14048F85CCAB}" dt="2024-02-13T20:17:13.503" v="3873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AB91C-F98F-4BAB-BF19-5AFE8A3ED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9601-4DD0-4D45-BB65-9EF49B493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 err="1"/>
            <a:t>CircleCI</a:t>
          </a:r>
          <a:r>
            <a:rPr lang="en-CA" sz="1800" dirty="0"/>
            <a:t> – Free (mostly) GitHub integrated CI tool that runs automated tests after each commit, in a Docker image.</a:t>
          </a:r>
          <a:endParaRPr lang="en-US" sz="1800" dirty="0"/>
        </a:p>
      </dgm:t>
    </dgm:pt>
    <dgm:pt modelId="{4729C9C8-84A2-416B-BD67-117FA2E7D1E8}" type="parTrans" cxnId="{9402BB98-C186-46F4-AF97-092B6FCB4F5F}">
      <dgm:prSet/>
      <dgm:spPr/>
      <dgm:t>
        <a:bodyPr/>
        <a:lstStyle/>
        <a:p>
          <a:endParaRPr lang="en-US"/>
        </a:p>
      </dgm:t>
    </dgm:pt>
    <dgm:pt modelId="{E582E987-B057-44DB-8035-11276641CC2D}" type="sibTrans" cxnId="{9402BB98-C186-46F4-AF97-092B6FCB4F5F}">
      <dgm:prSet/>
      <dgm:spPr/>
      <dgm:t>
        <a:bodyPr/>
        <a:lstStyle/>
        <a:p>
          <a:endParaRPr lang="en-US"/>
        </a:p>
      </dgm:t>
    </dgm:pt>
    <dgm:pt modelId="{72D62514-DFCB-4B93-9F56-084C62418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Flake8</a:t>
          </a:r>
          <a:r>
            <a:rPr lang="en-CA" sz="1800" dirty="0"/>
            <a:t> – Linter, through </a:t>
          </a:r>
          <a:r>
            <a:rPr lang="en-CA" sz="1800" dirty="0" err="1"/>
            <a:t>VSCode</a:t>
          </a:r>
          <a:r>
            <a:rPr lang="en-CA" sz="1800" dirty="0"/>
            <a:t> Extension</a:t>
          </a:r>
          <a:endParaRPr lang="en-US" sz="1800" dirty="0"/>
        </a:p>
      </dgm:t>
    </dgm:pt>
    <dgm:pt modelId="{D5C79717-6218-4078-8FCC-69B89D2DA9FE}" type="parTrans" cxnId="{E58B3BAA-F153-4213-B3D7-926C840D7947}">
      <dgm:prSet/>
      <dgm:spPr/>
      <dgm:t>
        <a:bodyPr/>
        <a:lstStyle/>
        <a:p>
          <a:endParaRPr lang="en-US"/>
        </a:p>
      </dgm:t>
    </dgm:pt>
    <dgm:pt modelId="{D953FA2C-6B70-4826-8966-AF0FDB078C31}" type="sibTrans" cxnId="{E58B3BAA-F153-4213-B3D7-926C840D7947}">
      <dgm:prSet/>
      <dgm:spPr/>
      <dgm:t>
        <a:bodyPr/>
        <a:lstStyle/>
        <a:p>
          <a:endParaRPr lang="en-US"/>
        </a:p>
      </dgm:t>
    </dgm:pt>
    <dgm:pt modelId="{AA6E8ACD-E55B-44A0-AE74-E05C0E19A9E3}" type="pres">
      <dgm:prSet presAssocID="{5DAAB91C-F98F-4BAB-BF19-5AFE8A3ED89E}" presName="root" presStyleCnt="0">
        <dgm:presLayoutVars>
          <dgm:dir/>
          <dgm:resizeHandles val="exact"/>
        </dgm:presLayoutVars>
      </dgm:prSet>
      <dgm:spPr/>
    </dgm:pt>
    <dgm:pt modelId="{5FFF38FE-38DA-4390-A592-ACA38D1F3A75}" type="pres">
      <dgm:prSet presAssocID="{3C169601-4DD0-4D45-BB65-9EF49B493517}" presName="compNode" presStyleCnt="0"/>
      <dgm:spPr/>
    </dgm:pt>
    <dgm:pt modelId="{E4F1A3F3-8404-487C-986C-1A48D8A4BB03}" type="pres">
      <dgm:prSet presAssocID="{3C169601-4DD0-4D45-BB65-9EF49B4935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B7E86C9-B541-430F-9C34-3DB8D0CDF8E3}" type="pres">
      <dgm:prSet presAssocID="{3C169601-4DD0-4D45-BB65-9EF49B493517}" presName="spaceRect" presStyleCnt="0"/>
      <dgm:spPr/>
    </dgm:pt>
    <dgm:pt modelId="{45CBE554-EC93-4AEE-AF31-990F7E0285B2}" type="pres">
      <dgm:prSet presAssocID="{3C169601-4DD0-4D45-BB65-9EF49B493517}" presName="textRect" presStyleLbl="revTx" presStyleIdx="0" presStyleCnt="2" custLinFactNeighborX="5387" custLinFactNeighborY="-7575">
        <dgm:presLayoutVars>
          <dgm:chMax val="1"/>
          <dgm:chPref val="1"/>
        </dgm:presLayoutVars>
      </dgm:prSet>
      <dgm:spPr/>
    </dgm:pt>
    <dgm:pt modelId="{EB9E1D63-4460-4DC6-88AF-0C25F1B0F4D4}" type="pres">
      <dgm:prSet presAssocID="{E582E987-B057-44DB-8035-11276641CC2D}" presName="sibTrans" presStyleCnt="0"/>
      <dgm:spPr/>
    </dgm:pt>
    <dgm:pt modelId="{58886B68-9693-41EE-81C5-4D5EBD9487B6}" type="pres">
      <dgm:prSet presAssocID="{72D62514-DFCB-4B93-9F56-084C62418BA9}" presName="compNode" presStyleCnt="0"/>
      <dgm:spPr/>
    </dgm:pt>
    <dgm:pt modelId="{A7A0AFA3-84C8-43D2-81A8-3F28C112BDE9}" type="pres">
      <dgm:prSet presAssocID="{72D62514-DFCB-4B93-9F56-084C62418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FA362CDB-DFE4-4B80-BBB4-9D9B5E2CC171}" type="pres">
      <dgm:prSet presAssocID="{72D62514-DFCB-4B93-9F56-084C62418BA9}" presName="spaceRect" presStyleCnt="0"/>
      <dgm:spPr/>
    </dgm:pt>
    <dgm:pt modelId="{6453218F-451F-403C-9C9D-0B8B07344DF3}" type="pres">
      <dgm:prSet presAssocID="{72D62514-DFCB-4B93-9F56-084C62418B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0EBC44-ED9D-484E-905C-639DF4DB8770}" type="presOf" srcId="{5DAAB91C-F98F-4BAB-BF19-5AFE8A3ED89E}" destId="{AA6E8ACD-E55B-44A0-AE74-E05C0E19A9E3}" srcOrd="0" destOrd="0" presId="urn:microsoft.com/office/officeart/2018/2/layout/IconLabelList"/>
    <dgm:cxn modelId="{0B31A76F-9146-493E-9AB0-E998E51F22F8}" type="presOf" srcId="{3C169601-4DD0-4D45-BB65-9EF49B493517}" destId="{45CBE554-EC93-4AEE-AF31-990F7E0285B2}" srcOrd="0" destOrd="0" presId="urn:microsoft.com/office/officeart/2018/2/layout/IconLabelList"/>
    <dgm:cxn modelId="{9402BB98-C186-46F4-AF97-092B6FCB4F5F}" srcId="{5DAAB91C-F98F-4BAB-BF19-5AFE8A3ED89E}" destId="{3C169601-4DD0-4D45-BB65-9EF49B493517}" srcOrd="0" destOrd="0" parTransId="{4729C9C8-84A2-416B-BD67-117FA2E7D1E8}" sibTransId="{E582E987-B057-44DB-8035-11276641CC2D}"/>
    <dgm:cxn modelId="{08D2C19C-6ED5-4398-AA8B-263E47B7E165}" type="presOf" srcId="{72D62514-DFCB-4B93-9F56-084C62418BA9}" destId="{6453218F-451F-403C-9C9D-0B8B07344DF3}" srcOrd="0" destOrd="0" presId="urn:microsoft.com/office/officeart/2018/2/layout/IconLabelList"/>
    <dgm:cxn modelId="{E58B3BAA-F153-4213-B3D7-926C840D7947}" srcId="{5DAAB91C-F98F-4BAB-BF19-5AFE8A3ED89E}" destId="{72D62514-DFCB-4B93-9F56-084C62418BA9}" srcOrd="1" destOrd="0" parTransId="{D5C79717-6218-4078-8FCC-69B89D2DA9FE}" sibTransId="{D953FA2C-6B70-4826-8966-AF0FDB078C31}"/>
    <dgm:cxn modelId="{B6ADC6C8-ADCD-496F-91FC-5FBA0C471C2D}" type="presParOf" srcId="{AA6E8ACD-E55B-44A0-AE74-E05C0E19A9E3}" destId="{5FFF38FE-38DA-4390-A592-ACA38D1F3A75}" srcOrd="0" destOrd="0" presId="urn:microsoft.com/office/officeart/2018/2/layout/IconLabelList"/>
    <dgm:cxn modelId="{4129015E-ABD1-437C-891A-0F7A86EF911B}" type="presParOf" srcId="{5FFF38FE-38DA-4390-A592-ACA38D1F3A75}" destId="{E4F1A3F3-8404-487C-986C-1A48D8A4BB03}" srcOrd="0" destOrd="0" presId="urn:microsoft.com/office/officeart/2018/2/layout/IconLabelList"/>
    <dgm:cxn modelId="{232DEB8A-CB6D-4DB5-B2B5-175CAFFABEB0}" type="presParOf" srcId="{5FFF38FE-38DA-4390-A592-ACA38D1F3A75}" destId="{1B7E86C9-B541-430F-9C34-3DB8D0CDF8E3}" srcOrd="1" destOrd="0" presId="urn:microsoft.com/office/officeart/2018/2/layout/IconLabelList"/>
    <dgm:cxn modelId="{BF921537-AE6D-4927-A01E-0C74CB3D3348}" type="presParOf" srcId="{5FFF38FE-38DA-4390-A592-ACA38D1F3A75}" destId="{45CBE554-EC93-4AEE-AF31-990F7E0285B2}" srcOrd="2" destOrd="0" presId="urn:microsoft.com/office/officeart/2018/2/layout/IconLabelList"/>
    <dgm:cxn modelId="{0F714509-3A84-4AAB-BEF7-92EF95A377B1}" type="presParOf" srcId="{AA6E8ACD-E55B-44A0-AE74-E05C0E19A9E3}" destId="{EB9E1D63-4460-4DC6-88AF-0C25F1B0F4D4}" srcOrd="1" destOrd="0" presId="urn:microsoft.com/office/officeart/2018/2/layout/IconLabelList"/>
    <dgm:cxn modelId="{D463DD96-988B-42F2-BF3A-5370B438303F}" type="presParOf" srcId="{AA6E8ACD-E55B-44A0-AE74-E05C0E19A9E3}" destId="{58886B68-9693-41EE-81C5-4D5EBD9487B6}" srcOrd="2" destOrd="0" presId="urn:microsoft.com/office/officeart/2018/2/layout/IconLabelList"/>
    <dgm:cxn modelId="{4224B761-CF4B-4292-972A-312C7898AFED}" type="presParOf" srcId="{58886B68-9693-41EE-81C5-4D5EBD9487B6}" destId="{A7A0AFA3-84C8-43D2-81A8-3F28C112BDE9}" srcOrd="0" destOrd="0" presId="urn:microsoft.com/office/officeart/2018/2/layout/IconLabelList"/>
    <dgm:cxn modelId="{A79ACCD0-729D-48F6-8F43-4E383D6EA126}" type="presParOf" srcId="{58886B68-9693-41EE-81C5-4D5EBD9487B6}" destId="{FA362CDB-DFE4-4B80-BBB4-9D9B5E2CC171}" srcOrd="1" destOrd="0" presId="urn:microsoft.com/office/officeart/2018/2/layout/IconLabelList"/>
    <dgm:cxn modelId="{ADF26CCE-4777-4F9D-A616-1AE687477FBC}" type="presParOf" srcId="{58886B68-9693-41EE-81C5-4D5EBD9487B6}" destId="{6453218F-451F-403C-9C9D-0B8B07344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A3F3-8404-487C-986C-1A48D8A4BB03}">
      <dsp:nvSpPr>
        <dsp:cNvPr id="0" name=""/>
        <dsp:cNvSpPr/>
      </dsp:nvSpPr>
      <dsp:spPr>
        <a:xfrm>
          <a:off x="868252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E554-EC93-4AEE-AF31-990F7E0285B2}">
      <dsp:nvSpPr>
        <dsp:cNvPr id="0" name=""/>
        <dsp:cNvSpPr/>
      </dsp:nvSpPr>
      <dsp:spPr>
        <a:xfrm>
          <a:off x="174180" y="2409495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CircleCI</a:t>
          </a:r>
          <a:r>
            <a:rPr lang="en-CA" sz="1800" kern="1200" dirty="0"/>
            <a:t> – Free (mostly) GitHub integrated CI tool that runs automated tests after each commit, in a Docker image.</a:t>
          </a:r>
          <a:endParaRPr lang="en-US" sz="1800" kern="1200" dirty="0"/>
        </a:p>
      </dsp:txBody>
      <dsp:txXfrm>
        <a:off x="174180" y="2409495"/>
        <a:ext cx="3138750" cy="1395000"/>
      </dsp:txXfrm>
    </dsp:sp>
    <dsp:sp modelId="{A7A0AFA3-84C8-43D2-81A8-3F28C112BDE9}">
      <dsp:nvSpPr>
        <dsp:cNvPr id="0" name=""/>
        <dsp:cNvSpPr/>
      </dsp:nvSpPr>
      <dsp:spPr>
        <a:xfrm>
          <a:off x="4556283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218F-451F-403C-9C9D-0B8B07344DF3}">
      <dsp:nvSpPr>
        <dsp:cNvPr id="0" name=""/>
        <dsp:cNvSpPr/>
      </dsp:nvSpPr>
      <dsp:spPr>
        <a:xfrm>
          <a:off x="3693127" y="2515166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Flake8</a:t>
          </a:r>
          <a:r>
            <a:rPr lang="en-CA" sz="1800" kern="1200" dirty="0"/>
            <a:t> – Linter, through </a:t>
          </a:r>
          <a:r>
            <a:rPr lang="en-CA" sz="1800" kern="1200" dirty="0" err="1"/>
            <a:t>VSCode</a:t>
          </a:r>
          <a:r>
            <a:rPr lang="en-CA" sz="1800" kern="1200" dirty="0"/>
            <a:t> Extension</a:t>
          </a:r>
          <a:endParaRPr lang="en-US" sz="1800" kern="1200" dirty="0"/>
        </a:p>
      </dsp:txBody>
      <dsp:txXfrm>
        <a:off x="3693127" y="2515166"/>
        <a:ext cx="3138750" cy="13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Coverage.py for 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49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specific images in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epsilon a parameter so its easy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7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 do an understandability survey (for code) instead of </a:t>
            </a:r>
            <a:r>
              <a:rPr lang="en-CA"/>
              <a:t>a usability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72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I’ll use for Automated Testing and Verification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294E523B-CEC0-0596-5C0A-40E76B1F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86820"/>
              </p:ext>
            </p:extLst>
          </p:nvPr>
        </p:nvGraphicFramePr>
        <p:xfrm>
          <a:off x="4778083" y="1019508"/>
          <a:ext cx="6836974" cy="451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10661642" y="6603491"/>
            <a:ext cx="1527310" cy="20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160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2/7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each of the labels with different pixel sizes/colours as the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 images with no characters, multiple characters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inputs of different file types (supported and unsupported)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skewed orientation inputs?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1231375" y="6516424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1C8C-AC18-5C0C-6E5B-08383D13061A}"/>
              </a:ext>
            </a:extLst>
          </p:cNvPr>
          <p:cNvSpPr txBox="1"/>
          <p:nvPr/>
        </p:nvSpPr>
        <p:spPr>
          <a:xfrm>
            <a:off x="2946238" y="6581001"/>
            <a:ext cx="1026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[1]https://towardsdatascience.com/taking-the-confusion-out-of-confusion-matrices-c1ce054b3d3e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8FC25-9A9D-1CA9-7518-58ECCCC5E959}"/>
              </a:ext>
            </a:extLst>
          </p:cNvPr>
          <p:cNvSpPr txBox="1"/>
          <p:nvPr/>
        </p:nvSpPr>
        <p:spPr>
          <a:xfrm>
            <a:off x="8534399" y="607935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C2E95-4711-EB14-408C-8B5B6ED3B998}"/>
              </a:ext>
            </a:extLst>
          </p:cNvPr>
          <p:cNvSpPr txBox="1"/>
          <p:nvPr/>
        </p:nvSpPr>
        <p:spPr>
          <a:xfrm>
            <a:off x="9194965" y="335910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35C1D28B-B66D-75B8-C7E5-002BF960B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389" b="623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605-B798-3CAE-F694-48BC65E5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Usability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39C7-A81C-61E1-C7FA-52DDD84A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For Usability I’ll employ a survey, which will take feedback from users in the form of how much they agree with various statements on a Likert Scale from 1 to 5 (1 being not at all and 5 being Strongly Agree). Sample Statements are: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is intuitive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legible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Any error messages encountered are clear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program runs smoothly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output of the program is satisfactory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And finally, a section for other comments or suggestions will also be included.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055C-72F3-A6F5-0998-F4DD7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061" y="6469857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6/7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488</Words>
  <Application>Microsoft Office PowerPoint</Application>
  <PresentationFormat>Widescreen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Tools I’ll use for Automated Testing and Verification</vt:lpstr>
      <vt:lpstr>Tests Vs. Oracle</vt:lpstr>
      <vt:lpstr>Confusion Matrix</vt:lpstr>
      <vt:lpstr>Tests vs. Pseudo-Oracle</vt:lpstr>
      <vt:lpstr>Usability Verification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2024-02-13T20:38:49Z</dcterms:modified>
</cp:coreProperties>
</file>