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60" r:id="rId4"/>
    <p:sldId id="261" r:id="rId5"/>
    <p:sldId id="264" r:id="rId6"/>
    <p:sldId id="262" r:id="rId7"/>
    <p:sldId id="263" r:id="rId8"/>
  </p:sldIdLst>
  <p:sldSz cx="13004800" cy="9753600"/>
  <p:notesSz cx="13004800" cy="97536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339667A8-C797-45FD-9690-DCB85FCA03EC}">
          <p14:sldIdLst>
            <p14:sldId id="258"/>
            <p14:sldId id="259"/>
            <p14:sldId id="260"/>
            <p14:sldId id="261"/>
            <p14:sldId id="264"/>
            <p14:sldId id="262"/>
            <p14:sldId id="263"/>
          </p14:sldIdLst>
        </p14:section>
      </p14:sectionLst>
    </p:ex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6" d="100"/>
          <a:sy n="76" d="100"/>
        </p:scale>
        <p:origin x="1722" y="11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75360" y="3023616"/>
            <a:ext cx="11054080" cy="2048255"/>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950720" y="5462016"/>
            <a:ext cx="9103360" cy="24384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2/26/2019</a:t>
            </a:fld>
            <a:endParaRPr lang="en-US"/>
          </a:p>
        </p:txBody>
      </p:sp>
      <p:sp>
        <p:nvSpPr>
          <p:cNvPr id="6" name="Holder 6"/>
          <p:cNvSpPr>
            <a:spLocks noGrp="1"/>
          </p:cNvSpPr>
          <p:nvPr>
            <p:ph type="sldNum" sz="quarter" idx="7"/>
          </p:nvPr>
        </p:nvSpPr>
        <p:spPr/>
        <p:txBody>
          <a:bodyPr lIns="0" tIns="0" rIns="0" bIns="0"/>
          <a:lstStyle>
            <a:lvl1pPr>
              <a:defRPr sz="1200" b="0" i="0">
                <a:solidFill>
                  <a:schemeClr val="tx1"/>
                </a:solidFill>
                <a:latin typeface="Lucida Sans Unicode"/>
                <a:cs typeface="Lucida Sans Unicode"/>
              </a:defRPr>
            </a:lvl1pPr>
          </a:lstStyle>
          <a:p>
            <a:pPr marL="25400">
              <a:lnSpc>
                <a:spcPct val="100000"/>
              </a:lnSpc>
              <a:spcBef>
                <a:spcPts val="20"/>
              </a:spcBef>
            </a:pPr>
            <a:fld id="{81D60167-4931-47E6-BA6A-407CBD079E47}" type="slidenum">
              <a:rPr dirty="0"/>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50" b="1" i="0">
                <a:solidFill>
                  <a:schemeClr val="tx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3000" b="0" i="1">
                <a:solidFill>
                  <a:srgbClr val="D5D5D5"/>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2/26/2019</a:t>
            </a:fld>
            <a:endParaRPr lang="en-US"/>
          </a:p>
        </p:txBody>
      </p:sp>
      <p:sp>
        <p:nvSpPr>
          <p:cNvPr id="6" name="Holder 6"/>
          <p:cNvSpPr>
            <a:spLocks noGrp="1"/>
          </p:cNvSpPr>
          <p:nvPr>
            <p:ph type="sldNum" sz="quarter" idx="7"/>
          </p:nvPr>
        </p:nvSpPr>
        <p:spPr/>
        <p:txBody>
          <a:bodyPr lIns="0" tIns="0" rIns="0" bIns="0"/>
          <a:lstStyle>
            <a:lvl1pPr>
              <a:defRPr sz="1200" b="0" i="0">
                <a:solidFill>
                  <a:schemeClr val="tx1"/>
                </a:solidFill>
                <a:latin typeface="Lucida Sans Unicode"/>
                <a:cs typeface="Lucida Sans Unicode"/>
              </a:defRPr>
            </a:lvl1pPr>
          </a:lstStyle>
          <a:p>
            <a:pPr marL="25400">
              <a:lnSpc>
                <a:spcPct val="100000"/>
              </a:lnSpc>
              <a:spcBef>
                <a:spcPts val="20"/>
              </a:spcBef>
            </a:pPr>
            <a:fld id="{81D60167-4931-47E6-BA6A-407CBD079E47}" type="slidenum">
              <a:rPr dirty="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50" b="1" i="0">
                <a:solidFill>
                  <a:schemeClr val="tx1"/>
                </a:solidFill>
                <a:latin typeface="Calibri"/>
                <a:cs typeface="Calibri"/>
              </a:defRPr>
            </a:lvl1pPr>
          </a:lstStyle>
          <a:p>
            <a:endParaRPr/>
          </a:p>
        </p:txBody>
      </p:sp>
      <p:sp>
        <p:nvSpPr>
          <p:cNvPr id="3" name="Holder 3"/>
          <p:cNvSpPr>
            <a:spLocks noGrp="1"/>
          </p:cNvSpPr>
          <p:nvPr>
            <p:ph sz="half" idx="2"/>
          </p:nvPr>
        </p:nvSpPr>
        <p:spPr>
          <a:xfrm>
            <a:off x="650240" y="2243328"/>
            <a:ext cx="5657088" cy="6437376"/>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697472" y="2243328"/>
            <a:ext cx="5657088" cy="6437376"/>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2/26/2019</a:t>
            </a:fld>
            <a:endParaRPr lang="en-US"/>
          </a:p>
        </p:txBody>
      </p:sp>
      <p:sp>
        <p:nvSpPr>
          <p:cNvPr id="7" name="Holder 7"/>
          <p:cNvSpPr>
            <a:spLocks noGrp="1"/>
          </p:cNvSpPr>
          <p:nvPr>
            <p:ph type="sldNum" sz="quarter" idx="7"/>
          </p:nvPr>
        </p:nvSpPr>
        <p:spPr/>
        <p:txBody>
          <a:bodyPr lIns="0" tIns="0" rIns="0" bIns="0"/>
          <a:lstStyle>
            <a:lvl1pPr>
              <a:defRPr sz="1200" b="0" i="0">
                <a:solidFill>
                  <a:schemeClr val="tx1"/>
                </a:solidFill>
                <a:latin typeface="Lucida Sans Unicode"/>
                <a:cs typeface="Lucida Sans Unicode"/>
              </a:defRPr>
            </a:lvl1pPr>
          </a:lstStyle>
          <a:p>
            <a:pPr marL="25400">
              <a:lnSpc>
                <a:spcPct val="100000"/>
              </a:lnSpc>
              <a:spcBef>
                <a:spcPts val="20"/>
              </a:spcBef>
            </a:pP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1270000"/>
            <a:ext cx="13004800" cy="8483600"/>
          </a:xfrm>
          <a:custGeom>
            <a:avLst/>
            <a:gdLst/>
            <a:ahLst/>
            <a:cxnLst/>
            <a:rect l="l" t="t" r="r" b="b"/>
            <a:pathLst>
              <a:path w="13004800" h="8483600">
                <a:moveTo>
                  <a:pt x="0" y="8483600"/>
                </a:moveTo>
                <a:lnTo>
                  <a:pt x="13004800" y="8483600"/>
                </a:lnTo>
                <a:lnTo>
                  <a:pt x="13004800" y="0"/>
                </a:lnTo>
                <a:lnTo>
                  <a:pt x="0" y="0"/>
                </a:lnTo>
                <a:lnTo>
                  <a:pt x="0" y="8483600"/>
                </a:lnTo>
                <a:close/>
              </a:path>
            </a:pathLst>
          </a:custGeom>
          <a:solidFill>
            <a:srgbClr val="CCDAEE"/>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2850" b="1" i="0">
                <a:solidFill>
                  <a:schemeClr val="tx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2/26/2019</a:t>
            </a:fld>
            <a:endParaRPr lang="en-US"/>
          </a:p>
        </p:txBody>
      </p:sp>
      <p:sp>
        <p:nvSpPr>
          <p:cNvPr id="5" name="Holder 5"/>
          <p:cNvSpPr>
            <a:spLocks noGrp="1"/>
          </p:cNvSpPr>
          <p:nvPr>
            <p:ph type="sldNum" sz="quarter" idx="7"/>
          </p:nvPr>
        </p:nvSpPr>
        <p:spPr/>
        <p:txBody>
          <a:bodyPr lIns="0" tIns="0" rIns="0" bIns="0"/>
          <a:lstStyle>
            <a:lvl1pPr>
              <a:defRPr sz="1200" b="0" i="0">
                <a:solidFill>
                  <a:schemeClr val="tx1"/>
                </a:solidFill>
                <a:latin typeface="Lucida Sans Unicode"/>
                <a:cs typeface="Lucida Sans Unicode"/>
              </a:defRPr>
            </a:lvl1pPr>
          </a:lstStyle>
          <a:p>
            <a:pPr marL="25400">
              <a:lnSpc>
                <a:spcPct val="100000"/>
              </a:lnSpc>
              <a:spcBef>
                <a:spcPts val="20"/>
              </a:spcBef>
            </a:pP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13004800" cy="9753600"/>
          </a:xfrm>
          <a:custGeom>
            <a:avLst/>
            <a:gdLst/>
            <a:ahLst/>
            <a:cxnLst/>
            <a:rect l="l" t="t" r="r" b="b"/>
            <a:pathLst>
              <a:path w="13004800" h="9753600">
                <a:moveTo>
                  <a:pt x="0" y="9753600"/>
                </a:moveTo>
                <a:lnTo>
                  <a:pt x="13004800" y="9753600"/>
                </a:lnTo>
                <a:lnTo>
                  <a:pt x="13004800" y="0"/>
                </a:lnTo>
                <a:lnTo>
                  <a:pt x="0" y="0"/>
                </a:lnTo>
                <a:lnTo>
                  <a:pt x="0" y="9753600"/>
                </a:lnTo>
                <a:close/>
              </a:path>
            </a:pathLst>
          </a:custGeom>
          <a:solidFill>
            <a:srgbClr val="F2F6F9"/>
          </a:solidFill>
        </p:spPr>
        <p:txBody>
          <a:bodyPr wrap="square" lIns="0" tIns="0" rIns="0" bIns="0" rtlCol="0"/>
          <a:lstStyle/>
          <a:p>
            <a:endParaRPr/>
          </a:p>
        </p:txBody>
      </p:sp>
      <p:sp>
        <p:nvSpPr>
          <p:cNvPr id="17" name="bk object 17"/>
          <p:cNvSpPr/>
          <p:nvPr/>
        </p:nvSpPr>
        <p:spPr>
          <a:xfrm>
            <a:off x="825500" y="990573"/>
            <a:ext cx="11366500" cy="635"/>
          </a:xfrm>
          <a:custGeom>
            <a:avLst/>
            <a:gdLst/>
            <a:ahLst/>
            <a:cxnLst/>
            <a:rect l="l" t="t" r="r" b="b"/>
            <a:pathLst>
              <a:path w="11366500" h="634">
                <a:moveTo>
                  <a:pt x="0" y="27"/>
                </a:moveTo>
                <a:lnTo>
                  <a:pt x="11366498" y="0"/>
                </a:lnTo>
              </a:path>
            </a:pathLst>
          </a:custGeom>
          <a:ln w="12700">
            <a:solidFill>
              <a:srgbClr val="000000"/>
            </a:solidFill>
          </a:ln>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2/26/2019</a:t>
            </a:fld>
            <a:endParaRPr lang="en-US"/>
          </a:p>
        </p:txBody>
      </p:sp>
      <p:sp>
        <p:nvSpPr>
          <p:cNvPr id="4" name="Holder 4"/>
          <p:cNvSpPr>
            <a:spLocks noGrp="1"/>
          </p:cNvSpPr>
          <p:nvPr>
            <p:ph type="sldNum" sz="quarter" idx="7"/>
          </p:nvPr>
        </p:nvSpPr>
        <p:spPr/>
        <p:txBody>
          <a:bodyPr lIns="0" tIns="0" rIns="0" bIns="0"/>
          <a:lstStyle>
            <a:lvl1pPr>
              <a:defRPr sz="1200" b="0" i="0">
                <a:solidFill>
                  <a:schemeClr val="tx1"/>
                </a:solidFill>
                <a:latin typeface="Lucida Sans Unicode"/>
                <a:cs typeface="Lucida Sans Unicode"/>
              </a:defRPr>
            </a:lvl1pPr>
          </a:lstStyle>
          <a:p>
            <a:pPr marL="25400">
              <a:lnSpc>
                <a:spcPct val="100000"/>
              </a:lnSpc>
              <a:spcBef>
                <a:spcPts val="20"/>
              </a:spcBef>
            </a:pPr>
            <a:fld id="{81D60167-4931-47E6-BA6A-407CBD079E47}" type="slidenum">
              <a:rPr dirty="0"/>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13004800" cy="9753600"/>
          </a:xfrm>
          <a:custGeom>
            <a:avLst/>
            <a:gdLst/>
            <a:ahLst/>
            <a:cxnLst/>
            <a:rect l="l" t="t" r="r" b="b"/>
            <a:pathLst>
              <a:path w="13004800" h="9753600">
                <a:moveTo>
                  <a:pt x="0" y="9753600"/>
                </a:moveTo>
                <a:lnTo>
                  <a:pt x="13004800" y="9753600"/>
                </a:lnTo>
                <a:lnTo>
                  <a:pt x="13004800" y="0"/>
                </a:lnTo>
                <a:lnTo>
                  <a:pt x="0" y="0"/>
                </a:lnTo>
                <a:lnTo>
                  <a:pt x="0" y="9753600"/>
                </a:lnTo>
                <a:close/>
              </a:path>
            </a:pathLst>
          </a:custGeom>
          <a:solidFill>
            <a:srgbClr val="F2F6F9"/>
          </a:solidFill>
        </p:spPr>
        <p:txBody>
          <a:bodyPr wrap="square" lIns="0" tIns="0" rIns="0" bIns="0" rtlCol="0"/>
          <a:lstStyle/>
          <a:p>
            <a:endParaRPr/>
          </a:p>
        </p:txBody>
      </p:sp>
      <p:sp>
        <p:nvSpPr>
          <p:cNvPr id="2" name="Holder 2"/>
          <p:cNvSpPr>
            <a:spLocks noGrp="1"/>
          </p:cNvSpPr>
          <p:nvPr>
            <p:ph type="title"/>
          </p:nvPr>
        </p:nvSpPr>
        <p:spPr>
          <a:xfrm>
            <a:off x="2150109" y="1612900"/>
            <a:ext cx="8704580" cy="574039"/>
          </a:xfrm>
          <a:prstGeom prst="rect">
            <a:avLst/>
          </a:prstGeom>
        </p:spPr>
        <p:txBody>
          <a:bodyPr wrap="square" lIns="0" tIns="0" rIns="0" bIns="0">
            <a:spAutoFit/>
          </a:bodyPr>
          <a:lstStyle>
            <a:lvl1pPr>
              <a:defRPr sz="2850" b="1" i="0">
                <a:solidFill>
                  <a:schemeClr val="tx1"/>
                </a:solidFill>
                <a:latin typeface="Calibri"/>
                <a:cs typeface="Calibri"/>
              </a:defRPr>
            </a:lvl1pPr>
          </a:lstStyle>
          <a:p>
            <a:endParaRPr/>
          </a:p>
        </p:txBody>
      </p:sp>
      <p:sp>
        <p:nvSpPr>
          <p:cNvPr id="3" name="Holder 3"/>
          <p:cNvSpPr>
            <a:spLocks noGrp="1"/>
          </p:cNvSpPr>
          <p:nvPr>
            <p:ph type="body" idx="1"/>
          </p:nvPr>
        </p:nvSpPr>
        <p:spPr>
          <a:xfrm>
            <a:off x="1818640" y="2527300"/>
            <a:ext cx="9367519" cy="3200400"/>
          </a:xfrm>
          <a:prstGeom prst="rect">
            <a:avLst/>
          </a:prstGeom>
        </p:spPr>
        <p:txBody>
          <a:bodyPr wrap="square" lIns="0" tIns="0" rIns="0" bIns="0">
            <a:spAutoFit/>
          </a:bodyPr>
          <a:lstStyle>
            <a:lvl1pPr>
              <a:defRPr sz="3000" b="0" i="1">
                <a:solidFill>
                  <a:srgbClr val="D5D5D5"/>
                </a:solidFill>
                <a:latin typeface="Calibri"/>
                <a:cs typeface="Calibri"/>
              </a:defRPr>
            </a:lvl1pPr>
          </a:lstStyle>
          <a:p>
            <a:endParaRPr/>
          </a:p>
        </p:txBody>
      </p:sp>
      <p:sp>
        <p:nvSpPr>
          <p:cNvPr id="4" name="Holder 4"/>
          <p:cNvSpPr>
            <a:spLocks noGrp="1"/>
          </p:cNvSpPr>
          <p:nvPr>
            <p:ph type="ftr" sz="quarter" idx="5"/>
          </p:nvPr>
        </p:nvSpPr>
        <p:spPr>
          <a:xfrm>
            <a:off x="4421632" y="9070848"/>
            <a:ext cx="4161536" cy="48768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50240" y="9070848"/>
            <a:ext cx="2991104" cy="48768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2/26/2019</a:t>
            </a:fld>
            <a:endParaRPr lang="en-US"/>
          </a:p>
        </p:txBody>
      </p:sp>
      <p:sp>
        <p:nvSpPr>
          <p:cNvPr id="6" name="Holder 6"/>
          <p:cNvSpPr>
            <a:spLocks noGrp="1"/>
          </p:cNvSpPr>
          <p:nvPr>
            <p:ph type="sldNum" sz="quarter" idx="7"/>
          </p:nvPr>
        </p:nvSpPr>
        <p:spPr>
          <a:xfrm>
            <a:off x="12369800" y="9344253"/>
            <a:ext cx="243840" cy="206375"/>
          </a:xfrm>
          <a:prstGeom prst="rect">
            <a:avLst/>
          </a:prstGeom>
        </p:spPr>
        <p:txBody>
          <a:bodyPr wrap="square" lIns="0" tIns="0" rIns="0" bIns="0">
            <a:spAutoFit/>
          </a:bodyPr>
          <a:lstStyle>
            <a:lvl1pPr>
              <a:defRPr sz="1200" b="0" i="0">
                <a:solidFill>
                  <a:schemeClr val="tx1"/>
                </a:solidFill>
                <a:latin typeface="Lucida Sans Unicode"/>
                <a:cs typeface="Lucida Sans Unicode"/>
              </a:defRPr>
            </a:lvl1pPr>
          </a:lstStyle>
          <a:p>
            <a:pPr marL="25400">
              <a:lnSpc>
                <a:spcPct val="100000"/>
              </a:lnSpc>
              <a:spcBef>
                <a:spcPts val="20"/>
              </a:spcBef>
            </a:pPr>
            <a:fld id="{81D60167-4931-47E6-BA6A-407CBD079E47}" type="slidenum">
              <a:rPr dirty="0"/>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25500" y="990573"/>
            <a:ext cx="11366500" cy="635"/>
          </a:xfrm>
          <a:custGeom>
            <a:avLst/>
            <a:gdLst/>
            <a:ahLst/>
            <a:cxnLst/>
            <a:rect l="l" t="t" r="r" b="b"/>
            <a:pathLst>
              <a:path w="11366500" h="634">
                <a:moveTo>
                  <a:pt x="0" y="27"/>
                </a:moveTo>
                <a:lnTo>
                  <a:pt x="11366498" y="0"/>
                </a:lnTo>
              </a:path>
            </a:pathLst>
          </a:custGeom>
          <a:ln w="12700">
            <a:solidFill>
              <a:srgbClr val="000000"/>
            </a:solidFill>
          </a:ln>
        </p:spPr>
        <p:txBody>
          <a:bodyPr wrap="square" lIns="0" tIns="0" rIns="0" bIns="0" rtlCol="0"/>
          <a:lstStyle/>
          <a:p>
            <a:endParaRPr/>
          </a:p>
        </p:txBody>
      </p:sp>
      <p:sp>
        <p:nvSpPr>
          <p:cNvPr id="3" name="object 3"/>
          <p:cNvSpPr txBox="1">
            <a:spLocks noGrp="1"/>
          </p:cNvSpPr>
          <p:nvPr>
            <p:ph type="title"/>
          </p:nvPr>
        </p:nvSpPr>
        <p:spPr>
          <a:xfrm>
            <a:off x="800100" y="342900"/>
            <a:ext cx="4406900" cy="443711"/>
          </a:xfrm>
          <a:prstGeom prst="rect">
            <a:avLst/>
          </a:prstGeom>
        </p:spPr>
        <p:txBody>
          <a:bodyPr vert="horz" wrap="square" lIns="0" tIns="12700" rIns="0" bIns="0" rtlCol="0">
            <a:spAutoFit/>
          </a:bodyPr>
          <a:lstStyle/>
          <a:p>
            <a:pPr marL="12700">
              <a:lnSpc>
                <a:spcPct val="100000"/>
              </a:lnSpc>
              <a:spcBef>
                <a:spcPts val="100"/>
              </a:spcBef>
            </a:pPr>
            <a:r>
              <a:rPr lang="en-US" sz="2800" b="0" spc="25" dirty="0">
                <a:latin typeface="Arial"/>
                <a:cs typeface="Arial"/>
              </a:rPr>
              <a:t>2-Machine </a:t>
            </a:r>
            <a:r>
              <a:rPr lang="en-US" sz="2800" b="0" spc="25" dirty="0" err="1">
                <a:latin typeface="Arial"/>
                <a:cs typeface="Arial"/>
              </a:rPr>
              <a:t>Makespan</a:t>
            </a:r>
            <a:endParaRPr sz="2800" dirty="0">
              <a:latin typeface="Arial"/>
              <a:cs typeface="Arial"/>
            </a:endParaRPr>
          </a:p>
        </p:txBody>
      </p:sp>
      <p:sp>
        <p:nvSpPr>
          <p:cNvPr id="4" name="object 4"/>
          <p:cNvSpPr txBox="1"/>
          <p:nvPr/>
        </p:nvSpPr>
        <p:spPr>
          <a:xfrm>
            <a:off x="800100" y="1216660"/>
            <a:ext cx="11620500" cy="958339"/>
          </a:xfrm>
          <a:prstGeom prst="rect">
            <a:avLst/>
          </a:prstGeom>
        </p:spPr>
        <p:txBody>
          <a:bodyPr vert="horz" wrap="square" lIns="0" tIns="12700" rIns="0" bIns="0" rtlCol="0">
            <a:spAutoFit/>
          </a:bodyPr>
          <a:lstStyle/>
          <a:p>
            <a:pPr marL="12700" marR="5080">
              <a:lnSpc>
                <a:spcPct val="131900"/>
              </a:lnSpc>
              <a:spcBef>
                <a:spcPts val="100"/>
              </a:spcBef>
              <a:tabLst>
                <a:tab pos="965200" algn="l"/>
              </a:tabLst>
            </a:pPr>
            <a:r>
              <a:rPr sz="2400" spc="-5" dirty="0">
                <a:solidFill>
                  <a:srgbClr val="0048AA"/>
                </a:solidFill>
                <a:latin typeface="Lucida Sans Unicode"/>
                <a:cs typeface="Lucida Sans Unicode"/>
              </a:rPr>
              <a:t>Goal.	</a:t>
            </a:r>
            <a:r>
              <a:rPr lang="en-US" sz="2400" spc="25" dirty="0">
                <a:latin typeface="Lucida Sans Unicode"/>
                <a:cs typeface="Lucida Sans Unicode"/>
              </a:rPr>
              <a:t>Given 2-Machines and a set of jobs S={j</a:t>
            </a:r>
            <a:r>
              <a:rPr lang="en-US" sz="2400" spc="25" baseline="-25000" dirty="0">
                <a:latin typeface="Lucida Sans Unicode"/>
                <a:cs typeface="Lucida Sans Unicode"/>
              </a:rPr>
              <a:t>1, </a:t>
            </a:r>
            <a:r>
              <a:rPr lang="en-US" sz="2400" spc="25" dirty="0">
                <a:latin typeface="Lucida Sans Unicode"/>
                <a:cs typeface="Lucida Sans Unicode"/>
              </a:rPr>
              <a:t>j</a:t>
            </a:r>
            <a:r>
              <a:rPr lang="en-US" sz="2400" spc="25" baseline="-25000" dirty="0">
                <a:latin typeface="Lucida Sans Unicode"/>
                <a:cs typeface="Lucida Sans Unicode"/>
              </a:rPr>
              <a:t>2, </a:t>
            </a:r>
            <a:r>
              <a:rPr lang="en-US" sz="2400" spc="25" dirty="0">
                <a:latin typeface="Lucida Sans Unicode"/>
                <a:cs typeface="Lucida Sans Unicode"/>
              </a:rPr>
              <a:t>j</a:t>
            </a:r>
            <a:r>
              <a:rPr lang="en-US" sz="2400" spc="25" baseline="-25000" dirty="0">
                <a:latin typeface="Lucida Sans Unicode"/>
                <a:cs typeface="Lucida Sans Unicode"/>
              </a:rPr>
              <a:t>3,</a:t>
            </a:r>
            <a:r>
              <a:rPr lang="en-US" sz="2400" spc="25" dirty="0">
                <a:latin typeface="Lucida Sans Unicode"/>
                <a:cs typeface="Lucida Sans Unicode"/>
              </a:rPr>
              <a:t>…</a:t>
            </a:r>
            <a:r>
              <a:rPr lang="en-US" sz="2400" spc="25" baseline="-25000" dirty="0">
                <a:latin typeface="Lucida Sans Unicode"/>
                <a:cs typeface="Lucida Sans Unicode"/>
              </a:rPr>
              <a:t>,</a:t>
            </a:r>
            <a:r>
              <a:rPr lang="en-US" sz="2400" spc="25" dirty="0" err="1">
                <a:latin typeface="Lucida Sans Unicode"/>
                <a:cs typeface="Lucida Sans Unicode"/>
              </a:rPr>
              <a:t>j</a:t>
            </a:r>
            <a:r>
              <a:rPr lang="en-US" sz="2400" spc="25" baseline="-25000" dirty="0" err="1">
                <a:latin typeface="Lucida Sans Unicode"/>
                <a:cs typeface="Lucida Sans Unicode"/>
              </a:rPr>
              <a:t>n</a:t>
            </a:r>
            <a:r>
              <a:rPr lang="en-US" sz="2400" spc="25" dirty="0">
                <a:latin typeface="Lucida Sans Unicode"/>
                <a:cs typeface="Lucida Sans Unicode"/>
              </a:rPr>
              <a:t>} distribute the jobs amongst the 2-machines to arrive at the earliest possible completion time.</a:t>
            </a:r>
            <a:endParaRPr sz="2400" dirty="0">
              <a:latin typeface="Lucida Sans Unicode"/>
              <a:cs typeface="Lucida Sans Unicode"/>
            </a:endParaRPr>
          </a:p>
        </p:txBody>
      </p:sp>
      <p:sp>
        <p:nvSpPr>
          <p:cNvPr id="24" name="object 24"/>
          <p:cNvSpPr txBox="1"/>
          <p:nvPr/>
        </p:nvSpPr>
        <p:spPr>
          <a:xfrm>
            <a:off x="12420600" y="9344253"/>
            <a:ext cx="147320" cy="206375"/>
          </a:xfrm>
          <a:prstGeom prst="rect">
            <a:avLst/>
          </a:prstGeom>
        </p:spPr>
        <p:txBody>
          <a:bodyPr vert="horz" wrap="square" lIns="0" tIns="2540" rIns="0" bIns="0" rtlCol="0">
            <a:spAutoFit/>
          </a:bodyPr>
          <a:lstStyle/>
          <a:p>
            <a:pPr marL="25400">
              <a:lnSpc>
                <a:spcPct val="100000"/>
              </a:lnSpc>
              <a:spcBef>
                <a:spcPts val="20"/>
              </a:spcBef>
            </a:pPr>
            <a:fld id="{81D60167-4931-47E6-BA6A-407CBD079E47}" type="slidenum">
              <a:rPr sz="1200" dirty="0">
                <a:latin typeface="Lucida Sans Unicode"/>
                <a:cs typeface="Lucida Sans Unicode"/>
              </a:rPr>
              <a:t>1</a:t>
            </a:fld>
            <a:endParaRPr sz="1200">
              <a:latin typeface="Lucida Sans Unicode"/>
              <a:cs typeface="Lucida Sans Unicode"/>
            </a:endParaRPr>
          </a:p>
        </p:txBody>
      </p:sp>
      <p:pic>
        <p:nvPicPr>
          <p:cNvPr id="25" name="Picture 24">
            <a:extLst>
              <a:ext uri="{FF2B5EF4-FFF2-40B4-BE49-F238E27FC236}">
                <a16:creationId xmlns:a16="http://schemas.microsoft.com/office/drawing/2014/main" id="{628DBFF3-28AA-4158-871D-11D50298E4B4}"/>
              </a:ext>
            </a:extLst>
          </p:cNvPr>
          <p:cNvPicPr>
            <a:picLocks noChangeAspect="1"/>
          </p:cNvPicPr>
          <p:nvPr/>
        </p:nvPicPr>
        <p:blipFill>
          <a:blip r:embed="rId2"/>
          <a:stretch>
            <a:fillRect/>
          </a:stretch>
        </p:blipFill>
        <p:spPr>
          <a:xfrm>
            <a:off x="6562725" y="2690812"/>
            <a:ext cx="5667375" cy="4371975"/>
          </a:xfrm>
          <a:prstGeom prst="rect">
            <a:avLst/>
          </a:prstGeom>
        </p:spPr>
      </p:pic>
      <p:sp>
        <p:nvSpPr>
          <p:cNvPr id="26" name="TextBox 25">
            <a:extLst>
              <a:ext uri="{FF2B5EF4-FFF2-40B4-BE49-F238E27FC236}">
                <a16:creationId xmlns:a16="http://schemas.microsoft.com/office/drawing/2014/main" id="{D492F6C8-26F5-4425-8C37-6D6EB1D3009D}"/>
              </a:ext>
            </a:extLst>
          </p:cNvPr>
          <p:cNvSpPr txBox="1"/>
          <p:nvPr/>
        </p:nvSpPr>
        <p:spPr>
          <a:xfrm>
            <a:off x="774700" y="2690812"/>
            <a:ext cx="5641976" cy="3139321"/>
          </a:xfrm>
          <a:prstGeom prst="rect">
            <a:avLst/>
          </a:prstGeom>
          <a:noFill/>
        </p:spPr>
        <p:txBody>
          <a:bodyPr wrap="square" rtlCol="0">
            <a:spAutoFit/>
          </a:bodyPr>
          <a:lstStyle/>
          <a:p>
            <a:r>
              <a:rPr lang="en-US" b="1" u="sng" dirty="0"/>
              <a:t>Scenario:</a:t>
            </a:r>
          </a:p>
          <a:p>
            <a:r>
              <a:rPr lang="en-US" dirty="0"/>
              <a:t>You are sitting at work. It’s late and you want to make sure you can get home as soon as possible. The only thing stopping you from a good nights rest is 10 jobs.</a:t>
            </a:r>
          </a:p>
          <a:p>
            <a:endParaRPr lang="en-US" dirty="0"/>
          </a:p>
          <a:p>
            <a:r>
              <a:rPr lang="en-US" b="1" u="sng" dirty="0"/>
              <a:t>The Good News: </a:t>
            </a:r>
            <a:r>
              <a:rPr lang="en-US" dirty="0"/>
              <a:t>The Jobs require no effort from you. The machines will do all the work. You simply have to decide which machine handles which job and in which order.</a:t>
            </a:r>
          </a:p>
          <a:p>
            <a:endParaRPr lang="en-US" dirty="0"/>
          </a:p>
          <a:p>
            <a:r>
              <a:rPr lang="en-US" b="1" u="sng" dirty="0"/>
              <a:t>The Bad News:</a:t>
            </a:r>
            <a:r>
              <a:rPr lang="en-US" dirty="0"/>
              <a:t> The jobs take a fixed amount of time to complete, and you can’t leave until the last job finishes.</a:t>
            </a:r>
          </a:p>
        </p:txBody>
      </p:sp>
      <p:sp>
        <p:nvSpPr>
          <p:cNvPr id="27" name="TextBox 26">
            <a:extLst>
              <a:ext uri="{FF2B5EF4-FFF2-40B4-BE49-F238E27FC236}">
                <a16:creationId xmlns:a16="http://schemas.microsoft.com/office/drawing/2014/main" id="{CA433673-0DD7-4066-BD54-291A9F0102FA}"/>
              </a:ext>
            </a:extLst>
          </p:cNvPr>
          <p:cNvSpPr txBox="1"/>
          <p:nvPr/>
        </p:nvSpPr>
        <p:spPr>
          <a:xfrm>
            <a:off x="800100" y="7467599"/>
            <a:ext cx="11188700" cy="954107"/>
          </a:xfrm>
          <a:prstGeom prst="rect">
            <a:avLst/>
          </a:prstGeom>
          <a:noFill/>
        </p:spPr>
        <p:txBody>
          <a:bodyPr wrap="square" rtlCol="0">
            <a:spAutoFit/>
          </a:bodyPr>
          <a:lstStyle/>
          <a:p>
            <a:r>
              <a:rPr lang="en-US" sz="2800" dirty="0"/>
              <a:t>We need to create an algorithm that will  make sure to send us home as soon as possible! Let’s be greedy and see what we can come up with.</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25500" y="990573"/>
            <a:ext cx="11366500" cy="635"/>
          </a:xfrm>
          <a:custGeom>
            <a:avLst/>
            <a:gdLst/>
            <a:ahLst/>
            <a:cxnLst/>
            <a:rect l="l" t="t" r="r" b="b"/>
            <a:pathLst>
              <a:path w="11366500" h="634">
                <a:moveTo>
                  <a:pt x="0" y="27"/>
                </a:moveTo>
                <a:lnTo>
                  <a:pt x="11366498" y="0"/>
                </a:lnTo>
              </a:path>
            </a:pathLst>
          </a:custGeom>
          <a:ln w="12700">
            <a:solidFill>
              <a:srgbClr val="000000"/>
            </a:solidFill>
          </a:ln>
        </p:spPr>
        <p:txBody>
          <a:bodyPr wrap="square" lIns="0" tIns="0" rIns="0" bIns="0" rtlCol="0"/>
          <a:lstStyle/>
          <a:p>
            <a:endParaRPr/>
          </a:p>
        </p:txBody>
      </p:sp>
      <p:sp>
        <p:nvSpPr>
          <p:cNvPr id="3" name="object 3"/>
          <p:cNvSpPr txBox="1">
            <a:spLocks noGrp="1"/>
          </p:cNvSpPr>
          <p:nvPr>
            <p:ph type="title"/>
          </p:nvPr>
        </p:nvSpPr>
        <p:spPr>
          <a:xfrm>
            <a:off x="800100" y="342900"/>
            <a:ext cx="4406900" cy="443711"/>
          </a:xfrm>
          <a:prstGeom prst="rect">
            <a:avLst/>
          </a:prstGeom>
        </p:spPr>
        <p:txBody>
          <a:bodyPr vert="horz" wrap="square" lIns="0" tIns="12700" rIns="0" bIns="0" rtlCol="0">
            <a:spAutoFit/>
          </a:bodyPr>
          <a:lstStyle/>
          <a:p>
            <a:pPr marL="12700">
              <a:lnSpc>
                <a:spcPct val="100000"/>
              </a:lnSpc>
              <a:spcBef>
                <a:spcPts val="100"/>
              </a:spcBef>
            </a:pPr>
            <a:r>
              <a:rPr lang="en-US" sz="2800" b="0" spc="25" dirty="0">
                <a:latin typeface="Arial"/>
                <a:cs typeface="Arial"/>
              </a:rPr>
              <a:t>2-Machine </a:t>
            </a:r>
            <a:r>
              <a:rPr lang="en-US" sz="2800" b="0" spc="25" dirty="0" err="1">
                <a:latin typeface="Arial"/>
                <a:cs typeface="Arial"/>
              </a:rPr>
              <a:t>Makespan</a:t>
            </a:r>
            <a:endParaRPr sz="2800" dirty="0">
              <a:latin typeface="Arial"/>
              <a:cs typeface="Arial"/>
            </a:endParaRPr>
          </a:p>
        </p:txBody>
      </p:sp>
      <p:sp>
        <p:nvSpPr>
          <p:cNvPr id="24" name="object 24"/>
          <p:cNvSpPr txBox="1"/>
          <p:nvPr/>
        </p:nvSpPr>
        <p:spPr>
          <a:xfrm>
            <a:off x="12420600" y="9344253"/>
            <a:ext cx="147320" cy="206375"/>
          </a:xfrm>
          <a:prstGeom prst="rect">
            <a:avLst/>
          </a:prstGeom>
        </p:spPr>
        <p:txBody>
          <a:bodyPr vert="horz" wrap="square" lIns="0" tIns="2540" rIns="0" bIns="0" rtlCol="0">
            <a:spAutoFit/>
          </a:bodyPr>
          <a:lstStyle/>
          <a:p>
            <a:pPr marL="25400">
              <a:lnSpc>
                <a:spcPct val="100000"/>
              </a:lnSpc>
              <a:spcBef>
                <a:spcPts val="20"/>
              </a:spcBef>
            </a:pPr>
            <a:fld id="{81D60167-4931-47E6-BA6A-407CBD079E47}" type="slidenum">
              <a:rPr sz="1200" dirty="0">
                <a:latin typeface="Lucida Sans Unicode"/>
                <a:cs typeface="Lucida Sans Unicode"/>
              </a:rPr>
              <a:t>2</a:t>
            </a:fld>
            <a:endParaRPr sz="1200">
              <a:latin typeface="Lucida Sans Unicode"/>
              <a:cs typeface="Lucida Sans Unicode"/>
            </a:endParaRPr>
          </a:p>
        </p:txBody>
      </p:sp>
      <p:sp>
        <p:nvSpPr>
          <p:cNvPr id="27" name="TextBox 26">
            <a:extLst>
              <a:ext uri="{FF2B5EF4-FFF2-40B4-BE49-F238E27FC236}">
                <a16:creationId xmlns:a16="http://schemas.microsoft.com/office/drawing/2014/main" id="{CA433673-0DD7-4066-BD54-291A9F0102FA}"/>
              </a:ext>
            </a:extLst>
          </p:cNvPr>
          <p:cNvSpPr txBox="1"/>
          <p:nvPr/>
        </p:nvSpPr>
        <p:spPr>
          <a:xfrm>
            <a:off x="635000" y="1195170"/>
            <a:ext cx="11188700" cy="954107"/>
          </a:xfrm>
          <a:prstGeom prst="rect">
            <a:avLst/>
          </a:prstGeom>
          <a:noFill/>
        </p:spPr>
        <p:txBody>
          <a:bodyPr wrap="square" rtlCol="0">
            <a:spAutoFit/>
          </a:bodyPr>
          <a:lstStyle/>
          <a:p>
            <a:r>
              <a:rPr lang="en-US" sz="2800" b="1" u="sng" dirty="0"/>
              <a:t>Attempt #1:</a:t>
            </a:r>
            <a:r>
              <a:rPr lang="en-US" sz="2800" dirty="0"/>
              <a:t> - Given n jobs </a:t>
            </a:r>
            <a:r>
              <a:rPr lang="en-US" sz="2800" spc="25" dirty="0">
                <a:latin typeface="Lucida Sans Unicode"/>
                <a:cs typeface="Lucida Sans Unicode"/>
              </a:rPr>
              <a:t>S={j</a:t>
            </a:r>
            <a:r>
              <a:rPr lang="en-US" sz="2800" spc="25" baseline="-25000" dirty="0">
                <a:latin typeface="Lucida Sans Unicode"/>
                <a:cs typeface="Lucida Sans Unicode"/>
              </a:rPr>
              <a:t>1, </a:t>
            </a:r>
            <a:r>
              <a:rPr lang="en-US" sz="2800" spc="25" dirty="0">
                <a:latin typeface="Lucida Sans Unicode"/>
                <a:cs typeface="Lucida Sans Unicode"/>
              </a:rPr>
              <a:t>j</a:t>
            </a:r>
            <a:r>
              <a:rPr lang="en-US" sz="2800" spc="25" baseline="-25000" dirty="0">
                <a:latin typeface="Lucida Sans Unicode"/>
                <a:cs typeface="Lucida Sans Unicode"/>
              </a:rPr>
              <a:t>2, </a:t>
            </a:r>
            <a:r>
              <a:rPr lang="en-US" sz="2800" spc="25" dirty="0">
                <a:latin typeface="Lucida Sans Unicode"/>
                <a:cs typeface="Lucida Sans Unicode"/>
              </a:rPr>
              <a:t>j</a:t>
            </a:r>
            <a:r>
              <a:rPr lang="en-US" sz="2800" spc="25" baseline="-25000" dirty="0">
                <a:latin typeface="Lucida Sans Unicode"/>
                <a:cs typeface="Lucida Sans Unicode"/>
              </a:rPr>
              <a:t>3,</a:t>
            </a:r>
            <a:r>
              <a:rPr lang="en-US" sz="2800" spc="25" dirty="0">
                <a:latin typeface="Lucida Sans Unicode"/>
                <a:cs typeface="Lucida Sans Unicode"/>
              </a:rPr>
              <a:t>…</a:t>
            </a:r>
            <a:r>
              <a:rPr lang="en-US" sz="2800" spc="25" baseline="-25000" dirty="0">
                <a:latin typeface="Lucida Sans Unicode"/>
                <a:cs typeface="Lucida Sans Unicode"/>
              </a:rPr>
              <a:t>,</a:t>
            </a:r>
            <a:r>
              <a:rPr lang="en-US" sz="2800" spc="25" dirty="0" err="1">
                <a:latin typeface="Lucida Sans Unicode"/>
                <a:cs typeface="Lucida Sans Unicode"/>
              </a:rPr>
              <a:t>j</a:t>
            </a:r>
            <a:r>
              <a:rPr lang="en-US" sz="2800" spc="25" baseline="-25000" dirty="0" err="1">
                <a:latin typeface="Lucida Sans Unicode"/>
                <a:cs typeface="Lucida Sans Unicode"/>
              </a:rPr>
              <a:t>n</a:t>
            </a:r>
            <a:r>
              <a:rPr lang="en-US" sz="2800" spc="25" dirty="0">
                <a:latin typeface="Lucida Sans Unicode"/>
                <a:cs typeface="Lucida Sans Unicode"/>
              </a:rPr>
              <a:t>}, let’s put all the jobs on Machine 1! </a:t>
            </a:r>
            <a:endParaRPr lang="en-US" sz="2800" b="1" u="sng" dirty="0"/>
          </a:p>
        </p:txBody>
      </p:sp>
      <p:sp>
        <p:nvSpPr>
          <p:cNvPr id="5" name="Rectangle 4">
            <a:extLst>
              <a:ext uri="{FF2B5EF4-FFF2-40B4-BE49-F238E27FC236}">
                <a16:creationId xmlns:a16="http://schemas.microsoft.com/office/drawing/2014/main" id="{E44DD9A7-DA69-4ECE-95ED-45EED0F77AC7}"/>
              </a:ext>
            </a:extLst>
          </p:cNvPr>
          <p:cNvSpPr/>
          <p:nvPr/>
        </p:nvSpPr>
        <p:spPr>
          <a:xfrm>
            <a:off x="609600" y="2557836"/>
            <a:ext cx="6197600" cy="2585323"/>
          </a:xfrm>
          <a:prstGeom prst="rect">
            <a:avLst/>
          </a:prstGeom>
        </p:spPr>
        <p:txBody>
          <a:bodyPr wrap="square">
            <a:spAutoFit/>
          </a:bodyPr>
          <a:lstStyle/>
          <a:p>
            <a:r>
              <a:rPr lang="en-US" dirty="0"/>
              <a:t>The “Who needs 2-Machines?” solution.</a:t>
            </a:r>
          </a:p>
          <a:p>
            <a:endParaRPr lang="en-US" dirty="0"/>
          </a:p>
          <a:p>
            <a:r>
              <a:rPr lang="en-US" dirty="0"/>
              <a:t>Is this Optimal? – Although we greedily place all the jobs on machine 1, this clearly isn’t a viable solution. </a:t>
            </a:r>
          </a:p>
          <a:p>
            <a:endParaRPr lang="en-US" dirty="0"/>
          </a:p>
          <a:p>
            <a:endParaRPr lang="en-US" dirty="0"/>
          </a:p>
          <a:p>
            <a:r>
              <a:rPr lang="en-US" dirty="0"/>
              <a:t>The problem with this approach: Leaving machine 2 idle is a bad idea as it can definitely reduce the time.  Measuring optimality in this instance isn’t even worth it.</a:t>
            </a:r>
          </a:p>
        </p:txBody>
      </p:sp>
      <p:pic>
        <p:nvPicPr>
          <p:cNvPr id="6" name="Picture 5">
            <a:extLst>
              <a:ext uri="{FF2B5EF4-FFF2-40B4-BE49-F238E27FC236}">
                <a16:creationId xmlns:a16="http://schemas.microsoft.com/office/drawing/2014/main" id="{88FA6120-9712-4B94-894C-E87AD39AA956}"/>
              </a:ext>
            </a:extLst>
          </p:cNvPr>
          <p:cNvPicPr>
            <a:picLocks noChangeAspect="1"/>
          </p:cNvPicPr>
          <p:nvPr/>
        </p:nvPicPr>
        <p:blipFill>
          <a:blip r:embed="rId2"/>
          <a:stretch>
            <a:fillRect/>
          </a:stretch>
        </p:blipFill>
        <p:spPr>
          <a:xfrm>
            <a:off x="7033895" y="2557836"/>
            <a:ext cx="5581650" cy="4600575"/>
          </a:xfrm>
          <a:prstGeom prst="rect">
            <a:avLst/>
          </a:prstGeom>
        </p:spPr>
      </p:pic>
    </p:spTree>
    <p:extLst>
      <p:ext uri="{BB962C8B-B14F-4D97-AF65-F5344CB8AC3E}">
        <p14:creationId xmlns:p14="http://schemas.microsoft.com/office/powerpoint/2010/main" val="12898790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25500" y="990573"/>
            <a:ext cx="11366500" cy="635"/>
          </a:xfrm>
          <a:custGeom>
            <a:avLst/>
            <a:gdLst/>
            <a:ahLst/>
            <a:cxnLst/>
            <a:rect l="l" t="t" r="r" b="b"/>
            <a:pathLst>
              <a:path w="11366500" h="634">
                <a:moveTo>
                  <a:pt x="0" y="27"/>
                </a:moveTo>
                <a:lnTo>
                  <a:pt x="11366498" y="0"/>
                </a:lnTo>
              </a:path>
            </a:pathLst>
          </a:custGeom>
          <a:ln w="12700">
            <a:solidFill>
              <a:srgbClr val="000000"/>
            </a:solidFill>
          </a:ln>
        </p:spPr>
        <p:txBody>
          <a:bodyPr wrap="square" lIns="0" tIns="0" rIns="0" bIns="0" rtlCol="0"/>
          <a:lstStyle/>
          <a:p>
            <a:endParaRPr/>
          </a:p>
        </p:txBody>
      </p:sp>
      <p:sp>
        <p:nvSpPr>
          <p:cNvPr id="3" name="object 3"/>
          <p:cNvSpPr txBox="1">
            <a:spLocks noGrp="1"/>
          </p:cNvSpPr>
          <p:nvPr>
            <p:ph type="title"/>
          </p:nvPr>
        </p:nvSpPr>
        <p:spPr>
          <a:xfrm>
            <a:off x="800100" y="342900"/>
            <a:ext cx="4406900" cy="443711"/>
          </a:xfrm>
          <a:prstGeom prst="rect">
            <a:avLst/>
          </a:prstGeom>
        </p:spPr>
        <p:txBody>
          <a:bodyPr vert="horz" wrap="square" lIns="0" tIns="12700" rIns="0" bIns="0" rtlCol="0">
            <a:spAutoFit/>
          </a:bodyPr>
          <a:lstStyle/>
          <a:p>
            <a:pPr marL="12700">
              <a:lnSpc>
                <a:spcPct val="100000"/>
              </a:lnSpc>
              <a:spcBef>
                <a:spcPts val="100"/>
              </a:spcBef>
            </a:pPr>
            <a:r>
              <a:rPr lang="en-US" sz="2800" b="0" spc="25" dirty="0">
                <a:latin typeface="Arial"/>
                <a:cs typeface="Arial"/>
              </a:rPr>
              <a:t>2-Machine </a:t>
            </a:r>
            <a:r>
              <a:rPr lang="en-US" sz="2800" b="0" spc="25" dirty="0" err="1">
                <a:latin typeface="Arial"/>
                <a:cs typeface="Arial"/>
              </a:rPr>
              <a:t>Makespan</a:t>
            </a:r>
            <a:endParaRPr sz="2800" dirty="0">
              <a:latin typeface="Arial"/>
              <a:cs typeface="Arial"/>
            </a:endParaRPr>
          </a:p>
        </p:txBody>
      </p:sp>
      <p:sp>
        <p:nvSpPr>
          <p:cNvPr id="27" name="TextBox 26">
            <a:extLst>
              <a:ext uri="{FF2B5EF4-FFF2-40B4-BE49-F238E27FC236}">
                <a16:creationId xmlns:a16="http://schemas.microsoft.com/office/drawing/2014/main" id="{CA433673-0DD7-4066-BD54-291A9F0102FA}"/>
              </a:ext>
            </a:extLst>
          </p:cNvPr>
          <p:cNvSpPr txBox="1"/>
          <p:nvPr/>
        </p:nvSpPr>
        <p:spPr>
          <a:xfrm>
            <a:off x="641350" y="1000538"/>
            <a:ext cx="11188700" cy="1815882"/>
          </a:xfrm>
          <a:prstGeom prst="rect">
            <a:avLst/>
          </a:prstGeom>
          <a:noFill/>
        </p:spPr>
        <p:txBody>
          <a:bodyPr wrap="square" rtlCol="0">
            <a:spAutoFit/>
          </a:bodyPr>
          <a:lstStyle/>
          <a:p>
            <a:r>
              <a:rPr lang="en-US" sz="2800" b="1" u="sng" dirty="0"/>
              <a:t>Attempt #2:</a:t>
            </a:r>
            <a:r>
              <a:rPr lang="en-US" sz="2800" dirty="0"/>
              <a:t> - Given n jobs </a:t>
            </a:r>
            <a:r>
              <a:rPr lang="en-US" sz="2800" spc="25" dirty="0">
                <a:latin typeface="Lucida Sans Unicode"/>
                <a:cs typeface="Lucida Sans Unicode"/>
              </a:rPr>
              <a:t>S={j</a:t>
            </a:r>
            <a:r>
              <a:rPr lang="en-US" sz="2800" spc="25" baseline="-25000" dirty="0">
                <a:latin typeface="Lucida Sans Unicode"/>
                <a:cs typeface="Lucida Sans Unicode"/>
              </a:rPr>
              <a:t>1, </a:t>
            </a:r>
            <a:r>
              <a:rPr lang="en-US" sz="2800" spc="25" dirty="0">
                <a:latin typeface="Lucida Sans Unicode"/>
                <a:cs typeface="Lucida Sans Unicode"/>
              </a:rPr>
              <a:t>j</a:t>
            </a:r>
            <a:r>
              <a:rPr lang="en-US" sz="2800" spc="25" baseline="-25000" dirty="0">
                <a:latin typeface="Lucida Sans Unicode"/>
                <a:cs typeface="Lucida Sans Unicode"/>
              </a:rPr>
              <a:t>2, </a:t>
            </a:r>
            <a:r>
              <a:rPr lang="en-US" sz="2800" spc="25" dirty="0">
                <a:latin typeface="Lucida Sans Unicode"/>
                <a:cs typeface="Lucida Sans Unicode"/>
              </a:rPr>
              <a:t>j</a:t>
            </a:r>
            <a:r>
              <a:rPr lang="en-US" sz="2800" spc="25" baseline="-25000" dirty="0">
                <a:latin typeface="Lucida Sans Unicode"/>
                <a:cs typeface="Lucida Sans Unicode"/>
              </a:rPr>
              <a:t>3,</a:t>
            </a:r>
            <a:r>
              <a:rPr lang="en-US" sz="2800" spc="25" dirty="0">
                <a:latin typeface="Lucida Sans Unicode"/>
                <a:cs typeface="Lucida Sans Unicode"/>
              </a:rPr>
              <a:t>…</a:t>
            </a:r>
            <a:r>
              <a:rPr lang="en-US" sz="2800" spc="25" baseline="-25000" dirty="0">
                <a:latin typeface="Lucida Sans Unicode"/>
                <a:cs typeface="Lucida Sans Unicode"/>
              </a:rPr>
              <a:t>,</a:t>
            </a:r>
            <a:r>
              <a:rPr lang="en-US" sz="2800" spc="25" dirty="0" err="1">
                <a:latin typeface="Lucida Sans Unicode"/>
                <a:cs typeface="Lucida Sans Unicode"/>
              </a:rPr>
              <a:t>j</a:t>
            </a:r>
            <a:r>
              <a:rPr lang="en-US" sz="2800" spc="25" baseline="-25000" dirty="0" err="1">
                <a:latin typeface="Lucida Sans Unicode"/>
                <a:cs typeface="Lucida Sans Unicode"/>
              </a:rPr>
              <a:t>n</a:t>
            </a:r>
            <a:r>
              <a:rPr lang="en-US" sz="2800" spc="25" dirty="0">
                <a:latin typeface="Lucida Sans Unicode"/>
                <a:cs typeface="Lucida Sans Unicode"/>
              </a:rPr>
              <a:t>}, Sort the jobs in order from least time to complete to longest time to complete, then place the next available job on the machine with the least amount of work.</a:t>
            </a:r>
            <a:endParaRPr lang="en-US" sz="2800" b="1" u="sng" dirty="0"/>
          </a:p>
        </p:txBody>
      </p:sp>
      <p:sp>
        <p:nvSpPr>
          <p:cNvPr id="5" name="Rectangle 4">
            <a:extLst>
              <a:ext uri="{FF2B5EF4-FFF2-40B4-BE49-F238E27FC236}">
                <a16:creationId xmlns:a16="http://schemas.microsoft.com/office/drawing/2014/main" id="{E44DD9A7-DA69-4ECE-95ED-45EED0F77AC7}"/>
              </a:ext>
            </a:extLst>
          </p:cNvPr>
          <p:cNvSpPr/>
          <p:nvPr/>
        </p:nvSpPr>
        <p:spPr>
          <a:xfrm>
            <a:off x="641350" y="2863850"/>
            <a:ext cx="6197600" cy="4247317"/>
          </a:xfrm>
          <a:prstGeom prst="rect">
            <a:avLst/>
          </a:prstGeom>
        </p:spPr>
        <p:txBody>
          <a:bodyPr wrap="square">
            <a:spAutoFit/>
          </a:bodyPr>
          <a:lstStyle/>
          <a:p>
            <a:r>
              <a:rPr lang="en-US" dirty="0"/>
              <a:t>Let’s start with an example of 3 jobs:</a:t>
            </a:r>
          </a:p>
          <a:p>
            <a:r>
              <a:rPr lang="en-US" dirty="0"/>
              <a:t>S = { 1,2,1}</a:t>
            </a:r>
          </a:p>
          <a:p>
            <a:endParaRPr lang="en-US" dirty="0"/>
          </a:p>
          <a:p>
            <a:r>
              <a:rPr lang="en-US" dirty="0"/>
              <a:t>First: We sort it:</a:t>
            </a:r>
          </a:p>
          <a:p>
            <a:r>
              <a:rPr lang="en-US" dirty="0"/>
              <a:t>S = {1, 1, 2}</a:t>
            </a:r>
          </a:p>
          <a:p>
            <a:endParaRPr lang="en-US" dirty="0"/>
          </a:p>
          <a:p>
            <a:r>
              <a:rPr lang="en-US" dirty="0"/>
              <a:t>Then we need place the job on the machine with the least work. </a:t>
            </a:r>
          </a:p>
          <a:p>
            <a:r>
              <a:rPr lang="en-US" dirty="0"/>
              <a:t>(In the event of a tie, our tie breaker will be machine 1) So let’s put the first job on machine 1.</a:t>
            </a:r>
          </a:p>
          <a:p>
            <a:endParaRPr lang="en-US" dirty="0"/>
          </a:p>
          <a:p>
            <a:r>
              <a:rPr lang="en-US" dirty="0"/>
              <a:t>Next: We put job 2 on Machine 2 since it has the least amount of work.</a:t>
            </a:r>
          </a:p>
          <a:p>
            <a:endParaRPr lang="en-US" dirty="0"/>
          </a:p>
          <a:p>
            <a:r>
              <a:rPr lang="en-US" dirty="0"/>
              <a:t>Finally, we place the last job on Machine 1 (as we have a tie) we end up with the result  of the picture on the right (top).</a:t>
            </a:r>
          </a:p>
        </p:txBody>
      </p:sp>
      <p:sp>
        <p:nvSpPr>
          <p:cNvPr id="7" name="TextBox 6">
            <a:extLst>
              <a:ext uri="{FF2B5EF4-FFF2-40B4-BE49-F238E27FC236}">
                <a16:creationId xmlns:a16="http://schemas.microsoft.com/office/drawing/2014/main" id="{C537AA5C-E91B-42E9-AC6D-9F3B5017F6F9}"/>
              </a:ext>
            </a:extLst>
          </p:cNvPr>
          <p:cNvSpPr txBox="1"/>
          <p:nvPr/>
        </p:nvSpPr>
        <p:spPr>
          <a:xfrm>
            <a:off x="428891" y="7183402"/>
            <a:ext cx="7073900" cy="1938992"/>
          </a:xfrm>
          <a:prstGeom prst="rect">
            <a:avLst/>
          </a:prstGeom>
          <a:noFill/>
        </p:spPr>
        <p:txBody>
          <a:bodyPr wrap="square" rtlCol="0">
            <a:spAutoFit/>
          </a:bodyPr>
          <a:lstStyle/>
          <a:p>
            <a:r>
              <a:rPr lang="en-US" sz="2400" dirty="0"/>
              <a:t>We should check now for optimality. If we take the jobs by hand and align them ourselves we see we can actually do better than our algorithm and get all jobs to finish in 2 hours between the 2 machines. </a:t>
            </a:r>
            <a:r>
              <a:rPr lang="en-US" sz="2400" b="1" u="sng" dirty="0"/>
              <a:t>This means we can do better!</a:t>
            </a:r>
          </a:p>
        </p:txBody>
      </p:sp>
      <p:pic>
        <p:nvPicPr>
          <p:cNvPr id="9" name="Picture 8">
            <a:extLst>
              <a:ext uri="{FF2B5EF4-FFF2-40B4-BE49-F238E27FC236}">
                <a16:creationId xmlns:a16="http://schemas.microsoft.com/office/drawing/2014/main" id="{384F9CF4-6FCB-4D2B-BBA0-69996725DEE3}"/>
              </a:ext>
            </a:extLst>
          </p:cNvPr>
          <p:cNvPicPr>
            <a:picLocks noChangeAspect="1"/>
          </p:cNvPicPr>
          <p:nvPr/>
        </p:nvPicPr>
        <p:blipFill>
          <a:blip r:embed="rId2"/>
          <a:stretch>
            <a:fillRect/>
          </a:stretch>
        </p:blipFill>
        <p:spPr>
          <a:xfrm>
            <a:off x="7906015" y="6324600"/>
            <a:ext cx="4638144" cy="3219066"/>
          </a:xfrm>
          <a:prstGeom prst="rect">
            <a:avLst/>
          </a:prstGeom>
        </p:spPr>
      </p:pic>
      <p:pic>
        <p:nvPicPr>
          <p:cNvPr id="10" name="Picture 9">
            <a:extLst>
              <a:ext uri="{FF2B5EF4-FFF2-40B4-BE49-F238E27FC236}">
                <a16:creationId xmlns:a16="http://schemas.microsoft.com/office/drawing/2014/main" id="{A60DE5C5-851A-4CC8-BB51-8131449A27E1}"/>
              </a:ext>
            </a:extLst>
          </p:cNvPr>
          <p:cNvPicPr>
            <a:picLocks noChangeAspect="1"/>
          </p:cNvPicPr>
          <p:nvPr/>
        </p:nvPicPr>
        <p:blipFill>
          <a:blip r:embed="rId3"/>
          <a:stretch>
            <a:fillRect/>
          </a:stretch>
        </p:blipFill>
        <p:spPr>
          <a:xfrm>
            <a:off x="7708900" y="2384831"/>
            <a:ext cx="5032375" cy="3767959"/>
          </a:xfrm>
          <a:prstGeom prst="rect">
            <a:avLst/>
          </a:prstGeom>
        </p:spPr>
      </p:pic>
    </p:spTree>
    <p:extLst>
      <p:ext uri="{BB962C8B-B14F-4D97-AF65-F5344CB8AC3E}">
        <p14:creationId xmlns:p14="http://schemas.microsoft.com/office/powerpoint/2010/main" val="28119749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25500" y="990573"/>
            <a:ext cx="11366500" cy="635"/>
          </a:xfrm>
          <a:custGeom>
            <a:avLst/>
            <a:gdLst/>
            <a:ahLst/>
            <a:cxnLst/>
            <a:rect l="l" t="t" r="r" b="b"/>
            <a:pathLst>
              <a:path w="11366500" h="634">
                <a:moveTo>
                  <a:pt x="0" y="27"/>
                </a:moveTo>
                <a:lnTo>
                  <a:pt x="11366498" y="0"/>
                </a:lnTo>
              </a:path>
            </a:pathLst>
          </a:custGeom>
          <a:ln w="12700">
            <a:solidFill>
              <a:srgbClr val="000000"/>
            </a:solidFill>
          </a:ln>
        </p:spPr>
        <p:txBody>
          <a:bodyPr wrap="square" lIns="0" tIns="0" rIns="0" bIns="0" rtlCol="0"/>
          <a:lstStyle/>
          <a:p>
            <a:endParaRPr/>
          </a:p>
        </p:txBody>
      </p:sp>
      <p:sp>
        <p:nvSpPr>
          <p:cNvPr id="3" name="object 3"/>
          <p:cNvSpPr txBox="1">
            <a:spLocks noGrp="1"/>
          </p:cNvSpPr>
          <p:nvPr>
            <p:ph type="title"/>
          </p:nvPr>
        </p:nvSpPr>
        <p:spPr>
          <a:xfrm>
            <a:off x="800100" y="342900"/>
            <a:ext cx="4406900" cy="443711"/>
          </a:xfrm>
          <a:prstGeom prst="rect">
            <a:avLst/>
          </a:prstGeom>
        </p:spPr>
        <p:txBody>
          <a:bodyPr vert="horz" wrap="square" lIns="0" tIns="12700" rIns="0" bIns="0" rtlCol="0">
            <a:spAutoFit/>
          </a:bodyPr>
          <a:lstStyle/>
          <a:p>
            <a:pPr marL="12700">
              <a:lnSpc>
                <a:spcPct val="100000"/>
              </a:lnSpc>
              <a:spcBef>
                <a:spcPts val="100"/>
              </a:spcBef>
            </a:pPr>
            <a:r>
              <a:rPr lang="en-US" sz="2800" b="0" spc="25" dirty="0">
                <a:latin typeface="Arial"/>
                <a:cs typeface="Arial"/>
              </a:rPr>
              <a:t>2-Machine </a:t>
            </a:r>
            <a:r>
              <a:rPr lang="en-US" sz="2800" b="0" spc="25" dirty="0" err="1">
                <a:latin typeface="Arial"/>
                <a:cs typeface="Arial"/>
              </a:rPr>
              <a:t>Makespan</a:t>
            </a:r>
            <a:endParaRPr sz="2800" dirty="0">
              <a:latin typeface="Arial"/>
              <a:cs typeface="Arial"/>
            </a:endParaRPr>
          </a:p>
        </p:txBody>
      </p:sp>
      <p:sp>
        <p:nvSpPr>
          <p:cNvPr id="27" name="TextBox 26">
            <a:extLst>
              <a:ext uri="{FF2B5EF4-FFF2-40B4-BE49-F238E27FC236}">
                <a16:creationId xmlns:a16="http://schemas.microsoft.com/office/drawing/2014/main" id="{CA433673-0DD7-4066-BD54-291A9F0102FA}"/>
              </a:ext>
            </a:extLst>
          </p:cNvPr>
          <p:cNvSpPr txBox="1"/>
          <p:nvPr/>
        </p:nvSpPr>
        <p:spPr>
          <a:xfrm>
            <a:off x="641350" y="1000538"/>
            <a:ext cx="11188700" cy="954107"/>
          </a:xfrm>
          <a:prstGeom prst="rect">
            <a:avLst/>
          </a:prstGeom>
          <a:noFill/>
        </p:spPr>
        <p:txBody>
          <a:bodyPr wrap="square" rtlCol="0">
            <a:spAutoFit/>
          </a:bodyPr>
          <a:lstStyle/>
          <a:p>
            <a:r>
              <a:rPr lang="en-US" sz="2800" b="1" u="sng" dirty="0"/>
              <a:t>Attempt #3:</a:t>
            </a:r>
            <a:r>
              <a:rPr lang="en-US" sz="2800" dirty="0"/>
              <a:t> - Given n jobs </a:t>
            </a:r>
            <a:r>
              <a:rPr lang="en-US" sz="2800" spc="25" dirty="0">
                <a:latin typeface="Lucida Sans Unicode"/>
                <a:cs typeface="Lucida Sans Unicode"/>
              </a:rPr>
              <a:t>S={j</a:t>
            </a:r>
            <a:r>
              <a:rPr lang="en-US" sz="2800" spc="25" baseline="-25000" dirty="0">
                <a:latin typeface="Lucida Sans Unicode"/>
                <a:cs typeface="Lucida Sans Unicode"/>
              </a:rPr>
              <a:t>1, </a:t>
            </a:r>
            <a:r>
              <a:rPr lang="en-US" sz="2800" spc="25" dirty="0">
                <a:latin typeface="Lucida Sans Unicode"/>
                <a:cs typeface="Lucida Sans Unicode"/>
              </a:rPr>
              <a:t>j</a:t>
            </a:r>
            <a:r>
              <a:rPr lang="en-US" sz="2800" spc="25" baseline="-25000" dirty="0">
                <a:latin typeface="Lucida Sans Unicode"/>
                <a:cs typeface="Lucida Sans Unicode"/>
              </a:rPr>
              <a:t>2, </a:t>
            </a:r>
            <a:r>
              <a:rPr lang="en-US" sz="2800" spc="25" dirty="0">
                <a:latin typeface="Lucida Sans Unicode"/>
                <a:cs typeface="Lucida Sans Unicode"/>
              </a:rPr>
              <a:t>j</a:t>
            </a:r>
            <a:r>
              <a:rPr lang="en-US" sz="2800" spc="25" baseline="-25000" dirty="0">
                <a:latin typeface="Lucida Sans Unicode"/>
                <a:cs typeface="Lucida Sans Unicode"/>
              </a:rPr>
              <a:t>3,</a:t>
            </a:r>
            <a:r>
              <a:rPr lang="en-US" sz="2800" spc="25" dirty="0">
                <a:latin typeface="Lucida Sans Unicode"/>
                <a:cs typeface="Lucida Sans Unicode"/>
              </a:rPr>
              <a:t>…</a:t>
            </a:r>
            <a:r>
              <a:rPr lang="en-US" sz="2800" spc="25" baseline="-25000" dirty="0">
                <a:latin typeface="Lucida Sans Unicode"/>
                <a:cs typeface="Lucida Sans Unicode"/>
              </a:rPr>
              <a:t>,</a:t>
            </a:r>
            <a:r>
              <a:rPr lang="en-US" sz="2800" spc="25" dirty="0" err="1">
                <a:latin typeface="Lucida Sans Unicode"/>
                <a:cs typeface="Lucida Sans Unicode"/>
              </a:rPr>
              <a:t>j</a:t>
            </a:r>
            <a:r>
              <a:rPr lang="en-US" sz="2800" spc="25" baseline="-25000" dirty="0" err="1">
                <a:latin typeface="Lucida Sans Unicode"/>
                <a:cs typeface="Lucida Sans Unicode"/>
              </a:rPr>
              <a:t>n</a:t>
            </a:r>
            <a:r>
              <a:rPr lang="en-US" sz="2800" spc="25" dirty="0">
                <a:latin typeface="Lucida Sans Unicode"/>
                <a:cs typeface="Lucida Sans Unicode"/>
              </a:rPr>
              <a:t>}, Sort the jobs from </a:t>
            </a:r>
            <a:r>
              <a:rPr lang="en-US" sz="2800" b="1" u="sng" spc="25" dirty="0">
                <a:latin typeface="Lucida Sans Unicode"/>
                <a:cs typeface="Lucida Sans Unicode"/>
              </a:rPr>
              <a:t>largest to smallest</a:t>
            </a:r>
            <a:r>
              <a:rPr lang="en-US" sz="2800" spc="25" dirty="0">
                <a:latin typeface="Lucida Sans Unicode"/>
                <a:cs typeface="Lucida Sans Unicode"/>
              </a:rPr>
              <a:t> and assign jobs to machine with least work</a:t>
            </a:r>
            <a:endParaRPr lang="en-US" sz="2800" b="1" u="sng" dirty="0"/>
          </a:p>
        </p:txBody>
      </p:sp>
      <p:pic>
        <p:nvPicPr>
          <p:cNvPr id="9" name="Picture 8">
            <a:extLst>
              <a:ext uri="{FF2B5EF4-FFF2-40B4-BE49-F238E27FC236}">
                <a16:creationId xmlns:a16="http://schemas.microsoft.com/office/drawing/2014/main" id="{384F9CF4-6FCB-4D2B-BBA0-69996725DEE3}"/>
              </a:ext>
            </a:extLst>
          </p:cNvPr>
          <p:cNvPicPr>
            <a:picLocks noChangeAspect="1"/>
          </p:cNvPicPr>
          <p:nvPr/>
        </p:nvPicPr>
        <p:blipFill>
          <a:blip r:embed="rId2"/>
          <a:stretch>
            <a:fillRect/>
          </a:stretch>
        </p:blipFill>
        <p:spPr>
          <a:xfrm>
            <a:off x="7906015" y="6324600"/>
            <a:ext cx="4638144" cy="3219066"/>
          </a:xfrm>
          <a:prstGeom prst="rect">
            <a:avLst/>
          </a:prstGeom>
        </p:spPr>
      </p:pic>
      <p:pic>
        <p:nvPicPr>
          <p:cNvPr id="4" name="Picture 3">
            <a:extLst>
              <a:ext uri="{FF2B5EF4-FFF2-40B4-BE49-F238E27FC236}">
                <a16:creationId xmlns:a16="http://schemas.microsoft.com/office/drawing/2014/main" id="{2CAF0FE9-70E2-45F2-BEE4-0E3EA5FB7B86}"/>
              </a:ext>
            </a:extLst>
          </p:cNvPr>
          <p:cNvPicPr>
            <a:picLocks noChangeAspect="1"/>
          </p:cNvPicPr>
          <p:nvPr/>
        </p:nvPicPr>
        <p:blipFill>
          <a:blip r:embed="rId3"/>
          <a:stretch>
            <a:fillRect/>
          </a:stretch>
        </p:blipFill>
        <p:spPr>
          <a:xfrm>
            <a:off x="7906015" y="2565929"/>
            <a:ext cx="4638143" cy="3582173"/>
          </a:xfrm>
          <a:prstGeom prst="rect">
            <a:avLst/>
          </a:prstGeom>
        </p:spPr>
      </p:pic>
      <p:sp>
        <p:nvSpPr>
          <p:cNvPr id="6" name="TextBox 5">
            <a:extLst>
              <a:ext uri="{FF2B5EF4-FFF2-40B4-BE49-F238E27FC236}">
                <a16:creationId xmlns:a16="http://schemas.microsoft.com/office/drawing/2014/main" id="{662959C3-B1BE-49EC-BD61-5B50CB1DE4F4}"/>
              </a:ext>
            </a:extLst>
          </p:cNvPr>
          <p:cNvSpPr txBox="1"/>
          <p:nvPr/>
        </p:nvSpPr>
        <p:spPr>
          <a:xfrm>
            <a:off x="584200" y="2565929"/>
            <a:ext cx="6832600" cy="6740307"/>
          </a:xfrm>
          <a:prstGeom prst="rect">
            <a:avLst/>
          </a:prstGeom>
          <a:noFill/>
        </p:spPr>
        <p:txBody>
          <a:bodyPr wrap="square" rtlCol="0">
            <a:spAutoFit/>
          </a:bodyPr>
          <a:lstStyle/>
          <a:p>
            <a:r>
              <a:rPr lang="en-US" dirty="0"/>
              <a:t>- Everything remains the same from Attempt #2, but this time we are going to do our sort differently. We are going to sort it from </a:t>
            </a:r>
            <a:r>
              <a:rPr lang="en-US" b="1" u="sng" dirty="0"/>
              <a:t>largest to smallest.</a:t>
            </a:r>
            <a:endParaRPr lang="en-US" dirty="0"/>
          </a:p>
          <a:p>
            <a:r>
              <a:rPr lang="en-US" dirty="0"/>
              <a:t>Let’s start with an example of 3 jobs: (same as before)</a:t>
            </a:r>
          </a:p>
          <a:p>
            <a:r>
              <a:rPr lang="en-US" dirty="0"/>
              <a:t>S = { 1,2,1}</a:t>
            </a:r>
          </a:p>
          <a:p>
            <a:endParaRPr lang="en-US" dirty="0"/>
          </a:p>
          <a:p>
            <a:r>
              <a:rPr lang="en-US" dirty="0"/>
              <a:t>First: We sort it:</a:t>
            </a:r>
          </a:p>
          <a:p>
            <a:r>
              <a:rPr lang="en-US" dirty="0"/>
              <a:t>S = {2, 1, 1}</a:t>
            </a:r>
          </a:p>
          <a:p>
            <a:endParaRPr lang="en-US" dirty="0"/>
          </a:p>
          <a:p>
            <a:r>
              <a:rPr lang="en-US" dirty="0"/>
              <a:t>Now Job 1 is 2 hours so this time it goes on Machine 1</a:t>
            </a:r>
          </a:p>
          <a:p>
            <a:endParaRPr lang="en-US" dirty="0"/>
          </a:p>
          <a:p>
            <a:r>
              <a:rPr lang="en-US" dirty="0"/>
              <a:t>Since Machine 2 is empty, it gets job 2</a:t>
            </a:r>
          </a:p>
          <a:p>
            <a:endParaRPr lang="en-US" dirty="0"/>
          </a:p>
          <a:p>
            <a:r>
              <a:rPr lang="en-US" dirty="0"/>
              <a:t>And since Machine 2 has less work than machine 1 it gets job 3!</a:t>
            </a:r>
          </a:p>
          <a:p>
            <a:endParaRPr lang="en-US" dirty="0"/>
          </a:p>
          <a:p>
            <a:r>
              <a:rPr lang="en-US" dirty="0"/>
              <a:t>One glance at the optimal placements shows we are optimal! But is this always the case?</a:t>
            </a:r>
          </a:p>
          <a:p>
            <a:endParaRPr lang="en-US" dirty="0"/>
          </a:p>
          <a:p>
            <a:r>
              <a:rPr lang="en-US" b="1" u="sng" dirty="0"/>
              <a:t>-No. </a:t>
            </a:r>
            <a:r>
              <a:rPr lang="en-US" dirty="0"/>
              <a:t> This algorithm has been proven to be at least 3/2 OPT (which means it cannot be worse than 1.5x the optimal solution).  But it is not always optimal.</a:t>
            </a:r>
            <a:endParaRPr lang="en-US" b="1" u="sng" dirty="0"/>
          </a:p>
          <a:p>
            <a:endParaRPr lang="en-US" b="1" u="sng" dirty="0"/>
          </a:p>
          <a:p>
            <a:r>
              <a:rPr lang="en-US" b="1" u="sng" dirty="0"/>
              <a:t>This algorithm is referred to as “LPT” (Longest Processing Time First) algorithm.</a:t>
            </a:r>
          </a:p>
        </p:txBody>
      </p:sp>
    </p:spTree>
    <p:extLst>
      <p:ext uri="{BB962C8B-B14F-4D97-AF65-F5344CB8AC3E}">
        <p14:creationId xmlns:p14="http://schemas.microsoft.com/office/powerpoint/2010/main" val="25886403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25500" y="990573"/>
            <a:ext cx="11366500" cy="635"/>
          </a:xfrm>
          <a:custGeom>
            <a:avLst/>
            <a:gdLst/>
            <a:ahLst/>
            <a:cxnLst/>
            <a:rect l="l" t="t" r="r" b="b"/>
            <a:pathLst>
              <a:path w="11366500" h="634">
                <a:moveTo>
                  <a:pt x="0" y="27"/>
                </a:moveTo>
                <a:lnTo>
                  <a:pt x="11366498" y="0"/>
                </a:lnTo>
              </a:path>
            </a:pathLst>
          </a:custGeom>
          <a:ln w="12700">
            <a:solidFill>
              <a:srgbClr val="000000"/>
            </a:solidFill>
          </a:ln>
        </p:spPr>
        <p:txBody>
          <a:bodyPr wrap="square" lIns="0" tIns="0" rIns="0" bIns="0" rtlCol="0"/>
          <a:lstStyle/>
          <a:p>
            <a:endParaRPr/>
          </a:p>
        </p:txBody>
      </p:sp>
      <p:sp>
        <p:nvSpPr>
          <p:cNvPr id="3" name="object 3"/>
          <p:cNvSpPr txBox="1">
            <a:spLocks noGrp="1"/>
          </p:cNvSpPr>
          <p:nvPr>
            <p:ph type="title"/>
          </p:nvPr>
        </p:nvSpPr>
        <p:spPr>
          <a:xfrm>
            <a:off x="800100" y="342900"/>
            <a:ext cx="4406900" cy="443711"/>
          </a:xfrm>
          <a:prstGeom prst="rect">
            <a:avLst/>
          </a:prstGeom>
        </p:spPr>
        <p:txBody>
          <a:bodyPr vert="horz" wrap="square" lIns="0" tIns="12700" rIns="0" bIns="0" rtlCol="0">
            <a:spAutoFit/>
          </a:bodyPr>
          <a:lstStyle/>
          <a:p>
            <a:pPr marL="12700">
              <a:lnSpc>
                <a:spcPct val="100000"/>
              </a:lnSpc>
              <a:spcBef>
                <a:spcPts val="100"/>
              </a:spcBef>
            </a:pPr>
            <a:r>
              <a:rPr lang="en-US" sz="2800" b="0" spc="25" dirty="0">
                <a:latin typeface="Arial"/>
                <a:cs typeface="Arial"/>
              </a:rPr>
              <a:t>2-Machine </a:t>
            </a:r>
            <a:r>
              <a:rPr lang="en-US" sz="2800" b="0" spc="25" dirty="0" err="1">
                <a:latin typeface="Arial"/>
                <a:cs typeface="Arial"/>
              </a:rPr>
              <a:t>Makespan</a:t>
            </a:r>
            <a:endParaRPr sz="2800" dirty="0">
              <a:latin typeface="Arial"/>
              <a:cs typeface="Arial"/>
            </a:endParaRPr>
          </a:p>
        </p:txBody>
      </p:sp>
      <p:sp>
        <p:nvSpPr>
          <p:cNvPr id="27" name="TextBox 26">
            <a:extLst>
              <a:ext uri="{FF2B5EF4-FFF2-40B4-BE49-F238E27FC236}">
                <a16:creationId xmlns:a16="http://schemas.microsoft.com/office/drawing/2014/main" id="{CA433673-0DD7-4066-BD54-291A9F0102FA}"/>
              </a:ext>
            </a:extLst>
          </p:cNvPr>
          <p:cNvSpPr txBox="1"/>
          <p:nvPr/>
        </p:nvSpPr>
        <p:spPr>
          <a:xfrm>
            <a:off x="641350" y="1000538"/>
            <a:ext cx="11188700" cy="523220"/>
          </a:xfrm>
          <a:prstGeom prst="rect">
            <a:avLst/>
          </a:prstGeom>
          <a:noFill/>
        </p:spPr>
        <p:txBody>
          <a:bodyPr wrap="square" rtlCol="0">
            <a:spAutoFit/>
          </a:bodyPr>
          <a:lstStyle/>
          <a:p>
            <a:r>
              <a:rPr lang="en-US" sz="2800" b="1" u="sng" dirty="0"/>
              <a:t>Algorithm</a:t>
            </a:r>
          </a:p>
        </p:txBody>
      </p:sp>
      <p:pic>
        <p:nvPicPr>
          <p:cNvPr id="9" name="Picture 8">
            <a:extLst>
              <a:ext uri="{FF2B5EF4-FFF2-40B4-BE49-F238E27FC236}">
                <a16:creationId xmlns:a16="http://schemas.microsoft.com/office/drawing/2014/main" id="{384F9CF4-6FCB-4D2B-BBA0-69996725DEE3}"/>
              </a:ext>
            </a:extLst>
          </p:cNvPr>
          <p:cNvPicPr>
            <a:picLocks noChangeAspect="1"/>
          </p:cNvPicPr>
          <p:nvPr/>
        </p:nvPicPr>
        <p:blipFill>
          <a:blip r:embed="rId2"/>
          <a:stretch>
            <a:fillRect/>
          </a:stretch>
        </p:blipFill>
        <p:spPr>
          <a:xfrm>
            <a:off x="7880615" y="5104628"/>
            <a:ext cx="4638144" cy="3219066"/>
          </a:xfrm>
          <a:prstGeom prst="rect">
            <a:avLst/>
          </a:prstGeom>
        </p:spPr>
      </p:pic>
      <p:pic>
        <p:nvPicPr>
          <p:cNvPr id="4" name="Picture 3">
            <a:extLst>
              <a:ext uri="{FF2B5EF4-FFF2-40B4-BE49-F238E27FC236}">
                <a16:creationId xmlns:a16="http://schemas.microsoft.com/office/drawing/2014/main" id="{2CAF0FE9-70E2-45F2-BEE4-0E3EA5FB7B86}"/>
              </a:ext>
            </a:extLst>
          </p:cNvPr>
          <p:cNvPicPr>
            <a:picLocks noChangeAspect="1"/>
          </p:cNvPicPr>
          <p:nvPr/>
        </p:nvPicPr>
        <p:blipFill>
          <a:blip r:embed="rId3"/>
          <a:stretch>
            <a:fillRect/>
          </a:stretch>
        </p:blipFill>
        <p:spPr>
          <a:xfrm>
            <a:off x="7906016" y="1066800"/>
            <a:ext cx="4638143" cy="3582173"/>
          </a:xfrm>
          <a:prstGeom prst="rect">
            <a:avLst/>
          </a:prstGeom>
        </p:spPr>
      </p:pic>
      <p:sp>
        <p:nvSpPr>
          <p:cNvPr id="6" name="TextBox 5">
            <a:extLst>
              <a:ext uri="{FF2B5EF4-FFF2-40B4-BE49-F238E27FC236}">
                <a16:creationId xmlns:a16="http://schemas.microsoft.com/office/drawing/2014/main" id="{662959C3-B1BE-49EC-BD61-5B50CB1DE4F4}"/>
              </a:ext>
            </a:extLst>
          </p:cNvPr>
          <p:cNvSpPr txBox="1"/>
          <p:nvPr/>
        </p:nvSpPr>
        <p:spPr>
          <a:xfrm>
            <a:off x="482600" y="1675511"/>
            <a:ext cx="6832600" cy="4247317"/>
          </a:xfrm>
          <a:prstGeom prst="rect">
            <a:avLst/>
          </a:prstGeom>
          <a:noFill/>
        </p:spPr>
        <p:txBody>
          <a:bodyPr wrap="square" rtlCol="0">
            <a:spAutoFit/>
          </a:bodyPr>
          <a:lstStyle/>
          <a:p>
            <a:r>
              <a:rPr lang="en-US" dirty="0"/>
              <a:t>(Pseudocode)</a:t>
            </a:r>
          </a:p>
          <a:p>
            <a:r>
              <a:rPr lang="en-US" dirty="0"/>
              <a:t>-----------------------------</a:t>
            </a:r>
            <a:br>
              <a:rPr lang="en-US" dirty="0"/>
            </a:br>
            <a:r>
              <a:rPr lang="en-US" dirty="0"/>
              <a:t>//Sort the list of jobs from Largest to Smallest</a:t>
            </a:r>
          </a:p>
          <a:p>
            <a:endParaRPr lang="en-US" dirty="0"/>
          </a:p>
          <a:p>
            <a:r>
              <a:rPr lang="en-US" dirty="0"/>
              <a:t>for(int </a:t>
            </a:r>
            <a:r>
              <a:rPr lang="en-US" dirty="0" err="1"/>
              <a:t>i</a:t>
            </a:r>
            <a:r>
              <a:rPr lang="en-US" dirty="0"/>
              <a:t>=0; </a:t>
            </a:r>
            <a:r>
              <a:rPr lang="en-US" dirty="0" err="1"/>
              <a:t>i</a:t>
            </a:r>
            <a:r>
              <a:rPr lang="en-US" dirty="0"/>
              <a:t>&lt;n; </a:t>
            </a:r>
            <a:r>
              <a:rPr lang="en-US" dirty="0" err="1"/>
              <a:t>i</a:t>
            </a:r>
            <a:r>
              <a:rPr lang="en-US" dirty="0"/>
              <a:t>++){</a:t>
            </a:r>
          </a:p>
          <a:p>
            <a:r>
              <a:rPr lang="en-US" dirty="0"/>
              <a:t>	if(</a:t>
            </a:r>
            <a:r>
              <a:rPr lang="en-US" dirty="0" err="1"/>
              <a:t>i</a:t>
            </a:r>
            <a:r>
              <a:rPr lang="en-US" dirty="0"/>
              <a:t>=0){</a:t>
            </a:r>
          </a:p>
          <a:p>
            <a:r>
              <a:rPr lang="en-US" dirty="0"/>
              <a:t>		// place first job on M1</a:t>
            </a:r>
          </a:p>
          <a:p>
            <a:r>
              <a:rPr lang="en-US" dirty="0"/>
              <a:t>	}</a:t>
            </a:r>
          </a:p>
          <a:p>
            <a:endParaRPr lang="en-US" dirty="0"/>
          </a:p>
          <a:p>
            <a:r>
              <a:rPr lang="en-US" dirty="0"/>
              <a:t>	else if(totalTimeM1 &gt; totalTimeM2){</a:t>
            </a:r>
          </a:p>
          <a:p>
            <a:r>
              <a:rPr lang="en-US" dirty="0"/>
              <a:t>		//Place job on M2</a:t>
            </a:r>
          </a:p>
          <a:p>
            <a:r>
              <a:rPr lang="en-US" dirty="0"/>
              <a:t>	}else{</a:t>
            </a:r>
          </a:p>
          <a:p>
            <a:r>
              <a:rPr lang="en-US" dirty="0"/>
              <a:t>		//Place Job on M1</a:t>
            </a:r>
          </a:p>
          <a:p>
            <a:r>
              <a:rPr lang="en-US" dirty="0"/>
              <a:t>	}</a:t>
            </a:r>
          </a:p>
          <a:p>
            <a:r>
              <a:rPr lang="en-US" dirty="0"/>
              <a:t>}</a:t>
            </a:r>
          </a:p>
        </p:txBody>
      </p:sp>
    </p:spTree>
    <p:extLst>
      <p:ext uri="{BB962C8B-B14F-4D97-AF65-F5344CB8AC3E}">
        <p14:creationId xmlns:p14="http://schemas.microsoft.com/office/powerpoint/2010/main" val="38836569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25500" y="990573"/>
            <a:ext cx="11366500" cy="635"/>
          </a:xfrm>
          <a:custGeom>
            <a:avLst/>
            <a:gdLst/>
            <a:ahLst/>
            <a:cxnLst/>
            <a:rect l="l" t="t" r="r" b="b"/>
            <a:pathLst>
              <a:path w="11366500" h="634">
                <a:moveTo>
                  <a:pt x="0" y="27"/>
                </a:moveTo>
                <a:lnTo>
                  <a:pt x="11366498" y="0"/>
                </a:lnTo>
              </a:path>
            </a:pathLst>
          </a:custGeom>
          <a:ln w="12700">
            <a:solidFill>
              <a:srgbClr val="000000"/>
            </a:solidFill>
          </a:ln>
        </p:spPr>
        <p:txBody>
          <a:bodyPr wrap="square" lIns="0" tIns="0" rIns="0" bIns="0" rtlCol="0"/>
          <a:lstStyle/>
          <a:p>
            <a:endParaRPr/>
          </a:p>
        </p:txBody>
      </p:sp>
      <p:sp>
        <p:nvSpPr>
          <p:cNvPr id="3" name="object 3"/>
          <p:cNvSpPr txBox="1">
            <a:spLocks noGrp="1"/>
          </p:cNvSpPr>
          <p:nvPr>
            <p:ph type="title"/>
          </p:nvPr>
        </p:nvSpPr>
        <p:spPr>
          <a:xfrm>
            <a:off x="800100" y="342900"/>
            <a:ext cx="4406900" cy="443711"/>
          </a:xfrm>
          <a:prstGeom prst="rect">
            <a:avLst/>
          </a:prstGeom>
        </p:spPr>
        <p:txBody>
          <a:bodyPr vert="horz" wrap="square" lIns="0" tIns="12700" rIns="0" bIns="0" rtlCol="0">
            <a:spAutoFit/>
          </a:bodyPr>
          <a:lstStyle/>
          <a:p>
            <a:pPr marL="12700">
              <a:lnSpc>
                <a:spcPct val="100000"/>
              </a:lnSpc>
              <a:spcBef>
                <a:spcPts val="100"/>
              </a:spcBef>
            </a:pPr>
            <a:r>
              <a:rPr lang="en-US" sz="2800" b="0" spc="25" dirty="0">
                <a:latin typeface="Arial"/>
                <a:cs typeface="Arial"/>
              </a:rPr>
              <a:t>2-Machine </a:t>
            </a:r>
            <a:r>
              <a:rPr lang="en-US" sz="2800" b="0" spc="25" dirty="0" err="1">
                <a:latin typeface="Arial"/>
                <a:cs typeface="Arial"/>
              </a:rPr>
              <a:t>Makespan</a:t>
            </a:r>
            <a:endParaRPr sz="2800" dirty="0">
              <a:latin typeface="Arial"/>
              <a:cs typeface="Arial"/>
            </a:endParaRPr>
          </a:p>
        </p:txBody>
      </p:sp>
      <p:sp>
        <p:nvSpPr>
          <p:cNvPr id="27" name="TextBox 26">
            <a:extLst>
              <a:ext uri="{FF2B5EF4-FFF2-40B4-BE49-F238E27FC236}">
                <a16:creationId xmlns:a16="http://schemas.microsoft.com/office/drawing/2014/main" id="{CA433673-0DD7-4066-BD54-291A9F0102FA}"/>
              </a:ext>
            </a:extLst>
          </p:cNvPr>
          <p:cNvSpPr txBox="1"/>
          <p:nvPr/>
        </p:nvSpPr>
        <p:spPr>
          <a:xfrm>
            <a:off x="711200" y="990573"/>
            <a:ext cx="11188700" cy="523220"/>
          </a:xfrm>
          <a:prstGeom prst="rect">
            <a:avLst/>
          </a:prstGeom>
          <a:noFill/>
        </p:spPr>
        <p:txBody>
          <a:bodyPr wrap="square" rtlCol="0">
            <a:spAutoFit/>
          </a:bodyPr>
          <a:lstStyle/>
          <a:p>
            <a:r>
              <a:rPr lang="en-US" sz="2800" b="1" u="sng" dirty="0"/>
              <a:t>When does LPT Fail?</a:t>
            </a:r>
          </a:p>
        </p:txBody>
      </p:sp>
      <p:sp>
        <p:nvSpPr>
          <p:cNvPr id="7" name="TextBox 6">
            <a:extLst>
              <a:ext uri="{FF2B5EF4-FFF2-40B4-BE49-F238E27FC236}">
                <a16:creationId xmlns:a16="http://schemas.microsoft.com/office/drawing/2014/main" id="{4530A7BE-D34C-4B92-A321-67904E860481}"/>
              </a:ext>
            </a:extLst>
          </p:cNvPr>
          <p:cNvSpPr txBox="1"/>
          <p:nvPr/>
        </p:nvSpPr>
        <p:spPr>
          <a:xfrm>
            <a:off x="800100" y="1676400"/>
            <a:ext cx="6648450" cy="6463308"/>
          </a:xfrm>
          <a:prstGeom prst="rect">
            <a:avLst/>
          </a:prstGeom>
          <a:noFill/>
        </p:spPr>
        <p:txBody>
          <a:bodyPr wrap="square" rtlCol="0">
            <a:spAutoFit/>
          </a:bodyPr>
          <a:lstStyle/>
          <a:p>
            <a:r>
              <a:rPr lang="en-US" dirty="0"/>
              <a:t>We have seen LPT succeed in solving a problem for us already, but if it’s not always optimal when does it fail?</a:t>
            </a:r>
          </a:p>
          <a:p>
            <a:endParaRPr lang="en-US" dirty="0"/>
          </a:p>
          <a:p>
            <a:r>
              <a:rPr lang="en-US" dirty="0"/>
              <a:t>Let’s take another example:</a:t>
            </a:r>
          </a:p>
          <a:p>
            <a:r>
              <a:rPr lang="en-US" dirty="0"/>
              <a:t>S= { 3, 2, 2, 2, 3}</a:t>
            </a:r>
          </a:p>
          <a:p>
            <a:endParaRPr lang="en-US" dirty="0"/>
          </a:p>
          <a:p>
            <a:r>
              <a:rPr lang="en-US" dirty="0"/>
              <a:t>First we sort the array from largest to smallest:</a:t>
            </a:r>
          </a:p>
          <a:p>
            <a:r>
              <a:rPr lang="en-US" dirty="0"/>
              <a:t>S= {3, 3, 2, 2, 2}</a:t>
            </a:r>
          </a:p>
          <a:p>
            <a:endParaRPr lang="en-US" dirty="0"/>
          </a:p>
          <a:p>
            <a:endParaRPr lang="en-US" dirty="0"/>
          </a:p>
          <a:p>
            <a:r>
              <a:rPr lang="en-US" dirty="0"/>
              <a:t>Then we run the algorithm:</a:t>
            </a:r>
          </a:p>
          <a:p>
            <a:pPr marL="285750" indent="-285750">
              <a:buFontTx/>
              <a:buChar char="-"/>
            </a:pPr>
            <a:r>
              <a:rPr lang="en-US" dirty="0"/>
              <a:t>Machine 1 gets 3</a:t>
            </a:r>
          </a:p>
          <a:p>
            <a:pPr marL="285750" indent="-285750">
              <a:buFontTx/>
              <a:buChar char="-"/>
            </a:pPr>
            <a:r>
              <a:rPr lang="en-US" dirty="0"/>
              <a:t>Machine 2 gets 3</a:t>
            </a:r>
          </a:p>
          <a:p>
            <a:pPr marL="285750" indent="-285750">
              <a:buFontTx/>
              <a:buChar char="-"/>
            </a:pPr>
            <a:r>
              <a:rPr lang="en-US" dirty="0"/>
              <a:t>Machine 1 gets 2</a:t>
            </a:r>
          </a:p>
          <a:p>
            <a:pPr marL="285750" indent="-285750">
              <a:buFontTx/>
              <a:buChar char="-"/>
            </a:pPr>
            <a:r>
              <a:rPr lang="en-US" dirty="0"/>
              <a:t>Machine 2 gets 2</a:t>
            </a:r>
          </a:p>
          <a:p>
            <a:pPr marL="285750" indent="-285750">
              <a:buFontTx/>
              <a:buChar char="-"/>
            </a:pPr>
            <a:r>
              <a:rPr lang="en-US" dirty="0"/>
              <a:t>Machine 1 gets 2</a:t>
            </a:r>
          </a:p>
          <a:p>
            <a:endParaRPr lang="en-US" dirty="0"/>
          </a:p>
          <a:p>
            <a:r>
              <a:rPr lang="en-US" dirty="0"/>
              <a:t>Let’s take a look on the right at LPT vs OPT solution</a:t>
            </a:r>
            <a:r>
              <a:rPr lang="en-US" dirty="0">
                <a:sym typeface="Wingdings" panose="05000000000000000000" pitchFamily="2" charset="2"/>
              </a:rPr>
              <a:t></a:t>
            </a:r>
          </a:p>
          <a:p>
            <a:endParaRPr lang="en-US" dirty="0">
              <a:sym typeface="Wingdings" panose="05000000000000000000" pitchFamily="2" charset="2"/>
            </a:endParaRPr>
          </a:p>
          <a:p>
            <a:r>
              <a:rPr lang="en-US" dirty="0">
                <a:sym typeface="Wingdings" panose="05000000000000000000" pitchFamily="2" charset="2"/>
              </a:rPr>
              <a:t>Remember our rule, we place jobs on the machine with the least amount of work. In this instance we should have stacked both of the largest jobs on Machine 1. So the algorithm may not be perfect, but it is the closest we can get greedily supplying jobs to the machines!</a:t>
            </a:r>
          </a:p>
        </p:txBody>
      </p:sp>
      <p:pic>
        <p:nvPicPr>
          <p:cNvPr id="8" name="Picture 7">
            <a:extLst>
              <a:ext uri="{FF2B5EF4-FFF2-40B4-BE49-F238E27FC236}">
                <a16:creationId xmlns:a16="http://schemas.microsoft.com/office/drawing/2014/main" id="{31FB4764-1468-4833-A7C7-430EFD44AC05}"/>
              </a:ext>
            </a:extLst>
          </p:cNvPr>
          <p:cNvPicPr>
            <a:picLocks noChangeAspect="1"/>
          </p:cNvPicPr>
          <p:nvPr/>
        </p:nvPicPr>
        <p:blipFill>
          <a:blip r:embed="rId2"/>
          <a:stretch>
            <a:fillRect/>
          </a:stretch>
        </p:blipFill>
        <p:spPr>
          <a:xfrm>
            <a:off x="7594600" y="1072194"/>
            <a:ext cx="5229225" cy="4248150"/>
          </a:xfrm>
          <a:prstGeom prst="rect">
            <a:avLst/>
          </a:prstGeom>
        </p:spPr>
      </p:pic>
      <p:pic>
        <p:nvPicPr>
          <p:cNvPr id="10" name="Picture 9">
            <a:extLst>
              <a:ext uri="{FF2B5EF4-FFF2-40B4-BE49-F238E27FC236}">
                <a16:creationId xmlns:a16="http://schemas.microsoft.com/office/drawing/2014/main" id="{AF6991F0-82CD-467F-B28B-236FE121BFF7}"/>
              </a:ext>
            </a:extLst>
          </p:cNvPr>
          <p:cNvPicPr>
            <a:picLocks noChangeAspect="1"/>
          </p:cNvPicPr>
          <p:nvPr/>
        </p:nvPicPr>
        <p:blipFill>
          <a:blip r:embed="rId3"/>
          <a:stretch>
            <a:fillRect/>
          </a:stretch>
        </p:blipFill>
        <p:spPr>
          <a:xfrm>
            <a:off x="7448550" y="5401330"/>
            <a:ext cx="5362575" cy="4076700"/>
          </a:xfrm>
          <a:prstGeom prst="rect">
            <a:avLst/>
          </a:prstGeom>
        </p:spPr>
      </p:pic>
    </p:spTree>
    <p:extLst>
      <p:ext uri="{BB962C8B-B14F-4D97-AF65-F5344CB8AC3E}">
        <p14:creationId xmlns:p14="http://schemas.microsoft.com/office/powerpoint/2010/main" val="12575736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25500" y="990573"/>
            <a:ext cx="11366500" cy="635"/>
          </a:xfrm>
          <a:custGeom>
            <a:avLst/>
            <a:gdLst/>
            <a:ahLst/>
            <a:cxnLst/>
            <a:rect l="l" t="t" r="r" b="b"/>
            <a:pathLst>
              <a:path w="11366500" h="634">
                <a:moveTo>
                  <a:pt x="0" y="27"/>
                </a:moveTo>
                <a:lnTo>
                  <a:pt x="11366498" y="0"/>
                </a:lnTo>
              </a:path>
            </a:pathLst>
          </a:custGeom>
          <a:ln w="12700">
            <a:solidFill>
              <a:srgbClr val="000000"/>
            </a:solidFill>
          </a:ln>
        </p:spPr>
        <p:txBody>
          <a:bodyPr wrap="square" lIns="0" tIns="0" rIns="0" bIns="0" rtlCol="0"/>
          <a:lstStyle/>
          <a:p>
            <a:endParaRPr/>
          </a:p>
        </p:txBody>
      </p:sp>
      <p:sp>
        <p:nvSpPr>
          <p:cNvPr id="3" name="object 3"/>
          <p:cNvSpPr txBox="1">
            <a:spLocks noGrp="1"/>
          </p:cNvSpPr>
          <p:nvPr>
            <p:ph type="title"/>
          </p:nvPr>
        </p:nvSpPr>
        <p:spPr>
          <a:xfrm>
            <a:off x="800100" y="342900"/>
            <a:ext cx="4406900" cy="443711"/>
          </a:xfrm>
          <a:prstGeom prst="rect">
            <a:avLst/>
          </a:prstGeom>
        </p:spPr>
        <p:txBody>
          <a:bodyPr vert="horz" wrap="square" lIns="0" tIns="12700" rIns="0" bIns="0" rtlCol="0">
            <a:spAutoFit/>
          </a:bodyPr>
          <a:lstStyle/>
          <a:p>
            <a:pPr marL="12700">
              <a:lnSpc>
                <a:spcPct val="100000"/>
              </a:lnSpc>
              <a:spcBef>
                <a:spcPts val="100"/>
              </a:spcBef>
            </a:pPr>
            <a:r>
              <a:rPr lang="en-US" sz="2800" b="0" spc="25" dirty="0">
                <a:latin typeface="Arial"/>
                <a:cs typeface="Arial"/>
              </a:rPr>
              <a:t>2-Machine </a:t>
            </a:r>
            <a:r>
              <a:rPr lang="en-US" sz="2800" b="0" spc="25" dirty="0" err="1">
                <a:latin typeface="Arial"/>
                <a:cs typeface="Arial"/>
              </a:rPr>
              <a:t>Makespan</a:t>
            </a:r>
            <a:endParaRPr sz="2800" dirty="0">
              <a:latin typeface="Arial"/>
              <a:cs typeface="Arial"/>
            </a:endParaRPr>
          </a:p>
        </p:txBody>
      </p:sp>
      <p:sp>
        <p:nvSpPr>
          <p:cNvPr id="27" name="TextBox 26">
            <a:extLst>
              <a:ext uri="{FF2B5EF4-FFF2-40B4-BE49-F238E27FC236}">
                <a16:creationId xmlns:a16="http://schemas.microsoft.com/office/drawing/2014/main" id="{CA433673-0DD7-4066-BD54-291A9F0102FA}"/>
              </a:ext>
            </a:extLst>
          </p:cNvPr>
          <p:cNvSpPr txBox="1"/>
          <p:nvPr/>
        </p:nvSpPr>
        <p:spPr>
          <a:xfrm>
            <a:off x="711200" y="990573"/>
            <a:ext cx="11188700" cy="523220"/>
          </a:xfrm>
          <a:prstGeom prst="rect">
            <a:avLst/>
          </a:prstGeom>
          <a:noFill/>
        </p:spPr>
        <p:txBody>
          <a:bodyPr wrap="square" rtlCol="0">
            <a:spAutoFit/>
          </a:bodyPr>
          <a:lstStyle/>
          <a:p>
            <a:r>
              <a:rPr lang="en-US" sz="2800" b="1" u="sng" dirty="0"/>
              <a:t>Online Vs. Offline Algorithms</a:t>
            </a:r>
          </a:p>
        </p:txBody>
      </p:sp>
      <p:sp>
        <p:nvSpPr>
          <p:cNvPr id="4" name="TextBox 3">
            <a:extLst>
              <a:ext uri="{FF2B5EF4-FFF2-40B4-BE49-F238E27FC236}">
                <a16:creationId xmlns:a16="http://schemas.microsoft.com/office/drawing/2014/main" id="{A905860C-6E79-47B7-8966-D6EB9715C401}"/>
              </a:ext>
            </a:extLst>
          </p:cNvPr>
          <p:cNvSpPr txBox="1"/>
          <p:nvPr/>
        </p:nvSpPr>
        <p:spPr>
          <a:xfrm>
            <a:off x="774700" y="1526493"/>
            <a:ext cx="10985500" cy="7017306"/>
          </a:xfrm>
          <a:prstGeom prst="rect">
            <a:avLst/>
          </a:prstGeom>
          <a:noFill/>
        </p:spPr>
        <p:txBody>
          <a:bodyPr wrap="square" rtlCol="0">
            <a:spAutoFit/>
          </a:bodyPr>
          <a:lstStyle/>
          <a:p>
            <a:r>
              <a:rPr lang="en-US" dirty="0"/>
              <a:t>Our final topic is Online Vs. Offline Algorithms. What we have actually seen so far would be classified as </a:t>
            </a:r>
            <a:r>
              <a:rPr lang="en-US" b="1" u="sng" dirty="0"/>
              <a:t>offline algorithms</a:t>
            </a:r>
            <a:r>
              <a:rPr lang="en-US" dirty="0"/>
              <a:t> which can be defined as follows:</a:t>
            </a:r>
          </a:p>
          <a:p>
            <a:endParaRPr lang="en-US" dirty="0"/>
          </a:p>
          <a:p>
            <a:endParaRPr lang="en-US" dirty="0"/>
          </a:p>
          <a:p>
            <a:r>
              <a:rPr lang="en-US" b="1" u="sng" dirty="0"/>
              <a:t>Offline Algorithm:</a:t>
            </a:r>
            <a:r>
              <a:rPr lang="en-US" dirty="0"/>
              <a:t> Is given the whole problem data from the beginning and is required to output an answer which solves the problem at hand.</a:t>
            </a:r>
          </a:p>
          <a:p>
            <a:endParaRPr lang="en-US" b="1" u="sng" dirty="0"/>
          </a:p>
          <a:p>
            <a:pPr marL="285750" indent="-285750">
              <a:buFontTx/>
              <a:buChar char="-"/>
            </a:pPr>
            <a:r>
              <a:rPr lang="en-US" dirty="0"/>
              <a:t>A good example of this is slide 5, notice how we have all the jobs and they length from the start? Knowing this information before trying to solve the problem makes this problem an </a:t>
            </a:r>
            <a:r>
              <a:rPr lang="en-US" b="1" u="sng" dirty="0"/>
              <a:t>offline algorithm.</a:t>
            </a:r>
            <a:endParaRPr lang="en-US" dirty="0"/>
          </a:p>
          <a:p>
            <a:pPr marL="285750" indent="-285750">
              <a:buFontTx/>
              <a:buChar char="-"/>
            </a:pPr>
            <a:endParaRPr lang="en-US" dirty="0"/>
          </a:p>
          <a:p>
            <a:r>
              <a:rPr lang="en-US" dirty="0"/>
              <a:t>Next up we need to define an </a:t>
            </a:r>
            <a:r>
              <a:rPr lang="en-US" b="1" u="sng" dirty="0"/>
              <a:t>online algorithm:</a:t>
            </a:r>
          </a:p>
          <a:p>
            <a:endParaRPr lang="en-US" dirty="0"/>
          </a:p>
          <a:p>
            <a:r>
              <a:rPr lang="en-US" b="1" u="sng" dirty="0"/>
              <a:t>Online Algorithm:</a:t>
            </a:r>
            <a:r>
              <a:rPr lang="en-US" dirty="0"/>
              <a:t> Is an algorithm that can process its input piece-by-piece in a serial fashion, i.e., in the order that the input is fed to the algorithm, without having the entire input available from the start.</a:t>
            </a:r>
          </a:p>
          <a:p>
            <a:endParaRPr lang="en-US" b="1" u="sng" dirty="0"/>
          </a:p>
          <a:p>
            <a:pPr marL="285750" indent="-285750">
              <a:buFontTx/>
              <a:buChar char="-"/>
            </a:pPr>
            <a:r>
              <a:rPr lang="en-US" dirty="0"/>
              <a:t>Let’s look back to slide 5 again and see how we can make this an </a:t>
            </a:r>
            <a:r>
              <a:rPr lang="en-US" b="1" u="sng" dirty="0"/>
              <a:t>Online Algorithm.</a:t>
            </a:r>
            <a:r>
              <a:rPr lang="en-US" dirty="0"/>
              <a:t> If we remove the list of Jobs and say “We don’t know how many jobs we have or time to complete them, we will only know what they are when the jobs arrive.” then the algorithm is online.</a:t>
            </a:r>
          </a:p>
          <a:p>
            <a:pPr marL="285750" indent="-285750">
              <a:buFontTx/>
              <a:buChar char="-"/>
            </a:pPr>
            <a:endParaRPr lang="en-US" dirty="0"/>
          </a:p>
          <a:p>
            <a:pPr marL="285750" indent="-285750">
              <a:buFontTx/>
              <a:buChar char="-"/>
            </a:pPr>
            <a:r>
              <a:rPr lang="en-US" dirty="0"/>
              <a:t>This means… we cannot sort the jobs. Since we cannot sort the Jobs like in the LPT algorithm, We can still place the jobs on the machines with the least amount of work.</a:t>
            </a:r>
          </a:p>
          <a:p>
            <a:pPr marL="285750" indent="-285750">
              <a:buFontTx/>
              <a:buChar char="-"/>
            </a:pPr>
            <a:endParaRPr lang="en-US" dirty="0"/>
          </a:p>
          <a:p>
            <a:pPr marL="285750" indent="-285750">
              <a:buFontTx/>
              <a:buChar char="-"/>
            </a:pPr>
            <a:r>
              <a:rPr lang="en-US" dirty="0"/>
              <a:t>This means we can only guarantee the online version of this algorithm can never be more than 2-OPT (or 2x worse than optimal solution.)</a:t>
            </a:r>
          </a:p>
          <a:p>
            <a:endParaRPr lang="en-US" dirty="0"/>
          </a:p>
        </p:txBody>
      </p:sp>
    </p:spTree>
    <p:extLst>
      <p:ext uri="{BB962C8B-B14F-4D97-AF65-F5344CB8AC3E}">
        <p14:creationId xmlns:p14="http://schemas.microsoft.com/office/powerpoint/2010/main" val="26396260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320</TotalTime>
  <Words>975</Words>
  <Application>Microsoft Office PowerPoint</Application>
  <PresentationFormat>Custom</PresentationFormat>
  <Paragraphs>109</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Lucida Sans Unicode</vt:lpstr>
      <vt:lpstr>Office Theme</vt:lpstr>
      <vt:lpstr>2-Machine Makespan</vt:lpstr>
      <vt:lpstr>2-Machine Makespan</vt:lpstr>
      <vt:lpstr>2-Machine Makespan</vt:lpstr>
      <vt:lpstr>2-Machine Makespan</vt:lpstr>
      <vt:lpstr>2-Machine Makespan</vt:lpstr>
      <vt:lpstr>2-Machine Makespan</vt:lpstr>
      <vt:lpstr>2-Machine Makespan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2-Machine Makespan</dc:title>
  <cp:lastModifiedBy>Dino Biel</cp:lastModifiedBy>
  <cp:revision>22</cp:revision>
  <dcterms:created xsi:type="dcterms:W3CDTF">2019-01-23T17:55:20Z</dcterms:created>
  <dcterms:modified xsi:type="dcterms:W3CDTF">2019-02-27T00:00:58Z</dcterms:modified>
</cp:coreProperties>
</file>