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4" r:id="rId24"/>
    <p:sldId id="282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6463"/>
  </p:normalViewPr>
  <p:slideViewPr>
    <p:cSldViewPr snapToGrid="0">
      <p:cViewPr varScale="1">
        <p:scale>
          <a:sx n="110" d="100"/>
          <a:sy n="110" d="100"/>
        </p:scale>
        <p:origin x="2224" y="17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/guides/prism/8/statistics/</a:t>
            </a:r>
            <a:r>
              <a:rPr lang="en-US" dirty="0" err="1"/>
              <a:t>interpreting_results_kolmogorov-smirnov_test.htm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options_tab_1wayanova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f_ratio_and_anova_table_(one-way_anova).htm" TargetMode="External"/><Relationship Id="rId7" Type="http://schemas.openxmlformats.org/officeDocument/2006/relationships/hyperlink" Target="https://www.graphpad.com/guides/prism/8/statistics/how_the_friedman_test_work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how_the_kruskal-wallis_test_works.htm" TargetMode="External"/><Relationship Id="rId5" Type="http://schemas.openxmlformats.org/officeDocument/2006/relationships/hyperlink" Target="https://www.graphpad.com/guides/prism/8/statistics/stat_interpreting-results-mixed-mod.htm" TargetMode="External"/><Relationship Id="rId4" Type="http://schemas.openxmlformats.org/officeDocument/2006/relationships/hyperlink" Target="https://www.graphpad.com/guides/prism/8/statistics/anova_table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repeated-measures-anova-statistical-guide-2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pad.com/guides/prism/8/statistics/stat_interpreting_results_contingen_2_2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index.htm?stat_checklist_mannwhitney.htm" TargetMode="External"/><Relationship Id="rId4" Type="http://schemas.openxmlformats.org/officeDocument/2006/relationships/hyperlink" Target="https://www.graphpad.com/guides/prism/7/statistics/index.htm?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oosing_a_t_tes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how_the_unpaired_t_test_works2.htm" TargetMode="External"/><Relationship Id="rId7" Type="http://schemas.openxmlformats.org/officeDocument/2006/relationships/hyperlink" Target="https://www.graphpad.com/guides/prism/8/statistics/how_the_wilcoxon_matched_pairs_test_work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interpreting_results_kolmogorov-smirnov_test.htm" TargetMode="External"/><Relationship Id="rId5" Type="http://schemas.openxmlformats.org/officeDocument/2006/relationships/hyperlink" Target="https://www.graphpad.com/guides/prism/8/statistics/how_the_mann-whitney_test_works.htm" TargetMode="External"/><Relationship Id="rId4" Type="http://schemas.openxmlformats.org/officeDocument/2006/relationships/hyperlink" Target="https://www.graphpad.com/guides/prism/8/statistics/interpretingpairedttests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5692431" y="3486939"/>
            <a:ext cx="282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(Repeat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Measures)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02240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AA115-8BB3-054B-BB1C-AC233FD97496}"/>
              </a:ext>
            </a:extLst>
          </p:cNvPr>
          <p:cNvSpPr txBox="1"/>
          <p:nvPr/>
        </p:nvSpPr>
        <p:spPr>
          <a:xfrm>
            <a:off x="2073349" y="4486940"/>
            <a:ext cx="578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sz="1400" dirty="0"/>
              <a:t>Deciding when to use a nonparametric test i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straightforward</a:t>
            </a:r>
            <a:r>
              <a:rPr lang="en-US" sz="1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606103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bone</a:t>
            </a:r>
            <a:r>
              <a:rPr lang="zh-CN" altLang="en-US" i="1" dirty="0"/>
              <a:t> </a:t>
            </a:r>
            <a:r>
              <a:rPr lang="en-US" altLang="zh-CN" i="1" dirty="0"/>
              <a:t>density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calcium</a:t>
            </a:r>
            <a:r>
              <a:rPr lang="zh-CN" altLang="en-US" i="1" dirty="0"/>
              <a:t> </a:t>
            </a:r>
            <a:r>
              <a:rPr lang="en-US" altLang="zh-CN" i="1" dirty="0"/>
              <a:t>intake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sample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62A9-FCC5-C647-A4C8-A8B5437B9C5B}"/>
              </a:ext>
            </a:extLst>
          </p:cNvPr>
          <p:cNvSpPr txBox="1"/>
          <p:nvPr/>
        </p:nvSpPr>
        <p:spPr>
          <a:xfrm>
            <a:off x="358815" y="3368234"/>
            <a:ext cx="72804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dirty="0"/>
              <a:t> </a:t>
            </a:r>
            <a:r>
              <a:rPr lang="en-US" altLang="zh-CN" sz="1600" dirty="0"/>
              <a:t>result</a:t>
            </a:r>
            <a:r>
              <a:rPr lang="en-US" altLang="zh-CN" dirty="0"/>
              <a:t>:</a:t>
            </a:r>
          </a:p>
          <a:p>
            <a:r>
              <a:rPr lang="en-US" altLang="zh-CN" sz="1600" dirty="0">
                <a:hlinkClick r:id="rId3"/>
              </a:rPr>
              <a:t>Ordinary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one-way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RM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one-way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mixed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model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one-way</a:t>
            </a:r>
            <a:r>
              <a:rPr lang="en-US" altLang="zh-CN" sz="1600" dirty="0"/>
              <a:t>,</a:t>
            </a:r>
            <a:r>
              <a:rPr lang="zh-CN" altLang="en-US" sz="1600" dirty="0"/>
              <a:t>  </a:t>
            </a:r>
            <a:r>
              <a:rPr lang="en-US" altLang="zh-CN" sz="1600" dirty="0">
                <a:hlinkClick r:id="rId6"/>
              </a:rPr>
              <a:t>Kruskal-Wallis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altLang="zh-CN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Friedman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Source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of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8141"/>
              </p:ext>
            </p:extLst>
          </p:nvPr>
        </p:nvGraphicFramePr>
        <p:xfrm>
          <a:off x="533081" y="1445585"/>
          <a:ext cx="2479369" cy="1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396551" y="1371421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3" y="1371421"/>
            <a:ext cx="2479369" cy="20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</a:t>
            </a:r>
            <a:r>
              <a:rPr lang="en-US" altLang="zh-CN" sz="1800" dirty="0"/>
              <a:t>’</a:t>
            </a:r>
            <a:r>
              <a:rPr lang="en-US" sz="1800" dirty="0"/>
              <a:t>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BBE-9287-B14C-BC90-8434748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49F-3BEF-6347-9D58-FC9DB30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94F8-A0A0-8743-A2A7-F711021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155A2-B8FA-8444-BC0C-2A6C95C81F8E}"/>
              </a:ext>
            </a:extLst>
          </p:cNvPr>
          <p:cNvSpPr txBox="1"/>
          <p:nvPr/>
        </p:nvSpPr>
        <p:spPr>
          <a:xfrm>
            <a:off x="335666" y="3530278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2"/>
              </a:rPr>
              <a:t>Chi-square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and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Fisher’s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exact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0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matched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pairs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[Read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more]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Assume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Gaussian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distribution?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Choose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A179-26DF-7442-AC6B-B47E29759DE4}"/>
              </a:ext>
            </a:extLst>
          </p:cNvPr>
          <p:cNvSpPr txBox="1"/>
          <p:nvPr/>
        </p:nvSpPr>
        <p:spPr>
          <a:xfrm>
            <a:off x="345190" y="3275635"/>
            <a:ext cx="766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3"/>
              </a:rPr>
              <a:t>Unpaired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paired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Mann-Whitney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test</a:t>
            </a:r>
            <a:r>
              <a:rPr lang="en-US" altLang="zh-CN" sz="1600" dirty="0"/>
              <a:t>,</a:t>
            </a:r>
            <a:r>
              <a:rPr lang="en-US" sz="1600" dirty="0"/>
              <a:t> </a:t>
            </a:r>
            <a:r>
              <a:rPr lang="en-US" altLang="zh-CN" sz="1600" dirty="0">
                <a:hlinkClick r:id="rId6"/>
              </a:rPr>
              <a:t>K</a:t>
            </a:r>
            <a:r>
              <a:rPr lang="en-US" sz="1600" dirty="0">
                <a:hlinkClick r:id="rId6"/>
              </a:rPr>
              <a:t>olmogorov-</a:t>
            </a:r>
            <a:r>
              <a:rPr lang="en-US" altLang="zh-CN" sz="1600" dirty="0">
                <a:hlinkClick r:id="rId6"/>
              </a:rPr>
              <a:t>S</a:t>
            </a:r>
            <a:r>
              <a:rPr lang="en-US" sz="1600" dirty="0">
                <a:hlinkClick r:id="rId6"/>
              </a:rPr>
              <a:t>mirnov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Wilcoxon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matched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pair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(Matching/Repeat</a:t>
            </a:r>
            <a:r>
              <a:rPr lang="zh-CN" altLang="en-US" sz="2000" dirty="0"/>
              <a:t> </a:t>
            </a:r>
            <a:r>
              <a:rPr lang="en-US" altLang="zh-CN" sz="2000" dirty="0"/>
              <a:t>Measure)?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customXml/itemProps2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10362</TotalTime>
  <Words>1364</Words>
  <Application>Microsoft Macintosh PowerPoint</Application>
  <PresentationFormat>On-screen Show (16:9)</PresentationFormat>
  <Paragraphs>212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Let’s practice in Prism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110</cp:revision>
  <cp:lastPrinted>2019-10-08T21:29:30Z</cp:lastPrinted>
  <dcterms:created xsi:type="dcterms:W3CDTF">2019-09-30T18:39:02Z</dcterms:created>
  <dcterms:modified xsi:type="dcterms:W3CDTF">2020-03-12T13:53:19Z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