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VVXsrf+elOsUWOQH3fnHU7ios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CDD3BD-30B2-4017-B7CB-3B253EC008EF}">
  <a:tblStyle styleId="{ADCDD3BD-30B2-4017-B7CB-3B253EC008E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5"/>
          </a:solidFill>
        </a:fill>
      </a:tcStyle>
    </a:wholeTbl>
    <a:band1H>
      <a:tcTxStyle/>
      <a:tcStyle>
        <a:fill>
          <a:solidFill>
            <a:srgbClr val="CEE2EA"/>
          </a:solidFill>
        </a:fill>
      </a:tcStyle>
    </a:band1H>
    <a:band2H>
      <a:tcTxStyle/>
    </a:band2H>
    <a:band1V>
      <a:tcTxStyle/>
      <a:tcStyle>
        <a:fill>
          <a:solidFill>
            <a:srgbClr val="CEE2E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F1F5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F1F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7f4f645a_0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147f4f645a_0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47f4f645a_0_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147f4f645a_0_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5e476be5e_3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15e476be5e_3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e476be5e_3_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15e476be5e_3_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5e476be5e_3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15e476be5e_3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7f4f645a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7f4f645a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58320" y="81000"/>
            <a:ext cx="7793280" cy="1204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5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Informações do sistema</a:t>
            </a:r>
            <a:endParaRPr b="0" i="0" sz="35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04000" y="1368000"/>
            <a:ext cx="9071400" cy="2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OpenMP:</a:t>
            </a:r>
            <a:endParaRPr sz="26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Intel(R) Core(TM) i7-5500U </a:t>
            </a:r>
            <a:r>
              <a:rPr lang="pt-BR" sz="2600"/>
              <a:t>CORE</a:t>
            </a: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@ 2.40GHz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GB RA</a:t>
            </a:r>
            <a:r>
              <a:rPr lang="pt-BR" sz="2600"/>
              <a:t>M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 Corporation HD Graphics 5500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504613" y="3393000"/>
            <a:ext cx="9071400" cy="2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OpenMPI:</a:t>
            </a:r>
            <a:endParaRPr sz="2600"/>
          </a:p>
          <a:p>
            <a:pPr indent="-393700" lvl="0" marL="457200" marR="0" rtl="0" algn="l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lang="pt-BR" sz="2600"/>
              <a:t>4x LABP2D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47f4f645a_0_32"/>
          <p:cNvSpPr/>
          <p:nvPr/>
        </p:nvSpPr>
        <p:spPr>
          <a:xfrm>
            <a:off x="504000" y="216000"/>
            <a:ext cx="7138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70">
                <a:solidFill>
                  <a:srgbClr val="FFFFFF"/>
                </a:solidFill>
              </a:rPr>
              <a:t>OpenMPI: Comparação de COREs</a:t>
            </a:r>
            <a:endParaRPr b="0" i="0" sz="35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1147f4f645a_0_3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0" y="1339550"/>
            <a:ext cx="6816630" cy="42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47f4f645a_0_38"/>
          <p:cNvSpPr/>
          <p:nvPr/>
        </p:nvSpPr>
        <p:spPr>
          <a:xfrm>
            <a:off x="504000" y="216000"/>
            <a:ext cx="71385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70">
                <a:solidFill>
                  <a:srgbClr val="FFFFFF"/>
                </a:solidFill>
              </a:rPr>
              <a:t>OpenMPI: Paralelo x Serial</a:t>
            </a:r>
            <a:endParaRPr b="0" i="0" sz="35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1147f4f645a_0_3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000" y="1364725"/>
            <a:ext cx="6816630" cy="42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147f4f645a_0_38"/>
          <p:cNvSpPr txBox="1"/>
          <p:nvPr/>
        </p:nvSpPr>
        <p:spPr>
          <a:xfrm>
            <a:off x="3716850" y="1572625"/>
            <a:ext cx="11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Serial</a:t>
            </a:r>
            <a:endParaRPr/>
          </a:p>
        </p:txBody>
      </p:sp>
      <p:sp>
        <p:nvSpPr>
          <p:cNvPr id="130" name="Google Shape;130;g1147f4f645a_0_38"/>
          <p:cNvSpPr txBox="1"/>
          <p:nvPr/>
        </p:nvSpPr>
        <p:spPr>
          <a:xfrm>
            <a:off x="5223275" y="1572625"/>
            <a:ext cx="11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Paralelo</a:t>
            </a:r>
            <a:endParaRPr/>
          </a:p>
        </p:txBody>
      </p:sp>
      <p:sp>
        <p:nvSpPr>
          <p:cNvPr id="131" name="Google Shape;131;g1147f4f645a_0_38"/>
          <p:cNvSpPr txBox="1"/>
          <p:nvPr/>
        </p:nvSpPr>
        <p:spPr>
          <a:xfrm>
            <a:off x="2771775" y="5270350"/>
            <a:ext cx="1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 palavras</a:t>
            </a:r>
            <a:endParaRPr/>
          </a:p>
        </p:txBody>
      </p:sp>
      <p:sp>
        <p:nvSpPr>
          <p:cNvPr id="132" name="Google Shape;132;g1147f4f645a_0_38"/>
          <p:cNvSpPr txBox="1"/>
          <p:nvPr/>
        </p:nvSpPr>
        <p:spPr>
          <a:xfrm>
            <a:off x="4626813" y="5270350"/>
            <a:ext cx="1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 palavras</a:t>
            </a:r>
            <a:endParaRPr/>
          </a:p>
        </p:txBody>
      </p:sp>
      <p:sp>
        <p:nvSpPr>
          <p:cNvPr id="133" name="Google Shape;133;g1147f4f645a_0_38"/>
          <p:cNvSpPr txBox="1"/>
          <p:nvPr/>
        </p:nvSpPr>
        <p:spPr>
          <a:xfrm>
            <a:off x="6481863" y="5270350"/>
            <a:ext cx="133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palavra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5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Conclusões</a:t>
            </a:r>
            <a:endParaRPr b="0" i="0" sz="35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-1" y="1368000"/>
            <a:ext cx="10080625" cy="430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Foi verificado a superioridade do paralelismo neste caso de uso.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 considerar uma senha segura, aquela que possui mais de 8 caracteres.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Existe um gargalo no tamanho da palavra e não no número de palavras (paralelismo)</a:t>
            </a:r>
            <a:endParaRPr sz="2600"/>
          </a:p>
          <a:p>
            <a:pPr indent="-457200" lvl="0" marL="457200" marR="0" rtl="0" algn="l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um ganho com o aumento de números de processadores porém é um ganho logaritmo (Lei de Amdahl).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e476be5e_3_16"/>
          <p:cNvSpPr/>
          <p:nvPr/>
        </p:nvSpPr>
        <p:spPr>
          <a:xfrm>
            <a:off x="504000" y="216000"/>
            <a:ext cx="7018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70">
                <a:solidFill>
                  <a:srgbClr val="FFFFFF"/>
                </a:solidFill>
              </a:rPr>
              <a:t>Código</a:t>
            </a:r>
            <a:endParaRPr b="0" i="0" sz="35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15e476be5e_3_16"/>
          <p:cNvSpPr/>
          <p:nvPr/>
        </p:nvSpPr>
        <p:spPr>
          <a:xfrm>
            <a:off x="504001" y="1639300"/>
            <a:ext cx="35751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</a:pPr>
            <a:r>
              <a:rPr lang="pt-BR" sz="2600"/>
              <a:t>Função decrypt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g115e476be5e_3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925" y="2462300"/>
            <a:ext cx="62484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e476be5e_3_28"/>
          <p:cNvSpPr/>
          <p:nvPr/>
        </p:nvSpPr>
        <p:spPr>
          <a:xfrm>
            <a:off x="504000" y="216000"/>
            <a:ext cx="7018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570">
                <a:solidFill>
                  <a:schemeClr val="lt1"/>
                </a:solidFill>
              </a:rPr>
              <a:t>Código</a:t>
            </a:r>
            <a:endParaRPr b="0" i="0" sz="35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15e476be5e_3_28"/>
          <p:cNvSpPr/>
          <p:nvPr/>
        </p:nvSpPr>
        <p:spPr>
          <a:xfrm>
            <a:off x="503992" y="1639300"/>
            <a:ext cx="31341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</a:pPr>
            <a:r>
              <a:rPr lang="pt-BR" sz="2600"/>
              <a:t>Rotina OpenMP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115e476be5e_3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700" y="2748125"/>
            <a:ext cx="5191925" cy="12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e476be5e_3_22"/>
          <p:cNvSpPr/>
          <p:nvPr/>
        </p:nvSpPr>
        <p:spPr>
          <a:xfrm>
            <a:off x="504000" y="216000"/>
            <a:ext cx="7018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570">
                <a:solidFill>
                  <a:schemeClr val="lt1"/>
                </a:solidFill>
              </a:rPr>
              <a:t>Código</a:t>
            </a:r>
            <a:endParaRPr b="0" i="0" sz="35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15e476be5e_3_22"/>
          <p:cNvSpPr/>
          <p:nvPr/>
        </p:nvSpPr>
        <p:spPr>
          <a:xfrm>
            <a:off x="504000" y="1368000"/>
            <a:ext cx="9071400" cy="2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15e476be5e_3_22"/>
          <p:cNvSpPr/>
          <p:nvPr/>
        </p:nvSpPr>
        <p:spPr>
          <a:xfrm>
            <a:off x="503992" y="1639300"/>
            <a:ext cx="31341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</a:pPr>
            <a:r>
              <a:rPr lang="pt-BR" sz="2600"/>
              <a:t>Rotina OpenMPI</a:t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1148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85" name="Google Shape;85;g115e476be5e_3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50" y="2381225"/>
            <a:ext cx="5672250" cy="2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504000" y="1368000"/>
            <a:ext cx="9070920" cy="32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5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Dados coletados</a:t>
            </a:r>
            <a:endParaRPr b="0" i="0" sz="35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124561" y="14143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{ADCDD3BD-30B2-4017-B7CB-3B253EC008EF}</a:tableStyleId>
              </a:tblPr>
              <a:tblGrid>
                <a:gridCol w="2495025"/>
                <a:gridCol w="915450"/>
                <a:gridCol w="693325"/>
                <a:gridCol w="693325"/>
                <a:gridCol w="976025"/>
                <a:gridCol w="774100"/>
                <a:gridCol w="787550"/>
                <a:gridCol w="2495025"/>
              </a:tblGrid>
              <a:tr h="47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OpenMP</a:t>
                      </a:r>
                      <a:endParaRPr b="0" i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Segundos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ctr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Aceleração(SENHA = 3wVB,Lta,yo4 )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Serial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2,651806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3,363068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5,701013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83,089034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162,330039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209,637283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Paralelo(2 </a:t>
                      </a:r>
                      <a:r>
                        <a:rPr b="1" lang="pt-BR" sz="1000"/>
                        <a:t>CORE</a:t>
                      </a:r>
                      <a:r>
                        <a:rPr b="1" lang="pt-BR" sz="1000" u="none" cap="none" strike="noStrike"/>
                        <a:t>s)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0,898419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1,149007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1,923524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30,449835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59,888291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78,913683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2,656539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Paralelo(3 </a:t>
                      </a:r>
                      <a:r>
                        <a:rPr b="1" lang="pt-BR" sz="1000"/>
                        <a:t>CORE</a:t>
                      </a:r>
                      <a:r>
                        <a:rPr b="1" lang="pt-BR" sz="1000" u="none" cap="none" strike="noStrike"/>
                        <a:t>s)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0,906095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1,135918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1,933164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30,821581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60,778455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73,391349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2,85643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Paralelo(4 </a:t>
                      </a:r>
                      <a:r>
                        <a:rPr b="1" lang="pt-BR" sz="1000"/>
                        <a:t>CORE</a:t>
                      </a:r>
                      <a:r>
                        <a:rPr b="1" lang="pt-BR" sz="1000" u="none" cap="none" strike="noStrike"/>
                        <a:t>s)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0,903585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1,122294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1,933164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30,57113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59,317353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71,877246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2,916601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Eficiência(2 </a:t>
                      </a:r>
                      <a:r>
                        <a:rPr b="1" lang="pt-BR" sz="1000"/>
                        <a:t>CORE</a:t>
                      </a:r>
                      <a:r>
                        <a:rPr b="1" lang="pt-BR" sz="1000" u="none" cap="none" strike="noStrike"/>
                        <a:t>s)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1,475818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1,463467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1,481919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1,364359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1,355274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1,32827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Eficiência(3 </a:t>
                      </a:r>
                      <a:r>
                        <a:rPr b="1" lang="pt-BR" sz="1000"/>
                        <a:t>CORE</a:t>
                      </a:r>
                      <a:r>
                        <a:rPr b="1" lang="pt-BR" sz="1000" u="none" cap="none" strike="noStrike"/>
                        <a:t>s)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0,975544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0,986887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0,983019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0,898602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0,890283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0,952143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Eficiência(4 </a:t>
                      </a:r>
                      <a:r>
                        <a:rPr b="1" lang="pt-BR" sz="1000"/>
                        <a:t>CORE</a:t>
                      </a:r>
                      <a:r>
                        <a:rPr b="1" lang="pt-BR" sz="1000" u="none" cap="none" strike="noStrike"/>
                        <a:t>s)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0,73369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0,74915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0,737265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0,679473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0,684159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0,72915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Senhas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3Wm,SC6,cp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zz,lLu,4D7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N,Sop,ARI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OaKc,NJ,Xn 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bK,3LUf,2Bp9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800" u="none" cap="none" strike="noStrike"/>
                        <a:t>3wVB,Lta,yo4</a:t>
                      </a:r>
                      <a:endParaRPr b="0" i="0" sz="8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g1147f4f645a_0_2"/>
          <p:cNvGraphicFramePr/>
          <p:nvPr/>
        </p:nvGraphicFramePr>
        <p:xfrm>
          <a:off x="124561" y="14143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{ADCDD3BD-30B2-4017-B7CB-3B253EC008EF}</a:tableStyleId>
              </a:tblPr>
              <a:tblGrid>
                <a:gridCol w="1907825"/>
                <a:gridCol w="823700"/>
                <a:gridCol w="769450"/>
                <a:gridCol w="714975"/>
                <a:gridCol w="826125"/>
                <a:gridCol w="827225"/>
                <a:gridCol w="758050"/>
                <a:gridCol w="794425"/>
                <a:gridCol w="830775"/>
                <a:gridCol w="794450"/>
                <a:gridCol w="803500"/>
              </a:tblGrid>
              <a:tr h="47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OpenMPI</a:t>
                      </a:r>
                      <a:endParaRPr b="0" i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  <a:tc grid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Segundos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225" marB="0" marR="6225" marL="62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Paralelo (10 COREs)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0,000283</a:t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0,000199</a:t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0,010556</a:t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0,025392</a:t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0,653879</a:t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28,706746</a:t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32,852885</a:t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90,472198</a:t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118,418671</a:t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132,105225</a:t>
                      </a:r>
                      <a:endParaRPr sz="1100"/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Tempo Total Serial (10  COREs)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403,246034</a:t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Tempo Total (10  COREs)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132,105225</a:t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Paralelo (</a:t>
                      </a:r>
                      <a:r>
                        <a:rPr b="1" lang="pt-BR" sz="1000"/>
                        <a:t>3</a:t>
                      </a:r>
                      <a:r>
                        <a:rPr b="1" lang="pt-BR" sz="1000" u="none" cap="none" strike="noStrike"/>
                        <a:t> COREs)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91,064168</a:t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117,957534</a:t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132,250722</a:t>
                      </a:r>
                      <a:endParaRPr sz="1100"/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Tempo Total Serial (3  COREs)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341,272424</a:t>
                      </a:r>
                      <a:endParaRPr sz="1100"/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</a:tr>
              <a:tr h="2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Tempo Total (3  COREs)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132,250722</a:t>
                      </a:r>
                      <a:endParaRPr sz="1100"/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</a:tr>
              <a:tr h="2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</a:tr>
              <a:tr h="2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 u="none" cap="none" strike="noStrike"/>
                        <a:t>Paralelo (1 CORE)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132,581923</a:t>
                      </a:r>
                      <a:endParaRPr sz="1100"/>
                    </a:p>
                  </a:txBody>
                  <a:tcPr marT="6225" marB="0" marR="6225" marL="6225" anchor="b"/>
                </a:tc>
              </a:tr>
              <a:tr h="2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Tempo Total Serial (1  CORE)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132,581923</a:t>
                      </a:r>
                      <a:endParaRPr sz="1100"/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</a:tr>
              <a:tr h="2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Tempo Total (1  CORE)</a:t>
                      </a:r>
                      <a:endParaRPr b="1" i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132,581923</a:t>
                      </a:r>
                      <a:endParaRPr sz="1100"/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/>
                </a:tc>
              </a:tr>
              <a:tr h="2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225" marB="0" marR="6225" marL="6225" anchor="b"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Senhas</a:t>
                      </a:r>
                      <a:endParaRPr b="1" sz="1000"/>
                    </a:p>
                  </a:txBody>
                  <a:tcPr marT="6225" marB="0" marR="6225" marL="6225" anchor="b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rb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Fz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wVh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xEHb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tRDd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rG7F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q86S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hhCY</a:t>
                      </a:r>
                      <a:endParaRPr sz="1100"/>
                    </a:p>
                  </a:txBody>
                  <a:tcPr marT="91425" marB="91425" marR="28575" marL="28575" anchor="b">
                    <a:lnL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g1147f4f645a_0_2"/>
          <p:cNvSpPr/>
          <p:nvPr/>
        </p:nvSpPr>
        <p:spPr>
          <a:xfrm>
            <a:off x="504000" y="216000"/>
            <a:ext cx="70188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5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Dados coletados</a:t>
            </a:r>
            <a:endParaRPr b="0" i="0" sz="35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70">
                <a:solidFill>
                  <a:srgbClr val="FFFFFF"/>
                </a:solidFill>
              </a:rPr>
              <a:t>OpenMP: </a:t>
            </a:r>
            <a:r>
              <a:rPr b="0" i="0" lang="pt-BR" sz="35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Serial x Paralelo</a:t>
            </a:r>
            <a:endParaRPr b="0" i="0" sz="35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550" y="1357845"/>
            <a:ext cx="6816438" cy="421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70">
                <a:solidFill>
                  <a:schemeClr val="lt1"/>
                </a:solidFill>
              </a:rPr>
              <a:t>OpenMP: </a:t>
            </a:r>
            <a:r>
              <a:rPr b="0" i="0" lang="pt-BR" sz="35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Aceleração</a:t>
            </a:r>
            <a:endParaRPr b="0" i="0" sz="35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75" y="1358920"/>
            <a:ext cx="6816438" cy="421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504000" y="216000"/>
            <a:ext cx="7018920" cy="93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70">
                <a:solidFill>
                  <a:schemeClr val="lt1"/>
                </a:solidFill>
              </a:rPr>
              <a:t>OpenMP: </a:t>
            </a:r>
            <a:r>
              <a:rPr b="0" i="0" lang="pt-BR" sz="35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Eficiência</a:t>
            </a:r>
            <a:endParaRPr b="0" i="0" sz="357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500" y="1312570"/>
            <a:ext cx="6816438" cy="421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2022-02-11T15:52:19Z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