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8" r:id="rId4"/>
    <p:sldId id="267" r:id="rId5"/>
    <p:sldId id="269" r:id="rId6"/>
    <p:sldId id="270" r:id="rId7"/>
    <p:sldId id="266" r:id="rId8"/>
    <p:sldId id="257" r:id="rId9"/>
    <p:sldId id="258" r:id="rId10"/>
    <p:sldId id="259" r:id="rId11"/>
    <p:sldId id="260" r:id="rId12"/>
    <p:sldId id="261"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94660"/>
  </p:normalViewPr>
  <p:slideViewPr>
    <p:cSldViewPr snapToGrid="0">
      <p:cViewPr varScale="1">
        <p:scale>
          <a:sx n="70" d="100"/>
          <a:sy n="70"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D23857D-020E-4C7D-902A-536DB90B7B25}" type="datetimeFigureOut">
              <a:rPr lang="es-PE" smtClean="0"/>
              <a:t>4/12/2020</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351195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D23857D-020E-4C7D-902A-536DB90B7B25}" type="datetimeFigureOut">
              <a:rPr lang="es-PE" smtClean="0"/>
              <a:t>4/12/2020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80970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D23857D-020E-4C7D-902A-536DB90B7B25}" type="datetimeFigureOut">
              <a:rPr lang="es-PE" smtClean="0"/>
              <a:t>4/12/2020</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B9CB85-4BBB-4779-9DCC-4CC52314ABA4}"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4397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D23857D-020E-4C7D-902A-536DB90B7B25}" type="datetimeFigureOut">
              <a:rPr lang="es-PE" smtClean="0"/>
              <a:t>4/12/2020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2939539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D23857D-020E-4C7D-902A-536DB90B7B25}" type="datetimeFigureOut">
              <a:rPr lang="es-PE" smtClean="0"/>
              <a:t>4/12/2020</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B9CB85-4BBB-4779-9DCC-4CC52314ABA4}"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5484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D23857D-020E-4C7D-902A-536DB90B7B25}" type="datetimeFigureOut">
              <a:rPr lang="es-PE" smtClean="0"/>
              <a:t>4/12/2020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73366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23857D-020E-4C7D-902A-536DB90B7B25}" type="datetimeFigureOut">
              <a:rPr lang="es-PE" smtClean="0"/>
              <a:t>4/12/2020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3355260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23857D-020E-4C7D-902A-536DB90B7B25}" type="datetimeFigureOut">
              <a:rPr lang="es-PE" smtClean="0"/>
              <a:t>4/12/2020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113571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23857D-020E-4C7D-902A-536DB90B7B25}" type="datetimeFigureOut">
              <a:rPr lang="es-PE" smtClean="0"/>
              <a:t>4/12/2020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61965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D23857D-020E-4C7D-902A-536DB90B7B25}" type="datetimeFigureOut">
              <a:rPr lang="es-PE" smtClean="0"/>
              <a:t>4/12/2020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290086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D23857D-020E-4C7D-902A-536DB90B7B25}" type="datetimeFigureOut">
              <a:rPr lang="es-PE" smtClean="0"/>
              <a:t>4/12/2020</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374198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D23857D-020E-4C7D-902A-536DB90B7B25}" type="datetimeFigureOut">
              <a:rPr lang="es-PE" smtClean="0"/>
              <a:t>4/12/2020</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143912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D23857D-020E-4C7D-902A-536DB90B7B25}" type="datetimeFigureOut">
              <a:rPr lang="es-PE" smtClean="0"/>
              <a:t>4/12/2020</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257568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3857D-020E-4C7D-902A-536DB90B7B25}" type="datetimeFigureOut">
              <a:rPr lang="es-PE" smtClean="0"/>
              <a:t>4/12/2020</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319088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23857D-020E-4C7D-902A-536DB90B7B25}" type="datetimeFigureOut">
              <a:rPr lang="es-PE" smtClean="0"/>
              <a:t>4/12/2020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363990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23857D-020E-4C7D-902A-536DB90B7B25}" type="datetimeFigureOut">
              <a:rPr lang="es-PE" smtClean="0"/>
              <a:t>4/12/2020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B9CB85-4BBB-4779-9DCC-4CC52314ABA4}" type="slidenum">
              <a:rPr lang="es-PE" smtClean="0"/>
              <a:t>‹Nº›</a:t>
            </a:fld>
            <a:endParaRPr lang="es-PE"/>
          </a:p>
        </p:txBody>
      </p:sp>
    </p:spTree>
    <p:extLst>
      <p:ext uri="{BB962C8B-B14F-4D97-AF65-F5344CB8AC3E}">
        <p14:creationId xmlns:p14="http://schemas.microsoft.com/office/powerpoint/2010/main" val="3228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23857D-020E-4C7D-902A-536DB90B7B25}" type="datetimeFigureOut">
              <a:rPr lang="es-PE" smtClean="0"/>
              <a:t>4/12/2020</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5B9CB85-4BBB-4779-9DCC-4CC52314ABA4}" type="slidenum">
              <a:rPr lang="es-PE" smtClean="0"/>
              <a:t>‹Nº›</a:t>
            </a:fld>
            <a:endParaRPr lang="es-PE"/>
          </a:p>
        </p:txBody>
      </p:sp>
    </p:spTree>
    <p:extLst>
      <p:ext uri="{BB962C8B-B14F-4D97-AF65-F5344CB8AC3E}">
        <p14:creationId xmlns:p14="http://schemas.microsoft.com/office/powerpoint/2010/main" val="4239084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Grafos</a:t>
            </a:r>
            <a:endParaRPr lang="es-PE" dirty="0"/>
          </a:p>
        </p:txBody>
      </p:sp>
      <p:sp>
        <p:nvSpPr>
          <p:cNvPr id="3" name="Subtítulo 2"/>
          <p:cNvSpPr>
            <a:spLocks noGrp="1"/>
          </p:cNvSpPr>
          <p:nvPr>
            <p:ph type="subTitle" idx="1"/>
          </p:nvPr>
        </p:nvSpPr>
        <p:spPr/>
        <p:txBody>
          <a:bodyPr/>
          <a:lstStyle/>
          <a:p>
            <a:r>
              <a:rPr lang="es-PE" dirty="0" smtClean="0"/>
              <a:t>Ing. Flor Elizabeth Cerdán León</a:t>
            </a:r>
            <a:endParaRPr lang="es-PE" dirty="0"/>
          </a:p>
        </p:txBody>
      </p:sp>
    </p:spTree>
    <p:extLst>
      <p:ext uri="{BB962C8B-B14F-4D97-AF65-F5344CB8AC3E}">
        <p14:creationId xmlns:p14="http://schemas.microsoft.com/office/powerpoint/2010/main" val="4237691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Grafos No Dirigidos</a:t>
            </a:r>
            <a:endParaRPr lang="es-PE" dirty="0"/>
          </a:p>
        </p:txBody>
      </p:sp>
      <p:sp>
        <p:nvSpPr>
          <p:cNvPr id="3" name="Marcador de contenido 2"/>
          <p:cNvSpPr>
            <a:spLocks noGrp="1"/>
          </p:cNvSpPr>
          <p:nvPr>
            <p:ph idx="1"/>
          </p:nvPr>
        </p:nvSpPr>
        <p:spPr/>
        <p:txBody>
          <a:bodyPr/>
          <a:lstStyle/>
          <a:p>
            <a:r>
              <a:rPr lang="es-PE" dirty="0" smtClean="0"/>
              <a:t>El grafo es no dirigido si las aristas están formadas pares de nodos no ordenados. Se representa con un segmento uniendo los nodos, u      w.</a:t>
            </a:r>
          </a:p>
          <a:p>
            <a:endParaRPr lang="es-PE" dirty="0"/>
          </a:p>
        </p:txBody>
      </p:sp>
      <p:cxnSp>
        <p:nvCxnSpPr>
          <p:cNvPr id="5" name="Conector recto 4"/>
          <p:cNvCxnSpPr/>
          <p:nvPr/>
        </p:nvCxnSpPr>
        <p:spPr>
          <a:xfrm>
            <a:off x="10267406" y="2638697"/>
            <a:ext cx="36576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lipse 5"/>
          <p:cNvSpPr/>
          <p:nvPr/>
        </p:nvSpPr>
        <p:spPr>
          <a:xfrm>
            <a:off x="4715691" y="5512805"/>
            <a:ext cx="1712575"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Chiclayo</a:t>
            </a:r>
            <a:endParaRPr lang="es-PE" dirty="0"/>
          </a:p>
        </p:txBody>
      </p:sp>
      <p:sp>
        <p:nvSpPr>
          <p:cNvPr id="7" name="Elipse 6"/>
          <p:cNvSpPr/>
          <p:nvPr/>
        </p:nvSpPr>
        <p:spPr>
          <a:xfrm>
            <a:off x="5722871" y="3516226"/>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Lima</a:t>
            </a:r>
            <a:endParaRPr lang="es-PE" dirty="0"/>
          </a:p>
        </p:txBody>
      </p:sp>
      <p:sp>
        <p:nvSpPr>
          <p:cNvPr id="8" name="Elipse 7"/>
          <p:cNvSpPr/>
          <p:nvPr/>
        </p:nvSpPr>
        <p:spPr>
          <a:xfrm>
            <a:off x="9004662" y="3564263"/>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Trujillo</a:t>
            </a:r>
            <a:endParaRPr lang="es-PE" dirty="0"/>
          </a:p>
        </p:txBody>
      </p:sp>
      <p:sp>
        <p:nvSpPr>
          <p:cNvPr id="9" name="Elipse 8"/>
          <p:cNvSpPr/>
          <p:nvPr/>
        </p:nvSpPr>
        <p:spPr>
          <a:xfrm>
            <a:off x="7450182" y="5499603"/>
            <a:ext cx="1698172"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Tarapoto</a:t>
            </a:r>
            <a:endParaRPr lang="es-PE" dirty="0"/>
          </a:p>
        </p:txBody>
      </p:sp>
      <p:cxnSp>
        <p:nvCxnSpPr>
          <p:cNvPr id="10" name="Conector recto 9"/>
          <p:cNvCxnSpPr>
            <a:endCxn id="8" idx="2"/>
          </p:cNvCxnSpPr>
          <p:nvPr/>
        </p:nvCxnSpPr>
        <p:spPr>
          <a:xfrm>
            <a:off x="7133660" y="3853543"/>
            <a:ext cx="1871002" cy="17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p:cNvCxnSpPr>
            <a:stCxn id="7" idx="4"/>
            <a:endCxn id="6" idx="0"/>
          </p:cNvCxnSpPr>
          <p:nvPr/>
        </p:nvCxnSpPr>
        <p:spPr>
          <a:xfrm flipH="1">
            <a:off x="5571979" y="4130180"/>
            <a:ext cx="856287" cy="1382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p:cNvCxnSpPr>
            <a:stCxn id="7" idx="5"/>
            <a:endCxn id="9" idx="0"/>
          </p:cNvCxnSpPr>
          <p:nvPr/>
        </p:nvCxnSpPr>
        <p:spPr>
          <a:xfrm>
            <a:off x="6927055" y="4040269"/>
            <a:ext cx="1372213" cy="1459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p:cNvCxnSpPr>
            <a:stCxn id="9" idx="6"/>
            <a:endCxn id="8" idx="4"/>
          </p:cNvCxnSpPr>
          <p:nvPr/>
        </p:nvCxnSpPr>
        <p:spPr>
          <a:xfrm flipV="1">
            <a:off x="9148354" y="4178217"/>
            <a:ext cx="561703" cy="16283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801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Grafo Dirigido</a:t>
            </a:r>
            <a:endParaRPr lang="es-PE" dirty="0"/>
          </a:p>
        </p:txBody>
      </p:sp>
      <p:sp>
        <p:nvSpPr>
          <p:cNvPr id="3" name="Marcador de contenido 2"/>
          <p:cNvSpPr>
            <a:spLocks noGrp="1"/>
          </p:cNvSpPr>
          <p:nvPr>
            <p:ph idx="1"/>
          </p:nvPr>
        </p:nvSpPr>
        <p:spPr/>
        <p:txBody>
          <a:bodyPr/>
          <a:lstStyle/>
          <a:p>
            <a:r>
              <a:rPr lang="es-PE" dirty="0" smtClean="0"/>
              <a:t>Si los pares de nodos que forman las aristas son ordenados se representa con una flecha que indica la dirección de la relación, u            w</a:t>
            </a:r>
            <a:endParaRPr lang="es-PE" dirty="0"/>
          </a:p>
        </p:txBody>
      </p:sp>
      <p:cxnSp>
        <p:nvCxnSpPr>
          <p:cNvPr id="5" name="Conector recto de flecha 4"/>
          <p:cNvCxnSpPr/>
          <p:nvPr/>
        </p:nvCxnSpPr>
        <p:spPr>
          <a:xfrm>
            <a:off x="9362720" y="2568694"/>
            <a:ext cx="492369" cy="2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lipse 5"/>
          <p:cNvSpPr/>
          <p:nvPr/>
        </p:nvSpPr>
        <p:spPr>
          <a:xfrm>
            <a:off x="4715691" y="5512805"/>
            <a:ext cx="1712575"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Chiclayo</a:t>
            </a:r>
            <a:endParaRPr lang="es-PE" dirty="0"/>
          </a:p>
        </p:txBody>
      </p:sp>
      <p:sp>
        <p:nvSpPr>
          <p:cNvPr id="7" name="Elipse 6"/>
          <p:cNvSpPr/>
          <p:nvPr/>
        </p:nvSpPr>
        <p:spPr>
          <a:xfrm>
            <a:off x="5722871" y="3516226"/>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Lima</a:t>
            </a:r>
            <a:endParaRPr lang="es-PE" dirty="0"/>
          </a:p>
        </p:txBody>
      </p:sp>
      <p:sp>
        <p:nvSpPr>
          <p:cNvPr id="8" name="Elipse 7"/>
          <p:cNvSpPr/>
          <p:nvPr/>
        </p:nvSpPr>
        <p:spPr>
          <a:xfrm>
            <a:off x="9004662" y="3564263"/>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Trujillo</a:t>
            </a:r>
            <a:endParaRPr lang="es-PE" dirty="0"/>
          </a:p>
        </p:txBody>
      </p:sp>
      <p:sp>
        <p:nvSpPr>
          <p:cNvPr id="9" name="Elipse 8"/>
          <p:cNvSpPr/>
          <p:nvPr/>
        </p:nvSpPr>
        <p:spPr>
          <a:xfrm>
            <a:off x="7450182" y="5499603"/>
            <a:ext cx="1698172"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Tarapoto</a:t>
            </a:r>
            <a:endParaRPr lang="es-PE" dirty="0"/>
          </a:p>
        </p:txBody>
      </p:sp>
      <p:cxnSp>
        <p:nvCxnSpPr>
          <p:cNvPr id="11" name="Conector recto de flecha 10"/>
          <p:cNvCxnSpPr>
            <a:stCxn id="7" idx="6"/>
            <a:endCxn id="8" idx="2"/>
          </p:cNvCxnSpPr>
          <p:nvPr/>
        </p:nvCxnSpPr>
        <p:spPr>
          <a:xfrm>
            <a:off x="7133660" y="3823203"/>
            <a:ext cx="1871002" cy="4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stCxn id="8" idx="4"/>
            <a:endCxn id="9" idx="7"/>
          </p:cNvCxnSpPr>
          <p:nvPr/>
        </p:nvCxnSpPr>
        <p:spPr>
          <a:xfrm flipH="1">
            <a:off x="8899662" y="4178217"/>
            <a:ext cx="810395" cy="1411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9" idx="1"/>
            <a:endCxn id="7" idx="4"/>
          </p:cNvCxnSpPr>
          <p:nvPr/>
        </p:nvCxnSpPr>
        <p:spPr>
          <a:xfrm flipH="1" flipV="1">
            <a:off x="6428266" y="4130180"/>
            <a:ext cx="1270608" cy="1459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7" idx="3"/>
            <a:endCxn id="6" idx="1"/>
          </p:cNvCxnSpPr>
          <p:nvPr/>
        </p:nvCxnSpPr>
        <p:spPr>
          <a:xfrm flipH="1">
            <a:off x="4966492" y="4040269"/>
            <a:ext cx="962984" cy="1562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37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Camino</a:t>
            </a:r>
            <a:endParaRPr lang="es-PE" dirty="0"/>
          </a:p>
        </p:txBody>
      </p:sp>
      <p:sp>
        <p:nvSpPr>
          <p:cNvPr id="3" name="Marcador de contenido 2"/>
          <p:cNvSpPr>
            <a:spLocks noGrp="1"/>
          </p:cNvSpPr>
          <p:nvPr>
            <p:ph idx="1"/>
          </p:nvPr>
        </p:nvSpPr>
        <p:spPr>
          <a:xfrm>
            <a:off x="2367144" y="1297577"/>
            <a:ext cx="8915400" cy="5560423"/>
          </a:xfrm>
        </p:spPr>
        <p:txBody>
          <a:bodyPr/>
          <a:lstStyle/>
          <a:p>
            <a:r>
              <a:rPr lang="es-PE" sz="1600" dirty="0" smtClean="0"/>
              <a:t>Es una secuencia de vértices dentro de un grafo tal que exista una arista entre cada vértice. Se dice que dos vértices están conectados sí existe un camino que vaya de un lado  otro, de lo contrario estarán desconectados.</a:t>
            </a:r>
          </a:p>
          <a:p>
            <a:endParaRPr lang="es-PE" dirty="0"/>
          </a:p>
          <a:p>
            <a:endParaRPr lang="es-PE" dirty="0" smtClean="0"/>
          </a:p>
          <a:p>
            <a:endParaRPr lang="es-PE" dirty="0"/>
          </a:p>
          <a:p>
            <a:pPr marL="0" indent="0">
              <a:buNone/>
            </a:pPr>
            <a:r>
              <a:rPr lang="es-PE" dirty="0" smtClean="0"/>
              <a:t> </a:t>
            </a:r>
            <a:endParaRPr lang="es-PE" dirty="0"/>
          </a:p>
        </p:txBody>
      </p:sp>
      <p:sp>
        <p:nvSpPr>
          <p:cNvPr id="4" name="Elipse 3"/>
          <p:cNvSpPr/>
          <p:nvPr/>
        </p:nvSpPr>
        <p:spPr>
          <a:xfrm>
            <a:off x="3735977" y="4075892"/>
            <a:ext cx="1712575"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Chiclayo</a:t>
            </a:r>
            <a:endParaRPr lang="es-PE" dirty="0"/>
          </a:p>
        </p:txBody>
      </p:sp>
      <p:sp>
        <p:nvSpPr>
          <p:cNvPr id="6" name="Elipse 5"/>
          <p:cNvSpPr/>
          <p:nvPr/>
        </p:nvSpPr>
        <p:spPr>
          <a:xfrm>
            <a:off x="8024948" y="2127350"/>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Trujillo</a:t>
            </a:r>
            <a:endParaRPr lang="es-PE" dirty="0"/>
          </a:p>
        </p:txBody>
      </p:sp>
      <p:sp>
        <p:nvSpPr>
          <p:cNvPr id="7" name="Elipse 6"/>
          <p:cNvSpPr/>
          <p:nvPr/>
        </p:nvSpPr>
        <p:spPr>
          <a:xfrm>
            <a:off x="6470468" y="4062690"/>
            <a:ext cx="1698172"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Tarapoto</a:t>
            </a:r>
            <a:endParaRPr lang="es-PE" dirty="0"/>
          </a:p>
        </p:txBody>
      </p:sp>
      <p:cxnSp>
        <p:nvCxnSpPr>
          <p:cNvPr id="8" name="Conector recto 7"/>
          <p:cNvCxnSpPr>
            <a:endCxn id="6" idx="2"/>
          </p:cNvCxnSpPr>
          <p:nvPr/>
        </p:nvCxnSpPr>
        <p:spPr>
          <a:xfrm>
            <a:off x="6153946" y="2416630"/>
            <a:ext cx="1871002" cy="17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p:cNvCxnSpPr>
            <a:stCxn id="7" idx="6"/>
            <a:endCxn id="6" idx="4"/>
          </p:cNvCxnSpPr>
          <p:nvPr/>
        </p:nvCxnSpPr>
        <p:spPr>
          <a:xfrm flipV="1">
            <a:off x="8168640" y="2741304"/>
            <a:ext cx="561703" cy="1628363"/>
          </a:xfrm>
          <a:prstGeom prst="line">
            <a:avLst/>
          </a:prstGeom>
        </p:spPr>
        <p:style>
          <a:lnRef idx="1">
            <a:schemeClr val="accent1"/>
          </a:lnRef>
          <a:fillRef idx="0">
            <a:schemeClr val="accent1"/>
          </a:fillRef>
          <a:effectRef idx="0">
            <a:schemeClr val="accent1"/>
          </a:effectRef>
          <a:fontRef idx="minor">
            <a:schemeClr val="tx1"/>
          </a:fontRef>
        </p:style>
      </p:cxnSp>
      <p:sp>
        <p:nvSpPr>
          <p:cNvPr id="12" name="Elipse 11"/>
          <p:cNvSpPr/>
          <p:nvPr/>
        </p:nvSpPr>
        <p:spPr>
          <a:xfrm>
            <a:off x="5448551" y="3217310"/>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Piura</a:t>
            </a:r>
            <a:endParaRPr lang="es-PE" dirty="0"/>
          </a:p>
        </p:txBody>
      </p:sp>
      <p:cxnSp>
        <p:nvCxnSpPr>
          <p:cNvPr id="14" name="Conector recto 13"/>
          <p:cNvCxnSpPr>
            <a:stCxn id="4" idx="0"/>
            <a:endCxn id="12" idx="4"/>
          </p:cNvCxnSpPr>
          <p:nvPr/>
        </p:nvCxnSpPr>
        <p:spPr>
          <a:xfrm flipV="1">
            <a:off x="4592265" y="3831264"/>
            <a:ext cx="1561681" cy="244628"/>
          </a:xfrm>
          <a:prstGeom prst="line">
            <a:avLst/>
          </a:prstGeom>
        </p:spPr>
        <p:style>
          <a:lnRef idx="1">
            <a:schemeClr val="accent1"/>
          </a:lnRef>
          <a:fillRef idx="0">
            <a:schemeClr val="accent1"/>
          </a:fillRef>
          <a:effectRef idx="0">
            <a:schemeClr val="accent1"/>
          </a:effectRef>
          <a:fontRef idx="minor">
            <a:schemeClr val="tx1"/>
          </a:fontRef>
        </p:style>
      </p:cxnSp>
      <p:sp>
        <p:nvSpPr>
          <p:cNvPr id="5" name="Elipse 4"/>
          <p:cNvSpPr/>
          <p:nvPr/>
        </p:nvSpPr>
        <p:spPr>
          <a:xfrm>
            <a:off x="4743157" y="2079313"/>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Lima</a:t>
            </a:r>
            <a:endParaRPr lang="es-PE" dirty="0"/>
          </a:p>
        </p:txBody>
      </p:sp>
      <p:sp>
        <p:nvSpPr>
          <p:cNvPr id="16" name="Rectángulo 15"/>
          <p:cNvSpPr/>
          <p:nvPr/>
        </p:nvSpPr>
        <p:spPr>
          <a:xfrm>
            <a:off x="4153988" y="5603966"/>
            <a:ext cx="45763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t>Camino1 = (Lima, Trujillo, Tarapoto)</a:t>
            </a:r>
          </a:p>
          <a:p>
            <a:r>
              <a:rPr lang="es-PE" dirty="0" smtClean="0"/>
              <a:t>Camino2= (Chiclayo, Piura)</a:t>
            </a:r>
            <a:endParaRPr lang="es-PE" dirty="0"/>
          </a:p>
        </p:txBody>
      </p:sp>
    </p:spTree>
    <p:extLst>
      <p:ext uri="{BB962C8B-B14F-4D97-AF65-F5344CB8AC3E}">
        <p14:creationId xmlns:p14="http://schemas.microsoft.com/office/powerpoint/2010/main" val="255891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Peso</a:t>
            </a:r>
            <a:endParaRPr lang="es-PE" dirty="0"/>
          </a:p>
        </p:txBody>
      </p:sp>
      <p:sp>
        <p:nvSpPr>
          <p:cNvPr id="3" name="Marcador de contenido 2"/>
          <p:cNvSpPr>
            <a:spLocks noGrp="1"/>
          </p:cNvSpPr>
          <p:nvPr>
            <p:ph idx="1"/>
          </p:nvPr>
        </p:nvSpPr>
        <p:spPr>
          <a:xfrm>
            <a:off x="2589212" y="2133600"/>
            <a:ext cx="8915400" cy="4267200"/>
          </a:xfrm>
        </p:spPr>
        <p:txBody>
          <a:bodyPr/>
          <a:lstStyle/>
          <a:p>
            <a:r>
              <a:rPr lang="es-PE" dirty="0" smtClean="0"/>
              <a:t>Es la distancia que hay de un vértice a otro.</a:t>
            </a:r>
          </a:p>
          <a:p>
            <a:endParaRPr lang="es-PE" dirty="0"/>
          </a:p>
          <a:p>
            <a:endParaRPr lang="es-PE" dirty="0"/>
          </a:p>
        </p:txBody>
      </p:sp>
      <p:sp>
        <p:nvSpPr>
          <p:cNvPr id="4" name="Elipse 3"/>
          <p:cNvSpPr/>
          <p:nvPr/>
        </p:nvSpPr>
        <p:spPr>
          <a:xfrm>
            <a:off x="5722871" y="3516226"/>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Lima</a:t>
            </a:r>
            <a:endParaRPr lang="es-PE" dirty="0"/>
          </a:p>
        </p:txBody>
      </p:sp>
      <p:sp>
        <p:nvSpPr>
          <p:cNvPr id="5" name="Elipse 4"/>
          <p:cNvSpPr/>
          <p:nvPr/>
        </p:nvSpPr>
        <p:spPr>
          <a:xfrm>
            <a:off x="9004662" y="3564263"/>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Trujillo</a:t>
            </a:r>
            <a:endParaRPr lang="es-PE" dirty="0"/>
          </a:p>
        </p:txBody>
      </p:sp>
      <p:sp>
        <p:nvSpPr>
          <p:cNvPr id="6" name="Elipse 5"/>
          <p:cNvSpPr/>
          <p:nvPr/>
        </p:nvSpPr>
        <p:spPr>
          <a:xfrm>
            <a:off x="7450182" y="5499603"/>
            <a:ext cx="1698172"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Tarapoto</a:t>
            </a:r>
            <a:endParaRPr lang="es-PE" dirty="0"/>
          </a:p>
        </p:txBody>
      </p:sp>
      <p:cxnSp>
        <p:nvCxnSpPr>
          <p:cNvPr id="7" name="Conector recto de flecha 6"/>
          <p:cNvCxnSpPr>
            <a:stCxn id="4" idx="6"/>
            <a:endCxn id="5" idx="2"/>
          </p:cNvCxnSpPr>
          <p:nvPr/>
        </p:nvCxnSpPr>
        <p:spPr>
          <a:xfrm>
            <a:off x="7133660" y="3823203"/>
            <a:ext cx="1871002" cy="4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a:stCxn id="5" idx="4"/>
            <a:endCxn id="6" idx="7"/>
          </p:cNvCxnSpPr>
          <p:nvPr/>
        </p:nvCxnSpPr>
        <p:spPr>
          <a:xfrm flipH="1">
            <a:off x="8899662" y="4178217"/>
            <a:ext cx="810395" cy="1411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stCxn id="6" idx="1"/>
            <a:endCxn id="4" idx="4"/>
          </p:cNvCxnSpPr>
          <p:nvPr/>
        </p:nvCxnSpPr>
        <p:spPr>
          <a:xfrm flipH="1" flipV="1">
            <a:off x="6428266" y="4130180"/>
            <a:ext cx="1270608" cy="1459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4" idx="3"/>
          </p:cNvCxnSpPr>
          <p:nvPr/>
        </p:nvCxnSpPr>
        <p:spPr>
          <a:xfrm flipH="1">
            <a:off x="4966492" y="4040269"/>
            <a:ext cx="962984" cy="1562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p:cNvSpPr/>
          <p:nvPr/>
        </p:nvSpPr>
        <p:spPr>
          <a:xfrm>
            <a:off x="4216901" y="5604245"/>
            <a:ext cx="1712575"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Chiclayo</a:t>
            </a:r>
            <a:endParaRPr lang="es-PE" dirty="0"/>
          </a:p>
        </p:txBody>
      </p:sp>
      <p:sp>
        <p:nvSpPr>
          <p:cNvPr id="12" name="Rectángulo 11"/>
          <p:cNvSpPr/>
          <p:nvPr/>
        </p:nvSpPr>
        <p:spPr>
          <a:xfrm>
            <a:off x="7698874" y="3363221"/>
            <a:ext cx="526199" cy="340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20</a:t>
            </a:r>
            <a:endParaRPr lang="es-PE" dirty="0">
              <a:solidFill>
                <a:schemeClr val="tx1"/>
              </a:solidFill>
            </a:endParaRPr>
          </a:p>
        </p:txBody>
      </p:sp>
      <p:sp>
        <p:nvSpPr>
          <p:cNvPr id="13" name="Rectángulo 12"/>
          <p:cNvSpPr/>
          <p:nvPr/>
        </p:nvSpPr>
        <p:spPr>
          <a:xfrm>
            <a:off x="7126706" y="4481209"/>
            <a:ext cx="526199" cy="340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3</a:t>
            </a:r>
            <a:r>
              <a:rPr lang="es-PE" dirty="0" smtClean="0">
                <a:solidFill>
                  <a:schemeClr val="tx1"/>
                </a:solidFill>
              </a:rPr>
              <a:t>0</a:t>
            </a:r>
            <a:endParaRPr lang="es-PE" dirty="0">
              <a:solidFill>
                <a:schemeClr val="tx1"/>
              </a:solidFill>
            </a:endParaRPr>
          </a:p>
        </p:txBody>
      </p:sp>
      <p:sp>
        <p:nvSpPr>
          <p:cNvPr id="14" name="Rectángulo 13"/>
          <p:cNvSpPr/>
          <p:nvPr/>
        </p:nvSpPr>
        <p:spPr>
          <a:xfrm>
            <a:off x="5459771" y="4846345"/>
            <a:ext cx="526199" cy="340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5</a:t>
            </a:r>
            <a:r>
              <a:rPr lang="es-PE" dirty="0" smtClean="0">
                <a:solidFill>
                  <a:schemeClr val="tx1"/>
                </a:solidFill>
              </a:rPr>
              <a:t>0</a:t>
            </a:r>
            <a:endParaRPr lang="es-PE" dirty="0">
              <a:solidFill>
                <a:schemeClr val="tx1"/>
              </a:solidFill>
            </a:endParaRPr>
          </a:p>
        </p:txBody>
      </p:sp>
      <p:sp>
        <p:nvSpPr>
          <p:cNvPr id="15" name="Rectángulo 14"/>
          <p:cNvSpPr/>
          <p:nvPr/>
        </p:nvSpPr>
        <p:spPr>
          <a:xfrm>
            <a:off x="9446956" y="4874578"/>
            <a:ext cx="526199" cy="340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25</a:t>
            </a:r>
            <a:endParaRPr lang="es-PE" dirty="0">
              <a:solidFill>
                <a:schemeClr val="tx1"/>
              </a:solidFill>
            </a:endParaRPr>
          </a:p>
        </p:txBody>
      </p:sp>
    </p:spTree>
    <p:extLst>
      <p:ext uri="{BB962C8B-B14F-4D97-AF65-F5344CB8AC3E}">
        <p14:creationId xmlns:p14="http://schemas.microsoft.com/office/powerpoint/2010/main" val="270762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Matriz de Adyacencia</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617068196"/>
              </p:ext>
            </p:extLst>
          </p:nvPr>
        </p:nvGraphicFramePr>
        <p:xfrm>
          <a:off x="3428662" y="1432426"/>
          <a:ext cx="1874835" cy="1854200"/>
        </p:xfrm>
        <a:graphic>
          <a:graphicData uri="http://schemas.openxmlformats.org/drawingml/2006/table">
            <a:tbl>
              <a:tblPr firstRow="1" bandRow="1">
                <a:tableStyleId>{5C22544A-7EE6-4342-B048-85BDC9FD1C3A}</a:tableStyleId>
              </a:tblPr>
              <a:tblGrid>
                <a:gridCol w="374967">
                  <a:extLst>
                    <a:ext uri="{9D8B030D-6E8A-4147-A177-3AD203B41FA5}">
                      <a16:colId xmlns:a16="http://schemas.microsoft.com/office/drawing/2014/main" val="2786104430"/>
                    </a:ext>
                  </a:extLst>
                </a:gridCol>
                <a:gridCol w="374967">
                  <a:extLst>
                    <a:ext uri="{9D8B030D-6E8A-4147-A177-3AD203B41FA5}">
                      <a16:colId xmlns:a16="http://schemas.microsoft.com/office/drawing/2014/main" val="2773226021"/>
                    </a:ext>
                  </a:extLst>
                </a:gridCol>
                <a:gridCol w="374967">
                  <a:extLst>
                    <a:ext uri="{9D8B030D-6E8A-4147-A177-3AD203B41FA5}">
                      <a16:colId xmlns:a16="http://schemas.microsoft.com/office/drawing/2014/main" val="527487411"/>
                    </a:ext>
                  </a:extLst>
                </a:gridCol>
                <a:gridCol w="374967">
                  <a:extLst>
                    <a:ext uri="{9D8B030D-6E8A-4147-A177-3AD203B41FA5}">
                      <a16:colId xmlns:a16="http://schemas.microsoft.com/office/drawing/2014/main" val="2725153156"/>
                    </a:ext>
                  </a:extLst>
                </a:gridCol>
                <a:gridCol w="374967">
                  <a:extLst>
                    <a:ext uri="{9D8B030D-6E8A-4147-A177-3AD203B41FA5}">
                      <a16:colId xmlns:a16="http://schemas.microsoft.com/office/drawing/2014/main" val="1677548204"/>
                    </a:ext>
                  </a:extLst>
                </a:gridCol>
              </a:tblGrid>
              <a:tr h="370840">
                <a:tc>
                  <a:txBody>
                    <a:bodyPr/>
                    <a:lstStyle/>
                    <a:p>
                      <a:pPr algn="ctr"/>
                      <a:r>
                        <a:rPr lang="es-PE" dirty="0" smtClean="0"/>
                        <a:t>0</a:t>
                      </a:r>
                      <a:endParaRPr lang="es-PE" dirty="0"/>
                    </a:p>
                  </a:txBody>
                  <a:tcPr/>
                </a:tc>
                <a:tc>
                  <a:txBody>
                    <a:bodyPr/>
                    <a:lstStyle/>
                    <a:p>
                      <a:pPr algn="ctr"/>
                      <a:r>
                        <a:rPr lang="es-PE" dirty="0" smtClean="0"/>
                        <a:t>1</a:t>
                      </a:r>
                      <a:endParaRPr lang="es-PE" dirty="0"/>
                    </a:p>
                  </a:txBody>
                  <a:tcPr/>
                </a:tc>
                <a:tc>
                  <a:txBody>
                    <a:bodyPr/>
                    <a:lstStyle/>
                    <a:p>
                      <a:pPr algn="ctr"/>
                      <a:r>
                        <a:rPr lang="es-PE" dirty="0" smtClean="0"/>
                        <a:t>1</a:t>
                      </a:r>
                      <a:endParaRPr lang="es-PE" dirty="0"/>
                    </a:p>
                  </a:txBody>
                  <a:tcPr/>
                </a:tc>
                <a:tc>
                  <a:txBody>
                    <a:bodyPr/>
                    <a:lstStyle/>
                    <a:p>
                      <a:pPr algn="ctr"/>
                      <a:r>
                        <a:rPr lang="es-PE" dirty="0" smtClean="0"/>
                        <a:t>0</a:t>
                      </a:r>
                      <a:endParaRPr lang="es-PE" dirty="0"/>
                    </a:p>
                  </a:txBody>
                  <a:tcPr/>
                </a:tc>
                <a:tc>
                  <a:txBody>
                    <a:bodyPr/>
                    <a:lstStyle/>
                    <a:p>
                      <a:pPr algn="ctr"/>
                      <a:r>
                        <a:rPr lang="es-PE" dirty="0" smtClean="0"/>
                        <a:t>0</a:t>
                      </a:r>
                      <a:endParaRPr lang="es-PE" dirty="0"/>
                    </a:p>
                  </a:txBody>
                  <a:tcPr/>
                </a:tc>
                <a:extLst>
                  <a:ext uri="{0D108BD9-81ED-4DB2-BD59-A6C34878D82A}">
                    <a16:rowId xmlns:a16="http://schemas.microsoft.com/office/drawing/2014/main" val="3337602310"/>
                  </a:ext>
                </a:extLst>
              </a:tr>
              <a:tr h="370840">
                <a:tc>
                  <a:txBody>
                    <a:bodyPr/>
                    <a:lstStyle/>
                    <a:p>
                      <a:pPr algn="ctr"/>
                      <a:r>
                        <a:rPr lang="es-PE" dirty="0" smtClean="0"/>
                        <a:t>1</a:t>
                      </a:r>
                      <a:endParaRPr lang="es-PE" dirty="0"/>
                    </a:p>
                  </a:txBody>
                  <a:tcPr/>
                </a:tc>
                <a:tc>
                  <a:txBody>
                    <a:bodyPr/>
                    <a:lstStyle/>
                    <a:p>
                      <a:pPr algn="ctr"/>
                      <a:r>
                        <a:rPr lang="es-PE" dirty="0" smtClean="0"/>
                        <a:t>0</a:t>
                      </a:r>
                      <a:endParaRPr lang="es-PE" dirty="0"/>
                    </a:p>
                  </a:txBody>
                  <a:tcPr/>
                </a:tc>
                <a:tc>
                  <a:txBody>
                    <a:bodyPr/>
                    <a:lstStyle/>
                    <a:p>
                      <a:pPr algn="ctr"/>
                      <a:r>
                        <a:rPr lang="es-PE" dirty="0" smtClean="0"/>
                        <a:t>1</a:t>
                      </a:r>
                      <a:endParaRPr lang="es-PE" dirty="0"/>
                    </a:p>
                  </a:txBody>
                  <a:tcPr/>
                </a:tc>
                <a:tc>
                  <a:txBody>
                    <a:bodyPr/>
                    <a:lstStyle/>
                    <a:p>
                      <a:pPr algn="ctr"/>
                      <a:r>
                        <a:rPr lang="es-PE" dirty="0" smtClean="0"/>
                        <a:t>0</a:t>
                      </a:r>
                      <a:endParaRPr lang="es-PE" dirty="0"/>
                    </a:p>
                  </a:txBody>
                  <a:tcPr/>
                </a:tc>
                <a:tc>
                  <a:txBody>
                    <a:bodyPr/>
                    <a:lstStyle/>
                    <a:p>
                      <a:pPr algn="ctr"/>
                      <a:r>
                        <a:rPr lang="es-PE" dirty="0" smtClean="0"/>
                        <a:t>0</a:t>
                      </a:r>
                      <a:endParaRPr lang="es-PE" dirty="0"/>
                    </a:p>
                  </a:txBody>
                  <a:tcPr/>
                </a:tc>
                <a:extLst>
                  <a:ext uri="{0D108BD9-81ED-4DB2-BD59-A6C34878D82A}">
                    <a16:rowId xmlns:a16="http://schemas.microsoft.com/office/drawing/2014/main" val="779792147"/>
                  </a:ext>
                </a:extLst>
              </a:tr>
              <a:tr h="370840">
                <a:tc>
                  <a:txBody>
                    <a:bodyPr/>
                    <a:lstStyle/>
                    <a:p>
                      <a:pPr algn="ctr"/>
                      <a:r>
                        <a:rPr lang="es-PE" dirty="0" smtClean="0"/>
                        <a:t>0</a:t>
                      </a:r>
                      <a:endParaRPr lang="es-PE" dirty="0"/>
                    </a:p>
                  </a:txBody>
                  <a:tcPr/>
                </a:tc>
                <a:tc>
                  <a:txBody>
                    <a:bodyPr/>
                    <a:lstStyle/>
                    <a:p>
                      <a:pPr algn="ctr"/>
                      <a:r>
                        <a:rPr lang="es-PE" dirty="0" smtClean="0"/>
                        <a:t>1</a:t>
                      </a:r>
                      <a:endParaRPr lang="es-PE" dirty="0"/>
                    </a:p>
                  </a:txBody>
                  <a:tcPr/>
                </a:tc>
                <a:tc>
                  <a:txBody>
                    <a:bodyPr/>
                    <a:lstStyle/>
                    <a:p>
                      <a:pPr algn="ctr"/>
                      <a:r>
                        <a:rPr lang="es-PE" dirty="0" smtClean="0"/>
                        <a:t>0</a:t>
                      </a:r>
                      <a:endParaRPr lang="es-PE" dirty="0"/>
                    </a:p>
                  </a:txBody>
                  <a:tcPr/>
                </a:tc>
                <a:tc>
                  <a:txBody>
                    <a:bodyPr/>
                    <a:lstStyle/>
                    <a:p>
                      <a:pPr algn="ctr"/>
                      <a:r>
                        <a:rPr lang="es-PE" dirty="0" smtClean="0"/>
                        <a:t>0</a:t>
                      </a:r>
                      <a:endParaRPr lang="es-PE" dirty="0"/>
                    </a:p>
                  </a:txBody>
                  <a:tcPr/>
                </a:tc>
                <a:tc>
                  <a:txBody>
                    <a:bodyPr/>
                    <a:lstStyle/>
                    <a:p>
                      <a:pPr algn="ctr"/>
                      <a:r>
                        <a:rPr lang="es-PE" dirty="0" smtClean="0"/>
                        <a:t>0</a:t>
                      </a:r>
                      <a:endParaRPr lang="es-PE" dirty="0"/>
                    </a:p>
                  </a:txBody>
                  <a:tcPr/>
                </a:tc>
                <a:extLst>
                  <a:ext uri="{0D108BD9-81ED-4DB2-BD59-A6C34878D82A}">
                    <a16:rowId xmlns:a16="http://schemas.microsoft.com/office/drawing/2014/main" val="2936718484"/>
                  </a:ext>
                </a:extLst>
              </a:tr>
              <a:tr h="370840">
                <a:tc>
                  <a:txBody>
                    <a:bodyPr/>
                    <a:lstStyle/>
                    <a:p>
                      <a:pPr algn="ctr"/>
                      <a:r>
                        <a:rPr lang="es-PE" dirty="0" smtClean="0"/>
                        <a:t>0</a:t>
                      </a:r>
                      <a:endParaRPr lang="es-PE" dirty="0"/>
                    </a:p>
                  </a:txBody>
                  <a:tcPr/>
                </a:tc>
                <a:tc>
                  <a:txBody>
                    <a:bodyPr/>
                    <a:lstStyle/>
                    <a:p>
                      <a:pPr algn="ctr"/>
                      <a:r>
                        <a:rPr lang="es-PE" dirty="0" smtClean="0"/>
                        <a:t>1</a:t>
                      </a:r>
                      <a:endParaRPr lang="es-PE" dirty="0"/>
                    </a:p>
                  </a:txBody>
                  <a:tcPr/>
                </a:tc>
                <a:tc>
                  <a:txBody>
                    <a:bodyPr/>
                    <a:lstStyle/>
                    <a:p>
                      <a:pPr algn="ctr"/>
                      <a:r>
                        <a:rPr lang="es-PE" dirty="0" smtClean="0"/>
                        <a:t>1</a:t>
                      </a:r>
                      <a:endParaRPr lang="es-PE" dirty="0"/>
                    </a:p>
                  </a:txBody>
                  <a:tcPr/>
                </a:tc>
                <a:tc>
                  <a:txBody>
                    <a:bodyPr/>
                    <a:lstStyle/>
                    <a:p>
                      <a:pPr algn="ctr"/>
                      <a:r>
                        <a:rPr lang="es-PE" dirty="0" smtClean="0"/>
                        <a:t>0</a:t>
                      </a:r>
                      <a:endParaRPr lang="es-PE" dirty="0"/>
                    </a:p>
                  </a:txBody>
                  <a:tcPr/>
                </a:tc>
                <a:tc>
                  <a:txBody>
                    <a:bodyPr/>
                    <a:lstStyle/>
                    <a:p>
                      <a:pPr algn="ctr"/>
                      <a:r>
                        <a:rPr lang="es-PE" dirty="0" smtClean="0"/>
                        <a:t>0</a:t>
                      </a:r>
                      <a:endParaRPr lang="es-PE" dirty="0"/>
                    </a:p>
                  </a:txBody>
                  <a:tcPr/>
                </a:tc>
                <a:extLst>
                  <a:ext uri="{0D108BD9-81ED-4DB2-BD59-A6C34878D82A}">
                    <a16:rowId xmlns:a16="http://schemas.microsoft.com/office/drawing/2014/main" val="3249928891"/>
                  </a:ext>
                </a:extLst>
              </a:tr>
              <a:tr h="370840">
                <a:tc>
                  <a:txBody>
                    <a:bodyPr/>
                    <a:lstStyle/>
                    <a:p>
                      <a:pPr algn="ctr"/>
                      <a:r>
                        <a:rPr lang="es-PE" dirty="0" smtClean="0"/>
                        <a:t>1</a:t>
                      </a:r>
                      <a:endParaRPr lang="es-PE" dirty="0"/>
                    </a:p>
                  </a:txBody>
                  <a:tcPr/>
                </a:tc>
                <a:tc>
                  <a:txBody>
                    <a:bodyPr/>
                    <a:lstStyle/>
                    <a:p>
                      <a:pPr algn="ctr"/>
                      <a:r>
                        <a:rPr lang="es-PE" dirty="0" smtClean="0"/>
                        <a:t>0</a:t>
                      </a:r>
                      <a:endParaRPr lang="es-PE" dirty="0"/>
                    </a:p>
                  </a:txBody>
                  <a:tcPr/>
                </a:tc>
                <a:tc>
                  <a:txBody>
                    <a:bodyPr/>
                    <a:lstStyle/>
                    <a:p>
                      <a:pPr algn="ctr"/>
                      <a:r>
                        <a:rPr lang="es-PE" dirty="0" smtClean="0"/>
                        <a:t>0</a:t>
                      </a:r>
                      <a:endParaRPr lang="es-PE" dirty="0"/>
                    </a:p>
                  </a:txBody>
                  <a:tcPr/>
                </a:tc>
                <a:tc>
                  <a:txBody>
                    <a:bodyPr/>
                    <a:lstStyle/>
                    <a:p>
                      <a:pPr algn="ctr"/>
                      <a:r>
                        <a:rPr lang="es-PE" dirty="0" smtClean="0"/>
                        <a:t>0</a:t>
                      </a:r>
                      <a:endParaRPr lang="es-PE" dirty="0"/>
                    </a:p>
                  </a:txBody>
                  <a:tcPr/>
                </a:tc>
                <a:tc>
                  <a:txBody>
                    <a:bodyPr/>
                    <a:lstStyle/>
                    <a:p>
                      <a:pPr algn="ctr"/>
                      <a:r>
                        <a:rPr lang="es-PE" dirty="0" smtClean="0"/>
                        <a:t>0</a:t>
                      </a:r>
                      <a:endParaRPr lang="es-PE" dirty="0"/>
                    </a:p>
                  </a:txBody>
                  <a:tcPr/>
                </a:tc>
                <a:extLst>
                  <a:ext uri="{0D108BD9-81ED-4DB2-BD59-A6C34878D82A}">
                    <a16:rowId xmlns:a16="http://schemas.microsoft.com/office/drawing/2014/main" val="3235361925"/>
                  </a:ext>
                </a:extLst>
              </a:tr>
            </a:tbl>
          </a:graphicData>
        </a:graphic>
      </p:graphicFrame>
      <p:sp>
        <p:nvSpPr>
          <p:cNvPr id="5" name="Elipse 4"/>
          <p:cNvSpPr/>
          <p:nvPr/>
        </p:nvSpPr>
        <p:spPr>
          <a:xfrm>
            <a:off x="2589175" y="373781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a:t>
            </a:r>
            <a:endParaRPr lang="es-PE" dirty="0"/>
          </a:p>
        </p:txBody>
      </p:sp>
      <p:sp>
        <p:nvSpPr>
          <p:cNvPr id="6" name="Elipse 5"/>
          <p:cNvSpPr/>
          <p:nvPr/>
        </p:nvSpPr>
        <p:spPr>
          <a:xfrm>
            <a:off x="4387709" y="457476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s-PE" dirty="0"/>
          </a:p>
        </p:txBody>
      </p:sp>
      <p:sp>
        <p:nvSpPr>
          <p:cNvPr id="7" name="Elipse 6"/>
          <p:cNvSpPr/>
          <p:nvPr/>
        </p:nvSpPr>
        <p:spPr>
          <a:xfrm>
            <a:off x="3185120" y="579399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s-PE" dirty="0"/>
          </a:p>
        </p:txBody>
      </p:sp>
      <p:sp>
        <p:nvSpPr>
          <p:cNvPr id="8" name="Elipse 7"/>
          <p:cNvSpPr/>
          <p:nvPr/>
        </p:nvSpPr>
        <p:spPr>
          <a:xfrm>
            <a:off x="6877715" y="560671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s-PE" dirty="0"/>
          </a:p>
        </p:txBody>
      </p:sp>
      <p:sp>
        <p:nvSpPr>
          <p:cNvPr id="9" name="Elipse 8"/>
          <p:cNvSpPr/>
          <p:nvPr/>
        </p:nvSpPr>
        <p:spPr>
          <a:xfrm>
            <a:off x="6186244" y="373781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a:t>
            </a:r>
            <a:endParaRPr lang="es-PE" dirty="0"/>
          </a:p>
        </p:txBody>
      </p:sp>
      <p:cxnSp>
        <p:nvCxnSpPr>
          <p:cNvPr id="11" name="Conector recto de flecha 10"/>
          <p:cNvCxnSpPr>
            <a:stCxn id="5" idx="7"/>
            <a:endCxn id="9" idx="1"/>
          </p:cNvCxnSpPr>
          <p:nvPr/>
        </p:nvCxnSpPr>
        <p:spPr>
          <a:xfrm>
            <a:off x="3369664" y="3871722"/>
            <a:ext cx="2950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9" idx="2"/>
            <a:endCxn id="5" idx="6"/>
          </p:cNvCxnSpPr>
          <p:nvPr/>
        </p:nvCxnSpPr>
        <p:spPr>
          <a:xfrm flipH="1">
            <a:off x="3503575" y="4195011"/>
            <a:ext cx="2682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6" idx="2"/>
            <a:endCxn id="5" idx="5"/>
          </p:cNvCxnSpPr>
          <p:nvPr/>
        </p:nvCxnSpPr>
        <p:spPr>
          <a:xfrm flipH="1" flipV="1">
            <a:off x="3369664" y="4518300"/>
            <a:ext cx="1018045" cy="51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a:stCxn id="5" idx="4"/>
            <a:endCxn id="7" idx="0"/>
          </p:cNvCxnSpPr>
          <p:nvPr/>
        </p:nvCxnSpPr>
        <p:spPr>
          <a:xfrm>
            <a:off x="3046375" y="4652211"/>
            <a:ext cx="595945" cy="114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8" idx="0"/>
            <a:endCxn id="9" idx="5"/>
          </p:cNvCxnSpPr>
          <p:nvPr/>
        </p:nvCxnSpPr>
        <p:spPr>
          <a:xfrm flipH="1" flipV="1">
            <a:off x="6966733" y="4518300"/>
            <a:ext cx="368182" cy="108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2589174" y="3286626"/>
            <a:ext cx="457201" cy="451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1</a:t>
            </a:r>
            <a:endParaRPr lang="es-PE" dirty="0">
              <a:solidFill>
                <a:schemeClr val="tx1"/>
              </a:solidFill>
            </a:endParaRPr>
          </a:p>
        </p:txBody>
      </p:sp>
      <p:sp>
        <p:nvSpPr>
          <p:cNvPr id="25" name="Rectángulo 24"/>
          <p:cNvSpPr/>
          <p:nvPr/>
        </p:nvSpPr>
        <p:spPr>
          <a:xfrm>
            <a:off x="6855100" y="3392060"/>
            <a:ext cx="387336" cy="423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2</a:t>
            </a:r>
            <a:endParaRPr lang="es-PE" dirty="0">
              <a:solidFill>
                <a:schemeClr val="tx1"/>
              </a:solidFill>
            </a:endParaRPr>
          </a:p>
        </p:txBody>
      </p:sp>
      <p:sp>
        <p:nvSpPr>
          <p:cNvPr id="26" name="Rectángulo 25"/>
          <p:cNvSpPr/>
          <p:nvPr/>
        </p:nvSpPr>
        <p:spPr>
          <a:xfrm>
            <a:off x="2624106" y="6217754"/>
            <a:ext cx="387336" cy="423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3</a:t>
            </a:r>
          </a:p>
        </p:txBody>
      </p:sp>
      <p:sp>
        <p:nvSpPr>
          <p:cNvPr id="27" name="Rectángulo 26"/>
          <p:cNvSpPr/>
          <p:nvPr/>
        </p:nvSpPr>
        <p:spPr>
          <a:xfrm>
            <a:off x="7792115" y="5852076"/>
            <a:ext cx="387336" cy="423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4</a:t>
            </a:r>
          </a:p>
        </p:txBody>
      </p:sp>
      <p:sp>
        <p:nvSpPr>
          <p:cNvPr id="28" name="Rectángulo 27"/>
          <p:cNvSpPr/>
          <p:nvPr/>
        </p:nvSpPr>
        <p:spPr>
          <a:xfrm>
            <a:off x="4710998" y="4212826"/>
            <a:ext cx="387336" cy="423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5</a:t>
            </a:r>
            <a:endParaRPr lang="es-PE" dirty="0">
              <a:solidFill>
                <a:schemeClr val="tx1"/>
              </a:solidFill>
            </a:endParaRPr>
          </a:p>
        </p:txBody>
      </p:sp>
      <p:cxnSp>
        <p:nvCxnSpPr>
          <p:cNvPr id="17" name="Conector recto de flecha 16"/>
          <p:cNvCxnSpPr>
            <a:stCxn id="7" idx="6"/>
          </p:cNvCxnSpPr>
          <p:nvPr/>
        </p:nvCxnSpPr>
        <p:spPr>
          <a:xfrm flipV="1">
            <a:off x="4099520" y="4686871"/>
            <a:ext cx="2604517" cy="15643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634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Matriz de Pesos</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5697210"/>
              </p:ext>
            </p:extLst>
          </p:nvPr>
        </p:nvGraphicFramePr>
        <p:xfrm>
          <a:off x="1398601" y="1716169"/>
          <a:ext cx="3096462" cy="2763462"/>
        </p:xfrm>
        <a:graphic>
          <a:graphicData uri="http://schemas.openxmlformats.org/drawingml/2006/table">
            <a:tbl>
              <a:tblPr firstRow="1" bandRow="1">
                <a:tableStyleId>{5C22544A-7EE6-4342-B048-85BDC9FD1C3A}</a:tableStyleId>
              </a:tblPr>
              <a:tblGrid>
                <a:gridCol w="516077">
                  <a:extLst>
                    <a:ext uri="{9D8B030D-6E8A-4147-A177-3AD203B41FA5}">
                      <a16:colId xmlns:a16="http://schemas.microsoft.com/office/drawing/2014/main" val="2234143341"/>
                    </a:ext>
                  </a:extLst>
                </a:gridCol>
                <a:gridCol w="516077">
                  <a:extLst>
                    <a:ext uri="{9D8B030D-6E8A-4147-A177-3AD203B41FA5}">
                      <a16:colId xmlns:a16="http://schemas.microsoft.com/office/drawing/2014/main" val="3527067259"/>
                    </a:ext>
                  </a:extLst>
                </a:gridCol>
                <a:gridCol w="516077">
                  <a:extLst>
                    <a:ext uri="{9D8B030D-6E8A-4147-A177-3AD203B41FA5}">
                      <a16:colId xmlns:a16="http://schemas.microsoft.com/office/drawing/2014/main" val="3706561562"/>
                    </a:ext>
                  </a:extLst>
                </a:gridCol>
                <a:gridCol w="516077">
                  <a:extLst>
                    <a:ext uri="{9D8B030D-6E8A-4147-A177-3AD203B41FA5}">
                      <a16:colId xmlns:a16="http://schemas.microsoft.com/office/drawing/2014/main" val="574953293"/>
                    </a:ext>
                  </a:extLst>
                </a:gridCol>
                <a:gridCol w="516077">
                  <a:extLst>
                    <a:ext uri="{9D8B030D-6E8A-4147-A177-3AD203B41FA5}">
                      <a16:colId xmlns:a16="http://schemas.microsoft.com/office/drawing/2014/main" val="171186677"/>
                    </a:ext>
                  </a:extLst>
                </a:gridCol>
                <a:gridCol w="516077">
                  <a:extLst>
                    <a:ext uri="{9D8B030D-6E8A-4147-A177-3AD203B41FA5}">
                      <a16:colId xmlns:a16="http://schemas.microsoft.com/office/drawing/2014/main" val="2868092427"/>
                    </a:ext>
                  </a:extLst>
                </a:gridCol>
              </a:tblGrid>
              <a:tr h="460577">
                <a:tc>
                  <a:txBody>
                    <a:bodyPr/>
                    <a:lstStyle/>
                    <a:p>
                      <a:r>
                        <a:rPr lang="es-PE" b="1" dirty="0" smtClean="0">
                          <a:solidFill>
                            <a:srgbClr val="0070C0"/>
                          </a:solidFill>
                        </a:rPr>
                        <a:t>0</a:t>
                      </a:r>
                      <a:endParaRPr lang="es-PE" b="1" dirty="0">
                        <a:solidFill>
                          <a:srgbClr val="0070C0"/>
                        </a:solidFill>
                      </a:endParaRPr>
                    </a:p>
                  </a:txBody>
                  <a:tcPr/>
                </a:tc>
                <a:tc>
                  <a:txBody>
                    <a:bodyPr/>
                    <a:lstStyle/>
                    <a:p>
                      <a:r>
                        <a:rPr lang="es-PE" dirty="0" smtClean="0"/>
                        <a:t>3</a:t>
                      </a:r>
                      <a:endParaRPr lang="es-PE" dirty="0"/>
                    </a:p>
                  </a:txBody>
                  <a:tcPr/>
                </a:tc>
                <a:tc>
                  <a:txBody>
                    <a:bodyPr/>
                    <a:lstStyle/>
                    <a:p>
                      <a:r>
                        <a:rPr lang="es-PE" dirty="0" smtClean="0"/>
                        <a:t>4</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s-PE" dirty="0" smtClean="0"/>
                        <a:t>8</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extLst>
                  <a:ext uri="{0D108BD9-81ED-4DB2-BD59-A6C34878D82A}">
                    <a16:rowId xmlns:a16="http://schemas.microsoft.com/office/drawing/2014/main" val="1470032828"/>
                  </a:ext>
                </a:extLst>
              </a:tr>
              <a:tr h="460577">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s-PE" b="1" dirty="0" smtClean="0">
                          <a:solidFill>
                            <a:srgbClr val="0070C0"/>
                          </a:solidFill>
                          <a:latin typeface="Lucida Sans Unicode" panose="020B0602030504020204" pitchFamily="34" charset="0"/>
                          <a:cs typeface="Lucida Sans Unicode" panose="020B0602030504020204" pitchFamily="34" charset="0"/>
                        </a:rPr>
                        <a:t>0</a:t>
                      </a:r>
                      <a:endParaRPr lang="es-PE" b="1" dirty="0">
                        <a:solidFill>
                          <a:srgbClr val="0070C0"/>
                        </a:solidFill>
                      </a:endParaRPr>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s-PE" dirty="0" smtClean="0"/>
                        <a:t>5</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extLst>
                  <a:ext uri="{0D108BD9-81ED-4DB2-BD59-A6C34878D82A}">
                    <a16:rowId xmlns:a16="http://schemas.microsoft.com/office/drawing/2014/main" val="1909294850"/>
                  </a:ext>
                </a:extLst>
              </a:tr>
              <a:tr h="460577">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s-PE" dirty="0" smtClean="0">
                          <a:latin typeface="Lucida Sans Unicode" panose="020B0602030504020204" pitchFamily="34" charset="0"/>
                          <a:cs typeface="Lucida Sans Unicode" panose="020B0602030504020204" pitchFamily="34" charset="0"/>
                        </a:rPr>
                        <a:t>0</a:t>
                      </a:r>
                      <a:endParaRPr lang="es-PE" dirty="0"/>
                    </a:p>
                  </a:txBody>
                  <a:tcPr/>
                </a:tc>
                <a:tc>
                  <a:txBody>
                    <a:bodyPr/>
                    <a:lstStyle/>
                    <a:p>
                      <a:r>
                        <a:rPr lang="es-PE" b="1" dirty="0" smtClean="0">
                          <a:solidFill>
                            <a:srgbClr val="0070C0"/>
                          </a:solidFill>
                        </a:rPr>
                        <a:t>0</a:t>
                      </a:r>
                      <a:endParaRPr lang="es-PE" b="1" dirty="0">
                        <a:solidFill>
                          <a:srgbClr val="0070C0"/>
                        </a:solidFill>
                      </a:endParaRPr>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s-PE" dirty="0" smtClean="0"/>
                        <a:t>3</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extLst>
                  <a:ext uri="{0D108BD9-81ED-4DB2-BD59-A6C34878D82A}">
                    <a16:rowId xmlns:a16="http://schemas.microsoft.com/office/drawing/2014/main" val="1510119444"/>
                  </a:ext>
                </a:extLst>
              </a:tr>
              <a:tr h="460577">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s-PE" b="1" dirty="0" smtClean="0">
                          <a:solidFill>
                            <a:srgbClr val="0070C0"/>
                          </a:solidFill>
                        </a:rPr>
                        <a:t>0</a:t>
                      </a:r>
                      <a:endParaRPr lang="es-PE" b="1" dirty="0">
                        <a:solidFill>
                          <a:srgbClr val="0070C0"/>
                        </a:solidFill>
                      </a:endParaRPr>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extLst>
                  <a:ext uri="{0D108BD9-81ED-4DB2-BD59-A6C34878D82A}">
                    <a16:rowId xmlns:a16="http://schemas.microsoft.com/office/drawing/2014/main" val="1472577359"/>
                  </a:ext>
                </a:extLst>
              </a:tr>
              <a:tr h="460577">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s-PE" dirty="0" smtClean="0"/>
                        <a:t>7</a:t>
                      </a:r>
                      <a:endParaRPr lang="es-PE" dirty="0"/>
                    </a:p>
                  </a:txBody>
                  <a:tcPr/>
                </a:tc>
                <a:tc>
                  <a:txBody>
                    <a:bodyPr/>
                    <a:lstStyle/>
                    <a:p>
                      <a:r>
                        <a:rPr lang="es-PE" b="1" dirty="0" smtClean="0">
                          <a:solidFill>
                            <a:srgbClr val="0070C0"/>
                          </a:solidFill>
                        </a:rPr>
                        <a:t>0</a:t>
                      </a:r>
                      <a:endParaRPr lang="es-PE" b="1" dirty="0">
                        <a:solidFill>
                          <a:srgbClr val="0070C0"/>
                        </a:solidFill>
                      </a:endParaRPr>
                    </a:p>
                  </a:txBody>
                  <a:tcPr/>
                </a:tc>
                <a:tc>
                  <a:txBody>
                    <a:bodyPr/>
                    <a:lstStyle/>
                    <a:p>
                      <a:r>
                        <a:rPr lang="es-PE" dirty="0" smtClean="0"/>
                        <a:t>3</a:t>
                      </a:r>
                      <a:endParaRPr lang="es-PE" dirty="0"/>
                    </a:p>
                  </a:txBody>
                  <a:tcPr/>
                </a:tc>
                <a:extLst>
                  <a:ext uri="{0D108BD9-81ED-4DB2-BD59-A6C34878D82A}">
                    <a16:rowId xmlns:a16="http://schemas.microsoft.com/office/drawing/2014/main" val="3348787299"/>
                  </a:ext>
                </a:extLst>
              </a:tr>
              <a:tr h="460577">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s-PE" dirty="0" smtClean="0"/>
                        <a:t>2</a:t>
                      </a:r>
                      <a:endParaRPr lang="es-PE" dirty="0"/>
                    </a:p>
                  </a:txBody>
                  <a:tcPr/>
                </a:tc>
                <a:tc>
                  <a:txBody>
                    <a:bodyPr/>
                    <a:lstStyle/>
                    <a:p>
                      <a:r>
                        <a:rPr lang="el-GR" dirty="0" smtClean="0">
                          <a:latin typeface="Lucida Sans Unicode" panose="020B0602030504020204" pitchFamily="34" charset="0"/>
                          <a:cs typeface="Lucida Sans Unicode" panose="020B0602030504020204" pitchFamily="34" charset="0"/>
                        </a:rPr>
                        <a:t>α</a:t>
                      </a:r>
                      <a:endParaRPr lang="es-PE" dirty="0"/>
                    </a:p>
                  </a:txBody>
                  <a:tcPr/>
                </a:tc>
                <a:tc>
                  <a:txBody>
                    <a:bodyPr/>
                    <a:lstStyle/>
                    <a:p>
                      <a:r>
                        <a:rPr lang="es-PE" b="1" dirty="0" smtClean="0">
                          <a:solidFill>
                            <a:srgbClr val="0070C0"/>
                          </a:solidFill>
                        </a:rPr>
                        <a:t>0</a:t>
                      </a:r>
                      <a:endParaRPr lang="es-PE" b="1" dirty="0">
                        <a:solidFill>
                          <a:srgbClr val="0070C0"/>
                        </a:solidFill>
                      </a:endParaRPr>
                    </a:p>
                  </a:txBody>
                  <a:tcPr/>
                </a:tc>
                <a:extLst>
                  <a:ext uri="{0D108BD9-81ED-4DB2-BD59-A6C34878D82A}">
                    <a16:rowId xmlns:a16="http://schemas.microsoft.com/office/drawing/2014/main" val="1102812347"/>
                  </a:ext>
                </a:extLst>
              </a:tr>
            </a:tbl>
          </a:graphicData>
        </a:graphic>
      </p:graphicFrame>
      <p:cxnSp>
        <p:nvCxnSpPr>
          <p:cNvPr id="6" name="Conector recto 5"/>
          <p:cNvCxnSpPr/>
          <p:nvPr/>
        </p:nvCxnSpPr>
        <p:spPr>
          <a:xfrm>
            <a:off x="1269242" y="1594216"/>
            <a:ext cx="3345243" cy="3019327"/>
          </a:xfrm>
          <a:prstGeom prst="line">
            <a:avLst/>
          </a:prstGeom>
        </p:spPr>
        <p:style>
          <a:lnRef idx="1">
            <a:schemeClr val="accent1"/>
          </a:lnRef>
          <a:fillRef idx="0">
            <a:schemeClr val="accent1"/>
          </a:fillRef>
          <a:effectRef idx="0">
            <a:schemeClr val="accent1"/>
          </a:effectRef>
          <a:fontRef idx="minor">
            <a:schemeClr val="tx1"/>
          </a:fontRef>
        </p:style>
      </p:cxnSp>
      <p:sp>
        <p:nvSpPr>
          <p:cNvPr id="8" name="Elipse 7"/>
          <p:cNvSpPr/>
          <p:nvPr/>
        </p:nvSpPr>
        <p:spPr>
          <a:xfrm>
            <a:off x="6178536" y="199968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V2</a:t>
            </a:r>
            <a:endParaRPr lang="es-PE" dirty="0"/>
          </a:p>
        </p:txBody>
      </p:sp>
      <p:sp>
        <p:nvSpPr>
          <p:cNvPr id="9" name="Elipse 8"/>
          <p:cNvSpPr/>
          <p:nvPr/>
        </p:nvSpPr>
        <p:spPr>
          <a:xfrm>
            <a:off x="9658694" y="29943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V6</a:t>
            </a:r>
            <a:endParaRPr lang="es-PE" dirty="0"/>
          </a:p>
        </p:txBody>
      </p:sp>
      <p:sp>
        <p:nvSpPr>
          <p:cNvPr id="10" name="Elipse 9"/>
          <p:cNvSpPr/>
          <p:nvPr/>
        </p:nvSpPr>
        <p:spPr>
          <a:xfrm>
            <a:off x="5299067" y="398891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V1</a:t>
            </a:r>
            <a:endParaRPr lang="es-PE" dirty="0"/>
          </a:p>
        </p:txBody>
      </p:sp>
      <p:sp>
        <p:nvSpPr>
          <p:cNvPr id="11" name="Elipse 10"/>
          <p:cNvSpPr/>
          <p:nvPr/>
        </p:nvSpPr>
        <p:spPr>
          <a:xfrm>
            <a:off x="7200718" y="490647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V3</a:t>
            </a:r>
            <a:endParaRPr lang="es-PE" dirty="0"/>
          </a:p>
        </p:txBody>
      </p:sp>
      <p:sp>
        <p:nvSpPr>
          <p:cNvPr id="12" name="Elipse 11"/>
          <p:cNvSpPr/>
          <p:nvPr/>
        </p:nvSpPr>
        <p:spPr>
          <a:xfrm>
            <a:off x="8222901" y="159421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V5</a:t>
            </a:r>
            <a:endParaRPr lang="es-PE" dirty="0"/>
          </a:p>
        </p:txBody>
      </p:sp>
      <p:sp>
        <p:nvSpPr>
          <p:cNvPr id="21" name="Rectángulo 20"/>
          <p:cNvSpPr/>
          <p:nvPr/>
        </p:nvSpPr>
        <p:spPr>
          <a:xfrm>
            <a:off x="7144632" y="3104417"/>
            <a:ext cx="387336" cy="423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8</a:t>
            </a:r>
            <a:endParaRPr lang="es-PE" dirty="0">
              <a:solidFill>
                <a:schemeClr val="tx1"/>
              </a:solidFill>
            </a:endParaRPr>
          </a:p>
        </p:txBody>
      </p:sp>
      <p:sp>
        <p:nvSpPr>
          <p:cNvPr id="36" name="Elipse 35"/>
          <p:cNvSpPr/>
          <p:nvPr/>
        </p:nvSpPr>
        <p:spPr>
          <a:xfrm>
            <a:off x="9227435" y="447963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V4</a:t>
            </a:r>
            <a:endParaRPr lang="es-PE" dirty="0"/>
          </a:p>
        </p:txBody>
      </p:sp>
      <p:cxnSp>
        <p:nvCxnSpPr>
          <p:cNvPr id="39" name="Conector recto de flecha 38"/>
          <p:cNvCxnSpPr>
            <a:stCxn id="10" idx="4"/>
            <a:endCxn id="11" idx="2"/>
          </p:cNvCxnSpPr>
          <p:nvPr/>
        </p:nvCxnSpPr>
        <p:spPr>
          <a:xfrm>
            <a:off x="5756267" y="4903312"/>
            <a:ext cx="1444451" cy="46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a:stCxn id="10" idx="0"/>
            <a:endCxn id="8" idx="3"/>
          </p:cNvCxnSpPr>
          <p:nvPr/>
        </p:nvCxnSpPr>
        <p:spPr>
          <a:xfrm flipV="1">
            <a:off x="5756267" y="2780178"/>
            <a:ext cx="556180" cy="1208734"/>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Conector recto de flecha 42"/>
          <p:cNvCxnSpPr>
            <a:stCxn id="8" idx="7"/>
            <a:endCxn id="12" idx="2"/>
          </p:cNvCxnSpPr>
          <p:nvPr/>
        </p:nvCxnSpPr>
        <p:spPr>
          <a:xfrm flipV="1">
            <a:off x="6959025" y="2051416"/>
            <a:ext cx="1263876" cy="8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2" idx="6"/>
            <a:endCxn id="9" idx="0"/>
          </p:cNvCxnSpPr>
          <p:nvPr/>
        </p:nvCxnSpPr>
        <p:spPr>
          <a:xfrm>
            <a:off x="9137301" y="2051416"/>
            <a:ext cx="978593" cy="94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9" idx="5"/>
            <a:endCxn id="36" idx="7"/>
          </p:cNvCxnSpPr>
          <p:nvPr/>
        </p:nvCxnSpPr>
        <p:spPr>
          <a:xfrm flipH="1">
            <a:off x="10007924" y="3774789"/>
            <a:ext cx="431259" cy="838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a:stCxn id="12" idx="4"/>
            <a:endCxn id="36" idx="1"/>
          </p:cNvCxnSpPr>
          <p:nvPr/>
        </p:nvCxnSpPr>
        <p:spPr>
          <a:xfrm>
            <a:off x="8680101" y="2508616"/>
            <a:ext cx="681245" cy="210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a:stCxn id="11" idx="0"/>
            <a:endCxn id="12" idx="3"/>
          </p:cNvCxnSpPr>
          <p:nvPr/>
        </p:nvCxnSpPr>
        <p:spPr>
          <a:xfrm flipV="1">
            <a:off x="7657918" y="2374705"/>
            <a:ext cx="698894" cy="2531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p:nvPr/>
        </p:nvCxnSpPr>
        <p:spPr>
          <a:xfrm flipV="1">
            <a:off x="6041050" y="2296776"/>
            <a:ext cx="2205586" cy="1937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p:cNvSpPr/>
          <p:nvPr/>
        </p:nvSpPr>
        <p:spPr>
          <a:xfrm>
            <a:off x="7244308" y="1716172"/>
            <a:ext cx="387336" cy="423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5</a:t>
            </a:r>
            <a:endParaRPr lang="es-PE" dirty="0">
              <a:solidFill>
                <a:schemeClr val="tx1"/>
              </a:solidFill>
            </a:endParaRPr>
          </a:p>
        </p:txBody>
      </p:sp>
      <p:sp>
        <p:nvSpPr>
          <p:cNvPr id="56" name="Rectángulo 55"/>
          <p:cNvSpPr/>
          <p:nvPr/>
        </p:nvSpPr>
        <p:spPr>
          <a:xfrm>
            <a:off x="5744450" y="2821943"/>
            <a:ext cx="303190" cy="424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3</a:t>
            </a:r>
            <a:endParaRPr lang="es-PE" dirty="0">
              <a:solidFill>
                <a:schemeClr val="tx1"/>
              </a:solidFill>
            </a:endParaRPr>
          </a:p>
        </p:txBody>
      </p:sp>
      <p:sp>
        <p:nvSpPr>
          <p:cNvPr id="59" name="Rectángulo 58"/>
          <p:cNvSpPr/>
          <p:nvPr/>
        </p:nvSpPr>
        <p:spPr>
          <a:xfrm>
            <a:off x="6047640" y="5168100"/>
            <a:ext cx="303190" cy="424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4</a:t>
            </a:r>
            <a:endParaRPr lang="es-PE" dirty="0">
              <a:solidFill>
                <a:schemeClr val="tx1"/>
              </a:solidFill>
            </a:endParaRPr>
          </a:p>
        </p:txBody>
      </p:sp>
      <p:sp>
        <p:nvSpPr>
          <p:cNvPr id="60" name="Rectángulo 59"/>
          <p:cNvSpPr/>
          <p:nvPr/>
        </p:nvSpPr>
        <p:spPr>
          <a:xfrm>
            <a:off x="7925553" y="3938797"/>
            <a:ext cx="303190" cy="424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3</a:t>
            </a:r>
            <a:endParaRPr lang="es-PE" dirty="0">
              <a:solidFill>
                <a:schemeClr val="tx1"/>
              </a:solidFill>
            </a:endParaRPr>
          </a:p>
        </p:txBody>
      </p:sp>
      <p:sp>
        <p:nvSpPr>
          <p:cNvPr id="61" name="Rectángulo 60"/>
          <p:cNvSpPr/>
          <p:nvPr/>
        </p:nvSpPr>
        <p:spPr>
          <a:xfrm>
            <a:off x="8998405" y="3312788"/>
            <a:ext cx="303190" cy="424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7</a:t>
            </a:r>
            <a:endParaRPr lang="es-PE" dirty="0">
              <a:solidFill>
                <a:schemeClr val="tx1"/>
              </a:solidFill>
            </a:endParaRPr>
          </a:p>
        </p:txBody>
      </p:sp>
      <p:sp>
        <p:nvSpPr>
          <p:cNvPr id="62" name="Rectángulo 61"/>
          <p:cNvSpPr/>
          <p:nvPr/>
        </p:nvSpPr>
        <p:spPr>
          <a:xfrm>
            <a:off x="9943797" y="3974700"/>
            <a:ext cx="303190" cy="424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2</a:t>
            </a:r>
            <a:endParaRPr lang="es-PE" dirty="0">
              <a:solidFill>
                <a:schemeClr val="tx1"/>
              </a:solidFill>
            </a:endParaRPr>
          </a:p>
        </p:txBody>
      </p:sp>
      <p:sp>
        <p:nvSpPr>
          <p:cNvPr id="63" name="Rectángulo 62"/>
          <p:cNvSpPr/>
          <p:nvPr/>
        </p:nvSpPr>
        <p:spPr>
          <a:xfrm>
            <a:off x="9734562" y="2223490"/>
            <a:ext cx="303190" cy="424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3</a:t>
            </a:r>
            <a:endParaRPr lang="es-PE" dirty="0">
              <a:solidFill>
                <a:schemeClr val="tx1"/>
              </a:solidFill>
            </a:endParaRPr>
          </a:p>
        </p:txBody>
      </p:sp>
    </p:spTree>
    <p:extLst>
      <p:ext uri="{BB962C8B-B14F-4D97-AF65-F5344CB8AC3E}">
        <p14:creationId xmlns:p14="http://schemas.microsoft.com/office/powerpoint/2010/main" val="170342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Grafos en aerolíneas</a:t>
            </a:r>
            <a:endParaRPr lang="es-PE" dirty="0"/>
          </a:p>
        </p:txBody>
      </p:sp>
      <p:pic>
        <p:nvPicPr>
          <p:cNvPr id="4" name="Marcador de contenido 3"/>
          <p:cNvPicPr>
            <a:picLocks noGrp="1" noChangeAspect="1"/>
          </p:cNvPicPr>
          <p:nvPr>
            <p:ph idx="1"/>
          </p:nvPr>
        </p:nvPicPr>
        <p:blipFill>
          <a:blip r:embed="rId2"/>
          <a:stretch>
            <a:fillRect/>
          </a:stretch>
        </p:blipFill>
        <p:spPr>
          <a:xfrm>
            <a:off x="2923504" y="3275012"/>
            <a:ext cx="5656934" cy="2758195"/>
          </a:xfrm>
          <a:prstGeom prst="rect">
            <a:avLst/>
          </a:prstGeom>
        </p:spPr>
      </p:pic>
    </p:spTree>
    <p:extLst>
      <p:ext uri="{BB962C8B-B14F-4D97-AF65-F5344CB8AC3E}">
        <p14:creationId xmlns:p14="http://schemas.microsoft.com/office/powerpoint/2010/main" val="134327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Grafos redes sociales</a:t>
            </a:r>
            <a:endParaRPr lang="es-PE" dirty="0"/>
          </a:p>
        </p:txBody>
      </p:sp>
      <p:pic>
        <p:nvPicPr>
          <p:cNvPr id="4" name="Marcador de contenido 3"/>
          <p:cNvPicPr>
            <a:picLocks noGrp="1" noChangeAspect="1"/>
          </p:cNvPicPr>
          <p:nvPr>
            <p:ph idx="1"/>
          </p:nvPr>
        </p:nvPicPr>
        <p:blipFill>
          <a:blip r:embed="rId2"/>
          <a:stretch>
            <a:fillRect/>
          </a:stretch>
        </p:blipFill>
        <p:spPr>
          <a:xfrm>
            <a:off x="4417454" y="2546350"/>
            <a:ext cx="4439209" cy="3621460"/>
          </a:xfrm>
          <a:prstGeom prst="rect">
            <a:avLst/>
          </a:prstGeom>
        </p:spPr>
      </p:pic>
    </p:spTree>
    <p:extLst>
      <p:ext uri="{BB962C8B-B14F-4D97-AF65-F5344CB8AC3E}">
        <p14:creationId xmlns:p14="http://schemas.microsoft.com/office/powerpoint/2010/main" val="373426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Grafos en </a:t>
            </a:r>
            <a:r>
              <a:rPr lang="es-PE" dirty="0" err="1" smtClean="0"/>
              <a:t>routers</a:t>
            </a:r>
            <a:endParaRPr lang="es-PE" dirty="0"/>
          </a:p>
        </p:txBody>
      </p:sp>
      <p:pic>
        <p:nvPicPr>
          <p:cNvPr id="4" name="Marcador de contenido 3"/>
          <p:cNvPicPr>
            <a:picLocks noGrp="1" noChangeAspect="1"/>
          </p:cNvPicPr>
          <p:nvPr>
            <p:ph idx="1"/>
          </p:nvPr>
        </p:nvPicPr>
        <p:blipFill>
          <a:blip r:embed="rId2"/>
          <a:stretch>
            <a:fillRect/>
          </a:stretch>
        </p:blipFill>
        <p:spPr>
          <a:xfrm>
            <a:off x="4513263" y="2317750"/>
            <a:ext cx="5067300" cy="3409950"/>
          </a:xfrm>
          <a:prstGeom prst="rect">
            <a:avLst/>
          </a:prstGeom>
        </p:spPr>
      </p:pic>
    </p:spTree>
    <p:extLst>
      <p:ext uri="{BB962C8B-B14F-4D97-AF65-F5344CB8AC3E}">
        <p14:creationId xmlns:p14="http://schemas.microsoft.com/office/powerpoint/2010/main" val="176913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Grafos - geometría</a:t>
            </a:r>
            <a:endParaRPr lang="es-PE" dirty="0"/>
          </a:p>
        </p:txBody>
      </p:sp>
      <p:pic>
        <p:nvPicPr>
          <p:cNvPr id="4" name="Marcador de contenido 3"/>
          <p:cNvPicPr>
            <a:picLocks noGrp="1" noChangeAspect="1"/>
          </p:cNvPicPr>
          <p:nvPr>
            <p:ph idx="1"/>
          </p:nvPr>
        </p:nvPicPr>
        <p:blipFill>
          <a:blip r:embed="rId2"/>
          <a:stretch>
            <a:fillRect/>
          </a:stretch>
        </p:blipFill>
        <p:spPr>
          <a:xfrm>
            <a:off x="3593206" y="2822574"/>
            <a:ext cx="5358707" cy="3375985"/>
          </a:xfrm>
          <a:prstGeom prst="rect">
            <a:avLst/>
          </a:prstGeom>
        </p:spPr>
      </p:pic>
    </p:spTree>
    <p:extLst>
      <p:ext uri="{BB962C8B-B14F-4D97-AF65-F5344CB8AC3E}">
        <p14:creationId xmlns:p14="http://schemas.microsoft.com/office/powerpoint/2010/main" val="124280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Grafos – </a:t>
            </a:r>
            <a:r>
              <a:rPr lang="es-PE" dirty="0"/>
              <a:t>S</a:t>
            </a:r>
            <a:r>
              <a:rPr lang="es-PE" dirty="0" smtClean="0"/>
              <a:t>istema circulatorio</a:t>
            </a:r>
            <a:endParaRPr lang="es-PE" dirty="0"/>
          </a:p>
        </p:txBody>
      </p:sp>
      <p:pic>
        <p:nvPicPr>
          <p:cNvPr id="4" name="Marcador de contenido 3"/>
          <p:cNvPicPr>
            <a:picLocks noGrp="1" noChangeAspect="1"/>
          </p:cNvPicPr>
          <p:nvPr>
            <p:ph idx="1"/>
          </p:nvPr>
        </p:nvPicPr>
        <p:blipFill>
          <a:blip r:embed="rId2"/>
          <a:stretch>
            <a:fillRect/>
          </a:stretch>
        </p:blipFill>
        <p:spPr>
          <a:xfrm>
            <a:off x="3767514" y="1635617"/>
            <a:ext cx="5305270" cy="4947165"/>
          </a:xfrm>
          <a:prstGeom prst="rect">
            <a:avLst/>
          </a:prstGeom>
        </p:spPr>
      </p:pic>
    </p:spTree>
    <p:extLst>
      <p:ext uri="{BB962C8B-B14F-4D97-AF65-F5344CB8AC3E}">
        <p14:creationId xmlns:p14="http://schemas.microsoft.com/office/powerpoint/2010/main" val="250007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Grafos ferroviarios</a:t>
            </a:r>
            <a:endParaRPr lang="es-PE" dirty="0"/>
          </a:p>
        </p:txBody>
      </p:sp>
      <p:pic>
        <p:nvPicPr>
          <p:cNvPr id="4" name="Marcador de contenido 3"/>
          <p:cNvPicPr>
            <a:picLocks noGrp="1" noChangeAspect="1"/>
          </p:cNvPicPr>
          <p:nvPr>
            <p:ph idx="1"/>
          </p:nvPr>
        </p:nvPicPr>
        <p:blipFill>
          <a:blip r:embed="rId2"/>
          <a:stretch>
            <a:fillRect/>
          </a:stretch>
        </p:blipFill>
        <p:spPr>
          <a:xfrm>
            <a:off x="3412901" y="2751137"/>
            <a:ext cx="5634262" cy="3581781"/>
          </a:xfrm>
          <a:prstGeom prst="rect">
            <a:avLst/>
          </a:prstGeom>
        </p:spPr>
      </p:pic>
    </p:spTree>
    <p:extLst>
      <p:ext uri="{BB962C8B-B14F-4D97-AF65-F5344CB8AC3E}">
        <p14:creationId xmlns:p14="http://schemas.microsoft.com/office/powerpoint/2010/main" val="1440910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Grafos</a:t>
            </a:r>
            <a:endParaRPr lang="es-PE" dirty="0"/>
          </a:p>
        </p:txBody>
      </p:sp>
      <p:sp>
        <p:nvSpPr>
          <p:cNvPr id="3" name="Marcador de contenido 2"/>
          <p:cNvSpPr>
            <a:spLocks noGrp="1"/>
          </p:cNvSpPr>
          <p:nvPr>
            <p:ph idx="1"/>
          </p:nvPr>
        </p:nvSpPr>
        <p:spPr>
          <a:xfrm>
            <a:off x="2589212" y="2133600"/>
            <a:ext cx="8915400" cy="4476206"/>
          </a:xfrm>
        </p:spPr>
        <p:txBody>
          <a:bodyPr/>
          <a:lstStyle/>
          <a:p>
            <a:r>
              <a:rPr lang="es-PE" dirty="0" smtClean="0"/>
              <a:t>Un grafo permite modelar relaciones arbitrarias ente objetos. Un grafo G(V,A) es un par formado por un conjunto de vértices o nodos V, y un conjunto de arcos o aristas A. Cada arista es el par (</a:t>
            </a:r>
            <a:r>
              <a:rPr lang="es-PE" dirty="0" err="1" smtClean="0"/>
              <a:t>u,w</a:t>
            </a:r>
            <a:r>
              <a:rPr lang="es-PE" dirty="0" smtClean="0"/>
              <a:t>), siendo </a:t>
            </a:r>
            <a:r>
              <a:rPr lang="es-PE" dirty="0" err="1" smtClean="0"/>
              <a:t>u,w</a:t>
            </a:r>
            <a:r>
              <a:rPr lang="es-PE" dirty="0" smtClean="0"/>
              <a:t> dos vértices relacionados.</a:t>
            </a:r>
          </a:p>
          <a:p>
            <a:r>
              <a:rPr lang="es-PE" dirty="0" smtClean="0"/>
              <a:t>.Ejemplo:</a:t>
            </a:r>
          </a:p>
          <a:p>
            <a:endParaRPr lang="es-PE" dirty="0" smtClean="0"/>
          </a:p>
          <a:p>
            <a:endParaRPr lang="es-PE" dirty="0"/>
          </a:p>
        </p:txBody>
      </p:sp>
      <p:sp>
        <p:nvSpPr>
          <p:cNvPr id="7" name="Elipse 6"/>
          <p:cNvSpPr/>
          <p:nvPr/>
        </p:nvSpPr>
        <p:spPr>
          <a:xfrm>
            <a:off x="4715691" y="5512805"/>
            <a:ext cx="1712575"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Chiclayo</a:t>
            </a:r>
            <a:endParaRPr lang="es-PE" dirty="0"/>
          </a:p>
        </p:txBody>
      </p:sp>
      <p:sp>
        <p:nvSpPr>
          <p:cNvPr id="10" name="Elipse 9"/>
          <p:cNvSpPr/>
          <p:nvPr/>
        </p:nvSpPr>
        <p:spPr>
          <a:xfrm>
            <a:off x="5722871" y="3516226"/>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Lima</a:t>
            </a:r>
            <a:endParaRPr lang="es-PE" dirty="0"/>
          </a:p>
        </p:txBody>
      </p:sp>
      <p:sp>
        <p:nvSpPr>
          <p:cNvPr id="11" name="Elipse 10"/>
          <p:cNvSpPr/>
          <p:nvPr/>
        </p:nvSpPr>
        <p:spPr>
          <a:xfrm>
            <a:off x="9004662" y="3564263"/>
            <a:ext cx="1410789"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Trujillo</a:t>
            </a:r>
            <a:endParaRPr lang="es-PE" dirty="0"/>
          </a:p>
        </p:txBody>
      </p:sp>
      <p:sp>
        <p:nvSpPr>
          <p:cNvPr id="12" name="Elipse 11"/>
          <p:cNvSpPr/>
          <p:nvPr/>
        </p:nvSpPr>
        <p:spPr>
          <a:xfrm>
            <a:off x="7450182" y="5499603"/>
            <a:ext cx="1698172" cy="6139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Tarapoto</a:t>
            </a:r>
            <a:endParaRPr lang="es-PE" dirty="0"/>
          </a:p>
        </p:txBody>
      </p:sp>
      <p:cxnSp>
        <p:nvCxnSpPr>
          <p:cNvPr id="9" name="Conector recto 8"/>
          <p:cNvCxnSpPr/>
          <p:nvPr/>
        </p:nvCxnSpPr>
        <p:spPr>
          <a:xfrm>
            <a:off x="7133660" y="3840480"/>
            <a:ext cx="247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a:endCxn id="11" idx="2"/>
          </p:cNvCxnSpPr>
          <p:nvPr/>
        </p:nvCxnSpPr>
        <p:spPr>
          <a:xfrm>
            <a:off x="7133660" y="3853543"/>
            <a:ext cx="1871002" cy="17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p:cNvCxnSpPr>
            <a:stCxn id="10" idx="4"/>
            <a:endCxn id="7" idx="0"/>
          </p:cNvCxnSpPr>
          <p:nvPr/>
        </p:nvCxnSpPr>
        <p:spPr>
          <a:xfrm flipH="1">
            <a:off x="5571979" y="4130180"/>
            <a:ext cx="856287" cy="1382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p:cNvCxnSpPr>
            <a:stCxn id="10" idx="5"/>
            <a:endCxn id="12" idx="0"/>
          </p:cNvCxnSpPr>
          <p:nvPr/>
        </p:nvCxnSpPr>
        <p:spPr>
          <a:xfrm>
            <a:off x="6927055" y="4040269"/>
            <a:ext cx="1372213" cy="1459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p:cNvCxnSpPr>
            <a:stCxn id="12" idx="6"/>
            <a:endCxn id="11" idx="4"/>
          </p:cNvCxnSpPr>
          <p:nvPr/>
        </p:nvCxnSpPr>
        <p:spPr>
          <a:xfrm flipV="1">
            <a:off x="9148354" y="4178217"/>
            <a:ext cx="561703" cy="16283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701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Tipos de Grafos</a:t>
            </a:r>
            <a:endParaRPr lang="es-PE" dirty="0"/>
          </a:p>
        </p:txBody>
      </p:sp>
      <p:sp>
        <p:nvSpPr>
          <p:cNvPr id="3" name="Marcador de contenido 2"/>
          <p:cNvSpPr>
            <a:spLocks noGrp="1"/>
          </p:cNvSpPr>
          <p:nvPr>
            <p:ph idx="1"/>
          </p:nvPr>
        </p:nvSpPr>
        <p:spPr/>
        <p:txBody>
          <a:bodyPr/>
          <a:lstStyle/>
          <a:p>
            <a:r>
              <a:rPr lang="es-PE" dirty="0" smtClean="0"/>
              <a:t>Grafos Dirigidos.</a:t>
            </a:r>
          </a:p>
          <a:p>
            <a:r>
              <a:rPr lang="es-PE" dirty="0" smtClean="0"/>
              <a:t>Grafos No dirigidos</a:t>
            </a:r>
            <a:endParaRPr lang="es-PE" dirty="0"/>
          </a:p>
        </p:txBody>
      </p:sp>
    </p:spTree>
    <p:extLst>
      <p:ext uri="{BB962C8B-B14F-4D97-AF65-F5344CB8AC3E}">
        <p14:creationId xmlns:p14="http://schemas.microsoft.com/office/powerpoint/2010/main" val="707461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237</TotalTime>
  <Words>334</Words>
  <Application>Microsoft Office PowerPoint</Application>
  <PresentationFormat>Panorámica</PresentationFormat>
  <Paragraphs>140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Century Gothic</vt:lpstr>
      <vt:lpstr>Lucida Sans Unicode</vt:lpstr>
      <vt:lpstr>Wingdings 3</vt:lpstr>
      <vt:lpstr>Espiral</vt:lpstr>
      <vt:lpstr>Grafos</vt:lpstr>
      <vt:lpstr>Grafos en aerolíneas</vt:lpstr>
      <vt:lpstr>Grafos redes sociales</vt:lpstr>
      <vt:lpstr>Grafos en routers</vt:lpstr>
      <vt:lpstr>Grafos - geometría</vt:lpstr>
      <vt:lpstr>Grafos – Sistema circulatorio</vt:lpstr>
      <vt:lpstr>Grafos ferroviarios</vt:lpstr>
      <vt:lpstr>Grafos</vt:lpstr>
      <vt:lpstr>Tipos de Grafos</vt:lpstr>
      <vt:lpstr>Grafos No Dirigidos</vt:lpstr>
      <vt:lpstr>Grafo Dirigido</vt:lpstr>
      <vt:lpstr>Camino</vt:lpstr>
      <vt:lpstr>Peso</vt:lpstr>
      <vt:lpstr>Matriz de Adyacencia</vt:lpstr>
      <vt:lpstr>Matriz de Pesos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Grafos</dc:title>
  <dc:creator>Daniel Levano Rodriguez</dc:creator>
  <cp:lastModifiedBy>UPEU</cp:lastModifiedBy>
  <cp:revision>16</cp:revision>
  <dcterms:created xsi:type="dcterms:W3CDTF">2017-11-08T09:40:43Z</dcterms:created>
  <dcterms:modified xsi:type="dcterms:W3CDTF">2020-12-04T17:18:04Z</dcterms:modified>
</cp:coreProperties>
</file>