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14D3A1-B7E3-438D-B30E-C4A35D14E30C}">
  <a:tblStyle styleId="{F414D3A1-B7E3-438D-B30E-C4A35D14E3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9f074b9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9f074b9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9f074b9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9f074b9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9f074b9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9f074b9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9f074b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9f074b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9f074b9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9f074b9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9f074b9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9f074b9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d9f074b9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d9f074b9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9f074b9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9f074b9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9f074b9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d9f074b9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d9f074b9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d9f074b9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9f074b9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9f074b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d9f074b9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d9f074b9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9f074b9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9f074b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9f074b9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9f074b9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9f074b9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d9f074b9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9f074b9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9f074b9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9f074b9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d9f074b9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9f074b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9f074b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d9f074b9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d9f074b9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Teoría de gráficas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Flor Elizabeth Cerdán León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… </a:t>
            </a:r>
            <a:r>
              <a:rPr lang="es-419"/>
              <a:t>Gráfica Ponderada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175"/>
            <a:ext cx="39999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Si la arista e se etiqueta k, se dice que es</a:t>
            </a:r>
            <a:r>
              <a:rPr b="1" lang="es-419" sz="1900"/>
              <a:t> el peso de la arista</a:t>
            </a:r>
            <a:r>
              <a:rPr lang="es-419" sz="1900"/>
              <a:t> e es k.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-419" sz="1900"/>
              <a:t>Ejemplo:</a:t>
            </a:r>
            <a:endParaRPr b="1" i="1"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900"/>
              <a:t>El peso de la arista (c,e) es 5. En una gráfica ponderada, la </a:t>
            </a:r>
            <a:r>
              <a:rPr b="1" lang="es-419" sz="1900"/>
              <a:t>longitud de una ruta </a:t>
            </a:r>
            <a:r>
              <a:rPr lang="es-419" sz="1900"/>
              <a:t>es </a:t>
            </a:r>
            <a:r>
              <a:rPr lang="es-419" sz="1900"/>
              <a:t>la suma de los pesos de las aristas en la ruta.</a:t>
            </a:r>
            <a:endParaRPr sz="19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18855" l="60359" r="19078" t="50003"/>
          <a:stretch/>
        </p:blipFill>
        <p:spPr>
          <a:xfrm>
            <a:off x="4818950" y="1411075"/>
            <a:ext cx="4073798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Ejercicio:</a:t>
            </a:r>
            <a:r>
              <a:rPr lang="es-419" sz="3800"/>
              <a:t> </a:t>
            </a:r>
            <a:r>
              <a:rPr lang="es-419" sz="2000"/>
              <a:t>se requiere que la trayectoria comience en el vértice a y termine en el vértice e. </a:t>
            </a:r>
            <a:endParaRPr sz="2000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175"/>
            <a:ext cx="42603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Se puede encontrar la ruta de longitud mínima numerando todas las rutas posibles de </a:t>
            </a:r>
            <a:r>
              <a:rPr b="1" lang="es-419" sz="1700"/>
              <a:t>a </a:t>
            </a:r>
            <a:r>
              <a:rPr lang="es-419" sz="1700"/>
              <a:t>-</a:t>
            </a:r>
            <a:r>
              <a:rPr b="1" lang="es-419" sz="1700"/>
              <a:t> e</a:t>
            </a:r>
            <a:r>
              <a:rPr lang="es-419" sz="1700"/>
              <a:t> que pasan por todos los vértices justo una vez y eligiendo la menor. </a:t>
            </a:r>
            <a:endParaRPr sz="17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700"/>
              <a:t>Se ve que la ruta que visita los vértices a, b, c, d, e, en ese orden, tiene longitud mínima. </a:t>
            </a:r>
            <a:endParaRPr sz="17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700"/>
              <a:t>Por supuesto, un par diferente de vértices de inicio y terminación produciría una ruta aún más corta.</a:t>
            </a:r>
            <a:endParaRPr sz="1700"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18855" l="60359" r="19078" t="50003"/>
          <a:stretch/>
        </p:blipFill>
        <p:spPr>
          <a:xfrm>
            <a:off x="4758500" y="1266175"/>
            <a:ext cx="4073798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Ruta de Longitud Mínima</a:t>
            </a:r>
            <a:endParaRPr/>
          </a:p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18855" l="60359" r="19078" t="50003"/>
          <a:stretch/>
        </p:blipFill>
        <p:spPr>
          <a:xfrm>
            <a:off x="4758500" y="1266175"/>
            <a:ext cx="4073798" cy="3302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24"/>
          <p:cNvGraphicFramePr/>
          <p:nvPr/>
        </p:nvGraphicFramePr>
        <p:xfrm>
          <a:off x="921500" y="12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{F414D3A1-B7E3-438D-B30E-C4A35D14E30C}</a:tableStyleId>
              </a:tblPr>
              <a:tblGrid>
                <a:gridCol w="1738100"/>
                <a:gridCol w="1738100"/>
              </a:tblGrid>
              <a:tr h="50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700"/>
                        <a:t>Trayectoria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700"/>
                        <a:t>Longitud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50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- b - c - d - 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- b - d - c - 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- c - b - d - 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- c - d - b - 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- d - b - c -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- d  - c - b -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Trayectorias y Ciclos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175"/>
            <a:ext cx="39999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100"/>
              <a:t>Si se piensa en los </a:t>
            </a:r>
            <a:r>
              <a:rPr b="1" lang="es-419" sz="2100"/>
              <a:t>vértices </a:t>
            </a:r>
            <a:r>
              <a:rPr lang="es-419" sz="2100"/>
              <a:t>de una gráfica como </a:t>
            </a:r>
            <a:r>
              <a:rPr b="1" lang="es-419" sz="2100"/>
              <a:t>ciudades </a:t>
            </a:r>
            <a:r>
              <a:rPr lang="es-419" sz="2100"/>
              <a:t>y las </a:t>
            </a:r>
            <a:r>
              <a:rPr b="1" lang="es-419" sz="2100"/>
              <a:t>aristas </a:t>
            </a:r>
            <a:r>
              <a:rPr lang="es-419" sz="2100"/>
              <a:t>como </a:t>
            </a:r>
            <a:r>
              <a:rPr b="1" lang="es-419" sz="2100"/>
              <a:t>carreteras</a:t>
            </a:r>
            <a:r>
              <a:rPr lang="es-419" sz="2100"/>
              <a:t>, entonces </a:t>
            </a:r>
            <a:r>
              <a:rPr b="1" lang="es-419" sz="2100" u="sng"/>
              <a:t>una trayectoria</a:t>
            </a:r>
            <a:r>
              <a:rPr lang="es-419" sz="2100"/>
              <a:t> (o ruta) corresponde a </a:t>
            </a:r>
            <a:r>
              <a:rPr b="1" lang="es-419" sz="2100"/>
              <a:t>un viaje</a:t>
            </a:r>
            <a:r>
              <a:rPr lang="es-419" sz="2100"/>
              <a:t> que </a:t>
            </a:r>
            <a:r>
              <a:rPr b="1" lang="es-419" sz="2100"/>
              <a:t>comienza en alguna ciudad</a:t>
            </a:r>
            <a:r>
              <a:rPr lang="es-419" sz="2100"/>
              <a:t>, </a:t>
            </a:r>
            <a:r>
              <a:rPr b="1" lang="es-419" sz="2100"/>
              <a:t>pasa </a:t>
            </a:r>
            <a:r>
              <a:rPr lang="es-419" sz="2100"/>
              <a:t>por </a:t>
            </a:r>
            <a:r>
              <a:rPr b="1" lang="es-419" sz="2100"/>
              <a:t>varias ciudades</a:t>
            </a:r>
            <a:r>
              <a:rPr lang="es-419" sz="2100"/>
              <a:t> y </a:t>
            </a:r>
            <a:r>
              <a:rPr b="1" lang="es-419" sz="2100"/>
              <a:t>termina </a:t>
            </a:r>
            <a:r>
              <a:rPr lang="es-419" sz="2100"/>
              <a:t>en </a:t>
            </a:r>
            <a:r>
              <a:rPr b="1" lang="es-419" sz="2100"/>
              <a:t>alguna otra</a:t>
            </a:r>
            <a:r>
              <a:rPr lang="es-419" sz="2100"/>
              <a:t>.</a:t>
            </a:r>
            <a:endParaRPr sz="2100"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41110" r="19736" t="14037"/>
          <a:stretch/>
        </p:blipFill>
        <p:spPr>
          <a:xfrm>
            <a:off x="5033750" y="289662"/>
            <a:ext cx="3883426" cy="45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Ejemplo: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Dada la siguiente gráfica: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/>
              <a:t>La trayectoria: 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/>
              <a:t>(</a:t>
            </a:r>
            <a:r>
              <a:rPr b="1" lang="es-419" sz="2000"/>
              <a:t>1</a:t>
            </a:r>
            <a:r>
              <a:rPr lang="es-419" sz="2000"/>
              <a:t>, e1, </a:t>
            </a:r>
            <a:r>
              <a:rPr b="1" lang="es-419" sz="2000"/>
              <a:t>2</a:t>
            </a:r>
            <a:r>
              <a:rPr lang="es-419" sz="2000"/>
              <a:t>, e2, </a:t>
            </a:r>
            <a:r>
              <a:rPr b="1" lang="es-419" sz="2000"/>
              <a:t>3</a:t>
            </a:r>
            <a:r>
              <a:rPr lang="es-419" sz="2000"/>
              <a:t>, e3, </a:t>
            </a:r>
            <a:r>
              <a:rPr b="1" lang="es-419" sz="2000"/>
              <a:t>4</a:t>
            </a:r>
            <a:r>
              <a:rPr lang="es-419" sz="2000"/>
              <a:t>, e4, </a:t>
            </a:r>
            <a:r>
              <a:rPr b="1" lang="es-419" sz="2000"/>
              <a:t>2</a:t>
            </a:r>
            <a:r>
              <a:rPr lang="es-419" sz="2000"/>
              <a:t>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10742" l="15444" r="9548" t="20038"/>
          <a:stretch/>
        </p:blipFill>
        <p:spPr>
          <a:xfrm>
            <a:off x="5224075" y="1266175"/>
            <a:ext cx="3196200" cy="3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Ejemplo: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Dada la siguiente gráfica: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/>
              <a:t>La trayectoria: 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000"/>
              <a:t>(</a:t>
            </a:r>
            <a:r>
              <a:rPr b="1" lang="es-419" sz="2000"/>
              <a:t>1</a:t>
            </a:r>
            <a:r>
              <a:rPr lang="es-419" sz="2000"/>
              <a:t>, e1, </a:t>
            </a:r>
            <a:r>
              <a:rPr b="1" lang="es-419" sz="2000"/>
              <a:t>2</a:t>
            </a:r>
            <a:r>
              <a:rPr lang="es-419" sz="2000"/>
              <a:t>, e2, </a:t>
            </a:r>
            <a:r>
              <a:rPr b="1" lang="es-419" sz="2000"/>
              <a:t>3</a:t>
            </a:r>
            <a:r>
              <a:rPr lang="es-419" sz="2000"/>
              <a:t>, e3, </a:t>
            </a:r>
            <a:r>
              <a:rPr b="1" lang="es-419" sz="2000"/>
              <a:t>4</a:t>
            </a:r>
            <a:r>
              <a:rPr lang="es-419" sz="2000"/>
              <a:t>, e4, </a:t>
            </a:r>
            <a:r>
              <a:rPr b="1" lang="es-419" sz="2000"/>
              <a:t>2</a:t>
            </a:r>
            <a:r>
              <a:rPr lang="es-419" sz="2000"/>
              <a:t>)</a:t>
            </a:r>
            <a:endParaRPr sz="2000"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10742" l="15444" r="9548" t="20038"/>
          <a:stretch/>
        </p:blipFill>
        <p:spPr>
          <a:xfrm>
            <a:off x="5224075" y="1266175"/>
            <a:ext cx="3196200" cy="36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7"/>
          <p:cNvCxnSpPr/>
          <p:nvPr/>
        </p:nvCxnSpPr>
        <p:spPr>
          <a:xfrm flipH="1" rot="10800000">
            <a:off x="5519525" y="1772750"/>
            <a:ext cx="1302600" cy="1530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7"/>
          <p:cNvCxnSpPr/>
          <p:nvPr/>
        </p:nvCxnSpPr>
        <p:spPr>
          <a:xfrm rot="10800000">
            <a:off x="6822200" y="1772675"/>
            <a:ext cx="228300" cy="1034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7"/>
          <p:cNvCxnSpPr/>
          <p:nvPr/>
        </p:nvCxnSpPr>
        <p:spPr>
          <a:xfrm rot="10800000">
            <a:off x="6244700" y="2497700"/>
            <a:ext cx="805800" cy="322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Ejemplo: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Dada la siguiente gráfica: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/>
              <a:t>La trayectoria: 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/>
              <a:t>(</a:t>
            </a:r>
            <a:r>
              <a:rPr b="1" lang="es-419" sz="2000"/>
              <a:t>1</a:t>
            </a:r>
            <a:r>
              <a:rPr lang="es-419" sz="2000"/>
              <a:t>, e1, </a:t>
            </a:r>
            <a:r>
              <a:rPr b="1" lang="es-419" sz="2000"/>
              <a:t>2</a:t>
            </a:r>
            <a:r>
              <a:rPr lang="es-419" sz="2000"/>
              <a:t>, e2, </a:t>
            </a:r>
            <a:r>
              <a:rPr b="1" lang="es-419" sz="2000"/>
              <a:t>3</a:t>
            </a:r>
            <a:r>
              <a:rPr lang="es-419" sz="2000"/>
              <a:t>, e3, </a:t>
            </a:r>
            <a:r>
              <a:rPr b="1" lang="es-419" sz="2000"/>
              <a:t>4</a:t>
            </a:r>
            <a:r>
              <a:rPr lang="es-419" sz="2000"/>
              <a:t>, e4, </a:t>
            </a:r>
            <a:r>
              <a:rPr b="1" lang="es-419" sz="2000"/>
              <a:t>2</a:t>
            </a:r>
            <a:r>
              <a:rPr lang="es-419" sz="2000"/>
              <a:t>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000"/>
              <a:t>Es una trayectoria de longitud 4, desde el vértice 1 al vértice 2. </a:t>
            </a:r>
            <a:endParaRPr sz="2000"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10742" l="15444" r="9548" t="20038"/>
          <a:stretch/>
        </p:blipFill>
        <p:spPr>
          <a:xfrm>
            <a:off x="5224075" y="1266175"/>
            <a:ext cx="3196200" cy="36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8"/>
          <p:cNvCxnSpPr/>
          <p:nvPr/>
        </p:nvCxnSpPr>
        <p:spPr>
          <a:xfrm flipH="1" rot="10800000">
            <a:off x="5519525" y="1772525"/>
            <a:ext cx="1302600" cy="1517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8"/>
          <p:cNvCxnSpPr/>
          <p:nvPr/>
        </p:nvCxnSpPr>
        <p:spPr>
          <a:xfrm rot="10800000">
            <a:off x="6822200" y="1772675"/>
            <a:ext cx="228300" cy="1034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8"/>
          <p:cNvCxnSpPr/>
          <p:nvPr/>
        </p:nvCxnSpPr>
        <p:spPr>
          <a:xfrm rot="10800000">
            <a:off x="6244700" y="2497700"/>
            <a:ext cx="805800" cy="322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Ejemplo: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La trayectoria: 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/>
              <a:t>(</a:t>
            </a:r>
            <a:r>
              <a:rPr b="1" lang="es-419" sz="2000"/>
              <a:t>6</a:t>
            </a:r>
            <a:r>
              <a:rPr lang="es-419" sz="2000"/>
              <a:t>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000"/>
              <a:t>Que consiste solo en el vértice 6 es una trayectoria de longitud 0 del vértice 6 al vértice 6.</a:t>
            </a:r>
            <a:endParaRPr sz="2000"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10742" l="15444" r="9548" t="20038"/>
          <a:stretch/>
        </p:blipFill>
        <p:spPr>
          <a:xfrm>
            <a:off x="5224075" y="1266175"/>
            <a:ext cx="3196200" cy="36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6598275" y="4284025"/>
            <a:ext cx="197100" cy="156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Gráfica conexa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66175"/>
            <a:ext cx="39999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300"/>
              <a:t>Es una gráfica en la que </a:t>
            </a:r>
            <a:r>
              <a:rPr b="1" lang="es-419" sz="2300"/>
              <a:t>se puede ir</a:t>
            </a:r>
            <a:r>
              <a:rPr lang="es-419" sz="2300"/>
              <a:t> de </a:t>
            </a:r>
            <a:r>
              <a:rPr b="1" lang="es-419" sz="2300"/>
              <a:t>cualquier vértice</a:t>
            </a:r>
            <a:r>
              <a:rPr lang="es-419" sz="2300"/>
              <a:t> a </a:t>
            </a:r>
            <a:r>
              <a:rPr b="1" lang="es-419" sz="2300"/>
              <a:t>cualquier otro vértice</a:t>
            </a:r>
            <a:r>
              <a:rPr lang="es-419" sz="2300"/>
              <a:t> por una trayectoria</a:t>
            </a:r>
            <a:endParaRPr sz="2300"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23234" l="3589" r="5078" t="41106"/>
          <a:stretch/>
        </p:blipFill>
        <p:spPr>
          <a:xfrm>
            <a:off x="4518275" y="1266175"/>
            <a:ext cx="4398500" cy="21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...</a:t>
            </a:r>
            <a:r>
              <a:rPr lang="es-419"/>
              <a:t>Gráfica conexa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266175"/>
            <a:ext cx="39999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/>
              <a:t>Ejemplo:</a:t>
            </a:r>
            <a:endParaRPr b="1"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300"/>
              <a:t>Esta </a:t>
            </a:r>
            <a:r>
              <a:rPr b="1" lang="es-419" sz="2300"/>
              <a:t>gráfica no es </a:t>
            </a:r>
            <a:r>
              <a:rPr b="1" lang="es-419" sz="2300" u="sng"/>
              <a:t>conexa</a:t>
            </a:r>
            <a:r>
              <a:rPr lang="es-419" sz="2300" u="sng"/>
              <a:t> </a:t>
            </a:r>
            <a:r>
              <a:rPr lang="es-419" sz="2300"/>
              <a:t>porque no se puede ir de </a:t>
            </a:r>
            <a:r>
              <a:rPr b="1" lang="es-419" sz="2300"/>
              <a:t>v2 a v5</a:t>
            </a:r>
            <a:endParaRPr b="1" sz="2300"/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23234" l="3589" r="5078" t="41106"/>
          <a:stretch/>
        </p:blipFill>
        <p:spPr>
          <a:xfrm>
            <a:off x="4518275" y="1266175"/>
            <a:ext cx="4398500" cy="21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Trayectorias de ciclos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Subgráfica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266175"/>
            <a:ext cx="407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900"/>
              <a:t>Una </a:t>
            </a:r>
            <a:r>
              <a:rPr b="1" lang="es-419" sz="1900"/>
              <a:t>subgráfica G’</a:t>
            </a:r>
            <a:r>
              <a:rPr lang="es-419" sz="1900"/>
              <a:t> de una </a:t>
            </a:r>
            <a:r>
              <a:rPr b="1" lang="es-419" sz="1900"/>
              <a:t>gráfica G</a:t>
            </a:r>
            <a:r>
              <a:rPr lang="es-419" sz="1900"/>
              <a:t> </a:t>
            </a:r>
            <a:r>
              <a:rPr b="1" lang="es-419" sz="1900"/>
              <a:t>se obtiene </a:t>
            </a:r>
            <a:r>
              <a:rPr lang="es-419" sz="1900"/>
              <a:t>seleccionando </a:t>
            </a:r>
            <a:r>
              <a:rPr b="1" lang="es-419" sz="1900"/>
              <a:t>ciertas aristas y vértices de G </a:t>
            </a:r>
            <a:r>
              <a:rPr lang="es-419" sz="1900"/>
              <a:t>sujetas a la restricción de que si se selecciona una </a:t>
            </a:r>
            <a:r>
              <a:rPr b="1" lang="es-419" sz="1900"/>
              <a:t>arista e </a:t>
            </a:r>
            <a:r>
              <a:rPr lang="es-419" sz="1900"/>
              <a:t>en </a:t>
            </a:r>
            <a:r>
              <a:rPr b="1" lang="es-419" sz="1900"/>
              <a:t>G</a:t>
            </a:r>
            <a:r>
              <a:rPr lang="es-419" sz="1900"/>
              <a:t> que incide en los vértices </a:t>
            </a:r>
            <a:r>
              <a:rPr b="1" lang="es-419" sz="1900"/>
              <a:t>v</a:t>
            </a:r>
            <a:r>
              <a:rPr lang="es-419" sz="1900"/>
              <a:t> y </a:t>
            </a:r>
            <a:r>
              <a:rPr b="1" lang="es-419" sz="1900"/>
              <a:t>w</a:t>
            </a:r>
            <a:r>
              <a:rPr lang="es-419" sz="1900"/>
              <a:t>, deben incluirse </a:t>
            </a:r>
            <a:r>
              <a:rPr b="1" lang="es-419" sz="1900"/>
              <a:t>v</a:t>
            </a:r>
            <a:r>
              <a:rPr lang="es-419" sz="1900"/>
              <a:t> y </a:t>
            </a:r>
            <a:r>
              <a:rPr b="1" lang="es-419" sz="1900"/>
              <a:t>w</a:t>
            </a:r>
            <a:r>
              <a:rPr lang="es-419" sz="1900"/>
              <a:t> en </a:t>
            </a:r>
            <a:r>
              <a:rPr b="1" lang="es-419" sz="1900"/>
              <a:t>G’</a:t>
            </a:r>
            <a:r>
              <a:rPr lang="es-419" sz="1900"/>
              <a:t> . </a:t>
            </a:r>
            <a:r>
              <a:rPr b="1" lang="es-419" sz="1900" u="sng"/>
              <a:t>La restricción asegura que G’ sea de hecho una gráfica</a:t>
            </a:r>
            <a:endParaRPr b="1" sz="1900" u="sng"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24351" l="51635" r="14391" t="42336"/>
          <a:stretch/>
        </p:blipFill>
        <p:spPr>
          <a:xfrm>
            <a:off x="4754050" y="445025"/>
            <a:ext cx="3526926" cy="1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19960" l="9969" r="56452" t="42334"/>
          <a:stretch/>
        </p:blipFill>
        <p:spPr>
          <a:xfrm>
            <a:off x="4861500" y="2464300"/>
            <a:ext cx="3526926" cy="224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6855" l="38521" r="18447" t="26351"/>
          <a:stretch/>
        </p:blipFill>
        <p:spPr>
          <a:xfrm>
            <a:off x="684900" y="0"/>
            <a:ext cx="7104225" cy="50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gráficas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0353" l="37011" r="16873" t="60563"/>
          <a:stretch/>
        </p:blipFill>
        <p:spPr>
          <a:xfrm>
            <a:off x="0" y="1338156"/>
            <a:ext cx="9144001" cy="308686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Aristas paralelas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600"/>
              <a:t>L</a:t>
            </a:r>
            <a:r>
              <a:rPr lang="es-419" sz="2600"/>
              <a:t>as aristas e1 y e2 se asocian ambas con el par de vértices {v1 , v2 }. Estas aristas se llaman </a:t>
            </a:r>
            <a:r>
              <a:rPr b="1" lang="es-419" sz="2600"/>
              <a:t>aristas paralelas</a:t>
            </a:r>
            <a:r>
              <a:rPr lang="es-419" sz="2600"/>
              <a:t>. </a:t>
            </a:r>
            <a:endParaRPr sz="26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10652" l="45823" r="38608" t="67146"/>
          <a:stretch/>
        </p:blipFill>
        <p:spPr>
          <a:xfrm>
            <a:off x="4572000" y="1349025"/>
            <a:ext cx="4109424" cy="3136999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lazo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Una arista incidente en un mismo vértice se llama</a:t>
            </a:r>
            <a:r>
              <a:rPr b="1" lang="es-419" sz="2500"/>
              <a:t> lazo</a:t>
            </a:r>
            <a:r>
              <a:rPr lang="es-419" sz="2500"/>
              <a:t>. 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500"/>
              <a:t>Por ejemplo: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500"/>
              <a:t>la arista e3 = (v2 , v2 ) es un lazo. </a:t>
            </a:r>
            <a:endParaRPr sz="25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10652" l="45823" r="38608" t="67146"/>
          <a:stretch/>
        </p:blipFill>
        <p:spPr>
          <a:xfrm>
            <a:off x="4572000" y="1349025"/>
            <a:ext cx="4109424" cy="3136999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Vértice Aislado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175"/>
            <a:ext cx="81489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300"/>
              <a:t>Un vértice como v4, que no incide en ninguna arista, se llama </a:t>
            </a:r>
            <a:r>
              <a:rPr b="1" lang="es-419" sz="2300"/>
              <a:t>vértice aislado</a:t>
            </a:r>
            <a:r>
              <a:rPr lang="es-419" sz="2300"/>
              <a:t>.</a:t>
            </a:r>
            <a:r>
              <a:rPr lang="es-419" sz="2800"/>
              <a:t> </a:t>
            </a:r>
            <a:endParaRPr sz="28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10718" l="43620" r="22748" t="66597"/>
          <a:stretch/>
        </p:blipFill>
        <p:spPr>
          <a:xfrm>
            <a:off x="860824" y="2221250"/>
            <a:ext cx="7707202" cy="27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Gráfica simple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175"/>
            <a:ext cx="37440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Una gráfica sin lazos ni aristas paralelas se llama </a:t>
            </a:r>
            <a:r>
              <a:rPr b="1" lang="es-419" sz="2800"/>
              <a:t>gráfica simple.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10718" l="63422" r="26087" t="66597"/>
          <a:stretch/>
        </p:blipFill>
        <p:spPr>
          <a:xfrm>
            <a:off x="5390798" y="1180425"/>
            <a:ext cx="2908629" cy="33669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Gráfica Ponderada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18855" l="60359" r="19078" t="50003"/>
          <a:stretch/>
        </p:blipFill>
        <p:spPr>
          <a:xfrm>
            <a:off x="4832400" y="936200"/>
            <a:ext cx="4073798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23589" l="41552" r="42586" t="55559"/>
          <a:stretch/>
        </p:blipFill>
        <p:spPr>
          <a:xfrm>
            <a:off x="412379" y="1336225"/>
            <a:ext cx="3807320" cy="26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671450" y="4015425"/>
            <a:ext cx="3491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Open Sans"/>
                <a:ea typeface="Open Sans"/>
                <a:cs typeface="Open Sans"/>
                <a:sym typeface="Open Sans"/>
              </a:rPr>
              <a:t>Hoja de metal con agujeros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893000" y="4015425"/>
            <a:ext cx="4073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Open Sans"/>
                <a:ea typeface="Open Sans"/>
                <a:cs typeface="Open Sans"/>
                <a:sym typeface="Open Sans"/>
              </a:rPr>
              <a:t>El peso de la arista es el tiempo para mover el taladro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