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8" r:id="rId4"/>
    <p:sldId id="290" r:id="rId5"/>
    <p:sldId id="289" r:id="rId6"/>
    <p:sldId id="287" r:id="rId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032"/>
    <a:srgbClr val="DE9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2"/>
    <p:restoredTop sz="80727"/>
  </p:normalViewPr>
  <p:slideViewPr>
    <p:cSldViewPr snapToGrid="0" snapToObjects="1">
      <p:cViewPr varScale="1">
        <p:scale>
          <a:sx n="128" d="100"/>
          <a:sy n="128" d="100"/>
        </p:scale>
        <p:origin x="2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22:44:3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24575,'32'0'0,"-9"0"0,13 0 0,-12 0 0,5 0 0,0 0 0,-5 0 0,9 0 0,-7 0 0,14 0 0,-9 0 0,4 0 0,-6 0 0,0 0 0,0 0 0,0 0 0,-5 0 0,-2 0 0,-4 0 0,-5 0 0,0 0 0,-1 0 0,-3 0 0,8 0 0,-8 0 0,7 0 0,-2 0 0,-1 0 0,3 0 0,-2 0 0,3 0 0,1 0 0,-1 0 0,1 0 0,-1 0 0,1 0 0,0 0 0,-1 0 0,1 4 0,-5-3 0,4 3 0,-8-4 0,3 0 0,-4 4 0,0-4 0,0 4 0,0-4 0,0 0 0,0 0 0,0 0 0,0 0 0,0 0 0,0 0 0,0 0 0,0 3 0,4-2 0,1 3 0,5-4 0,-5 3 0,4-2 0,-4 3 0,5-4 0,-5 0 0,4 4 0,-8-3 0,7 3 0,-7-4 0,4 0 0,-5 3 0,0-2 0,-1 3 0,6-4 0,-4 0 0,3 0 0,-4 0 0,0 0 0,0 0 0,0 0 0,0 0 0,0 0 0,0 0 0,0 0 0,-1 0 0,1 0 0,0 0 0,-1 0 0,1 0 0,-1 0 0,10 0 0,-2 0 0,13 0 0,-4 0 0,5 0 0,0 0 0,-5 0 0,4 0 0,-10 0 0,5 0 0,-9 0 0,-2 0 0,-4 0 0,0 0 0,0 0 0,0 0 0,0 0 0,0 0 0,0 0 0,0 0 0,-1 0 0,1 0 0,0 0 0,0 0 0,-1 0 0,1 0 0,0 0 0,0 0 0,0 0 0,0 0 0,0 0 0,-1 0 0,1 0 0,-1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4T22:44:3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24575,'22'22'0,"1"-3"0,7 5 0,-1-9 0,0 4 0,0-9 0,-5 4 0,3 0 0,-8-4 0,9 3 0,-9-8 0,3 7 0,-4-6 0,0 7 0,-1-4 0,-3-1 0,2 1 0,-7-1 0,8 1 0,-8-1 0,3-4 0,-4 3 0,4-2 0,-3 3 0,3 1 0,-4-1 0,0-4 0,0 3 0,0-2 0,0-1 0,0 3 0,0-3 0,-4 4 0,3-4 0,-6 3 0,2-3 0,0 0 0,-2 2 0,5-5 0,-1 5 0,2-5 0,1 6 0,-1-3 0,1 1 0,-4 2 0,3-6 0,-6 5 0,6-5 0,-6 6 0,2-3 0,-3 3 0,-3-3 0,-1-1 0,-4-3 0,1 0 0,-1 0 0,0 0 0,0 0 0,0 0 0,0 0 0,0 0 0,0 0 0,0 0 0,0 0 0,0 0 0,-5 0 0,4 0 0,-3 0 0,4 0 0,0 0 0,-5 0 0,4 0 0,-8 0 0,4 0 0,-5 0 0,-7 0 0,5 0 0,-6 0 0,8 0 0,1 0 0,-1 0 0,0 0 0,-5 5 0,-1 0 0,0 0 0,2 3 0,-1-2 0,4-1 0,0 3 0,3-4 0,2 1 0,1 2 0,-4-2 0,4 0 0,-1 2 0,-2-2 0,2-1 0,1 4 0,-4-4 0,8 5 0,-8-5 0,8 3 0,-8-2 0,8 0 0,-3 2 0,4-2 0,0 3 0,0-4 0,0 3 0,0-3 0,0 0 0,4 3 0,0-3 0,4 4 0,0-1 0,-3-3 0,2 3 0,-3-3 0,4 3 0,-3 0 0,-1 1 0,-1-1 0,-2-2 0,7 2 0,-8-6 0,4 6 0,0-7 0,0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1F985-5BEC-D64D-B59D-850115FEA639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E1AFD-E6DE-B34B-87F6-4DBA1403B24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6312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ndardiz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Electronic_musical_instrumen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1AFD-E6DE-B34B-87F6-4DBA1403B241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2613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1AFD-E6DE-B34B-87F6-4DBA1403B241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2462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Musical instrument digital interface.</a:t>
            </a:r>
          </a:p>
          <a:p>
            <a:endParaRPr lang="en-NO" dirty="0"/>
          </a:p>
          <a:p>
            <a:r>
              <a:rPr lang="en-NO" dirty="0"/>
              <a:t>Early 80s: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Manufacturers had their own proprietary standards to synchronize instruments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(1982) 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ndardization"/>
              </a:rPr>
              <a:t>standardized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of synchronizing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ectronic musical instrument"/>
              </a:rPr>
              <a:t>electronic musical instruments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manufactured by different companies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1AFD-E6DE-B34B-87F6-4DBA1403B241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0950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E1AFD-E6DE-B34B-87F6-4DBA1403B241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5174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D256-E1A9-454C-8FA5-DD107EFD5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BB44E-D1D6-4042-B1E9-55920D0D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1DD1-0AA3-DE4C-A9BF-5CAEDC75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2277-829F-1A4E-9A8A-2E0DAAFF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0A24-475B-CD4B-BB81-F7F014D6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2159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F894-FB3E-7945-A02E-936C14DE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C824A-F41D-3C4D-9187-848FD195B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7345-3D3C-4F49-8F36-BEFA4E7B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C3BF2-373F-7447-9A62-E26B4271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E307F-AD1D-694A-B07C-DFA29567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958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72AE5-2169-F343-B57E-F3E65C24E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17E37-820E-7646-8602-D7C755740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7E5-C623-D746-ACCF-5E6E0D77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BEE6-1F20-F14E-B965-0956892B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AAB6-0A19-E549-A962-01139B6D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280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5CDA-15F9-834A-8F93-BDCB12E7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130E-0171-6B40-A500-6A9A46CD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7BB7-6901-C04E-A858-C2319EE5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2AE5-DBDC-744D-BB7B-919B30CE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5339-F367-2A42-808A-2FAB636D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144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FBC6-AEDE-5A48-9517-81E695A5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C824-E5EC-2342-BA52-D49D66A85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D15E-D286-6043-9C0F-982BC88F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2299-5EBB-6742-AD84-272147D5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8B7A-DBE1-D641-9E91-14BD4F1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9058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D2F3-D8EF-4C44-A68C-446C33EF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0BD3-DF1F-714E-A20B-83A64E83E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0E5C1-B06C-F845-BED0-502955EDC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AC610-3041-F540-AAB0-EC0A213B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1881B-37A2-A84D-9C7C-FDD20C2B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63C3C-50E7-4D46-97A7-0431DBD2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7972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309-6D23-1542-9580-EE6EAD47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A8B9D-91DE-1548-904C-26616683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C203C-CAA3-9E47-9BFE-64D7B964D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0A0D3-3852-964A-BB54-975B5FE0D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E5954-74DB-B345-8F51-ED1EA2877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42F0E-C215-ED41-8FDD-86B7AC31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92D57-C1D6-664F-8D19-E24A4738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72B72-C105-6848-A495-A377F5BD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9937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27AE-B825-7C4A-8466-EFF45C6D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87B2F-3876-924B-BA66-A6930B9D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5621C-ADB2-C441-99D8-FC0C7B80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8DDEF-1B42-8F43-BC13-8007EF8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2573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F5DAD-897A-2347-98E8-8FF0B51B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7309D-9E2F-1449-8744-1768347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4AD0-BDD4-564C-B9FC-408D83D6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4935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7E56-7CBA-0342-BC4D-E46324CB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C87F-1BB0-7C46-8719-D410E5B8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5FDA2-BB06-7C46-BAC1-97875E83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990E5-65D7-4743-8AD2-72C8DA22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1616D-12F6-3747-98F8-531D42EF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A067-18A7-2B45-B0D1-1BF41F01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4923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33E8-CF9E-3E42-A38B-CCAC7E63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57B7D-9442-7143-B475-89DDA6447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27DB8-ED48-F248-8FD4-CDFE4EF0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E21A-57C0-DF4B-9D08-546E5284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3B667-35AE-C64B-8AC3-4C4F8717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C438D-4DA6-D44C-8A97-20799809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6234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30341-1152-6F4D-83E9-229CB1B1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17033-6011-5C41-9B89-A0FA4834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B443-1E55-3747-85E9-AA4739597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1296-1114-674C-B4C3-BD21CE97B1A2}" type="datetimeFigureOut">
              <a:rPr lang="en-NO" smtClean="0"/>
              <a:t>28/03/2022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E3A8-2344-794F-A47D-E18486A36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96C8-9E8F-C748-9E25-3396B14A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2F58-465E-FE4B-8BE0-A5AA1044C4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2124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0FDC63-43A6-264A-BB66-2AA7F90E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17A18-8254-CE40-8EF5-A14A4E35E781}"/>
              </a:ext>
            </a:extLst>
          </p:cNvPr>
          <p:cNvSpPr txBox="1"/>
          <p:nvPr/>
        </p:nvSpPr>
        <p:spPr>
          <a:xfrm>
            <a:off x="9541822" y="5064826"/>
            <a:ext cx="144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bg1">
                    <a:lumMod val="95000"/>
                  </a:schemeClr>
                </a:solidFill>
                <a:latin typeface="Spectral" panose="02020502060000000000" pitchFamily="18" charset="77"/>
              </a:rPr>
              <a:t>Spring 2022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A8716-0537-E24C-94DB-40DE5981A3E4}"/>
              </a:ext>
            </a:extLst>
          </p:cNvPr>
          <p:cNvSpPr/>
          <p:nvPr/>
        </p:nvSpPr>
        <p:spPr>
          <a:xfrm>
            <a:off x="9541822" y="536725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3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562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E3B89E-1F20-A64A-8DC2-B0A12EB7D2D1}"/>
              </a:ext>
            </a:extLst>
          </p:cNvPr>
          <p:cNvSpPr/>
          <p:nvPr/>
        </p:nvSpPr>
        <p:spPr>
          <a:xfrm>
            <a:off x="3722077" y="0"/>
            <a:ext cx="4747846" cy="11321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246" dirty="0">
              <a:latin typeface="Spectral" panose="02020502060000000000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410D2-B178-9A4A-B6B7-992AB1898ACA}"/>
              </a:ext>
            </a:extLst>
          </p:cNvPr>
          <p:cNvSpPr txBox="1"/>
          <p:nvPr/>
        </p:nvSpPr>
        <p:spPr>
          <a:xfrm>
            <a:off x="4195993" y="755409"/>
            <a:ext cx="3800015" cy="60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3323" dirty="0">
                <a:solidFill>
                  <a:schemeClr val="bg1"/>
                </a:solidFill>
                <a:latin typeface="Spectral" panose="02020502060000000000" pitchFamily="18" charset="77"/>
              </a:rPr>
              <a:t>Interactive Music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E5B3F-5060-0047-B40F-77FFF104FD0A}"/>
              </a:ext>
            </a:extLst>
          </p:cNvPr>
          <p:cNvSpPr/>
          <p:nvPr/>
        </p:nvSpPr>
        <p:spPr>
          <a:xfrm>
            <a:off x="3931727" y="327158"/>
            <a:ext cx="1869423" cy="262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O" sz="1108" dirty="0">
                <a:solidFill>
                  <a:schemeClr val="bg1"/>
                </a:solidFill>
                <a:latin typeface="Spectral" panose="02020502060000000000" pitchFamily="18" charset="77"/>
              </a:rPr>
              <a:t>Department of Musicology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C0124-9FA9-5C4A-A697-D6C5FE1D2F50}"/>
              </a:ext>
            </a:extLst>
          </p:cNvPr>
          <p:cNvSpPr/>
          <p:nvPr/>
        </p:nvSpPr>
        <p:spPr>
          <a:xfrm>
            <a:off x="7196886" y="327158"/>
            <a:ext cx="918841" cy="262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O" sz="1108" dirty="0">
                <a:solidFill>
                  <a:schemeClr val="bg1"/>
                </a:solidFill>
                <a:latin typeface="Spectral" panose="02020502060000000000" pitchFamily="18" charset="77"/>
              </a:rPr>
              <a:t>Spring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73AF3-16AD-464D-A088-F90BB051D3CB}"/>
              </a:ext>
            </a:extLst>
          </p:cNvPr>
          <p:cNvSpPr/>
          <p:nvPr/>
        </p:nvSpPr>
        <p:spPr>
          <a:xfrm>
            <a:off x="4017609" y="1668487"/>
            <a:ext cx="1306769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O" sz="1662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SYLLABUS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99280-91B3-6647-9476-A5126E8E97BD}"/>
              </a:ext>
            </a:extLst>
          </p:cNvPr>
          <p:cNvSpPr/>
          <p:nvPr/>
        </p:nvSpPr>
        <p:spPr>
          <a:xfrm>
            <a:off x="4047191" y="1904499"/>
            <a:ext cx="392563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INSTRUCTORS: </a:t>
            </a:r>
            <a:r>
              <a:rPr lang="en-US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Çağrı Erdem, Qichao Lan</a:t>
            </a:r>
            <a:endParaRPr lang="en-NO" sz="969" dirty="0">
              <a:solidFill>
                <a:schemeClr val="tx1">
                  <a:lumMod val="75000"/>
                  <a:lumOff val="25000"/>
                </a:schemeClr>
              </a:solidFill>
              <a:latin typeface="Spectral" panose="02020502060000000000" pitchFamily="18" charset="77"/>
            </a:endParaRPr>
          </a:p>
          <a:p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TIME: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Tuesday 09:15–10:00 and Friday 12:15–14:00</a:t>
            </a:r>
          </a:p>
          <a:p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LOCATION: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ZEB, Seminarrom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BA9C8-1345-9245-983E-D873BA3AD72E}"/>
              </a:ext>
            </a:extLst>
          </p:cNvPr>
          <p:cNvSpPr/>
          <p:nvPr/>
        </p:nvSpPr>
        <p:spPr>
          <a:xfrm>
            <a:off x="4015944" y="2813456"/>
            <a:ext cx="2359941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O" sz="1662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WEEKLY SCHEDULE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8976E-8329-DD42-8AF3-AA1C78C274D4}"/>
              </a:ext>
            </a:extLst>
          </p:cNvPr>
          <p:cNvSpPr/>
          <p:nvPr/>
        </p:nvSpPr>
        <p:spPr>
          <a:xfrm>
            <a:off x="4047191" y="3039812"/>
            <a:ext cx="3925630" cy="2534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1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Introduction:  Microphones, tools, effects, and noise </a:t>
            </a: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2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Analogue Synthesis 1: Main concepts and parameters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3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Analogue Synthesis 2: Sound sources and processors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4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Collaborative performance and Live Coding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5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Digital Synthesis 1: Introduction to Pure Data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6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Digital Synthesis 2: Basics, oscillators, and filtering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7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Digital Synthesis 3: Audio effects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8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Digital Controllers 1: MIDI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9  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Digital Controllers 2: Sensors and mapping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10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Ensemble 1: Composition and improvisation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  <a:p>
            <a:pPr>
              <a:lnSpc>
                <a:spcPct val="150000"/>
              </a:lnSpc>
            </a:pPr>
            <a:r>
              <a:rPr lang="en-NO" sz="969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WEEK 11   </a:t>
            </a:r>
            <a:r>
              <a:rPr lang="en-NO" sz="969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Ensemble 2: Final concert preparation</a:t>
            </a:r>
            <a:endParaRPr lang="en-NO" sz="969" dirty="0">
              <a:solidFill>
                <a:schemeClr val="accent2">
                  <a:lumMod val="60000"/>
                  <a:lumOff val="40000"/>
                </a:schemeClr>
              </a:solidFill>
              <a:latin typeface="Spectral" panose="02020502060000000000" pitchFamily="18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A5328-E65C-474F-BE60-7B11003DA6EE}"/>
              </a:ext>
            </a:extLst>
          </p:cNvPr>
          <p:cNvSpPr/>
          <p:nvPr/>
        </p:nvSpPr>
        <p:spPr>
          <a:xfrm>
            <a:off x="4047191" y="5772476"/>
            <a:ext cx="3925630" cy="62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NO" sz="692" dirty="0">
                <a:solidFill>
                  <a:schemeClr val="accent2">
                    <a:lumMod val="60000"/>
                    <a:lumOff val="40000"/>
                  </a:schemeClr>
                </a:solidFill>
                <a:latin typeface="Spectral" panose="02020502060000000000" pitchFamily="18" charset="77"/>
              </a:rPr>
              <a:t>COURSE DESCRIPTION: </a:t>
            </a:r>
            <a:r>
              <a:rPr lang="en-US" sz="692" dirty="0">
                <a:solidFill>
                  <a:schemeClr val="tx1">
                    <a:lumMod val="75000"/>
                    <a:lumOff val="25000"/>
                  </a:schemeClr>
                </a:solidFill>
                <a:latin typeface="Spectral" panose="02020502060000000000" pitchFamily="18" charset="77"/>
              </a:rPr>
              <a:t>This course provides students with knowledge and skills in designing, building, and performing with various musical instruments and interactive music systems. Students learn the basics of sound synthesis, gain hands-on experience on hardware synthesizers, digital controllers, and audio programming, explore new methods for musical expression and produce artistic works for electroacoustic music ensembles. </a:t>
            </a:r>
            <a:endParaRPr lang="en-NO" sz="692" dirty="0">
              <a:solidFill>
                <a:schemeClr val="tx1">
                  <a:lumMod val="75000"/>
                  <a:lumOff val="25000"/>
                </a:schemeClr>
              </a:solidFill>
              <a:latin typeface="Spectral" panose="02020502060000000000" pitchFamily="18" charset="7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8AE139-DF1C-9F40-9102-9F4785414877}"/>
              </a:ext>
            </a:extLst>
          </p:cNvPr>
          <p:cNvGrpSpPr/>
          <p:nvPr/>
        </p:nvGrpSpPr>
        <p:grpSpPr>
          <a:xfrm>
            <a:off x="3404121" y="4620035"/>
            <a:ext cx="646200" cy="243000"/>
            <a:chOff x="3416611" y="3558442"/>
            <a:chExt cx="64620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378068C-B69D-4C4E-9A78-3628BC0270FA}"/>
                    </a:ext>
                  </a:extLst>
                </p14:cNvPr>
                <p14:cNvContentPartPr/>
                <p14:nvPr/>
              </p14:nvContentPartPr>
              <p14:xfrm>
                <a:off x="3416611" y="3666802"/>
                <a:ext cx="641520" cy="18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378068C-B69D-4C4E-9A78-3628BC0270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07971" y="3657802"/>
                  <a:ext cx="659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C2C679B-5DE6-6543-BA98-490AAC8312AB}"/>
                    </a:ext>
                  </a:extLst>
                </p14:cNvPr>
                <p14:cNvContentPartPr/>
                <p14:nvPr/>
              </p14:nvContentPartPr>
              <p14:xfrm>
                <a:off x="3760051" y="3558442"/>
                <a:ext cx="302760" cy="243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C2C679B-5DE6-6543-BA98-490AAC8312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1051" y="3549442"/>
                  <a:ext cx="320400" cy="26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508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6B9811-6C32-BC48-B0E4-3ED6CC175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320"/>
            <a:ext cx="1219200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6B9811-6C32-BC48-B0E4-3ED6CC17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0" y="75028"/>
            <a:ext cx="2076659" cy="944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DF76C-3989-2D4A-BD9D-D5AFB6E6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1480410"/>
            <a:ext cx="8597900" cy="38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9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34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20B8C-11C6-7D4F-84AA-B8810EEA1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6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17A18-8254-CE40-8EF5-A14A4E35E781}"/>
              </a:ext>
            </a:extLst>
          </p:cNvPr>
          <p:cNvSpPr txBox="1"/>
          <p:nvPr/>
        </p:nvSpPr>
        <p:spPr>
          <a:xfrm rot="21441243">
            <a:off x="2298601" y="4747521"/>
            <a:ext cx="8341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8000" dirty="0">
                <a:solidFill>
                  <a:schemeClr val="bg1">
                    <a:lumMod val="95000"/>
                  </a:schemeClr>
                </a:solidFill>
                <a:latin typeface="Spectral" panose="02020502060000000000" pitchFamily="18" charset="77"/>
              </a:rPr>
              <a:t>That’s all, folks </a:t>
            </a:r>
            <a:r>
              <a:rPr lang="en-NO" sz="8000" dirty="0">
                <a:solidFill>
                  <a:schemeClr val="bg1">
                    <a:lumMod val="95000"/>
                  </a:schemeClr>
                </a:solidFill>
                <a:latin typeface="Spectral" panose="02020502060000000000" pitchFamily="18" charset="77"/>
                <a:sym typeface="Wingdings" pitchFamily="2" charset="2"/>
              </a:rPr>
              <a:t></a:t>
            </a:r>
            <a:endParaRPr lang="en-NO" sz="8000" dirty="0">
              <a:solidFill>
                <a:schemeClr val="bg1">
                  <a:lumMod val="95000"/>
                </a:schemeClr>
              </a:solidFill>
              <a:latin typeface="Spectral" panose="02020502060000000000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83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12907</TotalTime>
  <Words>241</Words>
  <Application>Microsoft Macintosh PowerPoint</Application>
  <PresentationFormat>Widescreen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Spectral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Cagri Erdem</dc:creator>
  <cp:lastModifiedBy>Cagri Erdem</cp:lastModifiedBy>
  <cp:revision>211</cp:revision>
  <dcterms:created xsi:type="dcterms:W3CDTF">2022-01-17T10:26:43Z</dcterms:created>
  <dcterms:modified xsi:type="dcterms:W3CDTF">2022-03-28T18:58:33Z</dcterms:modified>
</cp:coreProperties>
</file>