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5" r:id="rId5"/>
    <p:sldId id="259" r:id="rId6"/>
    <p:sldId id="260"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5" autoAdjust="0"/>
    <p:restoredTop sz="94660"/>
  </p:normalViewPr>
  <p:slideViewPr>
    <p:cSldViewPr snapToGrid="0">
      <p:cViewPr varScale="1">
        <p:scale>
          <a:sx n="90" d="100"/>
          <a:sy n="90" d="100"/>
        </p:scale>
        <p:origin x="216"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AB48B-7C1C-4A78-9CF8-0AC171F7205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D8DEF7D-F54B-42A2-A17A-4CB2C2382553}">
      <dgm:prSet/>
      <dgm:spPr/>
      <dgm:t>
        <a:bodyPr/>
        <a:lstStyle/>
        <a:p>
          <a:r>
            <a:rPr lang="en-US" dirty="0"/>
            <a:t>When a human mind is exposed to something new, the initial trails of implementing the new knowledge contain many rounds of error. Early defeats are due to the human not recognizing certain configurations and having a lack of experience when it comes to different strategies and tricks</a:t>
          </a:r>
        </a:p>
      </dgm:t>
    </dgm:pt>
    <dgm:pt modelId="{1ED4AB04-658F-4C41-92CC-02EC14242775}" type="parTrans" cxnId="{FCE723C4-FB01-4DF8-8798-289F913D7AC9}">
      <dgm:prSet/>
      <dgm:spPr/>
      <dgm:t>
        <a:bodyPr/>
        <a:lstStyle/>
        <a:p>
          <a:endParaRPr lang="en-US"/>
        </a:p>
      </dgm:t>
    </dgm:pt>
    <dgm:pt modelId="{258288C3-80DE-44D1-9B56-B7EB1A3D5C29}" type="sibTrans" cxnId="{FCE723C4-FB01-4DF8-8798-289F913D7AC9}">
      <dgm:prSet/>
      <dgm:spPr/>
      <dgm:t>
        <a:bodyPr/>
        <a:lstStyle/>
        <a:p>
          <a:endParaRPr lang="en-US"/>
        </a:p>
      </dgm:t>
    </dgm:pt>
    <dgm:pt modelId="{28D35718-9EB1-430C-B655-D5DA7CA3087B}">
      <dgm:prSet/>
      <dgm:spPr/>
      <dgm:t>
        <a:bodyPr/>
        <a:lstStyle/>
        <a:p>
          <a:r>
            <a:rPr lang="en-US"/>
            <a:t>As the human practices, the skill develops</a:t>
          </a:r>
        </a:p>
      </dgm:t>
    </dgm:pt>
    <dgm:pt modelId="{EAF528AC-10E0-44E3-BEB6-36FDA98EC820}" type="parTrans" cxnId="{7B4AE6EB-3068-4777-BC89-F0FA21476858}">
      <dgm:prSet/>
      <dgm:spPr/>
      <dgm:t>
        <a:bodyPr/>
        <a:lstStyle/>
        <a:p>
          <a:endParaRPr lang="en-US"/>
        </a:p>
      </dgm:t>
    </dgm:pt>
    <dgm:pt modelId="{0E2D9AE5-9FB4-4DE2-9008-97B2870F9994}" type="sibTrans" cxnId="{7B4AE6EB-3068-4777-BC89-F0FA21476858}">
      <dgm:prSet/>
      <dgm:spPr/>
      <dgm:t>
        <a:bodyPr/>
        <a:lstStyle/>
        <a:p>
          <a:endParaRPr lang="en-US"/>
        </a:p>
      </dgm:t>
    </dgm:pt>
    <dgm:pt modelId="{519CC74A-67CF-4CF6-8BDF-E292579AE5F5}">
      <dgm:prSet/>
      <dgm:spPr/>
      <dgm:t>
        <a:bodyPr/>
        <a:lstStyle/>
        <a:p>
          <a:r>
            <a:rPr lang="en-US"/>
            <a:t>Chess is a game that requires higher level abstract thinking and to know board patterns all while thinking ahead of your opponenent.</a:t>
          </a:r>
        </a:p>
      </dgm:t>
    </dgm:pt>
    <dgm:pt modelId="{4D281823-4D5A-4E9C-9F38-77AC0FEDF72E}" type="parTrans" cxnId="{2835249A-0792-4542-97FE-219644D48FAD}">
      <dgm:prSet/>
      <dgm:spPr/>
      <dgm:t>
        <a:bodyPr/>
        <a:lstStyle/>
        <a:p>
          <a:endParaRPr lang="en-US"/>
        </a:p>
      </dgm:t>
    </dgm:pt>
    <dgm:pt modelId="{5B2D14FE-E1F1-4D6B-AE59-9B93569A8F43}" type="sibTrans" cxnId="{2835249A-0792-4542-97FE-219644D48FAD}">
      <dgm:prSet/>
      <dgm:spPr/>
      <dgm:t>
        <a:bodyPr/>
        <a:lstStyle/>
        <a:p>
          <a:endParaRPr lang="en-US"/>
        </a:p>
      </dgm:t>
    </dgm:pt>
    <dgm:pt modelId="{C4CEC839-08F1-4DBE-A40C-B9D76739E5B0}" type="pres">
      <dgm:prSet presAssocID="{587AB48B-7C1C-4A78-9CF8-0AC171F7205E}" presName="root" presStyleCnt="0">
        <dgm:presLayoutVars>
          <dgm:dir/>
          <dgm:resizeHandles val="exact"/>
        </dgm:presLayoutVars>
      </dgm:prSet>
      <dgm:spPr/>
    </dgm:pt>
    <dgm:pt modelId="{5A3862C0-1413-464A-867C-06DD31631AD9}" type="pres">
      <dgm:prSet presAssocID="{8D8DEF7D-F54B-42A2-A17A-4CB2C2382553}" presName="compNode" presStyleCnt="0"/>
      <dgm:spPr/>
    </dgm:pt>
    <dgm:pt modelId="{D21DA868-CB6B-440F-B406-7E1F3C1182C6}" type="pres">
      <dgm:prSet presAssocID="{8D8DEF7D-F54B-42A2-A17A-4CB2C23825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FA50D2BA-F32F-4149-822E-DFCF0E548860}" type="pres">
      <dgm:prSet presAssocID="{8D8DEF7D-F54B-42A2-A17A-4CB2C2382553}" presName="spaceRect" presStyleCnt="0"/>
      <dgm:spPr/>
    </dgm:pt>
    <dgm:pt modelId="{0C610913-80C2-4C72-9BB1-FFB7DEA7B93E}" type="pres">
      <dgm:prSet presAssocID="{8D8DEF7D-F54B-42A2-A17A-4CB2C2382553}" presName="textRect" presStyleLbl="revTx" presStyleIdx="0" presStyleCnt="3">
        <dgm:presLayoutVars>
          <dgm:chMax val="1"/>
          <dgm:chPref val="1"/>
        </dgm:presLayoutVars>
      </dgm:prSet>
      <dgm:spPr/>
    </dgm:pt>
    <dgm:pt modelId="{1DD460CC-072D-4353-BFF3-180A0DF769D8}" type="pres">
      <dgm:prSet presAssocID="{258288C3-80DE-44D1-9B56-B7EB1A3D5C29}" presName="sibTrans" presStyleCnt="0"/>
      <dgm:spPr/>
    </dgm:pt>
    <dgm:pt modelId="{30EE6575-FB30-4264-8CC0-48D317FA3F93}" type="pres">
      <dgm:prSet presAssocID="{28D35718-9EB1-430C-B655-D5DA7CA3087B}" presName="compNode" presStyleCnt="0"/>
      <dgm:spPr/>
    </dgm:pt>
    <dgm:pt modelId="{3FF92502-3639-4B1D-947F-B5EBEFC52D1A}" type="pres">
      <dgm:prSet presAssocID="{28D35718-9EB1-430C-B655-D5DA7CA308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1EE8C6AD-D626-445E-B1C9-E84D51B29227}" type="pres">
      <dgm:prSet presAssocID="{28D35718-9EB1-430C-B655-D5DA7CA3087B}" presName="spaceRect" presStyleCnt="0"/>
      <dgm:spPr/>
    </dgm:pt>
    <dgm:pt modelId="{798E21F0-BF4B-4DA3-9C06-EC4FEF7138D1}" type="pres">
      <dgm:prSet presAssocID="{28D35718-9EB1-430C-B655-D5DA7CA3087B}" presName="textRect" presStyleLbl="revTx" presStyleIdx="1" presStyleCnt="3">
        <dgm:presLayoutVars>
          <dgm:chMax val="1"/>
          <dgm:chPref val="1"/>
        </dgm:presLayoutVars>
      </dgm:prSet>
      <dgm:spPr/>
    </dgm:pt>
    <dgm:pt modelId="{E3021502-9F10-4C1D-AB69-0F18AF80C76E}" type="pres">
      <dgm:prSet presAssocID="{0E2D9AE5-9FB4-4DE2-9008-97B2870F9994}" presName="sibTrans" presStyleCnt="0"/>
      <dgm:spPr/>
    </dgm:pt>
    <dgm:pt modelId="{4ADCD640-1FE4-4B3D-AFB4-7AB62091DE0A}" type="pres">
      <dgm:prSet presAssocID="{519CC74A-67CF-4CF6-8BDF-E292579AE5F5}" presName="compNode" presStyleCnt="0"/>
      <dgm:spPr/>
    </dgm:pt>
    <dgm:pt modelId="{A9107AA7-35C8-4A47-BCD9-7D777B7BC76B}" type="pres">
      <dgm:prSet presAssocID="{519CC74A-67CF-4CF6-8BDF-E292579AE5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Brainstorm"/>
        </a:ext>
      </dgm:extLst>
    </dgm:pt>
    <dgm:pt modelId="{06DF2A25-4CF9-4FE0-9734-5EAC268FD1D2}" type="pres">
      <dgm:prSet presAssocID="{519CC74A-67CF-4CF6-8BDF-E292579AE5F5}" presName="spaceRect" presStyleCnt="0"/>
      <dgm:spPr/>
    </dgm:pt>
    <dgm:pt modelId="{77E5BC2E-9025-403B-AE8F-1E6986287456}" type="pres">
      <dgm:prSet presAssocID="{519CC74A-67CF-4CF6-8BDF-E292579AE5F5}" presName="textRect" presStyleLbl="revTx" presStyleIdx="2" presStyleCnt="3">
        <dgm:presLayoutVars>
          <dgm:chMax val="1"/>
          <dgm:chPref val="1"/>
        </dgm:presLayoutVars>
      </dgm:prSet>
      <dgm:spPr/>
    </dgm:pt>
  </dgm:ptLst>
  <dgm:cxnLst>
    <dgm:cxn modelId="{A2212483-991E-4A3E-8C83-30A87E21A7B2}" type="presOf" srcId="{8D8DEF7D-F54B-42A2-A17A-4CB2C2382553}" destId="{0C610913-80C2-4C72-9BB1-FFB7DEA7B93E}" srcOrd="0" destOrd="0" presId="urn:microsoft.com/office/officeart/2018/2/layout/IconLabelList"/>
    <dgm:cxn modelId="{2835249A-0792-4542-97FE-219644D48FAD}" srcId="{587AB48B-7C1C-4A78-9CF8-0AC171F7205E}" destId="{519CC74A-67CF-4CF6-8BDF-E292579AE5F5}" srcOrd="2" destOrd="0" parTransId="{4D281823-4D5A-4E9C-9F38-77AC0FEDF72E}" sibTransId="{5B2D14FE-E1F1-4D6B-AE59-9B93569A8F43}"/>
    <dgm:cxn modelId="{6D8CB6A5-8CBF-4F2E-BC4B-7BE0F06FD539}" type="presOf" srcId="{28D35718-9EB1-430C-B655-D5DA7CA3087B}" destId="{798E21F0-BF4B-4DA3-9C06-EC4FEF7138D1}" srcOrd="0" destOrd="0" presId="urn:microsoft.com/office/officeart/2018/2/layout/IconLabelList"/>
    <dgm:cxn modelId="{FCE723C4-FB01-4DF8-8798-289F913D7AC9}" srcId="{587AB48B-7C1C-4A78-9CF8-0AC171F7205E}" destId="{8D8DEF7D-F54B-42A2-A17A-4CB2C2382553}" srcOrd="0" destOrd="0" parTransId="{1ED4AB04-658F-4C41-92CC-02EC14242775}" sibTransId="{258288C3-80DE-44D1-9B56-B7EB1A3D5C29}"/>
    <dgm:cxn modelId="{09708DC4-93C1-4A38-ADB8-7951CF9C0069}" type="presOf" srcId="{519CC74A-67CF-4CF6-8BDF-E292579AE5F5}" destId="{77E5BC2E-9025-403B-AE8F-1E6986287456}" srcOrd="0" destOrd="0" presId="urn:microsoft.com/office/officeart/2018/2/layout/IconLabelList"/>
    <dgm:cxn modelId="{345B60EA-5768-4EF7-9AE4-B78618ACAADE}" type="presOf" srcId="{587AB48B-7C1C-4A78-9CF8-0AC171F7205E}" destId="{C4CEC839-08F1-4DBE-A40C-B9D76739E5B0}" srcOrd="0" destOrd="0" presId="urn:microsoft.com/office/officeart/2018/2/layout/IconLabelList"/>
    <dgm:cxn modelId="{7B4AE6EB-3068-4777-BC89-F0FA21476858}" srcId="{587AB48B-7C1C-4A78-9CF8-0AC171F7205E}" destId="{28D35718-9EB1-430C-B655-D5DA7CA3087B}" srcOrd="1" destOrd="0" parTransId="{EAF528AC-10E0-44E3-BEB6-36FDA98EC820}" sibTransId="{0E2D9AE5-9FB4-4DE2-9008-97B2870F9994}"/>
    <dgm:cxn modelId="{1211B995-A47D-4B0B-92C8-8180F7AE759B}" type="presParOf" srcId="{C4CEC839-08F1-4DBE-A40C-B9D76739E5B0}" destId="{5A3862C0-1413-464A-867C-06DD31631AD9}" srcOrd="0" destOrd="0" presId="urn:microsoft.com/office/officeart/2018/2/layout/IconLabelList"/>
    <dgm:cxn modelId="{ABF20DF9-D805-4AF3-AA9A-6F96F525A9F7}" type="presParOf" srcId="{5A3862C0-1413-464A-867C-06DD31631AD9}" destId="{D21DA868-CB6B-440F-B406-7E1F3C1182C6}" srcOrd="0" destOrd="0" presId="urn:microsoft.com/office/officeart/2018/2/layout/IconLabelList"/>
    <dgm:cxn modelId="{E7FE2052-D2C2-45D3-8292-83BA061B8514}" type="presParOf" srcId="{5A3862C0-1413-464A-867C-06DD31631AD9}" destId="{FA50D2BA-F32F-4149-822E-DFCF0E548860}" srcOrd="1" destOrd="0" presId="urn:microsoft.com/office/officeart/2018/2/layout/IconLabelList"/>
    <dgm:cxn modelId="{7CD45ADF-3C39-4F47-9667-689A7DAB6334}" type="presParOf" srcId="{5A3862C0-1413-464A-867C-06DD31631AD9}" destId="{0C610913-80C2-4C72-9BB1-FFB7DEA7B93E}" srcOrd="2" destOrd="0" presId="urn:microsoft.com/office/officeart/2018/2/layout/IconLabelList"/>
    <dgm:cxn modelId="{F22A2710-CB75-42F6-80EA-0EC23A21EE14}" type="presParOf" srcId="{C4CEC839-08F1-4DBE-A40C-B9D76739E5B0}" destId="{1DD460CC-072D-4353-BFF3-180A0DF769D8}" srcOrd="1" destOrd="0" presId="urn:microsoft.com/office/officeart/2018/2/layout/IconLabelList"/>
    <dgm:cxn modelId="{B2FBA64E-5F03-461B-A5C4-3D321A34CCC7}" type="presParOf" srcId="{C4CEC839-08F1-4DBE-A40C-B9D76739E5B0}" destId="{30EE6575-FB30-4264-8CC0-48D317FA3F93}" srcOrd="2" destOrd="0" presId="urn:microsoft.com/office/officeart/2018/2/layout/IconLabelList"/>
    <dgm:cxn modelId="{42167428-EE0A-443D-AEB9-9054C47F9F15}" type="presParOf" srcId="{30EE6575-FB30-4264-8CC0-48D317FA3F93}" destId="{3FF92502-3639-4B1D-947F-B5EBEFC52D1A}" srcOrd="0" destOrd="0" presId="urn:microsoft.com/office/officeart/2018/2/layout/IconLabelList"/>
    <dgm:cxn modelId="{87AD1406-BA4E-47AE-B8D4-AC7ADF582586}" type="presParOf" srcId="{30EE6575-FB30-4264-8CC0-48D317FA3F93}" destId="{1EE8C6AD-D626-445E-B1C9-E84D51B29227}" srcOrd="1" destOrd="0" presId="urn:microsoft.com/office/officeart/2018/2/layout/IconLabelList"/>
    <dgm:cxn modelId="{3B1AFF66-4D9C-45A9-B714-C425526E9526}" type="presParOf" srcId="{30EE6575-FB30-4264-8CC0-48D317FA3F93}" destId="{798E21F0-BF4B-4DA3-9C06-EC4FEF7138D1}" srcOrd="2" destOrd="0" presId="urn:microsoft.com/office/officeart/2018/2/layout/IconLabelList"/>
    <dgm:cxn modelId="{0B28B616-C700-4A50-BBD5-80E3EA9F2319}" type="presParOf" srcId="{C4CEC839-08F1-4DBE-A40C-B9D76739E5B0}" destId="{E3021502-9F10-4C1D-AB69-0F18AF80C76E}" srcOrd="3" destOrd="0" presId="urn:microsoft.com/office/officeart/2018/2/layout/IconLabelList"/>
    <dgm:cxn modelId="{D26B69E6-C957-4531-8796-282357CB4892}" type="presParOf" srcId="{C4CEC839-08F1-4DBE-A40C-B9D76739E5B0}" destId="{4ADCD640-1FE4-4B3D-AFB4-7AB62091DE0A}" srcOrd="4" destOrd="0" presId="urn:microsoft.com/office/officeart/2018/2/layout/IconLabelList"/>
    <dgm:cxn modelId="{67636E21-719F-4B11-AA01-B4640ABDDDC7}" type="presParOf" srcId="{4ADCD640-1FE4-4B3D-AFB4-7AB62091DE0A}" destId="{A9107AA7-35C8-4A47-BCD9-7D777B7BC76B}" srcOrd="0" destOrd="0" presId="urn:microsoft.com/office/officeart/2018/2/layout/IconLabelList"/>
    <dgm:cxn modelId="{EA8671CB-F796-449A-919A-C482BA98728D}" type="presParOf" srcId="{4ADCD640-1FE4-4B3D-AFB4-7AB62091DE0A}" destId="{06DF2A25-4CF9-4FE0-9734-5EAC268FD1D2}" srcOrd="1" destOrd="0" presId="urn:microsoft.com/office/officeart/2018/2/layout/IconLabelList"/>
    <dgm:cxn modelId="{17CE575E-1E76-4AAE-A58C-4BF1D529A638}" type="presParOf" srcId="{4ADCD640-1FE4-4B3D-AFB4-7AB62091DE0A}" destId="{77E5BC2E-9025-403B-AE8F-1E698628745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DA868-CB6B-440F-B406-7E1F3C1182C6}">
      <dsp:nvSpPr>
        <dsp:cNvPr id="0" name=""/>
        <dsp:cNvSpPr/>
      </dsp:nvSpPr>
      <dsp:spPr>
        <a:xfrm>
          <a:off x="1369087" y="324534"/>
          <a:ext cx="1151971" cy="1151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610913-80C2-4C72-9BB1-FFB7DEA7B93E}">
      <dsp:nvSpPr>
        <dsp:cNvPr id="0" name=""/>
        <dsp:cNvSpPr/>
      </dsp:nvSpPr>
      <dsp:spPr>
        <a:xfrm>
          <a:off x="665104" y="1850686"/>
          <a:ext cx="2559937"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When a human mind is exposed to something new, the initial trails of implementing the new knowledge contain many rounds of error. Early defeats are due to the human not recognizing certain configurations and having a lack of experience when it comes to different strategies and tricks</a:t>
          </a:r>
        </a:p>
      </dsp:txBody>
      <dsp:txXfrm>
        <a:off x="665104" y="1850686"/>
        <a:ext cx="2559937" cy="967500"/>
      </dsp:txXfrm>
    </dsp:sp>
    <dsp:sp modelId="{3FF92502-3639-4B1D-947F-B5EBEFC52D1A}">
      <dsp:nvSpPr>
        <dsp:cNvPr id="0" name=""/>
        <dsp:cNvSpPr/>
      </dsp:nvSpPr>
      <dsp:spPr>
        <a:xfrm>
          <a:off x="4377014" y="324534"/>
          <a:ext cx="1151971" cy="1151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8E21F0-BF4B-4DA3-9C06-EC4FEF7138D1}">
      <dsp:nvSpPr>
        <dsp:cNvPr id="0" name=""/>
        <dsp:cNvSpPr/>
      </dsp:nvSpPr>
      <dsp:spPr>
        <a:xfrm>
          <a:off x="3673031" y="1850686"/>
          <a:ext cx="2559937"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As the human practices, the skill develops</a:t>
          </a:r>
        </a:p>
      </dsp:txBody>
      <dsp:txXfrm>
        <a:off x="3673031" y="1850686"/>
        <a:ext cx="2559937" cy="967500"/>
      </dsp:txXfrm>
    </dsp:sp>
    <dsp:sp modelId="{A9107AA7-35C8-4A47-BCD9-7D777B7BC76B}">
      <dsp:nvSpPr>
        <dsp:cNvPr id="0" name=""/>
        <dsp:cNvSpPr/>
      </dsp:nvSpPr>
      <dsp:spPr>
        <a:xfrm>
          <a:off x="7384940" y="324534"/>
          <a:ext cx="1151971" cy="1151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E5BC2E-9025-403B-AE8F-1E6986287456}">
      <dsp:nvSpPr>
        <dsp:cNvPr id="0" name=""/>
        <dsp:cNvSpPr/>
      </dsp:nvSpPr>
      <dsp:spPr>
        <a:xfrm>
          <a:off x="6680957" y="1850686"/>
          <a:ext cx="2559937"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Chess is a game that requires higher level abstract thinking and to know board patterns all while thinking ahead of your opponenent.</a:t>
          </a:r>
        </a:p>
      </dsp:txBody>
      <dsp:txXfrm>
        <a:off x="6680957" y="1850686"/>
        <a:ext cx="2559937" cy="96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0CCF58-8B2B-4863-BBBC-40DC79B975E1}" type="datetimeFigureOut">
              <a:rPr lang="en-US" smtClean="0"/>
              <a:t>4/25/19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418186011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CF58-8B2B-4863-BBBC-40DC79B975E1}" type="datetimeFigureOut">
              <a:rPr lang="en-US" smtClean="0"/>
              <a:t>4/25/19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180318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CF58-8B2B-4863-BBBC-40DC79B975E1}" type="datetimeFigureOut">
              <a:rPr lang="en-US" smtClean="0"/>
              <a:t>4/25/19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7956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CF58-8B2B-4863-BBBC-40DC79B975E1}" type="datetimeFigureOut">
              <a:rPr lang="en-US" smtClean="0"/>
              <a:t>4/25/19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09CBF-DC78-4F63-BAA5-B636AFA12EB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446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CF58-8B2B-4863-BBBC-40DC79B975E1}" type="datetimeFigureOut">
              <a:rPr lang="en-US" smtClean="0"/>
              <a:t>4/25/19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430378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0CCF58-8B2B-4863-BBBC-40DC79B975E1}" type="datetimeFigureOut">
              <a:rPr lang="en-US" smtClean="0"/>
              <a:t>4/25/19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768724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0CCF58-8B2B-4863-BBBC-40DC79B975E1}" type="datetimeFigureOut">
              <a:rPr lang="en-US" smtClean="0"/>
              <a:t>4/25/19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2982359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CCF58-8B2B-4863-BBBC-40DC79B975E1}" type="datetimeFigureOut">
              <a:rPr lang="en-US" smtClean="0"/>
              <a:t>4/25/19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260522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CCF58-8B2B-4863-BBBC-40DC79B975E1}" type="datetimeFigureOut">
              <a:rPr lang="en-US" smtClean="0"/>
              <a:t>4/25/19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22529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CCF58-8B2B-4863-BBBC-40DC79B975E1}" type="datetimeFigureOut">
              <a:rPr lang="en-US" smtClean="0"/>
              <a:t>4/25/19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2357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CCF58-8B2B-4863-BBBC-40DC79B975E1}" type="datetimeFigureOut">
              <a:rPr lang="en-US" smtClean="0"/>
              <a:t>4/25/19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100545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0CCF58-8B2B-4863-BBBC-40DC79B975E1}" type="datetimeFigureOut">
              <a:rPr lang="en-US" smtClean="0"/>
              <a:t>4/25/19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5724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0CCF58-8B2B-4863-BBBC-40DC79B975E1}" type="datetimeFigureOut">
              <a:rPr lang="en-US" smtClean="0"/>
              <a:t>4/25/19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45598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0CCF58-8B2B-4863-BBBC-40DC79B975E1}" type="datetimeFigureOut">
              <a:rPr lang="en-US" smtClean="0"/>
              <a:t>4/25/19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419417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CCF58-8B2B-4863-BBBC-40DC79B975E1}" type="datetimeFigureOut">
              <a:rPr lang="en-US" smtClean="0"/>
              <a:t>4/25/19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36790798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CF58-8B2B-4863-BBBC-40DC79B975E1}" type="datetimeFigureOut">
              <a:rPr lang="en-US" smtClean="0"/>
              <a:t>4/25/19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24724327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CCF58-8B2B-4863-BBBC-40DC79B975E1}" type="datetimeFigureOut">
              <a:rPr lang="en-US" smtClean="0"/>
              <a:t>4/25/19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A09CBF-DC78-4F63-BAA5-B636AFA12EB8}" type="slidenum">
              <a:rPr lang="en-US" smtClean="0"/>
              <a:t>‹#›</a:t>
            </a:fld>
            <a:endParaRPr lang="en-US"/>
          </a:p>
        </p:txBody>
      </p:sp>
    </p:spTree>
    <p:extLst>
      <p:ext uri="{BB962C8B-B14F-4D97-AF65-F5344CB8AC3E}">
        <p14:creationId xmlns:p14="http://schemas.microsoft.com/office/powerpoint/2010/main" val="97198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0CCF58-8B2B-4863-BBBC-40DC79B975E1}" type="datetimeFigureOut">
              <a:rPr lang="en-US" smtClean="0"/>
              <a:t>4/25/19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A09CBF-DC78-4F63-BAA5-B636AFA12EB8}" type="slidenum">
              <a:rPr lang="en-US" smtClean="0"/>
              <a:t>‹#›</a:t>
            </a:fld>
            <a:endParaRPr lang="en-US"/>
          </a:p>
        </p:txBody>
      </p:sp>
    </p:spTree>
    <p:extLst>
      <p:ext uri="{BB962C8B-B14F-4D97-AF65-F5344CB8AC3E}">
        <p14:creationId xmlns:p14="http://schemas.microsoft.com/office/powerpoint/2010/main" val="4414710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7A32-8C9B-481A-AE18-DEA0483A73C5}"/>
              </a:ext>
            </a:extLst>
          </p:cNvPr>
          <p:cNvSpPr>
            <a:spLocks noGrp="1"/>
          </p:cNvSpPr>
          <p:nvPr>
            <p:ph type="ctrTitle"/>
          </p:nvPr>
        </p:nvSpPr>
        <p:spPr>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normAutofit/>
          </a:bodyPr>
          <a:lstStyle/>
          <a:p>
            <a:pPr algn="ctr"/>
            <a:r>
              <a:rPr lang="en-US" sz="6000" b="1" dirty="0">
                <a:effectLst>
                  <a:outerShdw blurRad="38100" dist="38100" dir="2700000" algn="tl">
                    <a:srgbClr val="000000">
                      <a:alpha val="43137"/>
                    </a:srgbClr>
                  </a:outerShdw>
                </a:effectLst>
              </a:rPr>
              <a:t>Chess Game</a:t>
            </a:r>
          </a:p>
        </p:txBody>
      </p:sp>
      <p:sp>
        <p:nvSpPr>
          <p:cNvPr id="3" name="Subtitle 2">
            <a:extLst>
              <a:ext uri="{FF2B5EF4-FFF2-40B4-BE49-F238E27FC236}">
                <a16:creationId xmlns:a16="http://schemas.microsoft.com/office/drawing/2014/main" id="{C9D285E0-C7D7-4C92-B500-C69E3C1BC220}"/>
              </a:ext>
            </a:extLst>
          </p:cNvPr>
          <p:cNvSpPr>
            <a:spLocks noGrp="1"/>
          </p:cNvSpPr>
          <p:nvPr>
            <p:ph type="subTitle" idx="1"/>
          </p:nvPr>
        </p:nvSpPr>
        <p:spPr/>
        <p:txBody>
          <a:bodyPr>
            <a:normAutofit/>
          </a:bodyPr>
          <a:lstStyle/>
          <a:p>
            <a:r>
              <a:rPr lang="en-US" sz="2400" dirty="0">
                <a:solidFill>
                  <a:schemeClr val="tx1">
                    <a:lumMod val="95000"/>
                  </a:schemeClr>
                </a:solidFill>
              </a:rPr>
              <a:t>Group 3: Ethan, victor, </a:t>
            </a:r>
            <a:r>
              <a:rPr lang="en-US" sz="2400">
                <a:solidFill>
                  <a:schemeClr val="tx1">
                    <a:lumMod val="95000"/>
                  </a:schemeClr>
                </a:solidFill>
              </a:rPr>
              <a:t>megan, </a:t>
            </a:r>
            <a:r>
              <a:rPr lang="en-US" sz="2400" strike="sngStrike" dirty="0" err="1">
                <a:solidFill>
                  <a:schemeClr val="tx1">
                    <a:lumMod val="95000"/>
                  </a:schemeClr>
                </a:solidFill>
              </a:rPr>
              <a:t>matthew</a:t>
            </a:r>
            <a:endParaRPr lang="en-US" sz="2400" strike="sngStrike" dirty="0">
              <a:solidFill>
                <a:schemeClr val="tx1">
                  <a:lumMod val="95000"/>
                </a:schemeClr>
              </a:solidFill>
            </a:endParaRPr>
          </a:p>
        </p:txBody>
      </p:sp>
    </p:spTree>
    <p:extLst>
      <p:ext uri="{BB962C8B-B14F-4D97-AF65-F5344CB8AC3E}">
        <p14:creationId xmlns:p14="http://schemas.microsoft.com/office/powerpoint/2010/main" val="67068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0CF3-1888-4987-8676-CDC6335C4B28}"/>
              </a:ext>
            </a:extLst>
          </p:cNvPr>
          <p:cNvSpPr>
            <a:spLocks noGrp="1"/>
          </p:cNvSpPr>
          <p:nvPr>
            <p:ph type="title"/>
          </p:nvPr>
        </p:nvSpPr>
        <p:spPr>
          <a:xfrm>
            <a:off x="1141413" y="618518"/>
            <a:ext cx="9905998" cy="1478570"/>
          </a:xfrm>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normAutofit/>
          </a:bodyPr>
          <a:lstStyle/>
          <a:p>
            <a:r>
              <a:rPr lang="en-US" sz="3600" dirty="0">
                <a:solidFill>
                  <a:schemeClr val="tx1"/>
                </a:solidFill>
                <a:latin typeface="+mj-lt"/>
                <a:ea typeface="+mj-ea"/>
                <a:cs typeface="+mj-cs"/>
              </a:rPr>
              <a:t>Piece Movement</a:t>
            </a:r>
          </a:p>
        </p:txBody>
      </p:sp>
      <p:pic>
        <p:nvPicPr>
          <p:cNvPr id="115" name="Chess Game - Google Chrome 2019-04-23 12-26-39_Trim">
            <a:hlinkClick r:id="" action="ppaction://media"/>
            <a:extLst>
              <a:ext uri="{FF2B5EF4-FFF2-40B4-BE49-F238E27FC236}">
                <a16:creationId xmlns:a16="http://schemas.microsoft.com/office/drawing/2014/main" id="{819C4A42-D111-4200-8260-EBF89D96D636}"/>
              </a:ext>
            </a:extLst>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5"/>
          <a:srcRect l="29800" t="31953" r="34860" b="1633"/>
          <a:stretch/>
        </p:blipFill>
        <p:spPr>
          <a:xfrm>
            <a:off x="1125538" y="2598738"/>
            <a:ext cx="3630612" cy="27225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F40F9A41-95BA-44EB-BC76-7D0CD52C7678}"/>
              </a:ext>
            </a:extLst>
          </p:cNvPr>
          <p:cNvSpPr>
            <a:spLocks noGrp="1"/>
          </p:cNvSpPr>
          <p:nvPr>
            <p:ph type="body" sz="half" idx="2"/>
          </p:nvPr>
        </p:nvSpPr>
        <p:spPr>
          <a:xfrm>
            <a:off x="5092215" y="2176463"/>
            <a:ext cx="6012832" cy="3541714"/>
          </a:xfrm>
          <a:ln>
            <a:solidFill>
              <a:schemeClr val="tx1"/>
            </a:solidFill>
          </a:ln>
        </p:spPr>
        <p:txBody>
          <a:bodyPr vert="horz" lIns="91440" tIns="45720" rIns="91440" bIns="45720" rtlCol="0">
            <a:normAutofit/>
          </a:bodyPr>
          <a:lstStyle/>
          <a:p>
            <a:pPr marL="342900" indent="-228600">
              <a:buFont typeface="Arial" panose="020B0604020202020204" pitchFamily="34" charset="0"/>
              <a:buChar char="•"/>
            </a:pPr>
            <a:r>
              <a:rPr lang="en-US" sz="2400" dirty="0"/>
              <a:t>Select a piece.</a:t>
            </a:r>
          </a:p>
          <a:p>
            <a:pPr marL="342900" indent="-228600">
              <a:buFont typeface="Arial" panose="020B0604020202020204" pitchFamily="34" charset="0"/>
              <a:buChar char="•"/>
            </a:pPr>
            <a:r>
              <a:rPr lang="en-US" sz="2400" dirty="0"/>
              <a:t>The legal moves for that piece will be highlighted in light-blue.</a:t>
            </a:r>
          </a:p>
          <a:p>
            <a:pPr marL="342900" indent="-228600">
              <a:buFont typeface="Arial" panose="020B0604020202020204" pitchFamily="34" charset="0"/>
              <a:buChar char="•"/>
            </a:pPr>
            <a:r>
              <a:rPr lang="en-US" sz="2400" dirty="0"/>
              <a:t>Select one of the highlighted squares to move the piece.</a:t>
            </a:r>
          </a:p>
          <a:p>
            <a:pPr marL="342900" indent="-228600">
              <a:buFont typeface="Arial" panose="020B0604020202020204" pitchFamily="34" charset="0"/>
              <a:buChar char="•"/>
            </a:pPr>
            <a:r>
              <a:rPr lang="en-US" sz="2400" dirty="0"/>
              <a:t>To cancel a selection, either click on the selected piece, or a non-highlighted square.</a:t>
            </a:r>
          </a:p>
        </p:txBody>
      </p:sp>
    </p:spTree>
    <p:extLst>
      <p:ext uri="{BB962C8B-B14F-4D97-AF65-F5344CB8AC3E}">
        <p14:creationId xmlns:p14="http://schemas.microsoft.com/office/powerpoint/2010/main" val="113559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666" fill="hold"/>
                                        <p:tgtEl>
                                          <p:spTgt spid="1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115"/>
                </p:tgtEl>
              </p:cMediaNode>
            </p:video>
            <p:seq concurrent="1" nextAc="seek">
              <p:cTn id="8" restart="whenNotActive" fill="hold" evtFilter="cancelBubble" nodeType="interactiveSeq">
                <p:stCondLst>
                  <p:cond evt="onClick" delay="0">
                    <p:tgtEl>
                      <p:spTgt spid="11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5"/>
                                        </p:tgtEl>
                                      </p:cBhvr>
                                    </p:cmd>
                                  </p:childTnLst>
                                </p:cTn>
                              </p:par>
                            </p:childTnLst>
                          </p:cTn>
                        </p:par>
                      </p:childTnLst>
                    </p:cTn>
                  </p:par>
                </p:childTnLst>
              </p:cTn>
              <p:nextCondLst>
                <p:cond evt="onClick" delay="0">
                  <p:tgtEl>
                    <p:spTgt spid="11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9D84-7B67-8F47-87C1-2A4CB6A7C45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solidFill>
                  <a:srgbClr val="FFFFFF"/>
                </a:solidFill>
              </a:rPr>
              <a:t>AI Research and implementation</a:t>
            </a:r>
          </a:p>
        </p:txBody>
      </p:sp>
    </p:spTree>
    <p:extLst>
      <p:ext uri="{BB962C8B-B14F-4D97-AF65-F5344CB8AC3E}">
        <p14:creationId xmlns:p14="http://schemas.microsoft.com/office/powerpoint/2010/main" val="19186481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0D976396-8CE8-4BF2-9DC5-673B163BF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44B4622-6C6D-4357-A6BF-4ADFA8DA2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4" name="Group 13">
              <a:extLst>
                <a:ext uri="{FF2B5EF4-FFF2-40B4-BE49-F238E27FC236}">
                  <a16:creationId xmlns:a16="http://schemas.microsoft.com/office/drawing/2014/main" id="{63A6CB2A-1AFB-42D7-B4D3-09501FC35B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6" name="Rectangle 5">
                <a:extLst>
                  <a:ext uri="{FF2B5EF4-FFF2-40B4-BE49-F238E27FC236}">
                    <a16:creationId xmlns:a16="http://schemas.microsoft.com/office/drawing/2014/main" id="{19A439D3-6BFA-467E-9C22-BF0C1FD65D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593FFA50-28FC-4AF0-9495-DE41440E20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0FB68F07-772E-4629-8A61-4055832545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171702FF-8A66-4576-99E0-BDC7F6692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19C2ADE-5C69-47AA-8D54-BE49D729F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C487C228-6327-47B1-9104-758366F37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60D29978-A75A-4AD7-9CC0-4D7B319F6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98663D8F-6AE3-4218-8182-DAE2492F17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014E41A5-C714-4745-9686-32FB4E436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DE53C48-191C-4CFD-AB1D-FB59BFB48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9A3D5918-3D8D-466A-8957-6DCC2A825C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654EFECB-3569-4BBF-9D95-4ACD81E62C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E56DFCE7-4DFC-4858-97A4-ABAF50983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DCF8ABF1-40B7-44F4-A1BC-1E848A383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60D92462-1463-4854-9F70-C7B777DEF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686E16F7-2865-4453-AC56-DC876A5B8E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ADB22857-7E4E-478F-9352-4890B7A5B1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450AB6CE-E6F8-4D31-9ED2-5C5408A72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C2627500-57B7-4F39-9460-E1CE427180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863C2166-F2F9-4CCF-9FC2-91A768C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F40FC89F-F227-4970-86FB-7A17897404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468468EA-0FA9-44EB-B2C1-6893ABFAC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503597C-CCAD-49B3-BAFA-F4D71D817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8B22EA19-D703-4E10-B794-58D6FF78ED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19FC3869-8130-40B9-9DF8-C269F5EDB1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471DF0DF-0D8D-4BF4-B0FC-0C828813E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DF28C461-B139-4B6F-B409-26F9E3158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38B3C18F-4FA0-40BA-B7A3-60A37711F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6" name="Freeform 32">
                <a:extLst>
                  <a:ext uri="{FF2B5EF4-FFF2-40B4-BE49-F238E27FC236}">
                    <a16:creationId xmlns:a16="http://schemas.microsoft.com/office/drawing/2014/main" id="{111C211C-7FAF-452A-AAFC-C664199EA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3325D432-947F-4BC5-B6C4-CD6C8180A6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9F22CCB-3D63-42A9-917E-1677E92E04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2BD44110-60CE-420C-9195-A26160C5B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FD0647CE-B225-45C3-A3FF-B2B2F008A0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88472412-E163-4BB9-9D32-963604F34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F20CE1F8-C3D0-4B3A-85F6-DA59AA8908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706C22A0-01DE-486E-B0A9-66F5E7F4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E3EA80D9-86C1-4171-A66F-DA17AF525F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025C50E7-1ACD-40F2-B61B-8C581A028ED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07D54E63-6018-454A-93F0-E71F2CAF75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6" name="Group 55">
            <a:extLst>
              <a:ext uri="{FF2B5EF4-FFF2-40B4-BE49-F238E27FC236}">
                <a16:creationId xmlns:a16="http://schemas.microsoft.com/office/drawing/2014/main" id="{B76DCF88-9FB4-41A5-9112-2DACF647AB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57" name="Group 56">
              <a:extLst>
                <a:ext uri="{FF2B5EF4-FFF2-40B4-BE49-F238E27FC236}">
                  <a16:creationId xmlns:a16="http://schemas.microsoft.com/office/drawing/2014/main" id="{06F7EFA6-48F2-420F-82CA-8AA802FA61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9" name="Rectangle 5">
                <a:extLst>
                  <a:ext uri="{FF2B5EF4-FFF2-40B4-BE49-F238E27FC236}">
                    <a16:creationId xmlns:a16="http://schemas.microsoft.com/office/drawing/2014/main" id="{FA452E88-1FB3-4289-86E4-B0BB1AAE01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66CFC533-08E0-41AA-B2AD-36657A395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0FD3CE26-31AC-4694-B3E9-1F7D2CFB2B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8">
                <a:extLst>
                  <a:ext uri="{FF2B5EF4-FFF2-40B4-BE49-F238E27FC236}">
                    <a16:creationId xmlns:a16="http://schemas.microsoft.com/office/drawing/2014/main" id="{3CA89DE8-5A37-4596-9C19-4D2A3D17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9">
                <a:extLst>
                  <a:ext uri="{FF2B5EF4-FFF2-40B4-BE49-F238E27FC236}">
                    <a16:creationId xmlns:a16="http://schemas.microsoft.com/office/drawing/2014/main" id="{8C5D5490-BF3C-4679-B5F2-9E10CA0FDD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E2BB4F68-4B11-40C7-B70D-507E302B3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D32DD7E7-30ED-4C44-9AFB-D641492C6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5A35898D-93D3-414D-9414-6E9948BFD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CCBD18B2-885C-4D39-BBF8-B25BD6240B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2D7C1B8F-757D-4404-9084-1259E4CF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D009D7B4-6B3E-4D8B-B171-DDC7E33C3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Line 16">
                <a:extLst>
                  <a:ext uri="{FF2B5EF4-FFF2-40B4-BE49-F238E27FC236}">
                    <a16:creationId xmlns:a16="http://schemas.microsoft.com/office/drawing/2014/main" id="{6BA54243-661C-40AB-9752-597FD75719D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2024F2C0-F211-4AB1-8B2C-4583C8838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ECA788FB-1175-4565-B00C-DCABADC6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12CF18FB-9E24-4B69-B810-97A5C9080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D734BB2E-A007-4F54-A7BB-0F4EE9D2F0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21">
                <a:extLst>
                  <a:ext uri="{FF2B5EF4-FFF2-40B4-BE49-F238E27FC236}">
                    <a16:creationId xmlns:a16="http://schemas.microsoft.com/office/drawing/2014/main" id="{7E290049-75AE-43A0-8203-D68C6B7C02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6" name="Freeform 22">
                <a:extLst>
                  <a:ext uri="{FF2B5EF4-FFF2-40B4-BE49-F238E27FC236}">
                    <a16:creationId xmlns:a16="http://schemas.microsoft.com/office/drawing/2014/main" id="{CBAD5CE6-5699-4759-B1B6-EF20457BF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69C07EED-FD36-4060-A9A8-4E49F5ECDC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7ED02DC3-00A5-45D0-94C5-31252B5BF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FBB1DD7B-20A9-4CE4-8C3F-4BACA4B15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9212DCB8-6894-4996-A625-BD8876479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2780A787-D6A2-488F-8216-5042F5F4E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B7C6F9B6-0207-4245-A568-F1D5C1F939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EC03E80E-65E6-43D2-800C-D3E5CEF16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7B132E67-47FB-491E-98DA-D28ADE8D1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6512933D-AB97-4D6F-86DA-6AAEB9F73A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8" name="Group 57">
              <a:extLst>
                <a:ext uri="{FF2B5EF4-FFF2-40B4-BE49-F238E27FC236}">
                  <a16:creationId xmlns:a16="http://schemas.microsoft.com/office/drawing/2014/main" id="{D2AAD483-B4B4-4901-9C1B-F391F3B100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9" name="Freeform 32">
                <a:extLst>
                  <a:ext uri="{FF2B5EF4-FFF2-40B4-BE49-F238E27FC236}">
                    <a16:creationId xmlns:a16="http://schemas.microsoft.com/office/drawing/2014/main" id="{26CA00F2-52DB-420A-B2CE-622E24493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3">
                <a:extLst>
                  <a:ext uri="{FF2B5EF4-FFF2-40B4-BE49-F238E27FC236}">
                    <a16:creationId xmlns:a16="http://schemas.microsoft.com/office/drawing/2014/main" id="{6D6F23D3-1299-402E-B7E6-EA5245060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4">
                <a:extLst>
                  <a:ext uri="{FF2B5EF4-FFF2-40B4-BE49-F238E27FC236}">
                    <a16:creationId xmlns:a16="http://schemas.microsoft.com/office/drawing/2014/main" id="{680732F5-25A5-4A7F-958D-7F01293BFD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5">
                <a:extLst>
                  <a:ext uri="{FF2B5EF4-FFF2-40B4-BE49-F238E27FC236}">
                    <a16:creationId xmlns:a16="http://schemas.microsoft.com/office/drawing/2014/main" id="{20817740-C1CF-458F-9A10-051C0289B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6">
                <a:extLst>
                  <a:ext uri="{FF2B5EF4-FFF2-40B4-BE49-F238E27FC236}">
                    <a16:creationId xmlns:a16="http://schemas.microsoft.com/office/drawing/2014/main" id="{3BB94575-5155-4DE7-A304-54E256B61D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7">
                <a:extLst>
                  <a:ext uri="{FF2B5EF4-FFF2-40B4-BE49-F238E27FC236}">
                    <a16:creationId xmlns:a16="http://schemas.microsoft.com/office/drawing/2014/main" id="{E887FE25-3092-4CE9-B181-EF67C21BC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8">
                <a:extLst>
                  <a:ext uri="{FF2B5EF4-FFF2-40B4-BE49-F238E27FC236}">
                    <a16:creationId xmlns:a16="http://schemas.microsoft.com/office/drawing/2014/main" id="{2FE2B836-E249-4A78-AB56-CDB45BDAC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9">
                <a:extLst>
                  <a:ext uri="{FF2B5EF4-FFF2-40B4-BE49-F238E27FC236}">
                    <a16:creationId xmlns:a16="http://schemas.microsoft.com/office/drawing/2014/main" id="{BDE04C1F-8A69-422B-8E02-02FB26022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40">
                <a:extLst>
                  <a:ext uri="{FF2B5EF4-FFF2-40B4-BE49-F238E27FC236}">
                    <a16:creationId xmlns:a16="http://schemas.microsoft.com/office/drawing/2014/main" id="{00208B4E-96A5-46F3-9FF0-C117FA8EEF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Rectangle 41">
                <a:extLst>
                  <a:ext uri="{FF2B5EF4-FFF2-40B4-BE49-F238E27FC236}">
                    <a16:creationId xmlns:a16="http://schemas.microsoft.com/office/drawing/2014/main" id="{B2C8F532-05B8-4D61-A815-E225640B43A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651F8787-A0BA-864F-A013-EAB89C79DF8F}"/>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sz="3600" dirty="0"/>
              <a:t>How chess </a:t>
            </a:r>
            <a:r>
              <a:rPr lang="en-US" sz="3600" dirty="0" err="1"/>
              <a:t>ai</a:t>
            </a:r>
            <a:r>
              <a:rPr lang="en-US" sz="3600" dirty="0"/>
              <a:t> works</a:t>
            </a:r>
          </a:p>
        </p:txBody>
      </p:sp>
      <p:graphicFrame>
        <p:nvGraphicFramePr>
          <p:cNvPr id="6" name="Text Placeholder 3">
            <a:extLst>
              <a:ext uri="{FF2B5EF4-FFF2-40B4-BE49-F238E27FC236}">
                <a16:creationId xmlns:a16="http://schemas.microsoft.com/office/drawing/2014/main" id="{AF3739D4-0A58-4D62-8856-34A7F01EB43F}"/>
              </a:ext>
            </a:extLst>
          </p:cNvPr>
          <p:cNvGraphicFramePr/>
          <p:nvPr>
            <p:extLst>
              <p:ext uri="{D42A27DB-BD31-4B8C-83A1-F6EECF244321}">
                <p14:modId xmlns:p14="http://schemas.microsoft.com/office/powerpoint/2010/main" val="190437187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14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5375-EE17-A34B-8353-E6292D819814}"/>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a:t>Position evaluation</a:t>
            </a:r>
          </a:p>
        </p:txBody>
      </p:sp>
      <p:pic>
        <p:nvPicPr>
          <p:cNvPr id="6" name="Content Placeholder 5" descr="A screenshot of a cell phone&#10;&#10;Description automatically generated">
            <a:extLst>
              <a:ext uri="{FF2B5EF4-FFF2-40B4-BE49-F238E27FC236}">
                <a16:creationId xmlns:a16="http://schemas.microsoft.com/office/drawing/2014/main" id="{D3DDC3AE-21B5-FF44-B9D0-50B9C7C7A5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1449" y="1147146"/>
            <a:ext cx="3310661" cy="2201590"/>
          </a:xfrm>
          <a:prstGeom prst="rect">
            <a:avLst/>
          </a:prstGeom>
        </p:spPr>
      </p:pic>
      <p:sp>
        <p:nvSpPr>
          <p:cNvPr id="4" name="Text Placeholder 3">
            <a:extLst>
              <a:ext uri="{FF2B5EF4-FFF2-40B4-BE49-F238E27FC236}">
                <a16:creationId xmlns:a16="http://schemas.microsoft.com/office/drawing/2014/main" id="{E49221AF-B085-334B-BAF1-F46211413FD3}"/>
              </a:ext>
            </a:extLst>
          </p:cNvPr>
          <p:cNvSpPr>
            <a:spLocks noGrp="1"/>
          </p:cNvSpPr>
          <p:nvPr>
            <p:ph type="body" sz="half" idx="2"/>
          </p:nvPr>
        </p:nvSpPr>
        <p:spPr>
          <a:xfrm>
            <a:off x="6569957" y="2249487"/>
            <a:ext cx="4747087" cy="3541714"/>
          </a:xfrm>
        </p:spPr>
        <p:txBody>
          <a:bodyPr vert="horz" lIns="91440" tIns="45720" rIns="91440" bIns="45720" rtlCol="0">
            <a:normAutofit/>
          </a:bodyPr>
          <a:lstStyle/>
          <a:p>
            <a:pPr marL="285750" indent="-228600">
              <a:buFont typeface="Arial" panose="020B0604020202020204" pitchFamily="34" charset="0"/>
              <a:buChar char="•"/>
            </a:pPr>
            <a:r>
              <a:rPr lang="en-US"/>
              <a:t>After an initial algorithm that allows a game to be played is implemented, the computer needs to figure out what side is stronger in the current game state.</a:t>
            </a:r>
          </a:p>
          <a:p>
            <a:pPr marL="285750" indent="-228600">
              <a:buFont typeface="Arial" panose="020B0604020202020204" pitchFamily="34" charset="0"/>
              <a:buChar char="•"/>
            </a:pPr>
            <a:r>
              <a:rPr lang="en-US"/>
              <a:t>This allows the algorithm to choose the move that has the highest evaluation instead of choosing any on e of the possible moves at random.</a:t>
            </a:r>
          </a:p>
        </p:txBody>
      </p:sp>
      <p:pic>
        <p:nvPicPr>
          <p:cNvPr id="7" name="Picture 6" descr="A screenshot of a cell phone&#10;&#10;Description automatically generated">
            <a:extLst>
              <a:ext uri="{FF2B5EF4-FFF2-40B4-BE49-F238E27FC236}">
                <a16:creationId xmlns:a16="http://schemas.microsoft.com/office/drawing/2014/main" id="{B205755E-1313-AE44-8179-54D8B6E78AD6}"/>
              </a:ext>
            </a:extLst>
          </p:cNvPr>
          <p:cNvPicPr>
            <a:picLocks noChangeAspect="1"/>
          </p:cNvPicPr>
          <p:nvPr/>
        </p:nvPicPr>
        <p:blipFill>
          <a:blip r:embed="rId4"/>
          <a:stretch>
            <a:fillRect/>
          </a:stretch>
        </p:blipFill>
        <p:spPr>
          <a:xfrm>
            <a:off x="1118988" y="3571116"/>
            <a:ext cx="4635583" cy="2086012"/>
          </a:xfrm>
          <a:prstGeom prst="rect">
            <a:avLst/>
          </a:prstGeom>
        </p:spPr>
      </p:pic>
    </p:spTree>
    <p:extLst>
      <p:ext uri="{BB962C8B-B14F-4D97-AF65-F5344CB8AC3E}">
        <p14:creationId xmlns:p14="http://schemas.microsoft.com/office/powerpoint/2010/main" val="10066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6B14-AC02-5346-BADA-5C5D9793A0A9}"/>
              </a:ext>
            </a:extLst>
          </p:cNvPr>
          <p:cNvSpPr>
            <a:spLocks noGrp="1"/>
          </p:cNvSpPr>
          <p:nvPr>
            <p:ph type="title"/>
          </p:nvPr>
        </p:nvSpPr>
        <p:spPr/>
        <p:txBody>
          <a:bodyPr/>
          <a:lstStyle/>
          <a:p>
            <a:r>
              <a:rPr lang="en-US" dirty="0"/>
              <a:t>Search tree using minimax</a:t>
            </a:r>
          </a:p>
        </p:txBody>
      </p:sp>
      <p:sp>
        <p:nvSpPr>
          <p:cNvPr id="4" name="Text Placeholder 3">
            <a:extLst>
              <a:ext uri="{FF2B5EF4-FFF2-40B4-BE49-F238E27FC236}">
                <a16:creationId xmlns:a16="http://schemas.microsoft.com/office/drawing/2014/main" id="{B8FB36F0-B782-EB4D-8C9E-88D919AAC42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It is assumed that both the computer and the human player will play the best moves.</a:t>
            </a:r>
          </a:p>
          <a:p>
            <a:pPr marL="285750" indent="-285750">
              <a:buFont typeface="Arial" panose="020B0604020202020204" pitchFamily="34" charset="0"/>
              <a:buChar char="•"/>
            </a:pPr>
            <a:r>
              <a:rPr lang="en-US" dirty="0"/>
              <a:t>A recursive tree of all possible moves is explored and the position is evaluated at the ending leaves of the tree.</a:t>
            </a:r>
          </a:p>
          <a:p>
            <a:pPr marL="285750" indent="-285750">
              <a:buFont typeface="Arial" panose="020B0604020202020204" pitchFamily="34" charset="0"/>
              <a:buChar char="•"/>
            </a:pPr>
            <a:r>
              <a:rPr lang="en-US" dirty="0"/>
              <a:t>The value of the child node is returned to either minimize or maximize the outcome at each level– this depends on whose move it is.</a:t>
            </a:r>
          </a:p>
        </p:txBody>
      </p:sp>
      <p:pic>
        <p:nvPicPr>
          <p:cNvPr id="6" name="Picture 5">
            <a:extLst>
              <a:ext uri="{FF2B5EF4-FFF2-40B4-BE49-F238E27FC236}">
                <a16:creationId xmlns:a16="http://schemas.microsoft.com/office/drawing/2014/main" id="{A96E1060-0AF8-FB4D-BAA7-A93B630C4723}"/>
              </a:ext>
            </a:extLst>
          </p:cNvPr>
          <p:cNvPicPr>
            <a:picLocks noChangeAspect="1"/>
          </p:cNvPicPr>
          <p:nvPr/>
        </p:nvPicPr>
        <p:blipFill>
          <a:blip r:embed="rId2"/>
          <a:stretch>
            <a:fillRect/>
          </a:stretch>
        </p:blipFill>
        <p:spPr>
          <a:xfrm>
            <a:off x="5156200" y="1175354"/>
            <a:ext cx="5985417" cy="4033157"/>
          </a:xfrm>
          <a:prstGeom prst="rect">
            <a:avLst/>
          </a:prstGeom>
        </p:spPr>
      </p:pic>
    </p:spTree>
    <p:extLst>
      <p:ext uri="{BB962C8B-B14F-4D97-AF65-F5344CB8AC3E}">
        <p14:creationId xmlns:p14="http://schemas.microsoft.com/office/powerpoint/2010/main" val="356334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6B14-AC02-5346-BADA-5C5D9793A0A9}"/>
              </a:ext>
            </a:extLst>
          </p:cNvPr>
          <p:cNvSpPr>
            <a:spLocks noGrp="1"/>
          </p:cNvSpPr>
          <p:nvPr>
            <p:ph type="title"/>
          </p:nvPr>
        </p:nvSpPr>
        <p:spPr/>
        <p:txBody>
          <a:bodyPr/>
          <a:lstStyle/>
          <a:p>
            <a:r>
              <a:rPr lang="en-US" dirty="0"/>
              <a:t>Search tree using minimax</a:t>
            </a:r>
          </a:p>
        </p:txBody>
      </p:sp>
      <p:sp>
        <p:nvSpPr>
          <p:cNvPr id="4" name="Text Placeholder 3">
            <a:extLst>
              <a:ext uri="{FF2B5EF4-FFF2-40B4-BE49-F238E27FC236}">
                <a16:creationId xmlns:a16="http://schemas.microsoft.com/office/drawing/2014/main" id="{B8FB36F0-B782-EB4D-8C9E-88D919AAC42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reason the minimax algorithm was chosen was because this backtracking algorithm is best suited for decision making and game theory.</a:t>
            </a:r>
          </a:p>
          <a:p>
            <a:pPr marL="285750" indent="-285750">
              <a:buFont typeface="Arial" panose="020B0604020202020204" pitchFamily="34" charset="0"/>
              <a:buChar char="•"/>
            </a:pPr>
            <a:r>
              <a:rPr lang="en-US" dirty="0"/>
              <a:t>The computer is able to search a game tree of all possible moves and counter moves, before evaluating each move and determining which is the best move on its turn, and the worst move when it is its opponent’s turn.</a:t>
            </a:r>
          </a:p>
        </p:txBody>
      </p:sp>
      <p:pic>
        <p:nvPicPr>
          <p:cNvPr id="6" name="Picture 5">
            <a:extLst>
              <a:ext uri="{FF2B5EF4-FFF2-40B4-BE49-F238E27FC236}">
                <a16:creationId xmlns:a16="http://schemas.microsoft.com/office/drawing/2014/main" id="{A96E1060-0AF8-FB4D-BAA7-A93B630C4723}"/>
              </a:ext>
            </a:extLst>
          </p:cNvPr>
          <p:cNvPicPr>
            <a:picLocks noChangeAspect="1"/>
          </p:cNvPicPr>
          <p:nvPr/>
        </p:nvPicPr>
        <p:blipFill>
          <a:blip r:embed="rId2"/>
          <a:stretch>
            <a:fillRect/>
          </a:stretch>
        </p:blipFill>
        <p:spPr>
          <a:xfrm>
            <a:off x="5156200" y="1175354"/>
            <a:ext cx="5985417" cy="4033157"/>
          </a:xfrm>
          <a:prstGeom prst="rect">
            <a:avLst/>
          </a:prstGeom>
        </p:spPr>
      </p:pic>
    </p:spTree>
    <p:extLst>
      <p:ext uri="{BB962C8B-B14F-4D97-AF65-F5344CB8AC3E}">
        <p14:creationId xmlns:p14="http://schemas.microsoft.com/office/powerpoint/2010/main" val="157523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B367C29-5200-4FF1-83B7-18B105A0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C711491-7BB6-4BE6-A470-44BF61D56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3" name="Group 12">
              <a:extLst>
                <a:ext uri="{FF2B5EF4-FFF2-40B4-BE49-F238E27FC236}">
                  <a16:creationId xmlns:a16="http://schemas.microsoft.com/office/drawing/2014/main" id="{FE4F104B-68BE-4E53-A6A5-5C5F93FF72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5" name="Rectangle 5">
                <a:extLst>
                  <a:ext uri="{FF2B5EF4-FFF2-40B4-BE49-F238E27FC236}">
                    <a16:creationId xmlns:a16="http://schemas.microsoft.com/office/drawing/2014/main" id="{EF4A7076-D6BC-4AE1-AE2C-C09B16AAB4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58FA119B-7250-4EC7-912F-F5613CC28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B9A9AED-D47E-44AD-AD6E-2EECC94D88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0A30ECA-328D-4512-825B-0AD596046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14A218CE-B3D8-4A43-86CC-48980645AC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E9743B7D-51BF-425C-A4B8-33B2E001E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9BA633B3-C879-4E15-B66C-788B4C60A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24C8953-B4E2-4DA0-B5D5-BD2A735E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717A3B65-FE80-419B-AB5D-48B5E3A7B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675ECD78-7D6B-4A3F-8163-392D7F8D6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8D036282-E32F-461D-BFB6-2A58D6D27A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F95EB10E-5264-467D-8382-A77C4DED25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218F9268-D2F0-487B-A021-8786B655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B4AEE5AC-EF5C-42E4-B185-A176E1997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E961E89F-C1DB-48E5-8B52-FDDAED9E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412962B4-425A-4C36-A65A-0F66ED7CD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037BE3F7-563A-4D9A-BC98-C71F727D23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2FDB1005-EB5E-475A-AC43-4ED3E563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68BFFBC6-C704-42A7-9D7E-AFB5C37FB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4888EAD7-EBE9-4549-9A91-6FEC61153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B79BC975-BE42-4B57-8335-1699BC0AB1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3998B4F0-CA80-490A-A256-1600E7EA8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2052C104-8168-487E-9044-454DA83A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63ACA30B-5F59-400C-A7CE-D17B5647EE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2E16F318-A142-4353-9949-B4E3A09FE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8AE8DBB4-2468-4A78-A54D-FD77C5DC8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B0E7CEF2-11E4-465C-8F1F-AA8367F96A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88B30AFD-E104-45DD-BFBB-5A41F1413B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5" name="Freeform 32">
                <a:extLst>
                  <a:ext uri="{FF2B5EF4-FFF2-40B4-BE49-F238E27FC236}">
                    <a16:creationId xmlns:a16="http://schemas.microsoft.com/office/drawing/2014/main" id="{CE45A3DF-350B-4A5E-AEBE-F0F280AD0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966D2640-A438-4FB6-B781-5A52DEC85C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34E1EFFF-720C-4CC0-9F95-DD1DAF99A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EA7AB0E1-6C49-409D-86F5-BE00BDDFC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5D17598C-0C57-4F4E-8F6B-A2AD8071F8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EBEBC0DC-F56F-48FE-824E-E9378C4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CC7FDCF1-1736-48A0-BDB2-87D6E09067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2A650CF5-564F-44D1-AB08-6C500DD3C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3108FEFA-0402-4C1C-AE39-5ADC09402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340AE827-F344-464F-851C-E03AFC98DC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EC5DE481-6FDA-724C-AB24-EC5122D54EDA}"/>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sz="3600"/>
              <a:t>Position evaluation</a:t>
            </a:r>
          </a:p>
        </p:txBody>
      </p:sp>
      <p:pic>
        <p:nvPicPr>
          <p:cNvPr id="5" name="Picture 4">
            <a:extLst>
              <a:ext uri="{FF2B5EF4-FFF2-40B4-BE49-F238E27FC236}">
                <a16:creationId xmlns:a16="http://schemas.microsoft.com/office/drawing/2014/main" id="{809C3E45-4BDC-174D-A0B8-9D5F010D4E42}"/>
              </a:ext>
            </a:extLst>
          </p:cNvPr>
          <p:cNvPicPr>
            <a:picLocks noChangeAspect="1"/>
          </p:cNvPicPr>
          <p:nvPr/>
        </p:nvPicPr>
        <p:blipFill>
          <a:blip r:embed="rId4"/>
          <a:stretch>
            <a:fillRect/>
          </a:stretch>
        </p:blipFill>
        <p:spPr>
          <a:xfrm>
            <a:off x="1141411" y="3045434"/>
            <a:ext cx="4689234" cy="195775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Text Placeholder 3">
            <a:extLst>
              <a:ext uri="{FF2B5EF4-FFF2-40B4-BE49-F238E27FC236}">
                <a16:creationId xmlns:a16="http://schemas.microsoft.com/office/drawing/2014/main" id="{CD2DF8EB-0442-8345-82F7-645B02649003}"/>
              </a:ext>
            </a:extLst>
          </p:cNvPr>
          <p:cNvSpPr>
            <a:spLocks noGrp="1"/>
          </p:cNvSpPr>
          <p:nvPr>
            <p:ph type="body" sz="half" idx="2"/>
          </p:nvPr>
        </p:nvSpPr>
        <p:spPr>
          <a:xfrm>
            <a:off x="6336727" y="2249487"/>
            <a:ext cx="4710683" cy="3541714"/>
          </a:xfrm>
        </p:spPr>
        <p:txBody>
          <a:bodyPr vert="horz" lIns="91440" tIns="45720" rIns="91440" bIns="45720" rtlCol="0">
            <a:normAutofit/>
          </a:bodyPr>
          <a:lstStyle/>
          <a:p>
            <a:pPr indent="-228600">
              <a:buFont typeface="Arial" panose="020B0604020202020204" pitchFamily="34" charset="0"/>
              <a:buChar char="•"/>
            </a:pPr>
            <a:r>
              <a:rPr lang="en-US" dirty="0"/>
              <a:t>The current state of the game is the root of the tree. (drawn at the top)</a:t>
            </a:r>
          </a:p>
          <a:p>
            <a:pPr indent="-228600">
              <a:buFont typeface="Arial" panose="020B0604020202020204" pitchFamily="34" charset="0"/>
              <a:buChar char="•"/>
            </a:pPr>
            <a:r>
              <a:rPr lang="en-US" dirty="0"/>
              <a:t>This node’s children representing all of the possible moves the computer can make. </a:t>
            </a:r>
          </a:p>
          <a:p>
            <a:pPr indent="-228600">
              <a:buFont typeface="Arial" panose="020B0604020202020204" pitchFamily="34" charset="0"/>
              <a:buChar char="•"/>
            </a:pPr>
            <a:r>
              <a:rPr lang="en-US" dirty="0"/>
              <a:t>Each of those nodes has children representing the game state after each of the opponent’s moves, and so on. </a:t>
            </a:r>
          </a:p>
          <a:p>
            <a:pPr indent="-228600">
              <a:buFont typeface="Arial" panose="020B0604020202020204" pitchFamily="34" charset="0"/>
              <a:buChar char="•"/>
            </a:pPr>
            <a:r>
              <a:rPr lang="en-US" dirty="0"/>
              <a:t>The leaves of the tree are the final state of the game– where no further move can be be made either due to a tie, or one player winning.</a:t>
            </a:r>
          </a:p>
        </p:txBody>
      </p:sp>
    </p:spTree>
    <p:extLst>
      <p:ext uri="{BB962C8B-B14F-4D97-AF65-F5344CB8AC3E}">
        <p14:creationId xmlns:p14="http://schemas.microsoft.com/office/powerpoint/2010/main" val="219249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7" name="Picture 2">
            <a:extLst>
              <a:ext uri="{FF2B5EF4-FFF2-40B4-BE49-F238E27FC236}">
                <a16:creationId xmlns:a16="http://schemas.microsoft.com/office/drawing/2014/main" id="{5B367C29-5200-4FF1-83B7-18B105A0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8" name="Group 12">
            <a:extLst>
              <a:ext uri="{FF2B5EF4-FFF2-40B4-BE49-F238E27FC236}">
                <a16:creationId xmlns:a16="http://schemas.microsoft.com/office/drawing/2014/main" id="{EC711491-7BB6-4BE6-A470-44BF61D56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4" name="Group 13">
              <a:extLst>
                <a:ext uri="{FF2B5EF4-FFF2-40B4-BE49-F238E27FC236}">
                  <a16:creationId xmlns:a16="http://schemas.microsoft.com/office/drawing/2014/main" id="{FE4F104B-68BE-4E53-A6A5-5C5F93FF72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6" name="Rectangle 5">
                <a:extLst>
                  <a:ext uri="{FF2B5EF4-FFF2-40B4-BE49-F238E27FC236}">
                    <a16:creationId xmlns:a16="http://schemas.microsoft.com/office/drawing/2014/main" id="{EF4A7076-D6BC-4AE1-AE2C-C09B16AAB4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58FA119B-7250-4EC7-912F-F5613CC28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B9A9AED-D47E-44AD-AD6E-2EECC94D88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0A30ECA-328D-4512-825B-0AD596046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14A218CE-B3D8-4A43-86CC-48980645AC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E9743B7D-51BF-425C-A4B8-33B2E001E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9BA633B3-C879-4E15-B66C-788B4C60A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24C8953-B4E2-4DA0-B5D5-BD2A735E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717A3B65-FE80-419B-AB5D-48B5E3A7B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675ECD78-7D6B-4A3F-8163-392D7F8D6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8D036282-E32F-461D-BFB6-2A58D6D27A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F95EB10E-5264-467D-8382-A77C4DED25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218F9268-D2F0-487B-A021-8786B655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B4AEE5AC-EF5C-42E4-B185-A176E1997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E961E89F-C1DB-48E5-8B52-FDDAED9E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412962B4-425A-4C36-A65A-0F66ED7CD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037BE3F7-563A-4D9A-BC98-C71F727D23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2FDB1005-EB5E-475A-AC43-4ED3E563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68BFFBC6-C704-42A7-9D7E-AFB5C37FB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888EAD7-EBE9-4549-9A91-6FEC61153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B79BC975-BE42-4B57-8335-1699BC0AB1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3998B4F0-CA80-490A-A256-1600E7EA8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2052C104-8168-487E-9044-454DA83A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63ACA30B-5F59-400C-A7CE-D17B5647EE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2E16F318-A142-4353-9949-B4E3A09FE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8AE8DBB4-2468-4A78-A54D-FD77C5DC8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B0E7CEF2-11E4-465C-8F1F-AA8367F96A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88B30AFD-E104-45DD-BFBB-5A41F1413B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6" name="Freeform 32">
                <a:extLst>
                  <a:ext uri="{FF2B5EF4-FFF2-40B4-BE49-F238E27FC236}">
                    <a16:creationId xmlns:a16="http://schemas.microsoft.com/office/drawing/2014/main" id="{CE45A3DF-350B-4A5E-AEBE-F0F280AD0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966D2640-A438-4FB6-B781-5A52DEC85C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34E1EFFF-720C-4CC0-9F95-DD1DAF99A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EA7AB0E1-6C49-409D-86F5-BE00BDDFC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5D17598C-0C57-4F4E-8F6B-A2AD8071F8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EBEBC0DC-F56F-48FE-824E-E9378C4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CC7FDCF1-1736-48A0-BDB2-87D6E09067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2A650CF5-564F-44D1-AB08-6C500DD3C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3108FEFA-0402-4C1C-AE39-5ADC09402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340AE827-F344-464F-851C-E03AFC98DC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2BD23A47-5F33-454E-BBAA-164A4DFE7F66}"/>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sz="3600"/>
              <a:t>Additional algorithm implementation</a:t>
            </a:r>
          </a:p>
        </p:txBody>
      </p:sp>
      <p:pic>
        <p:nvPicPr>
          <p:cNvPr id="8" name="Graphic 7" descr="LaptopSecure">
            <a:extLst>
              <a:ext uri="{FF2B5EF4-FFF2-40B4-BE49-F238E27FC236}">
                <a16:creationId xmlns:a16="http://schemas.microsoft.com/office/drawing/2014/main" id="{D474AC85-0A00-4D62-91CB-0718F782B6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9" name="Text Placeholder 3">
            <a:extLst>
              <a:ext uri="{FF2B5EF4-FFF2-40B4-BE49-F238E27FC236}">
                <a16:creationId xmlns:a16="http://schemas.microsoft.com/office/drawing/2014/main" id="{DEF3B3D4-6D2E-504C-81D7-729B52377925}"/>
              </a:ext>
            </a:extLst>
          </p:cNvPr>
          <p:cNvSpPr>
            <a:spLocks noGrp="1"/>
          </p:cNvSpPr>
          <p:nvPr>
            <p:ph type="body" sz="half" idx="2"/>
          </p:nvPr>
        </p:nvSpPr>
        <p:spPr>
          <a:xfrm>
            <a:off x="6336727" y="2249487"/>
            <a:ext cx="4710683" cy="3541714"/>
          </a:xfrm>
        </p:spPr>
        <p:txBody>
          <a:bodyPr vert="horz" lIns="91440" tIns="45720" rIns="91440" bIns="45720" rtlCol="0">
            <a:normAutofit/>
          </a:bodyPr>
          <a:lstStyle/>
          <a:p>
            <a:pPr marL="285750" indent="-228600">
              <a:lnSpc>
                <a:spcPct val="110000"/>
              </a:lnSpc>
              <a:buFont typeface="Arial" panose="020B0604020202020204" pitchFamily="34" charset="0"/>
              <a:buChar char="•"/>
            </a:pPr>
            <a:r>
              <a:rPr lang="en-US" sz="1500"/>
              <a:t>If the computer is faced with only a few possible moves, the run time is low. On the other hand, if the computer is faced with a lot of options that it has to outweigh against each other possible outcome, it will take significantly longer for the computer to decide which possible move will be the most favorable given the current board state. </a:t>
            </a:r>
          </a:p>
          <a:p>
            <a:pPr marL="285750" indent="-228600">
              <a:lnSpc>
                <a:spcPct val="110000"/>
              </a:lnSpc>
              <a:buFont typeface="Arial" panose="020B0604020202020204" pitchFamily="34" charset="0"/>
              <a:buChar char="•"/>
            </a:pPr>
            <a:r>
              <a:rPr lang="en-US" sz="1500"/>
              <a:t>The ‘alpha-beta pruning” technique allows the computer to “prune” branches of the minimax algorithm search tree that yields less favorable results.</a:t>
            </a:r>
          </a:p>
          <a:p>
            <a:pPr marL="285750" indent="-228600">
              <a:lnSpc>
                <a:spcPct val="110000"/>
              </a:lnSpc>
              <a:buFont typeface="Arial" panose="020B0604020202020204" pitchFamily="34" charset="0"/>
              <a:buChar char="•"/>
            </a:pPr>
            <a:r>
              <a:rPr lang="en-US" sz="1500"/>
              <a:t>Given more time, this algorithm would help reduce run time further. </a:t>
            </a:r>
          </a:p>
          <a:p>
            <a:pPr marL="285750" indent="-228600">
              <a:lnSpc>
                <a:spcPct val="110000"/>
              </a:lnSpc>
              <a:buFont typeface="Arial" panose="020B0604020202020204" pitchFamily="34" charset="0"/>
              <a:buChar char="•"/>
            </a:pPr>
            <a:endParaRPr lang="en-US" sz="1500"/>
          </a:p>
        </p:txBody>
      </p:sp>
    </p:spTree>
    <p:extLst>
      <p:ext uri="{BB962C8B-B14F-4D97-AF65-F5344CB8AC3E}">
        <p14:creationId xmlns:p14="http://schemas.microsoft.com/office/powerpoint/2010/main" val="414010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13</TotalTime>
  <Words>541</Words>
  <Application>Microsoft Macintosh PowerPoint</Application>
  <PresentationFormat>Widescreen</PresentationFormat>
  <Paragraphs>31</Paragraphs>
  <Slides>9</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Chess Game</vt:lpstr>
      <vt:lpstr>Piece Movement</vt:lpstr>
      <vt:lpstr>AI Research and implementation</vt:lpstr>
      <vt:lpstr>How chess ai works</vt:lpstr>
      <vt:lpstr>Position evaluation</vt:lpstr>
      <vt:lpstr>Search tree using minimax</vt:lpstr>
      <vt:lpstr>Search tree using minimax</vt:lpstr>
      <vt:lpstr>Position evaluation</vt:lpstr>
      <vt:lpstr>Additional algorithm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dc:title>
  <dc:creator>Megan Keleman</dc:creator>
  <cp:lastModifiedBy>Megan Keleman</cp:lastModifiedBy>
  <cp:revision>2</cp:revision>
  <dcterms:created xsi:type="dcterms:W3CDTF">2019-04-25T17:44:35Z</dcterms:created>
  <dcterms:modified xsi:type="dcterms:W3CDTF">2019-04-25T17:57:44Z</dcterms:modified>
</cp:coreProperties>
</file>