
<file path=[Content_Types].xml><?xml version="1.0" encoding="utf-8"?>
<Types xmlns="http://schemas.openxmlformats.org/package/2006/content-types"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FD78-18B9-254D-8794-CF8850EB2F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vs.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F69CE-1D2D-5E42-AA39-966D45FA5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78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2DD8A-74A0-4447-9DEC-87EBC633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Results: Choice</a:t>
            </a:r>
          </a:p>
        </p:txBody>
      </p:sp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39910775-89AC-3A47-BD44-8A42BF06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5" y="1416389"/>
            <a:ext cx="6900380" cy="4025221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8A27033-AEF7-4E34-AA42-35032F71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Main effect of attention</a:t>
            </a:r>
          </a:p>
          <a:p>
            <a:pPr lvl="1"/>
            <a:r>
              <a:rPr lang="en-US" sz="1600" dirty="0"/>
              <a:t>Pick the thing they looked at for longer.</a:t>
            </a:r>
          </a:p>
          <a:p>
            <a:r>
              <a:rPr lang="en-US" sz="1600" dirty="0"/>
              <a:t>Main effect of value</a:t>
            </a:r>
          </a:p>
          <a:p>
            <a:pPr lvl="1"/>
            <a:r>
              <a:rPr lang="en-US" sz="1600" dirty="0"/>
              <a:t>Picked the thing they valued the most.</a:t>
            </a:r>
          </a:p>
          <a:p>
            <a:r>
              <a:rPr lang="en-US" sz="1600" dirty="0"/>
              <a:t>No interactions and no effect of task.</a:t>
            </a: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8020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13D2-684A-A047-A510-56321CFDF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F6B0-BE01-4F47-8974-3D504E68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Perhaps cut out trials where one option completely dominated the other and see if that works?</a:t>
            </a:r>
          </a:p>
        </p:txBody>
      </p:sp>
    </p:spTree>
    <p:extLst>
      <p:ext uri="{BB962C8B-B14F-4D97-AF65-F5344CB8AC3E}">
        <p14:creationId xmlns:p14="http://schemas.microsoft.com/office/powerpoint/2010/main" val="382976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506E-7F0D-D243-868C-C5517D1C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CD4FE-C8D3-9142-BBD7-617CB25D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experiment comparing choice and evaluation of health outcomes.</a:t>
            </a:r>
          </a:p>
          <a:p>
            <a:r>
              <a:rPr lang="en-US" dirty="0"/>
              <a:t>Multi-attribute task (health outcomes varying on things like pain, ability to carry on with daily life etc.)</a:t>
            </a:r>
          </a:p>
          <a:p>
            <a:r>
              <a:rPr lang="en-US" dirty="0"/>
              <a:t>When participants had to rate each condition: participants looked at the most severe attributes the most. </a:t>
            </a:r>
          </a:p>
          <a:p>
            <a:r>
              <a:rPr lang="en-US" dirty="0"/>
              <a:t>When participants had to choose between two conditions: no meaningful patterns of attention.</a:t>
            </a:r>
          </a:p>
          <a:p>
            <a:r>
              <a:rPr lang="en-US" dirty="0"/>
              <a:t>UNLESS: when control for dominance and position of the attributes, get effects of attention on choice.</a:t>
            </a:r>
          </a:p>
        </p:txBody>
      </p:sp>
    </p:spTree>
    <p:extLst>
      <p:ext uri="{BB962C8B-B14F-4D97-AF65-F5344CB8AC3E}">
        <p14:creationId xmlns:p14="http://schemas.microsoft.com/office/powerpoint/2010/main" val="25436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045B-4ABB-6A4C-8714-053803CC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Value-based choice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8FE6-5198-F842-B3DE-250E577D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work on value-based choice found that for some tasks (more like the binary choice task), there was no interaction of attention and value.</a:t>
            </a:r>
          </a:p>
          <a:p>
            <a:r>
              <a:rPr lang="en-US" dirty="0"/>
              <a:t>Whereas other tasks (more like the previous evaluation task), there was an interaction between attention and value.</a:t>
            </a:r>
          </a:p>
          <a:p>
            <a:r>
              <a:rPr lang="en-US" dirty="0"/>
              <a:t>Therefore, perhaps there isn’t an interaction in binary choice, because the subtle attentional effects are over-shadowed by things like choice difficulty (i.e. dominance). </a:t>
            </a:r>
          </a:p>
          <a:p>
            <a:r>
              <a:rPr lang="en-US" dirty="0"/>
              <a:t>So, in this experiment we tried to see whether we could get a larger interaction effect by combining elements of the evaluation task along with binary choice. </a:t>
            </a:r>
          </a:p>
        </p:txBody>
      </p:sp>
    </p:spTree>
    <p:extLst>
      <p:ext uri="{BB962C8B-B14F-4D97-AF65-F5344CB8AC3E}">
        <p14:creationId xmlns:p14="http://schemas.microsoft.com/office/powerpoint/2010/main" val="295267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01EE-4B9B-8742-B672-226A6FEE5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20AE3-E15F-DC41-84B9-292028B8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 participants (after eye-tracking exclusions).</a:t>
            </a:r>
          </a:p>
          <a:p>
            <a:r>
              <a:rPr lang="en-US" dirty="0"/>
              <a:t>Also, excluded trials for which RT&lt;200ms and RT&gt;mean(RT)+3SD.</a:t>
            </a:r>
          </a:p>
          <a:p>
            <a:r>
              <a:rPr lang="en-US" dirty="0"/>
              <a:t>Within-subject design: binary vs. strength-of-preference tasks in counterbalanced order. </a:t>
            </a:r>
          </a:p>
          <a:p>
            <a:r>
              <a:rPr lang="en-US" dirty="0"/>
              <a:t>Finally, a rating task. </a:t>
            </a:r>
          </a:p>
        </p:txBody>
      </p:sp>
    </p:spTree>
    <p:extLst>
      <p:ext uri="{BB962C8B-B14F-4D97-AF65-F5344CB8AC3E}">
        <p14:creationId xmlns:p14="http://schemas.microsoft.com/office/powerpoint/2010/main" val="175096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BDCD-5865-FF48-9BA6-EB2DFD9B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choice task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50B7C-BF05-6445-9AD4-356437894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454" y="1771650"/>
            <a:ext cx="4419600" cy="3314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160C6D-828D-B748-BFCB-0F46F86C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08" y="1771650"/>
            <a:ext cx="4419600" cy="3314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379DF9-C6D6-5F42-AD55-107468FB355F}"/>
              </a:ext>
            </a:extLst>
          </p:cNvPr>
          <p:cNvSpPr txBox="1"/>
          <p:nvPr/>
        </p:nvSpPr>
        <p:spPr>
          <a:xfrm>
            <a:off x="3139989" y="5987534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FE346-6C15-0745-AA8D-56ADBC349D06}"/>
              </a:ext>
            </a:extLst>
          </p:cNvPr>
          <p:cNvSpPr txBox="1"/>
          <p:nvPr/>
        </p:nvSpPr>
        <p:spPr>
          <a:xfrm>
            <a:off x="8730735" y="5987534"/>
            <a:ext cx="1075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Choice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78437F-77D3-1B49-9B28-D7AA255CE92D}"/>
              </a:ext>
            </a:extLst>
          </p:cNvPr>
          <p:cNvSpPr/>
          <p:nvPr/>
        </p:nvSpPr>
        <p:spPr>
          <a:xfrm>
            <a:off x="3495932" y="5511114"/>
            <a:ext cx="363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A2AFA6-6971-5448-B459-33BAFF5D79ED}"/>
              </a:ext>
            </a:extLst>
          </p:cNvPr>
          <p:cNvSpPr/>
          <p:nvPr/>
        </p:nvSpPr>
        <p:spPr>
          <a:xfrm>
            <a:off x="9033476" y="5511114"/>
            <a:ext cx="363152" cy="36933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1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213E5-409E-FC41-803B-0615D6AA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Strength-of-preference task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6C2E846-B0EE-F643-B19F-50E100B20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454" y="1771650"/>
            <a:ext cx="4419600" cy="33147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59D02-65FE-3749-BB94-4EC37D5E6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08" y="1771650"/>
            <a:ext cx="4419600" cy="3314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6293A6-2B02-C14B-9AE4-CA732BB9BC6C}"/>
              </a:ext>
            </a:extLst>
          </p:cNvPr>
          <p:cNvCxnSpPr/>
          <p:nvPr/>
        </p:nvCxnSpPr>
        <p:spPr>
          <a:xfrm>
            <a:off x="3398108" y="5918886"/>
            <a:ext cx="58571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82B656-5A81-C840-AF10-1EDF5074B32F}"/>
              </a:ext>
            </a:extLst>
          </p:cNvPr>
          <p:cNvCxnSpPr/>
          <p:nvPr/>
        </p:nvCxnSpPr>
        <p:spPr>
          <a:xfrm>
            <a:off x="3398108" y="5795319"/>
            <a:ext cx="0" cy="29656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427B0E-0A01-FA42-9D67-8574B0ECC9EE}"/>
              </a:ext>
            </a:extLst>
          </p:cNvPr>
          <p:cNvCxnSpPr/>
          <p:nvPr/>
        </p:nvCxnSpPr>
        <p:spPr>
          <a:xfrm>
            <a:off x="9296399" y="5795319"/>
            <a:ext cx="0" cy="29656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5EA3C51-27B0-6440-8E55-ABCB6375F357}"/>
              </a:ext>
            </a:extLst>
          </p:cNvPr>
          <p:cNvSpPr/>
          <p:nvPr/>
        </p:nvSpPr>
        <p:spPr>
          <a:xfrm>
            <a:off x="4089057" y="5758934"/>
            <a:ext cx="36315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87419-8602-FF40-A1B8-F970DB9299B3}"/>
              </a:ext>
            </a:extLst>
          </p:cNvPr>
          <p:cNvSpPr txBox="1"/>
          <p:nvPr/>
        </p:nvSpPr>
        <p:spPr>
          <a:xfrm>
            <a:off x="2885303" y="6264189"/>
            <a:ext cx="1025609" cy="369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7C149A-D6C5-C246-A708-2F991A905C83}"/>
              </a:ext>
            </a:extLst>
          </p:cNvPr>
          <p:cNvSpPr txBox="1"/>
          <p:nvPr/>
        </p:nvSpPr>
        <p:spPr>
          <a:xfrm>
            <a:off x="8742405" y="6264190"/>
            <a:ext cx="1025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Prefer B</a:t>
            </a:r>
          </a:p>
        </p:txBody>
      </p:sp>
    </p:spTree>
    <p:extLst>
      <p:ext uri="{BB962C8B-B14F-4D97-AF65-F5344CB8AC3E}">
        <p14:creationId xmlns:p14="http://schemas.microsoft.com/office/powerpoint/2010/main" val="198200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C5B0-9025-BD49-AC4C-3E360C97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task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47A278E-B02F-7249-A2BA-250146365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454" y="1771650"/>
            <a:ext cx="4419600" cy="331470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27C93A-592B-844D-89F6-49EC9D2B0A09}"/>
              </a:ext>
            </a:extLst>
          </p:cNvPr>
          <p:cNvCxnSpPr/>
          <p:nvPr/>
        </p:nvCxnSpPr>
        <p:spPr>
          <a:xfrm>
            <a:off x="2644346" y="1594022"/>
            <a:ext cx="0" cy="383059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BFB1A3-74A7-A341-AF9D-F6AA74D98687}"/>
              </a:ext>
            </a:extLst>
          </p:cNvPr>
          <p:cNvCxnSpPr>
            <a:cxnSpLocks/>
          </p:cNvCxnSpPr>
          <p:nvPr/>
        </p:nvCxnSpPr>
        <p:spPr>
          <a:xfrm>
            <a:off x="2458995" y="1594022"/>
            <a:ext cx="3707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F12FBD-A58F-9E4F-81CC-0BAF7F3DAC76}"/>
              </a:ext>
            </a:extLst>
          </p:cNvPr>
          <p:cNvCxnSpPr/>
          <p:nvPr/>
        </p:nvCxnSpPr>
        <p:spPr>
          <a:xfrm>
            <a:off x="2458995" y="5412259"/>
            <a:ext cx="3707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20DC3C-3D31-304A-8CBE-FD1AF8144611}"/>
              </a:ext>
            </a:extLst>
          </p:cNvPr>
          <p:cNvCxnSpPr>
            <a:cxnSpLocks/>
          </p:cNvCxnSpPr>
          <p:nvPr/>
        </p:nvCxnSpPr>
        <p:spPr>
          <a:xfrm>
            <a:off x="2458995" y="2171700"/>
            <a:ext cx="3707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608E5F-5F8C-FA42-8B49-FCFB1F1DA5FE}"/>
              </a:ext>
            </a:extLst>
          </p:cNvPr>
          <p:cNvCxnSpPr/>
          <p:nvPr/>
        </p:nvCxnSpPr>
        <p:spPr>
          <a:xfrm>
            <a:off x="2458995" y="2809103"/>
            <a:ext cx="3707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9FA789-64E7-4247-8A14-D57517BC82AC}"/>
              </a:ext>
            </a:extLst>
          </p:cNvPr>
          <p:cNvCxnSpPr/>
          <p:nvPr/>
        </p:nvCxnSpPr>
        <p:spPr>
          <a:xfrm>
            <a:off x="2458995" y="3429000"/>
            <a:ext cx="3707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098F5A-4837-F048-858D-FD4163F1D993}"/>
              </a:ext>
            </a:extLst>
          </p:cNvPr>
          <p:cNvCxnSpPr/>
          <p:nvPr/>
        </p:nvCxnSpPr>
        <p:spPr>
          <a:xfrm>
            <a:off x="2458995" y="4712043"/>
            <a:ext cx="3707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969F8E-D4C3-8C4D-9543-AF2CE6F6A275}"/>
              </a:ext>
            </a:extLst>
          </p:cNvPr>
          <p:cNvCxnSpPr/>
          <p:nvPr/>
        </p:nvCxnSpPr>
        <p:spPr>
          <a:xfrm>
            <a:off x="2458995" y="4057135"/>
            <a:ext cx="37070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C57F69-B008-C747-9BAC-DD0A1B79E88F}"/>
              </a:ext>
            </a:extLst>
          </p:cNvPr>
          <p:cNvSpPr txBox="1"/>
          <p:nvPr/>
        </p:nvSpPr>
        <p:spPr>
          <a:xfrm>
            <a:off x="2977978" y="1458097"/>
            <a:ext cx="218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= Strongly like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ADAAA0-7497-5D4F-AA12-ABB442AA44FD}"/>
              </a:ext>
            </a:extLst>
          </p:cNvPr>
          <p:cNvSpPr txBox="1"/>
          <p:nvPr/>
        </p:nvSpPr>
        <p:spPr>
          <a:xfrm>
            <a:off x="2977978" y="5226908"/>
            <a:ext cx="2063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 Strongly dislike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8FC9CC-AC1F-C141-B29E-BF0C9DD4A660}"/>
              </a:ext>
            </a:extLst>
          </p:cNvPr>
          <p:cNvSpPr/>
          <p:nvPr/>
        </p:nvSpPr>
        <p:spPr>
          <a:xfrm>
            <a:off x="2502243" y="3962407"/>
            <a:ext cx="284205" cy="28145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7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DA879-B7F1-0A4C-BD12-2A0AD9F76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800"/>
              <a:t>Results: Reaction time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F654EC6-BA4C-B845-9380-B6F5601B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8" y="640080"/>
            <a:ext cx="6374674" cy="557784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9DDAF3D-136F-4F0F-90F1-CE3D636C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r>
              <a:rPr lang="en-US" sz="1600" dirty="0"/>
              <a:t>Participants were slower in strength-of-preference task than binary choice. </a:t>
            </a:r>
          </a:p>
          <a:p>
            <a:r>
              <a:rPr lang="en-US" sz="1600" dirty="0"/>
              <a:t>This difference was greater in Block 2. </a:t>
            </a:r>
          </a:p>
          <a:p>
            <a:r>
              <a:rPr lang="en-US" sz="1600" dirty="0"/>
              <a:t>This was (most likely) because participants in strength-of-preference task used the scale in a slightly less binary way. </a:t>
            </a:r>
          </a:p>
          <a:p>
            <a:endParaRPr lang="en-US" sz="1600" dirty="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338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96B5-384B-8549-AEE5-BAE81DB6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Reaction time: Model(s)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015-2E4D-5040-8674-54E5BC9E8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Main effect of attention </a:t>
            </a:r>
          </a:p>
          <a:p>
            <a:pPr lvl="1"/>
            <a:r>
              <a:rPr lang="en-US" dirty="0"/>
              <a:t>The greater the difference in attention between the two options, the faster they responded. </a:t>
            </a:r>
          </a:p>
          <a:p>
            <a:r>
              <a:rPr lang="en-US" dirty="0"/>
              <a:t>Main effect of value</a:t>
            </a:r>
          </a:p>
          <a:p>
            <a:pPr lvl="1"/>
            <a:r>
              <a:rPr lang="en-US" dirty="0"/>
              <a:t>The greater the difference in value between the two options, the faster they responded. </a:t>
            </a:r>
          </a:p>
          <a:p>
            <a:r>
              <a:rPr lang="en-US" dirty="0"/>
              <a:t>No effect of task and no value by attention interaction.</a:t>
            </a:r>
          </a:p>
          <a:p>
            <a:pPr marL="530352" lvl="1" indent="0">
              <a:buNone/>
            </a:pPr>
            <a:endParaRPr lang="en-US" dirty="0"/>
          </a:p>
          <a:p>
            <a:pPr marL="530352" lvl="1" indent="0">
              <a:buNone/>
            </a:pPr>
            <a:endParaRPr lang="en-US" dirty="0"/>
          </a:p>
          <a:p>
            <a:r>
              <a:rPr lang="en-US" dirty="0"/>
              <a:t>Also, unlike predictions of </a:t>
            </a:r>
            <a:r>
              <a:rPr lang="en-US" dirty="0" err="1"/>
              <a:t>aDDM</a:t>
            </a:r>
            <a:r>
              <a:rPr lang="en-US" dirty="0"/>
              <a:t>, overall value of the choice does not speed reaction time.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611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438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Binary vs. Evaluation</vt:lpstr>
      <vt:lpstr>Why?</vt:lpstr>
      <vt:lpstr>Value-based choice </vt:lpstr>
      <vt:lpstr>Method </vt:lpstr>
      <vt:lpstr>Binary choice task</vt:lpstr>
      <vt:lpstr>Strength-of-preference task</vt:lpstr>
      <vt:lpstr>Rating task</vt:lpstr>
      <vt:lpstr>Results: Reaction time</vt:lpstr>
      <vt:lpstr>Reaction time: Model(s)</vt:lpstr>
      <vt:lpstr>Results: Choice</vt:lpstr>
      <vt:lpstr>Next steps…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vs. Evaluation</dc:title>
  <dc:creator>Edmunds, Charlotte</dc:creator>
  <cp:lastModifiedBy>Edmunds, Charlotte</cp:lastModifiedBy>
  <cp:revision>14</cp:revision>
  <dcterms:created xsi:type="dcterms:W3CDTF">2019-07-08T10:13:40Z</dcterms:created>
  <dcterms:modified xsi:type="dcterms:W3CDTF">2019-07-08T10:38:21Z</dcterms:modified>
</cp:coreProperties>
</file>