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D0405EB-21DD-4FAC-9098-830C43BB6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8BDAA89B-1567-4362-8A67-58279186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A4F00B95-1322-4ED9-84FC-C56A6556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D44864E3-5D5A-4A94-A234-BA1D54C8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8C484421-5C79-4130-97E5-6A4FE6F8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5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70E9C8E0-A5AC-4159-BE79-480CA23F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F7AC9F5-95EB-42BE-82AC-09C408FB1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87820645-E1D4-4C2D-A889-6530ED2E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6FDD681-80D3-4C1B-8C44-5D5A7788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A6976BE-76CB-4DBF-8E9B-A9AB1C6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7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195AC89B-3D66-4AD2-9C88-BF02733BE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1FBAD3A8-8856-4710-86E6-F6A9C997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0F300F35-911A-4FB1-BB6F-95AC41AC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51F93BDF-102F-4363-9959-6CA3DE1D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176E2594-1785-4D13-BC6F-567C771E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5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5AAD761A-9EBD-4B30-9766-685F0D19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D1D2C25-FCAC-44C6-8842-0D839CAF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85378AD-D38B-4CF4-AFEA-EC8829E9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D7AEEA48-5D40-48C1-85D1-F45E1ECC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FB78A3C-1DC2-401A-A7D7-B62B934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98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F94AAF3-C255-40D5-815F-91985E2E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26944D78-67B4-489C-B3B6-FF750126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576676C6-4AA1-49D1-BEE1-63900320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38E2A74D-665F-4EAC-85D5-86CF4473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0FF3C8-F509-4317-97BC-89F03E60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2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6E36EF9B-0AAC-429E-9594-E9FC2FC8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2551DB82-89BC-4F1D-8DB8-AF65DE6F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C63405B1-0A98-4496-8E16-682A95DDA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6E5B12F0-EF3A-4AAF-9B62-7004DC4A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6F71B7F2-4EED-4FE2-9430-9FA963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9DB1235-3810-4AA7-B20E-91383563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43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B6447B5-B549-4C49-897A-9FE74EE8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F919507D-8DAB-4CCD-A017-C4442AB0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7D2F7D3-3638-45FA-9CDA-24071FC9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A6BA0ACD-1409-42E8-9276-6565E6DF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E5903391-C2ED-42B4-8EA1-45A1C6FEA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98841061-4479-4C69-89D9-1F89D5D8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316050D6-DBB7-4186-A1EE-2C7B030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211F1E34-8F2B-4F03-89C3-49E1018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4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E6CA816-9666-465B-9B4E-9D0D8963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0111F06B-9AB5-4669-9977-51418001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D20501DC-0D45-4082-B0DA-5ED5CC18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E8738D7B-0A3B-472D-B4D8-D88E80C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3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3194EDAC-49B3-4CF2-9B6C-95DF5721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EC72579F-C819-4D68-94AF-46C3FDEE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B06EFD6B-C9B1-41C4-8B99-397EFC47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80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D0094AE-10EA-4072-A1A7-78D6ABC1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04B1D38-C01D-471A-84B3-577DCEF9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DCFDD11C-ABCC-45C9-B545-BFB89293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CDB5DB12-D42C-4D14-B063-731CF6F0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4B6959B-170A-40CD-A813-E2AD737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00E83C7-A104-45D4-A91B-E1D88382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2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670E180-3EA1-4C91-AF61-ECFF51A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CB901418-9CB2-4D12-B350-B31ADB611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AD92DCB6-43E6-407D-B5A9-08AD1C87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2B2AE78-58E0-47A1-BDC6-2BBD7ED7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E77F1C43-7985-4A19-84A6-A3D7E823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B004359-629F-489E-B564-DCEE3E46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6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1C0C7D6F-AFA0-4EB8-97B5-A56341EC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C3DD6754-D0DA-4837-9EA4-6B2D2424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7D5C527E-E1B4-4455-A627-DED51AA3D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5C3E-82E7-4341-8432-198DF830647C}" type="datetimeFigureOut">
              <a:rPr lang="tr-TR" smtClean="0"/>
              <a:t>3.1.2018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5114435-6CEC-414D-8BF1-0309319F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84412F25-598D-4C6D-A10E-6700896B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83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="" xmlns:a16="http://schemas.microsoft.com/office/drawing/2014/main" id="{783D8CE0-46EB-4F81-8845-EF16EEE00893}"/>
              </a:ext>
            </a:extLst>
          </p:cNvPr>
          <p:cNvSpPr txBox="1"/>
          <p:nvPr/>
        </p:nvSpPr>
        <p:spPr>
          <a:xfrm>
            <a:off x="742122" y="424070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BİRİM UYUMU: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="" xmlns:a16="http://schemas.microsoft.com/office/drawing/2014/main" id="{E326B922-042E-4A58-B8AF-3D804EE5A557}"/>
              </a:ext>
            </a:extLst>
          </p:cNvPr>
          <p:cNvSpPr/>
          <p:nvPr/>
        </p:nvSpPr>
        <p:spPr>
          <a:xfrm>
            <a:off x="742122" y="945731"/>
            <a:ext cx="6663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Kâğıt üzerinde formüllerle işlemler yaparken hata yapılmış olabilir.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42122" y="128272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hataları teşhis etmeyi çoğu zaman kolaylaştıran bir yöntem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524501" y="1282726"/>
            <a:ext cx="223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doğrulama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”dır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742122" y="1652058"/>
            <a:ext cx="6244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yaygın olarak “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elmayla armut toplanmaz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ilkesi olarak bilinir.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742122" y="2035219"/>
            <a:ext cx="10784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Kâğıt üstündeki hesaplamaları sona yakın aşamalara kadar sayılar yerine sembollerle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yapmak, bu yöntemle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 bulma kolaylığı avantajı sağlayabilir.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4252090" y="2312218"/>
            <a:ext cx="546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Sayıları birimleriyle yazmak da bu avantajı devam ettirir.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742121" y="2741545"/>
            <a:ext cx="11273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Fakat çoğu insan bunu sıkıcı bulur ve birimi sadece sonuçlara yazmakla yetinir; öyle yapınca da bu avantajı kaybeder.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788422" y="3263206"/>
            <a:ext cx="4254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 uyumunda başlıca kurallar şunlardır: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742120" y="3668702"/>
            <a:ext cx="1144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Eşitliklerde ve eşitsizliklerde, her iki taraftaki her bir toplam (çıkartmalar dahil) terimi aynı birimlere sahip olmalıdır.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742119" y="4066170"/>
            <a:ext cx="1104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Her bir toplam terimi içinde çarpılan veya bölünen terimler varsa bunlar birimleriyle birlikte çarpılır veya bölünür. Gerekli sadeleştirmeler sonucunda o toplam teriminin bütününün birimi bulunur.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742118" y="4693992"/>
            <a:ext cx="10114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Birimini bilmediğimiz katsayı gibi bazı terimlerin birimlerini aynı uyum çerçevesinde anlayabiliriz.</a:t>
            </a:r>
          </a:p>
        </p:txBody>
      </p:sp>
      <p:sp>
        <p:nvSpPr>
          <p:cNvPr id="31" name="Dikdörtgen 30"/>
          <p:cNvSpPr/>
          <p:nvPr/>
        </p:nvSpPr>
        <p:spPr>
          <a:xfrm>
            <a:off x="1371600" y="5074475"/>
            <a:ext cx="6523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1: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kuvvet = Yay kuvveti + yerçekimi + sürtünme kuvveti</a:t>
            </a:r>
            <a:endParaRPr lang="tr-TR" dirty="0"/>
          </a:p>
        </p:txBody>
      </p:sp>
      <p:graphicFrame>
        <p:nvGraphicFramePr>
          <p:cNvPr id="32" name="Nesne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60116"/>
              </p:ext>
            </p:extLst>
          </p:nvPr>
        </p:nvGraphicFramePr>
        <p:xfrm>
          <a:off x="7827963" y="5024438"/>
          <a:ext cx="24431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enklem" r:id="rId3" imgW="1625400" imgH="393480" progId="Equation.3">
                  <p:embed/>
                </p:oleObj>
              </mc:Choice>
              <mc:Fallback>
                <p:oleObj name="Denklem" r:id="rId3" imgW="1625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7963" y="5024438"/>
                        <a:ext cx="2443162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Dikdörtgen 32"/>
          <p:cNvSpPr/>
          <p:nvPr/>
        </p:nvSpPr>
        <p:spPr>
          <a:xfrm>
            <a:off x="1371600" y="5602666"/>
            <a:ext cx="10995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Kuvvet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kütle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konum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hız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yerçekimi ivmesi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tr-TR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olduğunu biliyoruz.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Dikdörtgen 34"/>
          <p:cNvSpPr/>
          <p:nvPr/>
        </p:nvSpPr>
        <p:spPr>
          <a:xfrm>
            <a:off x="3255314" y="5884622"/>
            <a:ext cx="3599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Demek ki yay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sabiti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N/m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6677989" y="5884622"/>
            <a:ext cx="531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 sürtünme katsayısı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N/(m/s)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371599" y="6332459"/>
            <a:ext cx="11042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Aynı zamanda bilmeyip merak eden, kuvvet biriminin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kg.m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tr-TR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olduğunu buradan anlayabilir.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66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10" grpId="0"/>
      <p:bldP spid="1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5" grpId="0"/>
      <p:bldP spid="3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5786" y="1106236"/>
            <a:ext cx="1101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Aynı boyutta oldukları halde birimleri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birbirinin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katı olan terimler formüllerde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toplanabilir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ancak sayısal işlem yaparken aynı birime getirilerek toplanmalıdır.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Kiloohm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miliamper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derece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radyan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kalori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joule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çiftleri gibi.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65786" y="2262167"/>
            <a:ext cx="11157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Farklı türde oldukları halde aynı boyutta olan birimler de toplanabilir. Meselâ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birimi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enerji birimi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anlamlarda olsalar da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birisi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kuvvet × kuvvet kolu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diğeri ise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kuvvet × yol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olduğundan aynı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boyuttadırlar ve formüllerde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toplanabilirler.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65786" y="3302188"/>
            <a:ext cx="1101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radyan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çift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düzine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gibi bazı birimler aslında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Birimsizlik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bir birim sayılabilir; yani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birimsizler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kendi aralarında toplanabilir, başka birimlilerle toplanamaz. Ama sayısal olarak toplarken aynı türe getirmek gerekir.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65786" y="4319412"/>
            <a:ext cx="114214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Üstel (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eksponansiyel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tr-TR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veya 2</a:t>
            </a:r>
            <a:r>
              <a:rPr lang="tr-TR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gibi) ve temel trigonometrik (sin(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tan(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gibi) fonksiyonların argümanları (örneklerdeki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karşılık gelen kısımları)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birimsizdir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65786" y="256230"/>
            <a:ext cx="1101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Benzer şekilde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polinom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katsayılarının birimlerine de dikkat edilmelidir.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371601" y="579741"/>
            <a:ext cx="1075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2: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/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687985"/>
              </p:ext>
            </p:extLst>
          </p:nvPr>
        </p:nvGraphicFramePr>
        <p:xfrm>
          <a:off x="2407446" y="576381"/>
          <a:ext cx="18907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Denklem" r:id="rId3" imgW="1244520" imgH="203040" progId="Equation.3">
                  <p:embed/>
                </p:oleObj>
              </mc:Choice>
              <mc:Fallback>
                <p:oleObj name="Denklem" r:id="rId3" imgW="1244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7446" y="576381"/>
                        <a:ext cx="18907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ikdörtgen 8"/>
          <p:cNvSpPr/>
          <p:nvPr/>
        </p:nvSpPr>
        <p:spPr>
          <a:xfrm>
            <a:off x="4592192" y="557197"/>
            <a:ext cx="207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’in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ise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371601" y="5359433"/>
            <a:ext cx="11211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3: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-𝞷𝟂</a:t>
            </a:r>
            <a:r>
              <a:rPr lang="tr-T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ifadesinde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sönüm oranı 𝛏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𝛚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ise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birimli olup üçünün çarpımı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radyan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birimsizdir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5527184" y="46887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yerinde çarpılan veya bölünen terimler varsa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birimleri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465786" y="4990101"/>
            <a:ext cx="607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mutlaka sadeleşerek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türlerden birine dönüşebilmelidir. 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1371601" y="5858571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4: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cos(2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ifadesinde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birimli olup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oranları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radyan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alınsa bile cos içindeki ifade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türdendir.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573393" y="57029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’nin birimi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8144324" y="557197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’nin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9764406" y="557197"/>
            <a:ext cx="224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’nın birimi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37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5786" y="127440"/>
            <a:ext cx="8414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Türev alınınca, hangi değişkene göre türev alındıysa o değişkenin birimine bölüm olur.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71600" y="450951"/>
            <a:ext cx="79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5: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Endüktans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birimini (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bildiğimiz diğer birimler cinsinden bulalım: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245536" y="820283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Endüktansın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akım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gerilim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ilişkisinden faydalanalım: </a:t>
            </a:r>
            <a:endParaRPr lang="tr-TR" dirty="0"/>
          </a:p>
        </p:txBody>
      </p:sp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80812"/>
              </p:ext>
            </p:extLst>
          </p:nvPr>
        </p:nvGraphicFramePr>
        <p:xfrm>
          <a:off x="8068967" y="716557"/>
          <a:ext cx="967509" cy="57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Denklem" r:id="rId3" imgW="660240" imgH="393480" progId="Equation.3">
                  <p:embed/>
                </p:oleObj>
              </mc:Choice>
              <mc:Fallback>
                <p:oleObj name="Denklem" r:id="rId3" imgW="660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8967" y="716557"/>
                        <a:ext cx="967509" cy="576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ikdörtgen 7"/>
          <p:cNvSpPr/>
          <p:nvPr/>
        </p:nvSpPr>
        <p:spPr>
          <a:xfrm>
            <a:off x="2245536" y="1293341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zaman değişkenine (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göre türev alındığı için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841666" y="1293341"/>
            <a:ext cx="237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amper/saniye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2245536" y="1766399"/>
            <a:ext cx="5666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Buradan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endüktansının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birimi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volt.saniye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/amper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bulunur. 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7822191" y="1766399"/>
            <a:ext cx="300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Volt/amper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olduğundan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2245536" y="2135731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endüktansın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65786" y="2732726"/>
            <a:ext cx="9079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İntegral alınınca, hangi değişkene göre integral alındıysa o değişkenin birimiyle çarpım olur.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1371600" y="3056237"/>
            <a:ext cx="799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6: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Kapasitans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birimini (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bildiğimiz diğer birimler cinsinden bulalım: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2245536" y="3425569"/>
            <a:ext cx="588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Kapasitansın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akım (</a:t>
            </a:r>
            <a:r>
              <a:rPr lang="tr-T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gerilim (</a:t>
            </a:r>
            <a:r>
              <a:rPr lang="tr-T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ilişkisinden faydalanalım: </a:t>
            </a:r>
            <a:endParaRPr lang="tr-TR" dirty="0"/>
          </a:p>
        </p:txBody>
      </p:sp>
      <p:graphicFrame>
        <p:nvGraphicFramePr>
          <p:cNvPr id="16" name="Nesne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417390"/>
              </p:ext>
            </p:extLst>
          </p:nvPr>
        </p:nvGraphicFramePr>
        <p:xfrm>
          <a:off x="8020050" y="3263316"/>
          <a:ext cx="19335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Denklem" r:id="rId5" imgW="1320480" imgH="482400" progId="Equation.3">
                  <p:embed/>
                </p:oleObj>
              </mc:Choice>
              <mc:Fallback>
                <p:oleObj name="Denklem" r:id="rId5" imgW="13204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20050" y="3263316"/>
                        <a:ext cx="1933575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ikdörtgen 16"/>
          <p:cNvSpPr/>
          <p:nvPr/>
        </p:nvSpPr>
        <p:spPr>
          <a:xfrm>
            <a:off x="2245536" y="3898627"/>
            <a:ext cx="735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zaman değişkeni (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ile aynı birimli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değişkenine göre integral alındığı için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9545782" y="3899349"/>
            <a:ext cx="2334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amper.saniye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tr-TR" i="1" dirty="0"/>
          </a:p>
        </p:txBody>
      </p:sp>
      <p:sp>
        <p:nvSpPr>
          <p:cNvPr id="19" name="Dikdörtgen 18"/>
          <p:cNvSpPr/>
          <p:nvPr/>
        </p:nvSpPr>
        <p:spPr>
          <a:xfrm>
            <a:off x="2245536" y="4371685"/>
            <a:ext cx="575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Buradan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kapasitansının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birimi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amper.saniye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/volt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bulunur. </a:t>
            </a:r>
            <a:endParaRPr lang="tr-TR" dirty="0"/>
          </a:p>
        </p:txBody>
      </p:sp>
      <p:sp>
        <p:nvSpPr>
          <p:cNvPr id="20" name="Dikdörtgen 19"/>
          <p:cNvSpPr/>
          <p:nvPr/>
        </p:nvSpPr>
        <p:spPr>
          <a:xfrm>
            <a:off x="7822191" y="4371685"/>
            <a:ext cx="300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Volt/amper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olduğundan</a:t>
            </a:r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2245536" y="4741017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kapasitansın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birimi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</a:t>
            </a:r>
            <a:r>
              <a:rPr lang="el-G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/>
          </a:p>
        </p:txBody>
      </p:sp>
      <p:sp>
        <p:nvSpPr>
          <p:cNvPr id="49" name="Dikdörtgen 48"/>
          <p:cNvSpPr/>
          <p:nvPr/>
        </p:nvSpPr>
        <p:spPr>
          <a:xfrm>
            <a:off x="465786" y="5330856"/>
            <a:ext cx="6059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Ayrık bir değişkene göre alınan toplamda ise birim değişmez.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Dikdörtgen 49"/>
          <p:cNvSpPr/>
          <p:nvPr/>
        </p:nvSpPr>
        <p:spPr>
          <a:xfrm>
            <a:off x="1371600" y="5645752"/>
            <a:ext cx="11159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7: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İster karmaşık ister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gerçel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olsun,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seri katsayıları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sinyalin kendisiyle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aynı birimlidir.</a:t>
            </a:r>
            <a:endParaRPr lang="tr-TR" dirty="0"/>
          </a:p>
        </p:txBody>
      </p:sp>
      <p:graphicFrame>
        <p:nvGraphicFramePr>
          <p:cNvPr id="51" name="Nesne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13927"/>
              </p:ext>
            </p:extLst>
          </p:nvPr>
        </p:nvGraphicFramePr>
        <p:xfrm>
          <a:off x="2969171" y="6069500"/>
          <a:ext cx="5718307" cy="72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Denklem" r:id="rId7" imgW="3504960" imgH="444240" progId="Equation.3">
                  <p:embed/>
                </p:oleObj>
              </mc:Choice>
              <mc:Fallback>
                <p:oleObj name="Denklem" r:id="rId7" imgW="35049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9171" y="6069500"/>
                        <a:ext cx="5718307" cy="725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36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91544" y="256230"/>
            <a:ext cx="11015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sürekli fonksiyonların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dönüşümü, fonksiyonun üstel yani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terimle çarpımının, bağımsız değişkene (genellikle zamana) göre integrali olduğu için fonksiyon birimi ile bağımsız değişken biriminin çarpımı birimindedir. Yani genellikle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çarpılmış birimli olur.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05033"/>
              </p:ext>
            </p:extLst>
          </p:nvPr>
        </p:nvGraphicFramePr>
        <p:xfrm>
          <a:off x="2330540" y="1403798"/>
          <a:ext cx="1957112" cy="34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Denklem" r:id="rId3" imgW="1143000" imgH="203040" progId="Equation.3">
                  <p:embed/>
                </p:oleObj>
              </mc:Choice>
              <mc:Fallback>
                <p:oleObj name="Denklem" r:id="rId3" imgW="1143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0540" y="1403798"/>
                        <a:ext cx="1957112" cy="34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Düz Ok Bağlayıcısı 6"/>
          <p:cNvCxnSpPr/>
          <p:nvPr/>
        </p:nvCxnSpPr>
        <p:spPr>
          <a:xfrm>
            <a:off x="2852098" y="1577763"/>
            <a:ext cx="79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3025857" y="1172965"/>
                <a:ext cx="444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57" y="1172965"/>
                <a:ext cx="44448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ikdörtgen 9"/>
          <p:cNvSpPr/>
          <p:nvPr/>
        </p:nvSpPr>
        <p:spPr>
          <a:xfrm>
            <a:off x="2173707" y="165404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632632" y="1689145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olt.saniye</a:t>
            </a:r>
            <a:endParaRPr lang="tr-TR" dirty="0">
              <a:solidFill>
                <a:srgbClr val="0070C0"/>
              </a:solidFill>
            </a:endParaRPr>
          </a:p>
        </p:txBody>
      </p:sp>
      <p:graphicFrame>
        <p:nvGraphicFramePr>
          <p:cNvPr id="12" name="Nesne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909798"/>
              </p:ext>
            </p:extLst>
          </p:nvPr>
        </p:nvGraphicFramePr>
        <p:xfrm>
          <a:off x="7551738" y="1306513"/>
          <a:ext cx="20224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Denklem" r:id="rId6" imgW="1180800" imgH="203040" progId="Equation.3">
                  <p:embed/>
                </p:oleObj>
              </mc:Choice>
              <mc:Fallback>
                <p:oleObj name="Denklem" r:id="rId6" imgW="1180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1738" y="1306513"/>
                        <a:ext cx="2022475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Düz Ok Bağlayıcısı 12"/>
          <p:cNvCxnSpPr/>
          <p:nvPr/>
        </p:nvCxnSpPr>
        <p:spPr>
          <a:xfrm>
            <a:off x="8105135" y="1480080"/>
            <a:ext cx="79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kdörtgen 14"/>
          <p:cNvSpPr/>
          <p:nvPr/>
        </p:nvSpPr>
        <p:spPr>
          <a:xfrm>
            <a:off x="7426744" y="155636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8885669" y="1591462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olt.saniye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52" y="1090046"/>
            <a:ext cx="261939" cy="305982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491544" y="2337597"/>
            <a:ext cx="11015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bağımsız değişkeni </a:t>
            </a:r>
            <a:r>
              <a:rPr lang="tr-TR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’nin birimi, </a:t>
            </a:r>
            <a:r>
              <a:rPr lang="tr-TR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üzerinde </a:t>
            </a:r>
            <a:r>
              <a:rPr lang="tr-TR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çarpım halinde bulunmasından anlaşılabileceği gibi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1/saniye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yani 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’dir. 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lang="tr-T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diye de düşünülebilir.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491544" y="3488497"/>
            <a:ext cx="1101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Z-dönüşümü bağımsız değişkeni </a:t>
            </a:r>
            <a:r>
              <a:rPr lang="tr-TR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farklı kuvvetlerinin toplanmasından anlaşılabileceği gibi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491544" y="4049632"/>
            <a:ext cx="11015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Z-dönüşümü ve ayrık zamanlı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(D</a:t>
            </a:r>
            <a:r>
              <a:rPr lang="tr-TR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FT), ilk sinyal ile aynı birimlidir; çünkü ilk sinyalin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terimlerle çarpılıp toplamı alınmışlarıdır.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491544" y="4894439"/>
            <a:ext cx="1101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Ayrık </a:t>
            </a:r>
            <a:r>
              <a:rPr lang="tr-TR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(DFT) de ilk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 ile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birimlidir.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491544" y="6016245"/>
            <a:ext cx="11015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sebepten dolayı ayrık sinyallerin 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gibi bağımsız değişkenleri, fiziksel zaman adımının katsayısı olup </a:t>
            </a:r>
            <a:r>
              <a:rPr lang="tr-T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1072622" y="1234709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8:</a:t>
            </a:r>
            <a:endParaRPr lang="tr-TR" i="1" dirty="0">
              <a:solidFill>
                <a:srgbClr val="FF0000"/>
              </a:solidFill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6037115" y="116714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9:</a:t>
            </a:r>
            <a:endParaRPr lang="tr-TR" i="1" dirty="0">
              <a:solidFill>
                <a:srgbClr val="FF000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91544" y="2927362"/>
            <a:ext cx="1022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Tabii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burada ilk sinyalin bağımsız değişkeni zamandan başka ise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yerine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bağımsız değişkenin birimi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gelir.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458567" y="2609117"/>
            <a:ext cx="6208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bağımsız değişkeni  </a:t>
            </a:r>
            <a:r>
              <a:rPr lang="el-G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nın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birimi de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’dir.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84631" y="5552327"/>
            <a:ext cx="8989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Hızlı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dönüşümü FFT de sonuç olarak DFT ile aynıdır; sadece hesabı hızlandırılmıştır.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6513766" y="4894439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ne kadar formülünde fazladan periyoda bölüm olsa da, 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596098" y="5200300"/>
            <a:ext cx="422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periyot doğrudan fiziksel zaman değil</a:t>
            </a:r>
            <a:r>
              <a:rPr lang="tr-T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4489883" y="5208458"/>
            <a:ext cx="6746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 adımının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katsayısı cinsinden periyottaki nokta adedidir.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3" grpId="0"/>
      <p:bldP spid="6" grpId="0"/>
      <p:bldP spid="8" grpId="0"/>
      <p:bldP spid="1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36998" y="201547"/>
            <a:ext cx="5024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Aslında "elma ile armut toplanmaz" sözü eksiktir.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181600" y="201547"/>
            <a:ext cx="456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Doğrusu "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elma ile armut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skaler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toplanmaz".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60249" y="570879"/>
            <a:ext cx="11362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Vektörel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matrisel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pekâlâ toplanabilir. Yani elmaların kendi aralarında, armutların kendi aralarında toplanıp bu iki toplamın ayrı ayrı dikkate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alındığı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şekilde elma armut karışımı gruplar toplanabilir.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60249" y="1217210"/>
            <a:ext cx="11362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Vektörler veya matrislerin her bileşeni farklı birimli olabilir ve toplanırlarken karşılıklı pozisyondaki terimler arasında uyum aranır.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60249" y="1968908"/>
            <a:ext cx="10937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Aslında "elma ile armut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skaler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toplanmaz" sözünün de geçici istisnaları vardır. Bu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istisnâi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durumlarda, meselâ nadir bazı matris işlemlerinde, birim uyumunu bozan toplamlar anlamlı bir kullanım aşamasına gelmeden sadeleşerek yok olurlar.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2887507" y="2995330"/>
            <a:ext cx="89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Meselâ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7250339" y="2974947"/>
            <a:ext cx="645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gibi.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428803" y="3591129"/>
            <a:ext cx="10937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Sıfır yutan eleman diye birimini  yazmamak yaygın bir alışkanlıktır. Bunu kolaylık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amacıyla yapsak da titiz yorumlama gerektiğinde sıfırların da birimli olduğu unutulmamalıdır.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3824832" y="2892238"/>
                <a:ext cx="3105081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3 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elma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+3 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armut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elma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armut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=5+3</m:t>
                      </m:r>
                    </m:oMath>
                  </m:oMathPara>
                </a14:m>
                <a:endPara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32" y="2892238"/>
                <a:ext cx="3105081" cy="5305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ikdörtgen 13"/>
          <p:cNvSpPr/>
          <p:nvPr/>
        </p:nvSpPr>
        <p:spPr>
          <a:xfrm>
            <a:off x="428803" y="4630585"/>
            <a:ext cx="10937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Kontrol gibi yazılım uygulamalarında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doğal olarak sayı ve değişken işlemlerini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birimsiz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yaparız. Fakat bunların birimlerini yorum yaparken hatırlamalı, hatta yazılımın bazı yerlerine yorum olarak yazmalıyız.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460248" y="4140761"/>
            <a:ext cx="7713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Meselâ 0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0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siemens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 zıt fiziksel anlamlara karşılık gelir.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460248" y="5212742"/>
            <a:ext cx="1141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basit misal, zamanı saniye ya da dakika olarak kullanmaya göre o değişkenler çok farklı sayısal değer alacaktır.</a:t>
            </a:r>
          </a:p>
        </p:txBody>
      </p:sp>
    </p:spTree>
    <p:extLst>
      <p:ext uri="{BB962C8B-B14F-4D97-AF65-F5344CB8AC3E}">
        <p14:creationId xmlns:p14="http://schemas.microsoft.com/office/powerpoint/2010/main" val="269107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88135" y="533228"/>
            <a:ext cx="1066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birimler hayatı zorlaştırmak için değil kolaylaştırmak için kullanılır.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265612" y="3118552"/>
            <a:ext cx="11440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yüzden birimleri doğru kullanmayanlara temkinli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bakılmalı ve birimleri doğru kullanmaya özen gösterilmelidir.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265613" y="1271892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Fiziksel büyüklükler,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birimleri doğru kullanmakla anlam kazanır.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265613" y="902560"/>
            <a:ext cx="544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 bulmaya yardımcı olması sadece ilave bir faydadır.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265612" y="2010556"/>
            <a:ext cx="8681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Birimleri yanlış kullanmak, insanları aldatmaya çalışanların sıkça başvurduğu bir yoldur.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898073" y="2383195"/>
            <a:ext cx="8603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"Öyle bir ısıtma sistemi yaptım ki şu kadar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şu kadar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üretiyorum" gibi.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0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1197</Words>
  <Application>Microsoft Office PowerPoint</Application>
  <PresentationFormat>Geniş ekran</PresentationFormat>
  <Paragraphs>86</Paragraphs>
  <Slides>6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Teması</vt:lpstr>
      <vt:lpstr>Microsoft Equation 3.0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Yard.Admin</dc:creator>
  <cp:lastModifiedBy>X</cp:lastModifiedBy>
  <cp:revision>88</cp:revision>
  <dcterms:created xsi:type="dcterms:W3CDTF">2017-11-12T12:20:25Z</dcterms:created>
  <dcterms:modified xsi:type="dcterms:W3CDTF">2018-01-02T22:53:52Z</dcterms:modified>
</cp:coreProperties>
</file>