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  <p:sldId id="258" r:id="rId4"/>
    <p:sldId id="259" r:id="rId5"/>
    <p:sldId id="262" r:id="rId6"/>
    <p:sldId id="272" r:id="rId7"/>
    <p:sldId id="263" r:id="rId8"/>
    <p:sldId id="267" r:id="rId9"/>
    <p:sldId id="274" r:id="rId10"/>
    <p:sldId id="275" r:id="rId11"/>
    <p:sldId id="264" r:id="rId12"/>
    <p:sldId id="273" r:id="rId13"/>
    <p:sldId id="266" r:id="rId14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590"/>
  </p:normalViewPr>
  <p:slideViewPr>
    <p:cSldViewPr snapToGrid="0" snapToObjects="1">
      <p:cViewPr varScale="1">
        <p:scale>
          <a:sx n="105" d="100"/>
          <a:sy n="105" d="100"/>
        </p:scale>
        <p:origin x="64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CAC43AA-F551-1D56-19FD-830966F02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641208A-7F09-74F0-7FFD-815A7CBDC0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5A13B86-D1FF-F678-A6C8-62B4FA557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5/30/25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FA90B01-97B3-2DDF-BE2C-D8C09FFA5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474C952-0AB3-A5BF-726C-409BBDDA3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05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49D0BDF-A155-436F-2A99-E696A8EF8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97CE2059-8440-FC6F-3B4B-1B46F8E9F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69EC12F-5D61-53CB-6C1B-120B38C7A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5/30/25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E5380A4-8988-2703-28D9-DA362027F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A42A322-15EB-0CC0-40F9-769CAD04E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029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647E6A83-058D-6986-A9C6-A4B0F89A79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1FE23174-27E7-CF82-5890-518E98930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42A9516-3D06-2C21-2A2A-AF0656CE6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5/30/25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34D0BAF-8E4D-BC68-9C6F-62B6F6567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7DEFA3B-2237-E2C3-201D-8065D863E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24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F193998-6CE2-93B7-DCCF-744D823DE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E37EB11-65C8-65F4-1BEC-24B2ADAA5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130FCCB-E704-41CF-E2BE-D535F2C0A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5/30/25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4CA42E3-E6BE-E2F0-B5AC-E232A4426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861ED7D-5A81-3287-692C-BEB1ED890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80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41E1FA5-03D7-F219-FAF6-C9A2739E6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3D641B0-DBE5-2746-4001-A715F67B1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24B9CAB-E47E-A238-05C0-25918E944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5/30/25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85A093E-A422-A3A8-3BD9-F283C0220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58C1F7E-94E0-F725-9776-16DEEA81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577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5771FC1-BBD0-9AB8-D7B7-2193A176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B4CB802-D0BE-92A8-4D30-4F0FDB8D21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9C0A79E-C833-116F-9E09-6CD995A47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49E6DFC-4540-5DE9-8637-F4CE3884D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5/30/25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6551AB4-761F-D40E-89BA-2A4CFC75C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B37F3C4-D783-333C-E223-260690E1B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26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F868938-BDD7-47E0-6CC7-68965ED91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A4D39C1-AC6D-D28A-6C4C-808FAA3CD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346FC10-0093-AED9-4510-78CBFF708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0659DE6D-61A0-8F7C-87F7-2D5A63467C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4AE15993-54BE-CB84-7F31-47DD940CF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0FF83C28-A61D-1BC1-18C5-3A2E7C5EF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5/30/25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A75A5DAB-D0A0-CC7E-AF99-D04CFD596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8B1672D7-EB29-506A-B19B-DBF713937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4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340078D-F5FF-0CA3-23B2-B4EBBB392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CEB21945-D5BD-BEB2-88B0-B5406D3F6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5/30/25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E9BE9B05-2D2A-9FDA-8049-A792EAD56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61396C12-D102-9E91-3885-206FF778F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969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D6278700-3179-553E-A7E7-FB1E9E354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5/30/25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3AC23DB9-F504-75B7-4846-04B9286BA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A4866555-4D7C-742E-D0B6-C934A1078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868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FCBCB75-B9FB-DE7A-ADD4-6633BD8D9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00BA688-2938-E256-D95A-89F03D01F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0D73697-8FD7-04D7-7735-4FAC6194F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A5B950E-32EE-CB0C-0083-420332854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5/30/25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6D56F30-30D5-FF9C-7943-840FD8362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EE28ECD-2199-7F73-05F9-BB911203D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15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798909A-FED6-6470-0876-28B515F2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75B7420B-78D8-1362-E3EA-5D72FB1CC5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DA71CCA-0692-83DE-DD92-273ACC2552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2918FCE-A325-C180-1B91-450F6EE2B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5/30/25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95EBE2C-070D-EDA0-C0DC-E4FDB8D6E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D82F78F-8A5A-707F-7450-3F2CE7E9E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919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51D23732-ADFF-F44D-FAB3-2CCD4A7BE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ABBC037-1EAD-69E5-3499-CA5AB784E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078E59B-5C1B-5E64-3519-E582EC32F2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5/30/25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C4B17C1-63E6-F1F8-6B01-90B6E4C833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93C5E8A-4519-19CA-0562-BEFDDD934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1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 To Do BSc Agriculture After 12th Apply Now ! - Top Rank University in  Punjab, North India-deshbhagatuniversity">
            <a:extLst>
              <a:ext uri="{FF2B5EF4-FFF2-40B4-BE49-F238E27FC236}">
                <a16:creationId xmlns:a16="http://schemas.microsoft.com/office/drawing/2014/main" id="{A61D6806-7F09-B0A3-C185-E1324E019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9" r="6945"/>
          <a:stretch/>
        </p:blipFill>
        <p:spPr bwMode="auto">
          <a:xfrm>
            <a:off x="0" y="0"/>
            <a:ext cx="9143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990" y="1855710"/>
            <a:ext cx="6858000" cy="1517556"/>
          </a:xfrm>
        </p:spPr>
        <p:txBody>
          <a:bodyPr>
            <a:normAutofit/>
          </a:bodyPr>
          <a:lstStyle/>
          <a:p>
            <a:r>
              <a:rPr lang="tr-TR" sz="4800" dirty="0" err="1">
                <a:solidFill>
                  <a:srgbClr val="FFFFFF"/>
                </a:solidFill>
              </a:rPr>
              <a:t>The</a:t>
            </a:r>
            <a:r>
              <a:rPr lang="tr-TR" sz="4800" dirty="0">
                <a:solidFill>
                  <a:srgbClr val="FFFFFF"/>
                </a:solidFill>
              </a:rPr>
              <a:t> </a:t>
            </a:r>
            <a:r>
              <a:rPr lang="tr-TR" sz="4800" dirty="0" err="1">
                <a:solidFill>
                  <a:srgbClr val="FFFFFF"/>
                </a:solidFill>
              </a:rPr>
              <a:t>Impact</a:t>
            </a:r>
            <a:r>
              <a:rPr lang="tr-TR" sz="4800" dirty="0">
                <a:solidFill>
                  <a:srgbClr val="FFFFFF"/>
                </a:solidFill>
              </a:rPr>
              <a:t> of </a:t>
            </a:r>
            <a:r>
              <a:rPr lang="tr-TR" sz="4800" dirty="0" err="1">
                <a:solidFill>
                  <a:srgbClr val="FFFFFF"/>
                </a:solidFill>
              </a:rPr>
              <a:t>Climate</a:t>
            </a:r>
            <a:r>
              <a:rPr lang="tr-TR" sz="4800" dirty="0">
                <a:solidFill>
                  <a:srgbClr val="FFFFFF"/>
                </a:solidFill>
              </a:rPr>
              <a:t> </a:t>
            </a:r>
            <a:r>
              <a:rPr lang="tr-TR" sz="4800" dirty="0" err="1">
                <a:solidFill>
                  <a:srgbClr val="FFFFFF"/>
                </a:solidFill>
              </a:rPr>
              <a:t>Change</a:t>
            </a:r>
            <a:r>
              <a:rPr lang="tr-TR" sz="4800" dirty="0">
                <a:solidFill>
                  <a:srgbClr val="FFFFFF"/>
                </a:solidFill>
              </a:rPr>
              <a:t> on </a:t>
            </a:r>
            <a:r>
              <a:rPr lang="tr-TR" sz="4800" dirty="0" err="1">
                <a:solidFill>
                  <a:srgbClr val="FFFFFF"/>
                </a:solidFill>
              </a:rPr>
              <a:t>Agriculture</a:t>
            </a:r>
            <a:endParaRPr lang="tr-TR" sz="4800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1298" y="3948815"/>
            <a:ext cx="6501384" cy="902209"/>
          </a:xfrm>
        </p:spPr>
        <p:txBody>
          <a:bodyPr>
            <a:normAutofit/>
          </a:bodyPr>
          <a:lstStyle/>
          <a:p>
            <a:r>
              <a:rPr lang="tr-TR" sz="2400" dirty="0">
                <a:solidFill>
                  <a:srgbClr val="FFFFFF"/>
                </a:solidFill>
              </a:rPr>
              <a:t>Ceren Tekin 32492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10B0018-948F-B66B-4362-28E3E3967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dirty="0" err="1"/>
              <a:t>Bivariate</a:t>
            </a:r>
            <a:r>
              <a:rPr lang="tr-TR" sz="3600" dirty="0"/>
              <a:t> Analysis</a:t>
            </a:r>
            <a:endParaRPr lang="tr-TR" dirty="0"/>
          </a:p>
        </p:txBody>
      </p:sp>
      <p:pic>
        <p:nvPicPr>
          <p:cNvPr id="5" name="İçerik Yer Tutucusu 4" descr="metin, ekran görüntüsü, çizgi, yazı tipi içeren bir resim&#10;&#10;Açıklama otomatik olarak oluşturuldu">
            <a:extLst>
              <a:ext uri="{FF2B5EF4-FFF2-40B4-BE49-F238E27FC236}">
                <a16:creationId xmlns:a16="http://schemas.microsoft.com/office/drawing/2014/main" id="{FB1A4C8C-5213-6F22-E408-2D7FEEAE6B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5386" y="1690689"/>
            <a:ext cx="4309478" cy="4126744"/>
          </a:xfrm>
        </p:spPr>
      </p:pic>
    </p:spTree>
    <p:extLst>
      <p:ext uri="{BB962C8B-B14F-4D97-AF65-F5344CB8AC3E}">
        <p14:creationId xmlns:p14="http://schemas.microsoft.com/office/powerpoint/2010/main" val="1408066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dirty="0"/>
              <a:t>Multivariate Analysis</a:t>
            </a:r>
          </a:p>
        </p:txBody>
      </p:sp>
      <p:pic>
        <p:nvPicPr>
          <p:cNvPr id="10" name="Picture 2" descr="eda_correlation_heatmap.png">
            <a:extLst>
              <a:ext uri="{FF2B5EF4-FFF2-40B4-BE49-F238E27FC236}">
                <a16:creationId xmlns:a16="http://schemas.microsoft.com/office/drawing/2014/main" id="{795F30FE-B588-F5B3-81AA-E6457A8F4F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2414" y="1825625"/>
            <a:ext cx="5439172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1D0B6F7-639C-FEFB-1C54-A7FA3BF1F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200" dirty="0" err="1"/>
              <a:t>Regression</a:t>
            </a:r>
            <a:r>
              <a:rPr lang="tr-TR" sz="3200" dirty="0"/>
              <a:t> Analysis</a:t>
            </a:r>
            <a:endParaRPr lang="tr-TR" dirty="0"/>
          </a:p>
        </p:txBody>
      </p:sp>
      <p:pic>
        <p:nvPicPr>
          <p:cNvPr id="12" name="Picture 2" descr="actual_vs_predicted.png">
            <a:extLst>
              <a:ext uri="{FF2B5EF4-FFF2-40B4-BE49-F238E27FC236}">
                <a16:creationId xmlns:a16="http://schemas.microsoft.com/office/drawing/2014/main" id="{2C83E045-FA89-7D02-E9FE-BFBB7682B3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9480" y="1538248"/>
            <a:ext cx="6005039" cy="450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363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tr-TR" sz="4700"/>
              <a:t>Conclusion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r>
              <a:rPr lang="tr-TR" sz="1900" dirty="0"/>
              <a:t>- </a:t>
            </a:r>
            <a:r>
              <a:rPr lang="tr-TR" sz="1900" dirty="0" err="1"/>
              <a:t>Climate</a:t>
            </a:r>
            <a:r>
              <a:rPr lang="tr-TR" sz="1900" dirty="0"/>
              <a:t> </a:t>
            </a:r>
            <a:r>
              <a:rPr lang="tr-TR" sz="1900" dirty="0" err="1"/>
              <a:t>factors</a:t>
            </a:r>
            <a:r>
              <a:rPr lang="tr-TR" sz="1900" dirty="0"/>
              <a:t> </a:t>
            </a:r>
            <a:r>
              <a:rPr lang="tr-TR" sz="1900" dirty="0" err="1"/>
              <a:t>significantly</a:t>
            </a:r>
            <a:r>
              <a:rPr lang="tr-TR" sz="1900" dirty="0"/>
              <a:t> </a:t>
            </a:r>
            <a:r>
              <a:rPr lang="tr-TR" sz="1900" dirty="0" err="1"/>
              <a:t>impact</a:t>
            </a:r>
            <a:r>
              <a:rPr lang="tr-TR" sz="1900" dirty="0"/>
              <a:t> </a:t>
            </a:r>
            <a:r>
              <a:rPr lang="tr-TR" sz="1900" dirty="0" err="1"/>
              <a:t>crop</a:t>
            </a:r>
            <a:r>
              <a:rPr lang="tr-TR" sz="1900" dirty="0"/>
              <a:t> </a:t>
            </a:r>
            <a:r>
              <a:rPr lang="tr-TR" sz="1900" dirty="0" err="1"/>
              <a:t>yield</a:t>
            </a:r>
            <a:r>
              <a:rPr lang="tr-TR" sz="1900" dirty="0"/>
              <a:t>.</a:t>
            </a:r>
          </a:p>
          <a:p>
            <a:r>
              <a:rPr lang="tr-TR" sz="1900" dirty="0"/>
              <a:t>- </a:t>
            </a:r>
            <a:r>
              <a:rPr lang="tr-TR" sz="1900" dirty="0" err="1"/>
              <a:t>Findings</a:t>
            </a:r>
            <a:r>
              <a:rPr lang="tr-TR" sz="1900" dirty="0"/>
              <a:t> </a:t>
            </a:r>
            <a:r>
              <a:rPr lang="tr-TR" sz="1900" dirty="0" err="1"/>
              <a:t>support</a:t>
            </a:r>
            <a:r>
              <a:rPr lang="tr-TR" sz="1900" dirty="0"/>
              <a:t> </a:t>
            </a:r>
            <a:r>
              <a:rPr lang="tr-TR" sz="1900" dirty="0" err="1"/>
              <a:t>the</a:t>
            </a:r>
            <a:r>
              <a:rPr lang="tr-TR" sz="1900" dirty="0"/>
              <a:t> </a:t>
            </a:r>
            <a:r>
              <a:rPr lang="tr-TR" sz="1900" dirty="0" err="1"/>
              <a:t>rejection</a:t>
            </a:r>
            <a:r>
              <a:rPr lang="tr-TR" sz="1900" dirty="0"/>
              <a:t> of </a:t>
            </a:r>
            <a:r>
              <a:rPr lang="tr-TR" sz="1900" dirty="0" err="1"/>
              <a:t>the</a:t>
            </a:r>
            <a:r>
              <a:rPr lang="tr-TR" sz="1900" dirty="0"/>
              <a:t> </a:t>
            </a:r>
            <a:r>
              <a:rPr lang="tr-TR" sz="1900" dirty="0" err="1"/>
              <a:t>null</a:t>
            </a:r>
            <a:r>
              <a:rPr lang="tr-TR" sz="1900" dirty="0"/>
              <a:t> </a:t>
            </a:r>
            <a:r>
              <a:rPr lang="tr-TR" sz="1900" dirty="0" err="1"/>
              <a:t>hypothesis</a:t>
            </a:r>
            <a:r>
              <a:rPr lang="tr-TR" sz="1900" dirty="0"/>
              <a:t>.</a:t>
            </a:r>
          </a:p>
          <a:p>
            <a:r>
              <a:rPr lang="tr-TR" sz="1900" dirty="0"/>
              <a:t>- </a:t>
            </a:r>
            <a:r>
              <a:rPr lang="tr-TR" sz="1900" dirty="0" err="1"/>
              <a:t>Results</a:t>
            </a:r>
            <a:r>
              <a:rPr lang="tr-TR" sz="1900" dirty="0"/>
              <a:t> can </a:t>
            </a:r>
            <a:r>
              <a:rPr lang="tr-TR" sz="1900" dirty="0" err="1"/>
              <a:t>help</a:t>
            </a:r>
            <a:r>
              <a:rPr lang="tr-TR" sz="1900" dirty="0"/>
              <a:t> </a:t>
            </a:r>
            <a:r>
              <a:rPr lang="tr-TR" sz="1900" dirty="0" err="1"/>
              <a:t>inform</a:t>
            </a:r>
            <a:r>
              <a:rPr lang="tr-TR" sz="1900" dirty="0"/>
              <a:t> </a:t>
            </a:r>
            <a:r>
              <a:rPr lang="tr-TR" sz="1900" dirty="0" err="1"/>
              <a:t>adaptive</a:t>
            </a:r>
            <a:r>
              <a:rPr lang="tr-TR" sz="1900" dirty="0"/>
              <a:t> </a:t>
            </a:r>
            <a:r>
              <a:rPr lang="tr-TR" sz="1900" dirty="0" err="1"/>
              <a:t>farming</a:t>
            </a:r>
            <a:r>
              <a:rPr lang="tr-TR" sz="1900" dirty="0"/>
              <a:t> </a:t>
            </a:r>
            <a:r>
              <a:rPr lang="tr-TR" sz="1900" dirty="0" err="1"/>
              <a:t>policies</a:t>
            </a:r>
            <a:r>
              <a:rPr lang="tr-TR" sz="1900" dirty="0"/>
              <a:t>.</a:t>
            </a:r>
          </a:p>
          <a:p>
            <a:endParaRPr lang="tr-TR" sz="1900" dirty="0"/>
          </a:p>
          <a:p>
            <a:r>
              <a:rPr lang="tr-TR" sz="1900" dirty="0" err="1"/>
              <a:t>Future</a:t>
            </a:r>
            <a:r>
              <a:rPr lang="tr-TR" sz="1900" dirty="0"/>
              <a:t> </a:t>
            </a:r>
            <a:r>
              <a:rPr lang="tr-TR" sz="1900" dirty="0" err="1"/>
              <a:t>work</a:t>
            </a:r>
            <a:r>
              <a:rPr lang="tr-TR" sz="1900" dirty="0"/>
              <a:t>: </a:t>
            </a:r>
            <a:r>
              <a:rPr lang="tr-TR" sz="1900" dirty="0" err="1"/>
              <a:t>Add</a:t>
            </a:r>
            <a:r>
              <a:rPr lang="tr-TR" sz="1900" dirty="0"/>
              <a:t> </a:t>
            </a:r>
            <a:r>
              <a:rPr lang="tr-TR" sz="1900" dirty="0" err="1"/>
              <a:t>soil</a:t>
            </a:r>
            <a:r>
              <a:rPr lang="tr-TR" sz="1900" dirty="0"/>
              <a:t> data, </a:t>
            </a:r>
            <a:r>
              <a:rPr lang="tr-TR" sz="1900" dirty="0" err="1"/>
              <a:t>socio-economic</a:t>
            </a:r>
            <a:r>
              <a:rPr lang="tr-TR" sz="1900" dirty="0"/>
              <a:t> </a:t>
            </a:r>
            <a:r>
              <a:rPr lang="tr-TR" sz="1900" dirty="0" err="1"/>
              <a:t>variables</a:t>
            </a:r>
            <a:r>
              <a:rPr lang="tr-TR" sz="1900" dirty="0"/>
              <a:t>, </a:t>
            </a:r>
            <a:r>
              <a:rPr lang="tr-TR" sz="1900" dirty="0" err="1"/>
              <a:t>fertilizer</a:t>
            </a:r>
            <a:r>
              <a:rPr lang="tr-TR" sz="1900" dirty="0"/>
              <a:t> </a:t>
            </a:r>
            <a:r>
              <a:rPr lang="tr-TR" sz="1900" dirty="0" err="1"/>
              <a:t>usage</a:t>
            </a:r>
            <a:r>
              <a:rPr lang="tr-TR" sz="1900"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tr-TR" sz="4700"/>
              <a:t>Project Idea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r>
              <a:rPr lang="tr-TR" sz="2400" dirty="0" err="1"/>
              <a:t>This</a:t>
            </a:r>
            <a:r>
              <a:rPr lang="tr-TR" sz="2400" dirty="0"/>
              <a:t> </a:t>
            </a:r>
            <a:r>
              <a:rPr lang="tr-TR" sz="2400" dirty="0" err="1"/>
              <a:t>project</a:t>
            </a:r>
            <a:r>
              <a:rPr lang="tr-TR" sz="2400" dirty="0"/>
              <a:t> </a:t>
            </a:r>
            <a:r>
              <a:rPr lang="tr-TR" sz="2400" dirty="0" err="1"/>
              <a:t>explores</a:t>
            </a:r>
            <a:r>
              <a:rPr lang="tr-TR" sz="2400" dirty="0"/>
              <a:t> how </a:t>
            </a:r>
            <a:r>
              <a:rPr lang="tr-TR" sz="2400" dirty="0" err="1"/>
              <a:t>climate</a:t>
            </a:r>
            <a:r>
              <a:rPr lang="tr-TR" sz="2400" dirty="0"/>
              <a:t> </a:t>
            </a:r>
            <a:r>
              <a:rPr lang="tr-TR" sz="2400" dirty="0" err="1"/>
              <a:t>change</a:t>
            </a:r>
            <a:r>
              <a:rPr lang="tr-TR" sz="2400" dirty="0"/>
              <a:t> </a:t>
            </a:r>
            <a:r>
              <a:rPr lang="tr-TR" sz="2400" dirty="0" err="1"/>
              <a:t>impacts</a:t>
            </a:r>
            <a:r>
              <a:rPr lang="tr-TR" sz="2400" dirty="0"/>
              <a:t> </a:t>
            </a:r>
            <a:r>
              <a:rPr lang="tr-TR" sz="2400" dirty="0" err="1"/>
              <a:t>agricultural</a:t>
            </a:r>
            <a:r>
              <a:rPr lang="tr-TR" sz="2400" dirty="0"/>
              <a:t> </a:t>
            </a:r>
            <a:r>
              <a:rPr lang="tr-TR" sz="2400" dirty="0" err="1"/>
              <a:t>productivity</a:t>
            </a:r>
            <a:r>
              <a:rPr lang="tr-TR" sz="2400" dirty="0"/>
              <a:t> </a:t>
            </a:r>
            <a:r>
              <a:rPr lang="tr-TR" sz="2400" dirty="0" err="1"/>
              <a:t>and</a:t>
            </a:r>
            <a:r>
              <a:rPr lang="tr-TR" sz="2400" dirty="0"/>
              <a:t> </a:t>
            </a:r>
            <a:r>
              <a:rPr lang="tr-TR" sz="2400" dirty="0" err="1"/>
              <a:t>sustainability</a:t>
            </a:r>
            <a:r>
              <a:rPr lang="tr-TR" sz="2400" dirty="0"/>
              <a:t>.</a:t>
            </a:r>
          </a:p>
          <a:p>
            <a:endParaRPr lang="tr-TR" sz="2400" dirty="0"/>
          </a:p>
          <a:p>
            <a:r>
              <a:rPr lang="tr-TR" sz="2400" dirty="0" err="1"/>
              <a:t>Key</a:t>
            </a:r>
            <a:r>
              <a:rPr lang="tr-TR" sz="2400" dirty="0"/>
              <a:t> </a:t>
            </a:r>
            <a:r>
              <a:rPr lang="tr-TR" sz="2400" dirty="0" err="1"/>
              <a:t>variables</a:t>
            </a:r>
            <a:r>
              <a:rPr lang="tr-TR" sz="2400" dirty="0"/>
              <a:t> </a:t>
            </a:r>
            <a:r>
              <a:rPr lang="tr-TR" sz="2400" dirty="0" err="1"/>
              <a:t>include</a:t>
            </a:r>
            <a:r>
              <a:rPr lang="tr-TR" sz="2400" dirty="0"/>
              <a:t>:</a:t>
            </a:r>
          </a:p>
          <a:p>
            <a:r>
              <a:rPr lang="tr-TR" sz="2400" dirty="0"/>
              <a:t>- </a:t>
            </a:r>
            <a:r>
              <a:rPr lang="tr-TR" sz="2400" dirty="0" err="1"/>
              <a:t>Temperature</a:t>
            </a:r>
            <a:endParaRPr lang="tr-TR" sz="2400" dirty="0"/>
          </a:p>
          <a:p>
            <a:r>
              <a:rPr lang="tr-TR" sz="2400" dirty="0"/>
              <a:t>- </a:t>
            </a:r>
            <a:r>
              <a:rPr lang="tr-TR" sz="2400" dirty="0" err="1"/>
              <a:t>Rainfall</a:t>
            </a:r>
            <a:endParaRPr lang="tr-TR" sz="2400" dirty="0"/>
          </a:p>
          <a:p>
            <a:r>
              <a:rPr lang="tr-TR" sz="2400" dirty="0"/>
              <a:t>- CO2 </a:t>
            </a:r>
            <a:r>
              <a:rPr lang="tr-TR" sz="2400" dirty="0" err="1"/>
              <a:t>Levels</a:t>
            </a:r>
            <a:endParaRPr lang="tr-TR" sz="2400" dirty="0"/>
          </a:p>
          <a:p>
            <a:r>
              <a:rPr lang="tr-TR" sz="2400" dirty="0"/>
              <a:t>- </a:t>
            </a:r>
            <a:r>
              <a:rPr lang="tr-TR" sz="2400" dirty="0" err="1"/>
              <a:t>Crop</a:t>
            </a:r>
            <a:r>
              <a:rPr lang="tr-TR" sz="2400" dirty="0"/>
              <a:t> </a:t>
            </a:r>
            <a:r>
              <a:rPr lang="tr-TR" sz="2400" dirty="0" err="1"/>
              <a:t>Yield</a:t>
            </a:r>
            <a:endParaRPr lang="tr-TR" sz="2400" dirty="0"/>
          </a:p>
          <a:p>
            <a:endParaRPr lang="tr-TR" sz="1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tr-TR" sz="4700"/>
              <a:t>Dataset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Autofit/>
          </a:bodyPr>
          <a:lstStyle/>
          <a:p>
            <a:r>
              <a:rPr lang="tr-TR" sz="2200" dirty="0"/>
              <a:t>Source: </a:t>
            </a:r>
            <a:r>
              <a:rPr lang="tr-TR" sz="2200" dirty="0" err="1"/>
              <a:t>Kaggle</a:t>
            </a:r>
            <a:r>
              <a:rPr lang="tr-TR" sz="2200" dirty="0"/>
              <a:t> </a:t>
            </a:r>
            <a:r>
              <a:rPr lang="tr-TR" sz="2200" dirty="0" err="1"/>
              <a:t>Dataset</a:t>
            </a:r>
            <a:r>
              <a:rPr lang="tr-TR" sz="2200" dirty="0"/>
              <a:t> </a:t>
            </a:r>
            <a:r>
              <a:rPr lang="tr-TR" sz="2200" dirty="0" err="1"/>
              <a:t>by</a:t>
            </a:r>
            <a:r>
              <a:rPr lang="tr-TR" sz="2200" dirty="0"/>
              <a:t> </a:t>
            </a:r>
            <a:r>
              <a:rPr lang="tr-TR" sz="2200" dirty="0" err="1"/>
              <a:t>Waqar</a:t>
            </a:r>
            <a:r>
              <a:rPr lang="tr-TR" sz="2200" dirty="0"/>
              <a:t> Ali</a:t>
            </a:r>
          </a:p>
          <a:p>
            <a:endParaRPr lang="tr-TR" sz="2200" dirty="0"/>
          </a:p>
          <a:p>
            <a:r>
              <a:rPr lang="tr-TR" sz="2200" dirty="0" err="1"/>
              <a:t>Covers</a:t>
            </a:r>
            <a:r>
              <a:rPr lang="tr-TR" sz="2200" dirty="0"/>
              <a:t> </a:t>
            </a:r>
            <a:r>
              <a:rPr lang="tr-TR" sz="2200" dirty="0" err="1"/>
              <a:t>the</a:t>
            </a:r>
            <a:r>
              <a:rPr lang="tr-TR" sz="2200" dirty="0"/>
              <a:t> </a:t>
            </a:r>
            <a:r>
              <a:rPr lang="tr-TR" sz="2200" dirty="0" err="1"/>
              <a:t>years</a:t>
            </a:r>
            <a:r>
              <a:rPr lang="tr-TR" sz="2200" dirty="0"/>
              <a:t> 2014 </a:t>
            </a:r>
            <a:r>
              <a:rPr lang="tr-TR" sz="2200" dirty="0" err="1"/>
              <a:t>to</a:t>
            </a:r>
            <a:r>
              <a:rPr lang="tr-TR" sz="2200" dirty="0"/>
              <a:t> 2024 </a:t>
            </a:r>
            <a:r>
              <a:rPr lang="tr-TR" sz="2200" dirty="0" err="1"/>
              <a:t>across</a:t>
            </a:r>
            <a:r>
              <a:rPr lang="tr-TR" sz="2200" dirty="0"/>
              <a:t> </a:t>
            </a:r>
            <a:r>
              <a:rPr lang="tr-TR" sz="2200" dirty="0" err="1"/>
              <a:t>multiple</a:t>
            </a:r>
            <a:r>
              <a:rPr lang="tr-TR" sz="2200" dirty="0"/>
              <a:t> </a:t>
            </a:r>
            <a:r>
              <a:rPr lang="tr-TR" sz="2200" dirty="0" err="1"/>
              <a:t>countries</a:t>
            </a:r>
            <a:r>
              <a:rPr lang="tr-TR" sz="2200" dirty="0"/>
              <a:t>.</a:t>
            </a:r>
          </a:p>
          <a:p>
            <a:endParaRPr lang="tr-TR" sz="2200" dirty="0"/>
          </a:p>
          <a:p>
            <a:r>
              <a:rPr lang="tr-TR" sz="2200" dirty="0" err="1"/>
              <a:t>Variables</a:t>
            </a:r>
            <a:r>
              <a:rPr lang="tr-TR" sz="2200" dirty="0"/>
              <a:t>:</a:t>
            </a:r>
          </a:p>
          <a:p>
            <a:r>
              <a:rPr lang="tr-TR" sz="2200" dirty="0"/>
              <a:t>- </a:t>
            </a:r>
            <a:r>
              <a:rPr lang="tr-TR" sz="2200" dirty="0" err="1"/>
              <a:t>Region</a:t>
            </a:r>
            <a:endParaRPr lang="tr-TR" sz="2200" dirty="0"/>
          </a:p>
          <a:p>
            <a:r>
              <a:rPr lang="tr-TR" sz="2200" dirty="0"/>
              <a:t>- </a:t>
            </a:r>
            <a:r>
              <a:rPr lang="tr-TR" sz="2200" dirty="0" err="1"/>
              <a:t>Year</a:t>
            </a:r>
            <a:endParaRPr lang="tr-TR" sz="2200" dirty="0"/>
          </a:p>
          <a:p>
            <a:r>
              <a:rPr lang="tr-TR" sz="2200" dirty="0"/>
              <a:t>- </a:t>
            </a:r>
            <a:r>
              <a:rPr lang="tr-TR" sz="2200" dirty="0" err="1"/>
              <a:t>Average</a:t>
            </a:r>
            <a:r>
              <a:rPr lang="tr-TR" sz="2200" dirty="0"/>
              <a:t> </a:t>
            </a:r>
            <a:r>
              <a:rPr lang="tr-TR" sz="2200" dirty="0" err="1"/>
              <a:t>Temperature</a:t>
            </a:r>
            <a:r>
              <a:rPr lang="tr-TR" sz="2200" dirty="0"/>
              <a:t> (°C)</a:t>
            </a:r>
          </a:p>
          <a:p>
            <a:r>
              <a:rPr lang="tr-TR" sz="2200" dirty="0"/>
              <a:t>- </a:t>
            </a:r>
            <a:r>
              <a:rPr lang="tr-TR" sz="2200" dirty="0" err="1"/>
              <a:t>Precipitation</a:t>
            </a:r>
            <a:r>
              <a:rPr lang="tr-TR" sz="2200" dirty="0"/>
              <a:t> (mm)</a:t>
            </a:r>
          </a:p>
          <a:p>
            <a:r>
              <a:rPr lang="tr-TR" sz="2200" dirty="0"/>
              <a:t>- </a:t>
            </a:r>
            <a:r>
              <a:rPr lang="tr-TR" sz="2200" dirty="0" err="1"/>
              <a:t>Crop</a:t>
            </a:r>
            <a:r>
              <a:rPr lang="tr-TR" sz="2200" dirty="0"/>
              <a:t> </a:t>
            </a:r>
            <a:r>
              <a:rPr lang="tr-TR" sz="2200" dirty="0" err="1"/>
              <a:t>Yield</a:t>
            </a:r>
            <a:r>
              <a:rPr lang="tr-TR" sz="2200" dirty="0"/>
              <a:t> (</a:t>
            </a:r>
            <a:r>
              <a:rPr lang="tr-TR" sz="2200" dirty="0" err="1"/>
              <a:t>tons</a:t>
            </a:r>
            <a:r>
              <a:rPr lang="tr-TR" sz="2200" dirty="0"/>
              <a:t>/</a:t>
            </a:r>
            <a:r>
              <a:rPr lang="tr-TR" sz="2200" dirty="0" err="1"/>
              <a:t>hectare</a:t>
            </a:r>
            <a:r>
              <a:rPr lang="tr-TR" sz="2200" dirty="0"/>
              <a:t>)</a:t>
            </a:r>
          </a:p>
          <a:p>
            <a:r>
              <a:rPr lang="tr-TR" sz="2200" dirty="0"/>
              <a:t>- Extreme </a:t>
            </a:r>
            <a:r>
              <a:rPr lang="tr-TR" sz="2200" dirty="0" err="1"/>
              <a:t>Weather</a:t>
            </a:r>
            <a:r>
              <a:rPr lang="tr-TR" sz="2200" dirty="0"/>
              <a:t> </a:t>
            </a:r>
            <a:r>
              <a:rPr lang="tr-TR" sz="2200" dirty="0" err="1"/>
              <a:t>Events</a:t>
            </a:r>
            <a:r>
              <a:rPr lang="tr-TR" sz="2200" dirty="0"/>
              <a:t> (</a:t>
            </a:r>
            <a:r>
              <a:rPr lang="tr-TR" sz="2200" dirty="0" err="1"/>
              <a:t>per</a:t>
            </a:r>
            <a:r>
              <a:rPr lang="tr-TR" sz="2200" dirty="0"/>
              <a:t> </a:t>
            </a:r>
            <a:r>
              <a:rPr lang="tr-TR" sz="2200" dirty="0" err="1"/>
              <a:t>year</a:t>
            </a:r>
            <a:r>
              <a:rPr lang="tr-TR" sz="2200" dirty="0"/>
              <a:t>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tr-TR" sz="4700" dirty="0" err="1"/>
              <a:t>Hypothesis</a:t>
            </a:r>
            <a:endParaRPr lang="tr-TR" sz="47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r>
              <a:rPr lang="tr-TR" sz="2400" dirty="0" err="1"/>
              <a:t>Null</a:t>
            </a:r>
            <a:r>
              <a:rPr lang="tr-TR" sz="2400" dirty="0"/>
              <a:t> </a:t>
            </a:r>
            <a:r>
              <a:rPr lang="tr-TR" sz="2400" dirty="0" err="1"/>
              <a:t>Hypothesis</a:t>
            </a:r>
            <a:r>
              <a:rPr lang="tr-TR" sz="2400" dirty="0"/>
              <a:t> (H₀): </a:t>
            </a:r>
            <a:r>
              <a:rPr lang="tr-TR" sz="2400" dirty="0" err="1"/>
              <a:t>Climate</a:t>
            </a:r>
            <a:r>
              <a:rPr lang="tr-TR" sz="2400" dirty="0"/>
              <a:t> </a:t>
            </a:r>
            <a:r>
              <a:rPr lang="tr-TR" sz="2400" dirty="0" err="1"/>
              <a:t>variables</a:t>
            </a:r>
            <a:r>
              <a:rPr lang="tr-TR" sz="2400" dirty="0"/>
              <a:t> </a:t>
            </a:r>
            <a:r>
              <a:rPr lang="tr-TR" sz="2400" dirty="0" err="1"/>
              <a:t>have</a:t>
            </a:r>
            <a:r>
              <a:rPr lang="tr-TR" sz="2400" dirty="0"/>
              <a:t> </a:t>
            </a:r>
            <a:r>
              <a:rPr lang="tr-TR" sz="2400" dirty="0" err="1"/>
              <a:t>no</a:t>
            </a:r>
            <a:r>
              <a:rPr lang="tr-TR" sz="2400" dirty="0"/>
              <a:t> </a:t>
            </a:r>
            <a:r>
              <a:rPr lang="tr-TR" sz="2400" dirty="0" err="1"/>
              <a:t>significant</a:t>
            </a:r>
            <a:r>
              <a:rPr lang="tr-TR" sz="2400" dirty="0"/>
              <a:t> </a:t>
            </a:r>
            <a:r>
              <a:rPr lang="tr-TR" sz="2400" dirty="0" err="1"/>
              <a:t>impact</a:t>
            </a:r>
            <a:r>
              <a:rPr lang="tr-TR" sz="2400" dirty="0"/>
              <a:t> on </a:t>
            </a:r>
            <a:r>
              <a:rPr lang="tr-TR" sz="2400" dirty="0" err="1"/>
              <a:t>crop</a:t>
            </a:r>
            <a:r>
              <a:rPr lang="tr-TR" sz="2400" dirty="0"/>
              <a:t> </a:t>
            </a:r>
            <a:r>
              <a:rPr lang="tr-TR" sz="2400" dirty="0" err="1"/>
              <a:t>yield</a:t>
            </a:r>
            <a:r>
              <a:rPr lang="tr-TR" sz="2400" dirty="0"/>
              <a:t>.</a:t>
            </a:r>
          </a:p>
          <a:p>
            <a:endParaRPr lang="tr-TR" sz="2400" dirty="0"/>
          </a:p>
          <a:p>
            <a:r>
              <a:rPr lang="tr-TR" sz="2400" dirty="0" err="1"/>
              <a:t>Alternative</a:t>
            </a:r>
            <a:r>
              <a:rPr lang="tr-TR" sz="2400" dirty="0"/>
              <a:t> </a:t>
            </a:r>
            <a:r>
              <a:rPr lang="tr-TR" sz="2400" dirty="0" err="1"/>
              <a:t>Hypothesis</a:t>
            </a:r>
            <a:r>
              <a:rPr lang="tr-TR" sz="2400" dirty="0"/>
              <a:t> (H₁): </a:t>
            </a:r>
            <a:r>
              <a:rPr lang="tr-TR" sz="2400" dirty="0" err="1"/>
              <a:t>Climate</a:t>
            </a:r>
            <a:r>
              <a:rPr lang="tr-TR" sz="2400" dirty="0"/>
              <a:t> </a:t>
            </a:r>
            <a:r>
              <a:rPr lang="tr-TR" sz="2400" dirty="0" err="1"/>
              <a:t>variables</a:t>
            </a:r>
            <a:r>
              <a:rPr lang="tr-TR" sz="2400" dirty="0"/>
              <a:t> (</a:t>
            </a:r>
            <a:r>
              <a:rPr lang="tr-TR" sz="2400" dirty="0" err="1"/>
              <a:t>temperature</a:t>
            </a:r>
            <a:r>
              <a:rPr lang="tr-TR" sz="2400" dirty="0"/>
              <a:t>, </a:t>
            </a:r>
            <a:r>
              <a:rPr lang="tr-TR" sz="2400" dirty="0" err="1"/>
              <a:t>precipitation</a:t>
            </a:r>
            <a:r>
              <a:rPr lang="tr-TR" sz="2400" dirty="0"/>
              <a:t>, CO2) </a:t>
            </a:r>
            <a:r>
              <a:rPr lang="tr-TR" sz="2400" dirty="0" err="1"/>
              <a:t>significantly</a:t>
            </a:r>
            <a:r>
              <a:rPr lang="tr-TR" sz="2400" dirty="0"/>
              <a:t> </a:t>
            </a:r>
            <a:r>
              <a:rPr lang="tr-TR" sz="2400" dirty="0" err="1"/>
              <a:t>impact</a:t>
            </a:r>
            <a:r>
              <a:rPr lang="tr-TR" sz="2400" dirty="0"/>
              <a:t> </a:t>
            </a:r>
            <a:r>
              <a:rPr lang="tr-TR" sz="2400" dirty="0" err="1"/>
              <a:t>crop</a:t>
            </a:r>
            <a:r>
              <a:rPr lang="tr-TR" sz="2400" dirty="0"/>
              <a:t> </a:t>
            </a:r>
            <a:r>
              <a:rPr lang="tr-TR" sz="2400" dirty="0" err="1"/>
              <a:t>yield</a:t>
            </a:r>
            <a:r>
              <a:rPr lang="tr-TR" sz="2400"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dirty="0"/>
              <a:t>Univariate Analysis</a:t>
            </a:r>
          </a:p>
        </p:txBody>
      </p:sp>
      <p:pic>
        <p:nvPicPr>
          <p:cNvPr id="10" name="Picture 2" descr="eda_hist_avg_temp.png">
            <a:extLst>
              <a:ext uri="{FF2B5EF4-FFF2-40B4-BE49-F238E27FC236}">
                <a16:creationId xmlns:a16="http://schemas.microsoft.com/office/drawing/2014/main" id="{43325BEA-57AD-5555-7521-1DFB9896AB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6063" y="1825625"/>
            <a:ext cx="6091873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95028DA-1387-5EDA-2FE2-889E690DF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dirty="0" err="1"/>
              <a:t>Univariate</a:t>
            </a:r>
            <a:r>
              <a:rPr lang="tr-TR" sz="3600" dirty="0"/>
              <a:t> Analysis</a:t>
            </a:r>
            <a:endParaRPr lang="tr-TR" dirty="0"/>
          </a:p>
        </p:txBody>
      </p:sp>
      <p:pic>
        <p:nvPicPr>
          <p:cNvPr id="5" name="İçerik Yer Tutucusu 4" descr="metin, ekran görüntüsü, ekran, görüntüleme, çizgi içeren bir resim&#10;&#10;Açıklama otomatik olarak oluşturuldu">
            <a:extLst>
              <a:ext uri="{FF2B5EF4-FFF2-40B4-BE49-F238E27FC236}">
                <a16:creationId xmlns:a16="http://schemas.microsoft.com/office/drawing/2014/main" id="{B590359F-90E3-6D85-DE2F-BF830F50D7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34" b="991"/>
          <a:stretch/>
        </p:blipFill>
        <p:spPr>
          <a:xfrm>
            <a:off x="1254159" y="1850065"/>
            <a:ext cx="6635681" cy="4295554"/>
          </a:xfrm>
        </p:spPr>
      </p:pic>
    </p:spTree>
    <p:extLst>
      <p:ext uri="{BB962C8B-B14F-4D97-AF65-F5344CB8AC3E}">
        <p14:creationId xmlns:p14="http://schemas.microsoft.com/office/powerpoint/2010/main" val="3244390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 err="1"/>
              <a:t>Bivariate</a:t>
            </a:r>
            <a:r>
              <a:rPr lang="tr-TR" sz="3600" dirty="0"/>
              <a:t> Analysis</a:t>
            </a:r>
          </a:p>
        </p:txBody>
      </p:sp>
      <p:pic>
        <p:nvPicPr>
          <p:cNvPr id="10" name="Picture 2" descr="eda_scatter_co2_cropyield.png">
            <a:extLst>
              <a:ext uri="{FF2B5EF4-FFF2-40B4-BE49-F238E27FC236}">
                <a16:creationId xmlns:a16="http://schemas.microsoft.com/office/drawing/2014/main" id="{1E5D318C-A764-E658-9FD3-82E2721F1D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6063" y="1825625"/>
            <a:ext cx="6091873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07ED3FA-9223-01A2-8E0A-79A8290A7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 err="1"/>
              <a:t>Bivariate</a:t>
            </a:r>
            <a:r>
              <a:rPr lang="tr-TR" sz="3600" dirty="0"/>
              <a:t> Analysis</a:t>
            </a:r>
          </a:p>
        </p:txBody>
      </p:sp>
      <p:pic>
        <p:nvPicPr>
          <p:cNvPr id="11" name="Picture 2" descr="eda_boxplot_weather_cropyield.png">
            <a:extLst>
              <a:ext uri="{FF2B5EF4-FFF2-40B4-BE49-F238E27FC236}">
                <a16:creationId xmlns:a16="http://schemas.microsoft.com/office/drawing/2014/main" id="{5477FBC4-83F7-2168-4FD9-9837C81DD7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6063" y="1825625"/>
            <a:ext cx="609187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066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0CA9B0D-52D5-A121-27ED-2E2EF7771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200" dirty="0" err="1"/>
              <a:t>Bivariate</a:t>
            </a:r>
            <a:r>
              <a:rPr lang="tr-TR" sz="3200" dirty="0"/>
              <a:t> Analysis</a:t>
            </a:r>
            <a:endParaRPr lang="tr-TR" dirty="0"/>
          </a:p>
        </p:txBody>
      </p:sp>
      <p:pic>
        <p:nvPicPr>
          <p:cNvPr id="5" name="İçerik Yer Tutucusu 4" descr="metin, ekran görüntüsü, çizgi, öykü gelişim çizgisi; kumpas; grafiğini çıkarma içeren bir resim&#10;&#10;Açıklama otomatik olarak oluşturuldu">
            <a:extLst>
              <a:ext uri="{FF2B5EF4-FFF2-40B4-BE49-F238E27FC236}">
                <a16:creationId xmlns:a16="http://schemas.microsoft.com/office/drawing/2014/main" id="{C572F58A-B43E-A557-DF77-1E786DFDFC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3685" y="1825625"/>
            <a:ext cx="5916629" cy="4351338"/>
          </a:xfrm>
        </p:spPr>
      </p:pic>
    </p:spTree>
    <p:extLst>
      <p:ext uri="{BB962C8B-B14F-4D97-AF65-F5344CB8AC3E}">
        <p14:creationId xmlns:p14="http://schemas.microsoft.com/office/powerpoint/2010/main" val="159348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</TotalTime>
  <Words>183</Words>
  <Application>Microsoft Macintosh PowerPoint</Application>
  <PresentationFormat>Ekran Gösterisi (4:3)</PresentationFormat>
  <Paragraphs>40</Paragraphs>
  <Slides>13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Teması</vt:lpstr>
      <vt:lpstr>The Impact of Climate Change on Agriculture</vt:lpstr>
      <vt:lpstr>Project Idea</vt:lpstr>
      <vt:lpstr>Dataset</vt:lpstr>
      <vt:lpstr>Hypothesis</vt:lpstr>
      <vt:lpstr>Univariate Analysis</vt:lpstr>
      <vt:lpstr>Univariate Analysis</vt:lpstr>
      <vt:lpstr>Bivariate Analysis</vt:lpstr>
      <vt:lpstr>Bivariate Analysis</vt:lpstr>
      <vt:lpstr>Bivariate Analysis</vt:lpstr>
      <vt:lpstr>Bivariate Analysis</vt:lpstr>
      <vt:lpstr>Multivariate Analysis</vt:lpstr>
      <vt:lpstr>Regression Analysis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Impact of Climate Change on Agriculture</dc:title>
  <dc:subject/>
  <dc:creator/>
  <cp:keywords/>
  <dc:description>generated using python-pptx</dc:description>
  <cp:lastModifiedBy>Ceren Tekin</cp:lastModifiedBy>
  <cp:revision>4</cp:revision>
  <dcterms:created xsi:type="dcterms:W3CDTF">2013-01-27T09:14:16Z</dcterms:created>
  <dcterms:modified xsi:type="dcterms:W3CDTF">2025-05-30T18:46:24Z</dcterms:modified>
  <cp:category/>
</cp:coreProperties>
</file>