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5.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97"/>
  </p:notesMasterIdLst>
  <p:handoutMasterIdLst>
    <p:handoutMasterId r:id="rId98"/>
  </p:handout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3" r:id="rId15"/>
    <p:sldId id="274" r:id="rId16"/>
    <p:sldId id="452" r:id="rId17"/>
    <p:sldId id="462" r:id="rId18"/>
    <p:sldId id="454" r:id="rId19"/>
    <p:sldId id="463"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7" r:id="rId38"/>
    <p:sldId id="298" r:id="rId39"/>
    <p:sldId id="299" r:id="rId40"/>
    <p:sldId id="453" r:id="rId41"/>
    <p:sldId id="464" r:id="rId42"/>
    <p:sldId id="455" r:id="rId43"/>
    <p:sldId id="465" r:id="rId44"/>
    <p:sldId id="457" r:id="rId45"/>
    <p:sldId id="466" r:id="rId46"/>
    <p:sldId id="300" r:id="rId47"/>
    <p:sldId id="301" r:id="rId48"/>
    <p:sldId id="302" r:id="rId49"/>
    <p:sldId id="303" r:id="rId50"/>
    <p:sldId id="304" r:id="rId51"/>
    <p:sldId id="305" r:id="rId52"/>
    <p:sldId id="306"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561" r:id="rId66"/>
    <p:sldId id="459" r:id="rId67"/>
    <p:sldId id="460" r:id="rId68"/>
    <p:sldId id="458" r:id="rId69"/>
    <p:sldId id="560" r:id="rId70"/>
    <p:sldId id="461" r:id="rId71"/>
    <p:sldId id="320" r:id="rId72"/>
    <p:sldId id="321" r:id="rId73"/>
    <p:sldId id="322" r:id="rId74"/>
    <p:sldId id="323" r:id="rId75"/>
    <p:sldId id="324" r:id="rId76"/>
    <p:sldId id="325" r:id="rId77"/>
    <p:sldId id="326" r:id="rId78"/>
    <p:sldId id="327" r:id="rId79"/>
    <p:sldId id="562" r:id="rId80"/>
    <p:sldId id="563" r:id="rId81"/>
    <p:sldId id="564" r:id="rId82"/>
    <p:sldId id="565"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Lst>
  <p:sldSz cx="9144000" cy="6858000" type="screen4x3"/>
  <p:notesSz cx="9144000" cy="6858000"/>
  <p:defaultTextStyle>
    <a:defPPr>
      <a:defRPr lang="tr-TR"/>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la Demirtaş" initials="D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3399"/>
    <a:srgbClr val="3399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8" autoAdjust="0"/>
    <p:restoredTop sz="66974" autoAdjust="0"/>
  </p:normalViewPr>
  <p:slideViewPr>
    <p:cSldViewPr>
      <p:cViewPr varScale="1">
        <p:scale>
          <a:sx n="75" d="100"/>
          <a:sy n="75" d="100"/>
        </p:scale>
        <p:origin x="29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93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FBFA0E-6CC3-4005-8279-9A0E38FE7D2B}" type="datetimeFigureOut">
              <a:rPr lang="tr-TR" smtClean="0"/>
              <a:pPr/>
              <a:t>31.10.2022</a:t>
            </a:fld>
            <a:endParaRPr lang="tr-T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5796CDF-D3B5-4FF1-B214-CD57A32155D0}" type="slidenum">
              <a:rPr lang="tr-TR" smtClean="0"/>
              <a:pPr/>
              <a:t>‹#›</a:t>
            </a:fld>
            <a:endParaRPr lang="tr-TR"/>
          </a:p>
        </p:txBody>
      </p:sp>
    </p:spTree>
    <p:extLst>
      <p:ext uri="{BB962C8B-B14F-4D97-AF65-F5344CB8AC3E}">
        <p14:creationId xmlns:p14="http://schemas.microsoft.com/office/powerpoint/2010/main" val="2708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tr-T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tr-TR"/>
          </a:p>
        </p:txBody>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tr-T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B4AE6949-8D06-491A-BFB7-6829AE966CE7}" type="slidenum">
              <a:rPr lang="tr-TR"/>
              <a:pPr/>
              <a:t>‹#›</a:t>
            </a:fld>
            <a:endParaRPr lang="tr-TR"/>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Tree>
    <p:extLst>
      <p:ext uri="{BB962C8B-B14F-4D97-AF65-F5344CB8AC3E}">
        <p14:creationId xmlns:p14="http://schemas.microsoft.com/office/powerpoint/2010/main" val="181108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image" Target="../media/image5.wmf"/></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a:prstGeom prst="rect">
            <a:avLst/>
          </a:prstGeo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B4AE6949-8D06-491A-BFB7-6829AE966CE7}" type="slidenum">
              <a:rPr lang="tr-TR" smtClean="0"/>
              <a:pPr/>
              <a:t>1</a:t>
            </a:fld>
            <a:endParaRPr lang="tr-TR"/>
          </a:p>
        </p:txBody>
      </p:sp>
    </p:spTree>
    <p:extLst>
      <p:ext uri="{BB962C8B-B14F-4D97-AF65-F5344CB8AC3E}">
        <p14:creationId xmlns:p14="http://schemas.microsoft.com/office/powerpoint/2010/main" val="141978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2D4E6-6A61-41D9-97C9-CC551CB92CA6}" type="slidenum">
              <a:rPr lang="tr-TR"/>
              <a:pPr/>
              <a:t>10</a:t>
            </a:fld>
            <a:endParaRPr lang="tr-TR"/>
          </a:p>
        </p:txBody>
      </p:sp>
      <p:sp>
        <p:nvSpPr>
          <p:cNvPr id="24578"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45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Parentheses</a:t>
            </a:r>
          </a:p>
          <a:p>
            <a:pPr lvl="1"/>
            <a:r>
              <a:rPr lang="tr-TR"/>
              <a:t>You can override the rules of precedence by using </a:t>
            </a:r>
            <a:r>
              <a:rPr lang="tr-TR" i="1"/>
              <a:t>parentheses </a:t>
            </a:r>
            <a:r>
              <a:rPr lang="tr-TR"/>
              <a:t>to specify the order in which operators are executed.</a:t>
            </a:r>
          </a:p>
          <a:p>
            <a:pPr lvl="1"/>
            <a:r>
              <a:rPr lang="tr-TR"/>
              <a:t>The example on the slide displays the name, salary, and annual compensation of employees. It calculates the annual compensation as monthly salary plus a monthly bonus of $100, multiplied by 12. Because of the parentheses, addition takes priority over multiplication.</a:t>
            </a:r>
          </a:p>
          <a:p>
            <a:endParaRPr lang="tr-TR" b="1"/>
          </a:p>
        </p:txBody>
      </p:sp>
    </p:spTree>
    <p:extLst>
      <p:ext uri="{BB962C8B-B14F-4D97-AF65-F5344CB8AC3E}">
        <p14:creationId xmlns:p14="http://schemas.microsoft.com/office/powerpoint/2010/main" val="370794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FD5AD1F-B001-4A4A-822B-F9B0DFAEB624}" type="slidenum">
              <a:rPr lang="tr-TR"/>
              <a:pPr/>
              <a:t>11</a:t>
            </a:fld>
            <a:endParaRPr lang="tr-TR"/>
          </a:p>
        </p:txBody>
      </p:sp>
      <p:sp>
        <p:nvSpPr>
          <p:cNvPr id="26626" name="Rectangle 2"/>
          <p:cNvSpPr>
            <a:spLocks noChangeArrowheads="1"/>
          </p:cNvSpPr>
          <p:nvPr/>
        </p:nvSpPr>
        <p:spPr bwMode="auto">
          <a:xfrm>
            <a:off x="5179484" y="-2381"/>
            <a:ext cx="3968749" cy="344091"/>
          </a:xfrm>
          <a:prstGeom prst="rect">
            <a:avLst/>
          </a:prstGeom>
          <a:noFill/>
          <a:ln w="9525">
            <a:noFill/>
            <a:miter lim="800000"/>
            <a:headEnd/>
            <a:tailEnd/>
          </a:ln>
          <a:effectLst/>
        </p:spPr>
        <p:txBody>
          <a:bodyPr wrap="none" anchor="ctr"/>
          <a:lstStyle/>
          <a:p>
            <a:endParaRPr lang="tr-TR"/>
          </a:p>
        </p:txBody>
      </p:sp>
      <p:sp>
        <p:nvSpPr>
          <p:cNvPr id="26627" name="Rectangle 3"/>
          <p:cNvSpPr>
            <a:spLocks noChangeArrowheads="1"/>
          </p:cNvSpPr>
          <p:nvPr/>
        </p:nvSpPr>
        <p:spPr bwMode="auto">
          <a:xfrm>
            <a:off x="-6351" y="-2381"/>
            <a:ext cx="3966635" cy="344091"/>
          </a:xfrm>
          <a:prstGeom prst="rect">
            <a:avLst/>
          </a:prstGeom>
          <a:noFill/>
          <a:ln w="9525">
            <a:noFill/>
            <a:miter lim="800000"/>
            <a:headEnd/>
            <a:tailEnd/>
          </a:ln>
          <a:effectLst/>
        </p:spPr>
        <p:txBody>
          <a:bodyPr wrap="none" anchor="ctr"/>
          <a:lstStyle/>
          <a:p>
            <a:endParaRPr lang="tr-TR"/>
          </a:p>
        </p:txBody>
      </p:sp>
      <p:sp>
        <p:nvSpPr>
          <p:cNvPr id="26628" name="Rectangle 4"/>
          <p:cNvSpPr>
            <a:spLocks noGrp="1" noChangeArrowheads="1"/>
          </p:cNvSpPr>
          <p:nvPr>
            <p:ph type="body" idx="1"/>
          </p:nvPr>
        </p:nvSpPr>
        <p:spPr>
          <a:xfrm>
            <a:off x="550335" y="3580211"/>
            <a:ext cx="8039100" cy="2817019"/>
          </a:xfrm>
          <a:noFill/>
          <a:ln/>
        </p:spPr>
        <p:txBody>
          <a:bodyPr lIns="90796" tIns="44601" rIns="90796" bIns="44601"/>
          <a:lstStyle/>
          <a:p>
            <a:pPr defTabSz="425450"/>
            <a:r>
              <a:rPr lang="tr-TR" dirty="0"/>
              <a:t>Null Values</a:t>
            </a:r>
          </a:p>
          <a:p>
            <a:pPr marL="117475" lvl="1" defTabSz="425450"/>
            <a:r>
              <a:rPr lang="tr-TR" dirty="0"/>
              <a:t>If a row lacks the data value for a particular column, that value is said to be </a:t>
            </a:r>
            <a:r>
              <a:rPr lang="tr-TR" i="1" dirty="0">
                <a:solidFill>
                  <a:srgbClr val="FC0128"/>
                </a:solidFill>
              </a:rPr>
              <a:t>null</a:t>
            </a:r>
            <a:r>
              <a:rPr lang="tr-TR" dirty="0">
                <a:solidFill>
                  <a:srgbClr val="FC0128"/>
                </a:solidFill>
              </a:rPr>
              <a:t>,</a:t>
            </a:r>
            <a:r>
              <a:rPr lang="tr-TR" dirty="0"/>
              <a:t> or to contain null. </a:t>
            </a:r>
          </a:p>
          <a:p>
            <a:pPr marL="117475" lvl="1" defTabSz="425450"/>
            <a:r>
              <a:rPr lang="tr-TR" dirty="0"/>
              <a:t>A </a:t>
            </a:r>
            <a:r>
              <a:rPr lang="tr-TR" b="1" dirty="0"/>
              <a:t>null</a:t>
            </a:r>
            <a:r>
              <a:rPr lang="tr-TR" dirty="0"/>
              <a:t> value is a value that is unavailable, </a:t>
            </a:r>
            <a:r>
              <a:rPr lang="tr-TR" b="1" dirty="0"/>
              <a:t>unassigned, unknown, or inapplicable</a:t>
            </a:r>
            <a:r>
              <a:rPr lang="tr-TR" dirty="0"/>
              <a:t>. </a:t>
            </a:r>
            <a:r>
              <a:rPr lang="tr-TR" b="1" dirty="0"/>
              <a:t>A null value is not the same as zero or a space. Zero is a number, and a space is a character. </a:t>
            </a:r>
          </a:p>
          <a:p>
            <a:pPr marL="117475" lvl="1" defTabSz="425450"/>
            <a:r>
              <a:rPr lang="tr-TR" b="1" dirty="0"/>
              <a:t>Columns of any datatype can contain null values</a:t>
            </a:r>
            <a:r>
              <a:rPr lang="tr-TR" dirty="0"/>
              <a:t>, </a:t>
            </a:r>
            <a:r>
              <a:rPr lang="tr-TR" b="1" dirty="0"/>
              <a:t>unless the column was defined as NOT NULL or as PRIMARY KEY when the column was created</a:t>
            </a:r>
            <a:r>
              <a:rPr lang="tr-TR" dirty="0"/>
              <a:t>. </a:t>
            </a:r>
          </a:p>
          <a:p>
            <a:pPr marL="117475" lvl="1" defTabSz="425450"/>
            <a:r>
              <a:rPr lang="tr-TR" dirty="0"/>
              <a:t>In the COMM column in the EMP table, you notice that only a SALESMAN can earn commission. Other employees are not entitled to earn commission. A null value represents that fact. </a:t>
            </a:r>
            <a:r>
              <a:rPr lang="tr-TR" b="1" dirty="0"/>
              <a:t>Turner</a:t>
            </a:r>
            <a:r>
              <a:rPr lang="tr-TR" dirty="0"/>
              <a:t>, who is a salesman, does not earn any commission. Notice that </a:t>
            </a:r>
            <a:r>
              <a:rPr lang="tr-TR" b="1" dirty="0"/>
              <a:t>his commission is zero and not null.</a:t>
            </a:r>
          </a:p>
          <a:p>
            <a:pPr marL="117475" lvl="1" defTabSz="425450"/>
            <a:endParaRPr lang="tr-TR" dirty="0"/>
          </a:p>
        </p:txBody>
      </p:sp>
      <p:sp>
        <p:nvSpPr>
          <p:cNvPr id="26629" name="Rectangle 5"/>
          <p:cNvSpPr>
            <a:spLocks noGrp="1" noRot="1" noChangeAspect="1" noChangeArrowheads="1" noTextEdit="1"/>
          </p:cNvSpPr>
          <p:nvPr>
            <p:ph type="sldImg"/>
          </p:nvPr>
        </p:nvSpPr>
        <p:spPr>
          <a:xfrm>
            <a:off x="2365375" y="117475"/>
            <a:ext cx="4411663" cy="3308350"/>
          </a:xfrm>
          <a:prstGeom prst="rect">
            <a:avLst/>
          </a:prstGeom>
          <a:ln w="12700" cap="flat">
            <a:solidFill>
              <a:schemeClr val="tx1"/>
            </a:solidFill>
          </a:ln>
        </p:spPr>
      </p:sp>
    </p:spTree>
    <p:extLst>
      <p:ext uri="{BB962C8B-B14F-4D97-AF65-F5344CB8AC3E}">
        <p14:creationId xmlns:p14="http://schemas.microsoft.com/office/powerpoint/2010/main" val="126982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AA42C-A84F-4632-AC13-EE79C5B7FFBC}" type="slidenum">
              <a:rPr lang="tr-TR"/>
              <a:pPr/>
              <a:t>12</a:t>
            </a:fld>
            <a:endParaRPr lang="tr-TR"/>
          </a:p>
        </p:txBody>
      </p:sp>
      <p:sp>
        <p:nvSpPr>
          <p:cNvPr id="2867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867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Null Values (continued)</a:t>
            </a:r>
          </a:p>
          <a:p>
            <a:pPr lvl="1"/>
            <a:r>
              <a:rPr lang="tr-TR" b="1" dirty="0"/>
              <a:t>If any column value in an arithmetic expression is null, the result is null. </a:t>
            </a:r>
            <a:r>
              <a:rPr lang="tr-TR" dirty="0"/>
              <a:t>For example, if you attempt to perform division with zero, you get an error. However, if you divide a number by null, the result is a null or unknown. </a:t>
            </a:r>
          </a:p>
          <a:p>
            <a:pPr lvl="1"/>
            <a:r>
              <a:rPr lang="tr-TR" dirty="0"/>
              <a:t>In the example on the slide, employee KING is not in SALESMAN and does not get any commission. Because the COMM column in the arithmetic expression is null, the result is null. </a:t>
            </a:r>
          </a:p>
          <a:p>
            <a:pPr lvl="1"/>
            <a:r>
              <a:rPr lang="tr-TR" dirty="0"/>
              <a:t>For more information, see </a:t>
            </a:r>
            <a:r>
              <a:rPr lang="tr-TR" i="1" dirty="0"/>
              <a:t>Oracle Server SQL Reference, </a:t>
            </a:r>
            <a:r>
              <a:rPr lang="tr-TR" dirty="0"/>
              <a:t>Release 8, “Elements of SQL.”</a:t>
            </a:r>
          </a:p>
        </p:txBody>
      </p:sp>
    </p:spTree>
    <p:extLst>
      <p:ext uri="{BB962C8B-B14F-4D97-AF65-F5344CB8AC3E}">
        <p14:creationId xmlns:p14="http://schemas.microsoft.com/office/powerpoint/2010/main" val="356253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C67BE-54A4-459E-B526-D2D891727BCE}" type="slidenum">
              <a:rPr lang="tr-TR"/>
              <a:pPr/>
              <a:t>13</a:t>
            </a:fld>
            <a:endParaRPr lang="tr-TR"/>
          </a:p>
        </p:txBody>
      </p:sp>
      <p:sp>
        <p:nvSpPr>
          <p:cNvPr id="3072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Column Aliases (continued)</a:t>
            </a:r>
          </a:p>
          <a:p>
            <a:pPr lvl="1"/>
            <a:r>
              <a:rPr lang="tr-TR" dirty="0"/>
              <a:t>The first example displays the name and the monthly salary of all the employees. Notice that the optional AS keyword has been used before the column alias name. The result of the query would be the same whether the </a:t>
            </a:r>
            <a:r>
              <a:rPr lang="tr-TR" dirty="0">
                <a:solidFill>
                  <a:srgbClr val="FC0128"/>
                </a:solidFill>
              </a:rPr>
              <a:t>AS </a:t>
            </a:r>
            <a:r>
              <a:rPr lang="tr-TR" dirty="0"/>
              <a:t>keyword is used or not. Also notice that the SQL statement has the column aliases, name and salary, in lowercase, whereas the result of the query displays the column headings in uppercase. As mentioned in the last slide, column headings appear in uppercase by default. </a:t>
            </a:r>
          </a:p>
          <a:p>
            <a:pPr lvl="1"/>
            <a:r>
              <a:rPr lang="tr-TR" dirty="0"/>
              <a:t>The second example displays the name and annual salary of all the employees. Because Annual Salary contains spaces, it has been enclosed in double quotation marks. Notice that the column heading in the output is exactly the same as the column alias.</a:t>
            </a:r>
          </a:p>
          <a:p>
            <a:endParaRPr lang="tr-TR" b="1" dirty="0"/>
          </a:p>
          <a:p>
            <a:endParaRPr lang="tr-TR" b="1" dirty="0"/>
          </a:p>
          <a:p>
            <a:r>
              <a:rPr lang="tr-TR" dirty="0" err="1">
                <a:solidFill>
                  <a:schemeClr val="accent2"/>
                </a:solidFill>
              </a:rPr>
              <a:t>Instructor</a:t>
            </a:r>
            <a:r>
              <a:rPr lang="tr-TR" dirty="0">
                <a:solidFill>
                  <a:schemeClr val="accent2"/>
                </a:solidFill>
              </a:rPr>
              <a:t> Note</a:t>
            </a:r>
            <a:r>
              <a:rPr lang="tr-TR" dirty="0"/>
              <a:t> </a:t>
            </a:r>
          </a:p>
          <a:p>
            <a:pPr lvl="1"/>
            <a:r>
              <a:rPr lang="tr-TR" dirty="0">
                <a:solidFill>
                  <a:schemeClr val="accent2"/>
                </a:solidFill>
              </a:rPr>
              <a:t>Point out the optional AS keyword in the first example and the double quotation marks in the second example. Also show that the aliases always appear in uppercase, unless enclosed within double quotation marks.</a:t>
            </a:r>
            <a:r>
              <a:rPr lang="tr-TR" dirty="0"/>
              <a:t>  </a:t>
            </a:r>
          </a:p>
        </p:txBody>
      </p:sp>
      <p:sp>
        <p:nvSpPr>
          <p:cNvPr id="3072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408759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55BE4-865F-43CC-BB6A-31C5207D17B7}" type="slidenum">
              <a:rPr lang="tr-TR"/>
              <a:pPr/>
              <a:t>14</a:t>
            </a:fld>
            <a:endParaRPr lang="tr-TR"/>
          </a:p>
        </p:txBody>
      </p:sp>
      <p:sp>
        <p:nvSpPr>
          <p:cNvPr id="36866"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68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Duplicate Rows</a:t>
            </a:r>
          </a:p>
          <a:p>
            <a:pPr lvl="1"/>
            <a:r>
              <a:rPr lang="tr-TR"/>
              <a:t>Unless you indicate otherwise, SQL*Plus displays the results of a query without eliminating duplicate rows. The example on the slide displays all the department numbers from the EMP table. Notice that the department numbers are repeated. </a:t>
            </a:r>
          </a:p>
        </p:txBody>
      </p:sp>
    </p:spTree>
    <p:extLst>
      <p:ext uri="{BB962C8B-B14F-4D97-AF65-F5344CB8AC3E}">
        <p14:creationId xmlns:p14="http://schemas.microsoft.com/office/powerpoint/2010/main" val="357067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1D51EFD-86C5-4924-AAC7-FDBE0993D0CE}" type="slidenum">
              <a:rPr lang="tr-TR"/>
              <a:pPr/>
              <a:t>15</a:t>
            </a:fld>
            <a:endParaRPr lang="tr-TR"/>
          </a:p>
        </p:txBody>
      </p:sp>
      <p:sp>
        <p:nvSpPr>
          <p:cNvPr id="3891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89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Duplicate Rows (continued)</a:t>
            </a:r>
          </a:p>
          <a:p>
            <a:pPr lvl="1"/>
            <a:r>
              <a:rPr lang="tr-TR" dirty="0"/>
              <a:t>To eliminate duplicate rows in the result, include the </a:t>
            </a:r>
            <a:r>
              <a:rPr lang="tr-TR" dirty="0">
                <a:solidFill>
                  <a:srgbClr val="FC0128"/>
                </a:solidFill>
              </a:rPr>
              <a:t>DISTINCT </a:t>
            </a:r>
            <a:r>
              <a:rPr lang="tr-TR" dirty="0"/>
              <a:t>keyword in the SELECT clause immediately after the SELECT keyword. In the example on the slide, the EMP table actually contains fourteen</a:t>
            </a:r>
            <a:r>
              <a:rPr lang="tr-TR" i="1" dirty="0"/>
              <a:t> </a:t>
            </a:r>
            <a:r>
              <a:rPr lang="tr-TR" dirty="0"/>
              <a:t>rows but there are only three unique department numbers in the table. </a:t>
            </a:r>
          </a:p>
          <a:p>
            <a:pPr lvl="1"/>
            <a:r>
              <a:rPr lang="tr-TR" dirty="0"/>
              <a:t>You can specify multiple columns after the DISTINCT qualifier. The DISTINCT qualifier affects all the selected columns, and the result represents a distinct combination of the columns.</a:t>
            </a:r>
          </a:p>
          <a:p>
            <a:endParaRPr lang="tr-TR" b="1" dirty="0"/>
          </a:p>
          <a:p>
            <a:endParaRPr lang="tr-TR" b="1" dirty="0"/>
          </a:p>
          <a:p>
            <a:r>
              <a:rPr lang="tr-TR" b="1" dirty="0">
                <a:latin typeface="Courier New" pitchFamily="49" charset="0"/>
              </a:rPr>
              <a:t> </a:t>
            </a:r>
          </a:p>
          <a:p>
            <a:pPr>
              <a:spcBef>
                <a:spcPct val="0"/>
              </a:spcBef>
            </a:pPr>
            <a:r>
              <a:rPr lang="tr-TR" b="1" dirty="0">
                <a:latin typeface="Courier New" pitchFamily="49" charset="0"/>
              </a:rPr>
              <a:t>   DEPTNO JOB</a:t>
            </a:r>
            <a:endParaRPr lang="tr-TR" dirty="0">
              <a:solidFill>
                <a:schemeClr val="accent2"/>
              </a:solidFill>
            </a:endParaRPr>
          </a:p>
          <a:p>
            <a:pPr>
              <a:spcBef>
                <a:spcPct val="0"/>
              </a:spcBef>
            </a:pPr>
            <a:r>
              <a:rPr lang="tr-TR" b="1" dirty="0">
                <a:latin typeface="Courier New" pitchFamily="49" charset="0"/>
              </a:rPr>
              <a:t>   ------ ---------</a:t>
            </a:r>
          </a:p>
          <a:p>
            <a:pPr>
              <a:spcBef>
                <a:spcPct val="0"/>
              </a:spcBef>
            </a:pPr>
            <a:r>
              <a:rPr lang="tr-TR" b="1" dirty="0">
                <a:latin typeface="Courier New" pitchFamily="49" charset="0"/>
              </a:rPr>
              <a:t>       10 CLERK</a:t>
            </a:r>
          </a:p>
          <a:p>
            <a:pPr>
              <a:spcBef>
                <a:spcPct val="0"/>
              </a:spcBef>
            </a:pPr>
            <a:r>
              <a:rPr lang="tr-TR" b="1" dirty="0">
                <a:latin typeface="Courier New" pitchFamily="49" charset="0"/>
              </a:rPr>
              <a:t>       10 MANAGER</a:t>
            </a:r>
          </a:p>
          <a:p>
            <a:pPr>
              <a:spcBef>
                <a:spcPct val="0"/>
              </a:spcBef>
            </a:pPr>
            <a:r>
              <a:rPr lang="tr-TR" b="1" dirty="0">
                <a:latin typeface="Courier New" pitchFamily="49" charset="0"/>
              </a:rPr>
              <a:t>       10 PRESIDENT</a:t>
            </a:r>
          </a:p>
          <a:p>
            <a:pPr>
              <a:spcBef>
                <a:spcPct val="0"/>
              </a:spcBef>
            </a:pPr>
            <a:r>
              <a:rPr lang="tr-TR" b="1" dirty="0">
                <a:latin typeface="Courier New" pitchFamily="49" charset="0"/>
              </a:rPr>
              <a:t>       20 ANALYST</a:t>
            </a:r>
          </a:p>
          <a:p>
            <a:pPr>
              <a:spcBef>
                <a:spcPct val="0"/>
              </a:spcBef>
            </a:pPr>
            <a:r>
              <a:rPr lang="tr-TR" b="1" dirty="0">
                <a:latin typeface="Courier New" pitchFamily="49" charset="0"/>
              </a:rPr>
              <a:t>   ... </a:t>
            </a:r>
          </a:p>
          <a:p>
            <a:pPr>
              <a:spcBef>
                <a:spcPct val="0"/>
              </a:spcBef>
            </a:pPr>
            <a:r>
              <a:rPr lang="tr-TR" b="1" dirty="0">
                <a:latin typeface="Courier New" pitchFamily="49" charset="0"/>
              </a:rPr>
              <a:t>   9 rows selected.</a:t>
            </a:r>
          </a:p>
        </p:txBody>
      </p:sp>
      <p:sp>
        <p:nvSpPr>
          <p:cNvPr id="38916" name="Rectangle 4"/>
          <p:cNvSpPr>
            <a:spLocks noChangeArrowheads="1"/>
          </p:cNvSpPr>
          <p:nvPr/>
        </p:nvSpPr>
        <p:spPr bwMode="auto">
          <a:xfrm>
            <a:off x="810684" y="4481513"/>
            <a:ext cx="7493000" cy="34409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DISTINCT deptno, job</a:t>
            </a:r>
          </a:p>
          <a:p>
            <a:pPr defTabSz="946150"/>
            <a:r>
              <a:rPr lang="tr-TR" sz="1100" b="1">
                <a:effectLst/>
                <a:latin typeface="Courier New" pitchFamily="49" charset="0"/>
              </a:rPr>
              <a:t>  2  FROM	 emp;</a:t>
            </a:r>
          </a:p>
        </p:txBody>
      </p:sp>
      <p:sp>
        <p:nvSpPr>
          <p:cNvPr id="38917" name="Rectangle 5"/>
          <p:cNvSpPr>
            <a:spLocks noChangeArrowheads="1"/>
          </p:cNvSpPr>
          <p:nvPr/>
        </p:nvSpPr>
        <p:spPr bwMode="auto">
          <a:xfrm>
            <a:off x="810684" y="4889899"/>
            <a:ext cx="7493000" cy="1077515"/>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15129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SELECT ENAME, SAL</a:t>
            </a:r>
          </a:p>
          <a:p>
            <a:r>
              <a:rPr lang="tr-TR" dirty="0"/>
              <a:t>FROM EMP;</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16</a:t>
            </a:fld>
            <a:endParaRPr lang="tr-TR"/>
          </a:p>
        </p:txBody>
      </p:sp>
    </p:spTree>
    <p:extLst>
      <p:ext uri="{BB962C8B-B14F-4D97-AF65-F5344CB8AC3E}">
        <p14:creationId xmlns:p14="http://schemas.microsoft.com/office/powerpoint/2010/main" val="408253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SELECT DISTINCT JOB</a:t>
            </a:r>
          </a:p>
          <a:p>
            <a:r>
              <a:rPr lang="tr-TR" dirty="0"/>
              <a:t>FROM</a:t>
            </a:r>
            <a:r>
              <a:rPr lang="tr-TR" baseline="0" dirty="0"/>
              <a:t> EMP;</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18</a:t>
            </a:fld>
            <a:endParaRPr lang="tr-TR"/>
          </a:p>
        </p:txBody>
      </p:sp>
    </p:spTree>
    <p:extLst>
      <p:ext uri="{BB962C8B-B14F-4D97-AF65-F5344CB8AC3E}">
        <p14:creationId xmlns:p14="http://schemas.microsoft.com/office/powerpoint/2010/main" val="1463467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19</a:t>
            </a:fld>
            <a:endParaRPr lang="tr-TR"/>
          </a:p>
        </p:txBody>
      </p:sp>
    </p:spTree>
    <p:extLst>
      <p:ext uri="{BB962C8B-B14F-4D97-AF65-F5344CB8AC3E}">
        <p14:creationId xmlns:p14="http://schemas.microsoft.com/office/powerpoint/2010/main" val="309251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30 minutes	Practice</a:t>
            </a:r>
          </a:p>
          <a:p>
            <a:pPr lvl="1">
              <a:tabLst>
                <a:tab pos="1093788" algn="l"/>
                <a:tab pos="2190750" algn="l"/>
              </a:tabLst>
            </a:pPr>
            <a:r>
              <a:rPr lang="tr-TR">
                <a:solidFill>
                  <a:schemeClr val="accent2"/>
                </a:solidFill>
              </a:rPr>
              <a:t>	75 minutes	Total</a:t>
            </a:r>
          </a:p>
        </p:txBody>
      </p:sp>
      <p:sp>
        <p:nvSpPr>
          <p:cNvPr id="4301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221735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8A2AA-6F56-45EB-B590-43037417921E}" type="slidenum">
              <a:rPr lang="tr-TR"/>
              <a:pPr/>
              <a:t>2</a:t>
            </a:fld>
            <a:endParaRPr lang="tr-TR"/>
          </a:p>
        </p:txBody>
      </p:sp>
      <p:sp>
        <p:nvSpPr>
          <p:cNvPr id="5122"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512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Tables Used in the Course</a:t>
            </a:r>
          </a:p>
          <a:p>
            <a:pPr lvl="1"/>
            <a:r>
              <a:rPr lang="tr-TR" dirty="0"/>
              <a:t>The following three tables will be used in this course:</a:t>
            </a:r>
          </a:p>
          <a:p>
            <a:pPr lvl="2"/>
            <a:r>
              <a:rPr lang="tr-TR" dirty="0"/>
              <a:t>EMP table, which gives details of all the employees</a:t>
            </a:r>
          </a:p>
          <a:p>
            <a:pPr lvl="2"/>
            <a:r>
              <a:rPr lang="tr-TR" dirty="0"/>
              <a:t>DEPT table, which gives details of all the departments</a:t>
            </a:r>
          </a:p>
          <a:p>
            <a:pPr lvl="2"/>
            <a:r>
              <a:rPr lang="tr-TR" dirty="0"/>
              <a:t>SALGRADE table, which gives details of salaries for various grades</a:t>
            </a:r>
          </a:p>
          <a:p>
            <a:pPr lvl="1"/>
            <a:r>
              <a:rPr lang="tr-TR" dirty="0"/>
              <a:t>The structure and data for all the tables is given in Appendix B.</a:t>
            </a:r>
          </a:p>
        </p:txBody>
      </p:sp>
    </p:spTree>
    <p:extLst>
      <p:ext uri="{BB962C8B-B14F-4D97-AF65-F5344CB8AC3E}">
        <p14:creationId xmlns:p14="http://schemas.microsoft.com/office/powerpoint/2010/main" val="301839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FC259-173D-49C5-A8DC-C4DD7B469FA0}" type="slidenum">
              <a:rPr lang="tr-TR"/>
              <a:pPr/>
              <a:t>21</a:t>
            </a:fld>
            <a:endParaRPr lang="tr-TR"/>
          </a:p>
        </p:txBody>
      </p:sp>
      <p:sp>
        <p:nvSpPr>
          <p:cNvPr id="4505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50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Limiting Rows Using a Selection</a:t>
            </a:r>
          </a:p>
          <a:p>
            <a:pPr lvl="1"/>
            <a:r>
              <a:rPr lang="tr-TR" dirty="0">
                <a:solidFill>
                  <a:srgbClr val="000000"/>
                </a:solidFill>
              </a:rPr>
              <a:t>In the example on the slide, assume that you want to display all the employees in department 10. The highlighted set of rows with a value of 10 in DEPTNO column are the only ones returned. This method of restriction is the basis of the WHERE clause in SQL.</a:t>
            </a:r>
          </a:p>
          <a:p>
            <a:endParaRPr lang="tr-TR" dirty="0">
              <a:solidFill>
                <a:schemeClr val="accent1"/>
              </a:solidFill>
            </a:endParaRPr>
          </a:p>
          <a:p>
            <a:endParaRPr lang="tr-TR" dirty="0">
              <a:solidFill>
                <a:schemeClr val="accent1"/>
              </a:solidFill>
            </a:endParaRPr>
          </a:p>
        </p:txBody>
      </p:sp>
    </p:spTree>
    <p:extLst>
      <p:ext uri="{BB962C8B-B14F-4D97-AF65-F5344CB8AC3E}">
        <p14:creationId xmlns:p14="http://schemas.microsoft.com/office/powerpoint/2010/main" val="5009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FB198-8F19-4A09-B352-4301D8B82512}" type="slidenum">
              <a:rPr lang="tr-TR"/>
              <a:pPr/>
              <a:t>22</a:t>
            </a:fld>
            <a:endParaRPr lang="tr-TR"/>
          </a:p>
        </p:txBody>
      </p:sp>
      <p:sp>
        <p:nvSpPr>
          <p:cNvPr id="4710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71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Limiting Rows Selected</a:t>
            </a:r>
          </a:p>
          <a:p>
            <a:pPr lvl="1"/>
            <a:r>
              <a:rPr lang="tr-TR" dirty="0"/>
              <a:t>You can restrict the rows returned from the query by using the </a:t>
            </a:r>
            <a:r>
              <a:rPr lang="tr-TR" dirty="0">
                <a:solidFill>
                  <a:srgbClr val="FC0128"/>
                </a:solidFill>
              </a:rPr>
              <a:t>WHERE </a:t>
            </a:r>
            <a:r>
              <a:rPr lang="tr-TR" dirty="0"/>
              <a:t>clause. A WHERE clause contains a condition that must be met, and it directly follows the FROM clause.</a:t>
            </a:r>
          </a:p>
          <a:p>
            <a:pPr lvl="1"/>
            <a:r>
              <a:rPr lang="tr-TR" dirty="0">
                <a:solidFill>
                  <a:srgbClr val="000000"/>
                </a:solidFill>
              </a:rPr>
              <a:t>In the syntax:</a:t>
            </a:r>
          </a:p>
          <a:p>
            <a:r>
              <a:rPr lang="tr-TR" b="1" dirty="0"/>
              <a:t>	WHERE</a:t>
            </a:r>
            <a:r>
              <a:rPr lang="tr-TR" dirty="0"/>
              <a:t>		</a:t>
            </a:r>
            <a:r>
              <a:rPr lang="tr-TR" b="1" dirty="0"/>
              <a:t>restricts the query to rows that meet a condition</a:t>
            </a:r>
            <a:r>
              <a:rPr lang="tr-TR" dirty="0"/>
              <a:t>	</a:t>
            </a:r>
          </a:p>
          <a:p>
            <a:r>
              <a:rPr lang="tr-TR" b="1" i="1" dirty="0"/>
              <a:t>	condition	</a:t>
            </a:r>
            <a:r>
              <a:rPr lang="tr-TR" dirty="0"/>
              <a:t>	</a:t>
            </a:r>
            <a:r>
              <a:rPr lang="tr-TR" b="1" dirty="0"/>
              <a:t>is composed of column names, expressions, constants, and a 					           	comparison operator</a:t>
            </a:r>
            <a:r>
              <a:rPr lang="tr-TR" dirty="0"/>
              <a:t>	</a:t>
            </a:r>
          </a:p>
          <a:p>
            <a:pPr lvl="1"/>
            <a:r>
              <a:rPr lang="tr-TR" dirty="0">
                <a:solidFill>
                  <a:srgbClr val="000000"/>
                </a:solidFill>
              </a:rPr>
              <a:t>The WHERE clause can compare values in columns, literal values, arithmetic expressions, or functions. The WHERE clause consists of three elements:</a:t>
            </a:r>
          </a:p>
          <a:p>
            <a:pPr lvl="2"/>
            <a:r>
              <a:rPr lang="tr-TR" dirty="0">
                <a:solidFill>
                  <a:srgbClr val="000000"/>
                </a:solidFill>
              </a:rPr>
              <a:t>Column name</a:t>
            </a:r>
          </a:p>
          <a:p>
            <a:pPr lvl="2"/>
            <a:r>
              <a:rPr lang="tr-TR" dirty="0">
                <a:solidFill>
                  <a:srgbClr val="000000"/>
                </a:solidFill>
              </a:rPr>
              <a:t>Comparison operator</a:t>
            </a:r>
          </a:p>
          <a:p>
            <a:pPr lvl="2"/>
            <a:r>
              <a:rPr lang="tr-TR" dirty="0">
                <a:solidFill>
                  <a:srgbClr val="000000"/>
                </a:solidFill>
              </a:rPr>
              <a:t>Column name, constant, or list of values</a:t>
            </a:r>
            <a:endParaRPr lang="tr-TR" dirty="0">
              <a:solidFill>
                <a:schemeClr val="accent1"/>
              </a:solidFill>
            </a:endParaRPr>
          </a:p>
          <a:p>
            <a:endParaRPr lang="tr-TR" dirty="0">
              <a:solidFill>
                <a:schemeClr val="accent1"/>
              </a:solidFill>
            </a:endParaRPr>
          </a:p>
          <a:p>
            <a:endParaRPr lang="tr-TR" dirty="0">
              <a:solidFill>
                <a:schemeClr val="accent1"/>
              </a:solidFill>
            </a:endParaRPr>
          </a:p>
          <a:p>
            <a:pPr lvl="2"/>
            <a:endParaRPr lang="tr-TR" dirty="0"/>
          </a:p>
          <a:p>
            <a:endParaRPr lang="tr-TR" b="1" dirty="0"/>
          </a:p>
        </p:txBody>
      </p:sp>
    </p:spTree>
    <p:extLst>
      <p:ext uri="{BB962C8B-B14F-4D97-AF65-F5344CB8AC3E}">
        <p14:creationId xmlns:p14="http://schemas.microsoft.com/office/powerpoint/2010/main" val="1402594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A2811-8213-4A01-B67C-4DFCECDD55C2}" type="slidenum">
              <a:rPr lang="tr-TR"/>
              <a:pPr/>
              <a:t>23</a:t>
            </a:fld>
            <a:endParaRPr lang="tr-TR"/>
          </a:p>
        </p:txBody>
      </p:sp>
      <p:sp>
        <p:nvSpPr>
          <p:cNvPr id="4915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91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solidFill>
                  <a:srgbClr val="000000"/>
                </a:solidFill>
              </a:rPr>
              <a:t>Using the WHERE Clause</a:t>
            </a:r>
            <a:endParaRPr lang="tr-TR"/>
          </a:p>
          <a:p>
            <a:pPr lvl="1"/>
            <a:r>
              <a:rPr lang="tr-TR">
                <a:solidFill>
                  <a:srgbClr val="000000"/>
                </a:solidFill>
              </a:rPr>
              <a:t>In the example, the SELECT statement retrieves the name, job title, and department number of all employees whose job title is CLERK. </a:t>
            </a:r>
          </a:p>
          <a:p>
            <a:pPr lvl="1"/>
            <a:r>
              <a:rPr lang="tr-TR">
                <a:solidFill>
                  <a:srgbClr val="000000"/>
                </a:solidFill>
              </a:rPr>
              <a:t>Note that the job title CLERK has been specified in uppercase to ensure that the match is made with the job column in the EMP table. Character strings are case sensitive.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 </a:t>
            </a:r>
          </a:p>
          <a:p>
            <a:pPr lvl="1"/>
            <a:r>
              <a:rPr lang="tr-TR">
                <a:solidFill>
                  <a:schemeClr val="accent2"/>
                </a:solidFill>
              </a:rPr>
              <a:t>Snippet: “Processing a Query”</a:t>
            </a:r>
          </a:p>
        </p:txBody>
      </p:sp>
    </p:spTree>
    <p:extLst>
      <p:ext uri="{BB962C8B-B14F-4D97-AF65-F5344CB8AC3E}">
        <p14:creationId xmlns:p14="http://schemas.microsoft.com/office/powerpoint/2010/main" val="1596208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701EF-0994-4210-898F-58410644357F}" type="slidenum">
              <a:rPr lang="tr-TR"/>
              <a:pPr/>
              <a:t>24</a:t>
            </a:fld>
            <a:endParaRPr lang="tr-TR"/>
          </a:p>
        </p:txBody>
      </p:sp>
      <p:sp>
        <p:nvSpPr>
          <p:cNvPr id="5120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Character Strings and Dates</a:t>
            </a:r>
          </a:p>
          <a:p>
            <a:pPr lvl="1"/>
            <a:r>
              <a:rPr lang="tr-TR" b="1" dirty="0"/>
              <a:t>Character strings and dates in the WHERE clause must be enclosed in single quotation marks</a:t>
            </a:r>
            <a:r>
              <a:rPr lang="tr-TR" dirty="0"/>
              <a:t> (</a:t>
            </a:r>
            <a:r>
              <a:rPr lang="tr-TR" dirty="0">
                <a:latin typeface="Courier New" pitchFamily="49" charset="0"/>
              </a:rPr>
              <a:t>''</a:t>
            </a:r>
            <a:r>
              <a:rPr lang="tr-TR" dirty="0"/>
              <a:t>). </a:t>
            </a:r>
            <a:r>
              <a:rPr lang="tr-TR" b="1" dirty="0"/>
              <a:t>Number constants, however, should not.</a:t>
            </a:r>
          </a:p>
          <a:p>
            <a:pPr lvl="1"/>
            <a:r>
              <a:rPr lang="tr-TR" dirty="0">
                <a:solidFill>
                  <a:srgbClr val="000000"/>
                </a:solidFill>
              </a:rPr>
              <a:t>All character searches are case sensitive. In the following example, no rows are returned because the EMP table stores all the data in uppercase:</a:t>
            </a:r>
          </a:p>
          <a:p>
            <a:pPr lvl="1">
              <a:spcBef>
                <a:spcPct val="65000"/>
              </a:spcBef>
            </a:pPr>
            <a:r>
              <a:rPr lang="tr-TR" b="1" dirty="0">
                <a:solidFill>
                  <a:srgbClr val="000000"/>
                </a:solidFill>
                <a:latin typeface="Courier New" pitchFamily="49" charset="0"/>
              </a:rPr>
              <a:t> SQL&gt; SELECT ename, empno, job, deptno</a:t>
            </a:r>
          </a:p>
          <a:p>
            <a:pPr lvl="1">
              <a:spcBef>
                <a:spcPct val="0"/>
              </a:spcBef>
            </a:pPr>
            <a:r>
              <a:rPr lang="tr-TR" b="1" dirty="0">
                <a:solidFill>
                  <a:srgbClr val="000000"/>
                </a:solidFill>
                <a:latin typeface="Courier New" pitchFamily="49" charset="0"/>
              </a:rPr>
              <a:t>   2  FROM   emp</a:t>
            </a:r>
          </a:p>
          <a:p>
            <a:pPr lvl="1">
              <a:spcBef>
                <a:spcPct val="0"/>
              </a:spcBef>
            </a:pPr>
            <a:r>
              <a:rPr lang="tr-TR" b="1" dirty="0">
                <a:solidFill>
                  <a:srgbClr val="000000"/>
                </a:solidFill>
                <a:latin typeface="Courier New" pitchFamily="49" charset="0"/>
              </a:rPr>
              <a:t>   3  WHERE  job=</a:t>
            </a:r>
            <a:r>
              <a:rPr lang="tr-TR" b="1" dirty="0">
                <a:latin typeface="Courier New" pitchFamily="49" charset="0"/>
              </a:rPr>
              <a:t>'</a:t>
            </a:r>
            <a:r>
              <a:rPr lang="tr-TR" b="1" dirty="0">
                <a:solidFill>
                  <a:srgbClr val="000000"/>
                </a:solidFill>
                <a:latin typeface="Courier New" pitchFamily="49" charset="0"/>
              </a:rPr>
              <a:t>clerk</a:t>
            </a:r>
            <a:r>
              <a:rPr lang="tr-TR" b="1" dirty="0">
                <a:latin typeface="Courier New" pitchFamily="49" charset="0"/>
              </a:rPr>
              <a:t>'</a:t>
            </a:r>
            <a:r>
              <a:rPr lang="tr-TR" b="1" dirty="0">
                <a:solidFill>
                  <a:srgbClr val="000000"/>
                </a:solidFill>
                <a:latin typeface="Courier New" pitchFamily="49" charset="0"/>
              </a:rPr>
              <a:t>;</a:t>
            </a:r>
          </a:p>
          <a:p>
            <a:pPr lvl="1">
              <a:spcBef>
                <a:spcPct val="65000"/>
              </a:spcBef>
            </a:pPr>
            <a:r>
              <a:rPr lang="tr-TR" dirty="0">
                <a:solidFill>
                  <a:srgbClr val="000000"/>
                </a:solidFill>
              </a:rPr>
              <a:t>Oracle stores dates in an internal numeric format, representing the century, year, month, day, hours, minutes, and seconds. The default date display is DD-MON-YY. </a:t>
            </a:r>
          </a:p>
          <a:p>
            <a:pPr lvl="1"/>
            <a:r>
              <a:rPr lang="tr-TR" b="1" dirty="0">
                <a:solidFill>
                  <a:srgbClr val="000000"/>
                </a:solidFill>
              </a:rPr>
              <a:t>Note:</a:t>
            </a:r>
            <a:r>
              <a:rPr lang="tr-TR" dirty="0">
                <a:solidFill>
                  <a:srgbClr val="000000"/>
                </a:solidFill>
              </a:rPr>
              <a:t> Changing default date format will be covered in a subsequent lesson.</a:t>
            </a:r>
          </a:p>
          <a:p>
            <a:pPr lvl="1"/>
            <a:r>
              <a:rPr lang="tr-TR" dirty="0">
                <a:solidFill>
                  <a:srgbClr val="000000"/>
                </a:solidFill>
              </a:rPr>
              <a:t>Number values are not enclosed within quotation marks.</a:t>
            </a:r>
          </a:p>
          <a:p>
            <a:pPr lvl="1"/>
            <a:endParaRPr lang="tr-TR" dirty="0">
              <a:solidFill>
                <a:srgbClr val="000000"/>
              </a:solidFill>
            </a:endParaRPr>
          </a:p>
          <a:p>
            <a:pPr lvl="1"/>
            <a:endParaRPr lang="tr-TR" dirty="0">
              <a:solidFill>
                <a:srgbClr val="000000"/>
              </a:solidFill>
            </a:endParaRPr>
          </a:p>
          <a:p>
            <a:pPr lvl="1"/>
            <a:endParaRPr lang="tr-TR" dirty="0">
              <a:solidFill>
                <a:srgbClr val="000000"/>
              </a:solidFill>
            </a:endParaRPr>
          </a:p>
          <a:p>
            <a:r>
              <a:rPr lang="tr-TR" dirty="0">
                <a:solidFill>
                  <a:schemeClr val="accent2"/>
                </a:solidFill>
              </a:rPr>
              <a:t>Instructor Note </a:t>
            </a:r>
          </a:p>
          <a:p>
            <a:pPr lvl="1"/>
            <a:r>
              <a:rPr lang="tr-TR" dirty="0">
                <a:solidFill>
                  <a:schemeClr val="accent2"/>
                </a:solidFill>
              </a:rPr>
              <a:t>Some students may ask how to override the case sensitivity. Later in the course, we will cover the use of single-row functions such as UPPER and LOWER to override the case sensitivity.</a:t>
            </a:r>
            <a:r>
              <a:rPr lang="tr-TR" dirty="0"/>
              <a:t> </a:t>
            </a:r>
          </a:p>
        </p:txBody>
      </p:sp>
      <p:sp>
        <p:nvSpPr>
          <p:cNvPr id="51203"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1341206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C876A-5C91-48D9-AE66-A789AD20167F}" type="slidenum">
              <a:rPr lang="tr-TR"/>
              <a:pPr/>
              <a:t>25</a:t>
            </a:fld>
            <a:endParaRPr lang="tr-TR"/>
          </a:p>
        </p:txBody>
      </p:sp>
      <p:sp>
        <p:nvSpPr>
          <p:cNvPr id="5529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529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the Comparison Operators</a:t>
            </a:r>
          </a:p>
          <a:p>
            <a:pPr lvl="1"/>
            <a:r>
              <a:rPr lang="tr-TR">
                <a:solidFill>
                  <a:srgbClr val="000000"/>
                </a:solidFill>
              </a:rPr>
              <a:t>In the example, the SELECT statement retrieves name, salary, and commission from the EMP table, where the employee salary is less than or equal to the commission amount. Note that there is no explicit value supplied to the WHERE clause. The two values being compared are taken from the SAL and COMM columns in the EMP table.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a:t>
            </a:r>
          </a:p>
          <a:p>
            <a:pPr lvl="1"/>
            <a:r>
              <a:rPr lang="tr-TR">
                <a:solidFill>
                  <a:schemeClr val="accent2"/>
                </a:solidFill>
              </a:rPr>
              <a:t>Rows that have a null value in the COMM column result in a null value for the comparison expression and are effectively not part of the result.</a:t>
            </a:r>
          </a:p>
        </p:txBody>
      </p:sp>
    </p:spTree>
    <p:extLst>
      <p:ext uri="{BB962C8B-B14F-4D97-AF65-F5344CB8AC3E}">
        <p14:creationId xmlns:p14="http://schemas.microsoft.com/office/powerpoint/2010/main" val="4104182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E87E5-A319-46F8-9257-985D5AB84EF5}" type="slidenum">
              <a:rPr lang="tr-TR"/>
              <a:pPr/>
              <a:t>26</a:t>
            </a:fld>
            <a:endParaRPr lang="tr-TR"/>
          </a:p>
        </p:txBody>
      </p:sp>
      <p:sp>
        <p:nvSpPr>
          <p:cNvPr id="5734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7347" name="Rectangle 3"/>
          <p:cNvSpPr>
            <a:spLocks noGrp="1" noChangeArrowheads="1"/>
          </p:cNvSpPr>
          <p:nvPr>
            <p:ph type="body" idx="1"/>
          </p:nvPr>
        </p:nvSpPr>
        <p:spPr>
          <a:xfrm>
            <a:off x="550335" y="3580211"/>
            <a:ext cx="8039100" cy="2817019"/>
          </a:xfrm>
          <a:ln/>
        </p:spPr>
        <p:txBody>
          <a:bodyPr lIns="90796" tIns="44601" rIns="90796" bIns="44601"/>
          <a:lstStyle/>
          <a:p>
            <a:endParaRPr lang="en-AU" dirty="0"/>
          </a:p>
        </p:txBody>
      </p:sp>
    </p:spTree>
    <p:extLst>
      <p:ext uri="{BB962C8B-B14F-4D97-AF65-F5344CB8AC3E}">
        <p14:creationId xmlns:p14="http://schemas.microsoft.com/office/powerpoint/2010/main" val="409430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7233A-A47B-42DB-B332-08544B172A06}" type="slidenum">
              <a:rPr lang="tr-TR"/>
              <a:pPr/>
              <a:t>27</a:t>
            </a:fld>
            <a:endParaRPr lang="tr-TR"/>
          </a:p>
        </p:txBody>
      </p:sp>
      <p:sp>
        <p:nvSpPr>
          <p:cNvPr id="59394"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err="1"/>
              <a:t>The</a:t>
            </a:r>
            <a:r>
              <a:rPr lang="tr-TR" dirty="0"/>
              <a:t> BETWEEN </a:t>
            </a:r>
            <a:r>
              <a:rPr lang="tr-TR" dirty="0" err="1"/>
              <a:t>Operator</a:t>
            </a:r>
            <a:endParaRPr lang="tr-TR" dirty="0"/>
          </a:p>
          <a:p>
            <a:pPr lvl="1"/>
            <a:r>
              <a:rPr lang="tr-TR" dirty="0" err="1"/>
              <a:t>You</a:t>
            </a:r>
            <a:r>
              <a:rPr lang="tr-TR" dirty="0"/>
              <a:t> can </a:t>
            </a:r>
            <a:r>
              <a:rPr lang="tr-TR" dirty="0" err="1"/>
              <a:t>display</a:t>
            </a:r>
            <a:r>
              <a:rPr lang="tr-TR" dirty="0"/>
              <a:t> </a:t>
            </a:r>
            <a:r>
              <a:rPr lang="tr-TR" dirty="0" err="1"/>
              <a:t>rows</a:t>
            </a:r>
            <a:r>
              <a:rPr lang="tr-TR" dirty="0"/>
              <a:t> </a:t>
            </a:r>
            <a:r>
              <a:rPr lang="tr-TR" dirty="0" err="1"/>
              <a:t>based</a:t>
            </a:r>
            <a:r>
              <a:rPr lang="tr-TR" dirty="0"/>
              <a:t> on a </a:t>
            </a:r>
            <a:r>
              <a:rPr lang="tr-TR" dirty="0" err="1"/>
              <a:t>range</a:t>
            </a:r>
            <a:r>
              <a:rPr lang="tr-TR" dirty="0"/>
              <a:t> of </a:t>
            </a:r>
            <a:r>
              <a:rPr lang="tr-TR" dirty="0" err="1"/>
              <a:t>values</a:t>
            </a:r>
            <a:r>
              <a:rPr lang="tr-TR" dirty="0"/>
              <a:t> </a:t>
            </a:r>
            <a:r>
              <a:rPr lang="tr-TR" dirty="0" err="1"/>
              <a:t>using</a:t>
            </a:r>
            <a:r>
              <a:rPr lang="tr-TR" dirty="0"/>
              <a:t> </a:t>
            </a:r>
            <a:r>
              <a:rPr lang="tr-TR" dirty="0" err="1"/>
              <a:t>the</a:t>
            </a:r>
            <a:r>
              <a:rPr lang="tr-TR" dirty="0"/>
              <a:t> </a:t>
            </a:r>
            <a:r>
              <a:rPr lang="tr-TR" dirty="0">
                <a:solidFill>
                  <a:srgbClr val="FC0128"/>
                </a:solidFill>
              </a:rPr>
              <a:t>BETWEEN </a:t>
            </a:r>
            <a:r>
              <a:rPr lang="tr-TR" dirty="0" err="1"/>
              <a:t>operator</a:t>
            </a:r>
            <a:r>
              <a:rPr lang="tr-TR" dirty="0"/>
              <a:t>. </a:t>
            </a:r>
            <a:r>
              <a:rPr lang="tr-TR" dirty="0" err="1"/>
              <a:t>The</a:t>
            </a:r>
            <a:r>
              <a:rPr lang="tr-TR" dirty="0"/>
              <a:t> </a:t>
            </a:r>
            <a:r>
              <a:rPr lang="tr-TR" dirty="0" err="1"/>
              <a:t>range</a:t>
            </a:r>
            <a:r>
              <a:rPr lang="tr-TR" dirty="0"/>
              <a:t> </a:t>
            </a:r>
            <a:r>
              <a:rPr lang="tr-TR" dirty="0" err="1"/>
              <a:t>that</a:t>
            </a:r>
            <a:r>
              <a:rPr lang="tr-TR" dirty="0"/>
              <a:t> </a:t>
            </a:r>
            <a:r>
              <a:rPr lang="tr-TR" dirty="0" err="1"/>
              <a:t>you</a:t>
            </a:r>
            <a:r>
              <a:rPr lang="tr-TR" dirty="0"/>
              <a:t> </a:t>
            </a:r>
            <a:r>
              <a:rPr lang="tr-TR" dirty="0" err="1"/>
              <a:t>specify</a:t>
            </a:r>
            <a:r>
              <a:rPr lang="tr-TR" dirty="0"/>
              <a:t> </a:t>
            </a:r>
            <a:r>
              <a:rPr lang="tr-TR" dirty="0" err="1"/>
              <a:t>contains</a:t>
            </a:r>
            <a:r>
              <a:rPr lang="tr-TR" dirty="0"/>
              <a:t> a </a:t>
            </a:r>
            <a:r>
              <a:rPr lang="tr-TR" dirty="0" err="1"/>
              <a:t>lower</a:t>
            </a:r>
            <a:r>
              <a:rPr lang="tr-TR" dirty="0"/>
              <a:t> </a:t>
            </a:r>
            <a:r>
              <a:rPr lang="tr-TR" dirty="0" err="1"/>
              <a:t>range</a:t>
            </a:r>
            <a:r>
              <a:rPr lang="tr-TR" dirty="0"/>
              <a:t> </a:t>
            </a:r>
            <a:r>
              <a:rPr lang="tr-TR" dirty="0" err="1"/>
              <a:t>and</a:t>
            </a:r>
            <a:r>
              <a:rPr lang="tr-TR" dirty="0"/>
              <a:t> an </a:t>
            </a:r>
            <a:r>
              <a:rPr lang="tr-TR" dirty="0" err="1"/>
              <a:t>upper</a:t>
            </a:r>
            <a:r>
              <a:rPr lang="tr-TR" dirty="0"/>
              <a:t> </a:t>
            </a:r>
            <a:r>
              <a:rPr lang="tr-TR" dirty="0" err="1"/>
              <a:t>range</a:t>
            </a:r>
            <a:r>
              <a:rPr lang="tr-TR" dirty="0"/>
              <a:t>.</a:t>
            </a:r>
          </a:p>
          <a:p>
            <a:pPr lvl="1">
              <a:lnSpc>
                <a:spcPct val="95000"/>
              </a:lnSpc>
              <a:spcBef>
                <a:spcPct val="35000"/>
              </a:spcBef>
            </a:pPr>
            <a:r>
              <a:rPr lang="tr-TR" dirty="0" err="1"/>
              <a:t>The</a:t>
            </a:r>
            <a:r>
              <a:rPr lang="tr-TR" dirty="0"/>
              <a:t> SELECT </a:t>
            </a:r>
            <a:r>
              <a:rPr lang="tr-TR" dirty="0" err="1"/>
              <a:t>statement</a:t>
            </a:r>
            <a:r>
              <a:rPr lang="tr-TR" dirty="0"/>
              <a:t> on </a:t>
            </a:r>
            <a:r>
              <a:rPr lang="tr-TR" dirty="0" err="1"/>
              <a:t>the</a:t>
            </a:r>
            <a:r>
              <a:rPr lang="tr-TR" dirty="0"/>
              <a:t> </a:t>
            </a:r>
            <a:r>
              <a:rPr lang="tr-TR" dirty="0" err="1"/>
              <a:t>slide</a:t>
            </a:r>
            <a:r>
              <a:rPr lang="tr-TR" dirty="0"/>
              <a:t> </a:t>
            </a:r>
            <a:r>
              <a:rPr lang="tr-TR" dirty="0" err="1"/>
              <a:t>returns</a:t>
            </a:r>
            <a:r>
              <a:rPr lang="tr-TR" dirty="0"/>
              <a:t> </a:t>
            </a:r>
            <a:r>
              <a:rPr lang="tr-TR" dirty="0" err="1"/>
              <a:t>rows</a:t>
            </a:r>
            <a:r>
              <a:rPr lang="tr-TR" dirty="0"/>
              <a:t> </a:t>
            </a:r>
            <a:r>
              <a:rPr lang="tr-TR" dirty="0" err="1"/>
              <a:t>from</a:t>
            </a:r>
            <a:r>
              <a:rPr lang="tr-TR" dirty="0"/>
              <a:t> </a:t>
            </a:r>
            <a:r>
              <a:rPr lang="tr-TR" dirty="0" err="1"/>
              <a:t>the</a:t>
            </a:r>
            <a:r>
              <a:rPr lang="tr-TR" dirty="0"/>
              <a:t> EMP </a:t>
            </a:r>
            <a:r>
              <a:rPr lang="tr-TR" dirty="0" err="1"/>
              <a:t>table</a:t>
            </a:r>
            <a:r>
              <a:rPr lang="tr-TR" dirty="0"/>
              <a:t> </a:t>
            </a:r>
            <a:r>
              <a:rPr lang="tr-TR" dirty="0" err="1"/>
              <a:t>for</a:t>
            </a:r>
            <a:r>
              <a:rPr lang="tr-TR" dirty="0"/>
              <a:t> </a:t>
            </a:r>
            <a:r>
              <a:rPr lang="tr-TR" dirty="0" err="1"/>
              <a:t>any</a:t>
            </a:r>
            <a:r>
              <a:rPr lang="tr-TR" dirty="0"/>
              <a:t> </a:t>
            </a:r>
            <a:r>
              <a:rPr lang="tr-TR" dirty="0" err="1"/>
              <a:t>employee</a:t>
            </a:r>
            <a:r>
              <a:rPr lang="tr-TR" dirty="0"/>
              <a:t> </a:t>
            </a:r>
            <a:r>
              <a:rPr lang="tr-TR" dirty="0" err="1"/>
              <a:t>whose</a:t>
            </a:r>
            <a:r>
              <a:rPr lang="tr-TR" dirty="0"/>
              <a:t> </a:t>
            </a:r>
            <a:r>
              <a:rPr lang="tr-TR" dirty="0" err="1"/>
              <a:t>salary</a:t>
            </a:r>
            <a:r>
              <a:rPr lang="tr-TR" dirty="0"/>
              <a:t> is </a:t>
            </a:r>
            <a:r>
              <a:rPr lang="tr-TR" dirty="0" err="1"/>
              <a:t>between</a:t>
            </a:r>
            <a:r>
              <a:rPr lang="tr-TR" dirty="0"/>
              <a:t> $1000 </a:t>
            </a:r>
            <a:r>
              <a:rPr lang="tr-TR" dirty="0" err="1"/>
              <a:t>and</a:t>
            </a:r>
            <a:r>
              <a:rPr lang="tr-TR" dirty="0"/>
              <a:t> $1500.</a:t>
            </a:r>
            <a:endParaRPr lang="tr-TR" sz="2500" b="1" dirty="0">
              <a:effectLst>
                <a:outerShdw blurRad="38100" dist="38100" dir="2700000" algn="tl">
                  <a:srgbClr val="C0C0C0"/>
                </a:outerShdw>
              </a:effectLst>
              <a:latin typeface="Arial" charset="0"/>
            </a:endParaRPr>
          </a:p>
          <a:p>
            <a:pPr lvl="1"/>
            <a:r>
              <a:rPr lang="tr-TR" dirty="0" err="1"/>
              <a:t>Values</a:t>
            </a:r>
            <a:r>
              <a:rPr lang="tr-TR" dirty="0"/>
              <a:t> </a:t>
            </a:r>
            <a:r>
              <a:rPr lang="tr-TR" dirty="0" err="1"/>
              <a:t>specified</a:t>
            </a:r>
            <a:r>
              <a:rPr lang="tr-TR" dirty="0"/>
              <a:t> </a:t>
            </a:r>
            <a:r>
              <a:rPr lang="tr-TR" dirty="0" err="1"/>
              <a:t>with</a:t>
            </a:r>
            <a:r>
              <a:rPr lang="tr-TR" dirty="0"/>
              <a:t> </a:t>
            </a:r>
            <a:r>
              <a:rPr lang="tr-TR" dirty="0" err="1"/>
              <a:t>the</a:t>
            </a:r>
            <a:r>
              <a:rPr lang="tr-TR" dirty="0"/>
              <a:t> BETWEEN </a:t>
            </a:r>
            <a:r>
              <a:rPr lang="tr-TR" dirty="0" err="1"/>
              <a:t>operator</a:t>
            </a:r>
            <a:r>
              <a:rPr lang="tr-TR" dirty="0"/>
              <a:t> </a:t>
            </a:r>
            <a:r>
              <a:rPr lang="tr-TR" dirty="0" err="1"/>
              <a:t>are</a:t>
            </a:r>
            <a:r>
              <a:rPr lang="tr-TR" dirty="0"/>
              <a:t> </a:t>
            </a:r>
            <a:r>
              <a:rPr lang="tr-TR" dirty="0" err="1"/>
              <a:t>inclusive</a:t>
            </a:r>
            <a:r>
              <a:rPr lang="tr-TR" dirty="0"/>
              <a:t>. </a:t>
            </a:r>
            <a:r>
              <a:rPr lang="tr-TR" dirty="0" err="1"/>
              <a:t>You</a:t>
            </a:r>
            <a:r>
              <a:rPr lang="tr-TR" dirty="0"/>
              <a:t> </a:t>
            </a:r>
            <a:r>
              <a:rPr lang="tr-TR" dirty="0" err="1"/>
              <a:t>must</a:t>
            </a:r>
            <a:r>
              <a:rPr lang="tr-TR" dirty="0"/>
              <a:t> </a:t>
            </a:r>
            <a:r>
              <a:rPr lang="tr-TR" dirty="0" err="1"/>
              <a:t>specify</a:t>
            </a:r>
            <a:r>
              <a:rPr lang="tr-TR" dirty="0"/>
              <a:t> </a:t>
            </a:r>
            <a:r>
              <a:rPr lang="tr-TR" dirty="0" err="1"/>
              <a:t>the</a:t>
            </a:r>
            <a:r>
              <a:rPr lang="tr-TR" dirty="0"/>
              <a:t> </a:t>
            </a:r>
            <a:r>
              <a:rPr lang="tr-TR" dirty="0" err="1"/>
              <a:t>lower</a:t>
            </a:r>
            <a:r>
              <a:rPr lang="tr-TR" dirty="0"/>
              <a:t> limit </a:t>
            </a:r>
            <a:r>
              <a:rPr lang="tr-TR" dirty="0" err="1"/>
              <a:t>first</a:t>
            </a:r>
            <a:r>
              <a:rPr lang="tr-TR" dirty="0"/>
              <a:t>.</a:t>
            </a:r>
          </a:p>
          <a:p>
            <a:pPr lvl="1"/>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Emphasize</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values</a:t>
            </a:r>
            <a:r>
              <a:rPr lang="tr-TR" dirty="0">
                <a:solidFill>
                  <a:schemeClr val="accent2"/>
                </a:solidFill>
              </a:rPr>
              <a:t> </a:t>
            </a:r>
            <a:r>
              <a:rPr lang="tr-TR" dirty="0" err="1">
                <a:solidFill>
                  <a:schemeClr val="accent2"/>
                </a:solidFill>
              </a:rPr>
              <a:t>specified</a:t>
            </a:r>
            <a:r>
              <a:rPr lang="tr-TR" dirty="0">
                <a:solidFill>
                  <a:schemeClr val="accent2"/>
                </a:solidFill>
              </a:rPr>
              <a:t> </a:t>
            </a:r>
            <a:r>
              <a:rPr lang="tr-TR" dirty="0" err="1">
                <a:solidFill>
                  <a:schemeClr val="accent2"/>
                </a:solidFill>
              </a:rPr>
              <a:t>with</a:t>
            </a:r>
            <a:r>
              <a:rPr lang="tr-TR" dirty="0">
                <a:solidFill>
                  <a:schemeClr val="accent2"/>
                </a:solidFill>
              </a:rPr>
              <a:t> </a:t>
            </a:r>
            <a:r>
              <a:rPr lang="tr-TR" dirty="0" err="1">
                <a:solidFill>
                  <a:schemeClr val="accent2"/>
                </a:solidFill>
              </a:rPr>
              <a:t>the</a:t>
            </a:r>
            <a:r>
              <a:rPr lang="tr-TR" dirty="0">
                <a:solidFill>
                  <a:schemeClr val="accent2"/>
                </a:solidFill>
              </a:rPr>
              <a:t> BETWEEN </a:t>
            </a:r>
            <a:r>
              <a:rPr lang="tr-TR" dirty="0" err="1">
                <a:solidFill>
                  <a:schemeClr val="accent2"/>
                </a:solidFill>
              </a:rPr>
              <a:t>operator</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example</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inclusive</a:t>
            </a:r>
            <a:r>
              <a:rPr lang="tr-TR" dirty="0">
                <a:solidFill>
                  <a:schemeClr val="accent2"/>
                </a:solidFill>
              </a:rPr>
              <a:t>. Point </a:t>
            </a:r>
            <a:r>
              <a:rPr lang="tr-TR" dirty="0" err="1">
                <a:solidFill>
                  <a:schemeClr val="accent2"/>
                </a:solidFill>
              </a:rPr>
              <a:t>out</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Turner</a:t>
            </a:r>
            <a:r>
              <a:rPr lang="tr-TR" dirty="0">
                <a:solidFill>
                  <a:schemeClr val="accent2"/>
                </a:solidFill>
              </a:rPr>
              <a:t>, </a:t>
            </a:r>
            <a:r>
              <a:rPr lang="tr-TR" dirty="0" err="1">
                <a:solidFill>
                  <a:schemeClr val="accent2"/>
                </a:solidFill>
              </a:rPr>
              <a:t>who</a:t>
            </a:r>
            <a:r>
              <a:rPr lang="tr-TR" dirty="0">
                <a:solidFill>
                  <a:schemeClr val="accent2"/>
                </a:solidFill>
              </a:rPr>
              <a:t> </a:t>
            </a:r>
            <a:r>
              <a:rPr lang="tr-TR" dirty="0" err="1">
                <a:solidFill>
                  <a:schemeClr val="accent2"/>
                </a:solidFill>
              </a:rPr>
              <a:t>earns</a:t>
            </a:r>
            <a:r>
              <a:rPr lang="tr-TR" dirty="0">
                <a:solidFill>
                  <a:schemeClr val="accent2"/>
                </a:solidFill>
              </a:rPr>
              <a:t> $1500 (</a:t>
            </a:r>
            <a:r>
              <a:rPr lang="tr-TR" dirty="0" err="1">
                <a:solidFill>
                  <a:schemeClr val="accent2"/>
                </a:solidFill>
              </a:rPr>
              <a:t>higher</a:t>
            </a:r>
            <a:r>
              <a:rPr lang="tr-TR" dirty="0">
                <a:solidFill>
                  <a:schemeClr val="accent2"/>
                </a:solidFill>
              </a:rPr>
              <a:t> limit), is </a:t>
            </a:r>
            <a:r>
              <a:rPr lang="tr-TR" dirty="0" err="1">
                <a:solidFill>
                  <a:schemeClr val="accent2"/>
                </a:solidFill>
              </a:rPr>
              <a:t>included</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output</a:t>
            </a:r>
            <a:r>
              <a:rPr lang="tr-TR" dirty="0">
                <a:solidFill>
                  <a:schemeClr val="accent2"/>
                </a:solidFill>
              </a:rPr>
              <a:t>. </a:t>
            </a:r>
            <a:r>
              <a:rPr lang="tr-TR" dirty="0" err="1">
                <a:solidFill>
                  <a:schemeClr val="accent2"/>
                </a:solidFill>
              </a:rPr>
              <a:t>Explain</a:t>
            </a:r>
            <a:r>
              <a:rPr lang="tr-TR" dirty="0">
                <a:solidFill>
                  <a:schemeClr val="accent2"/>
                </a:solidFill>
              </a:rPr>
              <a:t> </a:t>
            </a:r>
            <a:r>
              <a:rPr lang="tr-TR" dirty="0" err="1">
                <a:solidFill>
                  <a:schemeClr val="accent2"/>
                </a:solidFill>
              </a:rPr>
              <a:t>that</a:t>
            </a:r>
            <a:r>
              <a:rPr lang="tr-TR" dirty="0">
                <a:solidFill>
                  <a:schemeClr val="accent2"/>
                </a:solidFill>
              </a:rPr>
              <a:t> BETWEEN … AND … </a:t>
            </a:r>
            <a:r>
              <a:rPr lang="tr-TR" dirty="0" err="1">
                <a:solidFill>
                  <a:schemeClr val="accent2"/>
                </a:solidFill>
              </a:rPr>
              <a:t>are</a:t>
            </a:r>
            <a:r>
              <a:rPr lang="tr-TR" dirty="0">
                <a:solidFill>
                  <a:schemeClr val="accent2"/>
                </a:solidFill>
              </a:rPr>
              <a:t> </a:t>
            </a:r>
            <a:r>
              <a:rPr lang="tr-TR" dirty="0" err="1">
                <a:solidFill>
                  <a:schemeClr val="accent2"/>
                </a:solidFill>
              </a:rPr>
              <a:t>actually</a:t>
            </a:r>
            <a:r>
              <a:rPr lang="tr-TR" dirty="0">
                <a:solidFill>
                  <a:schemeClr val="accent2"/>
                </a:solidFill>
              </a:rPr>
              <a:t> </a:t>
            </a:r>
            <a:r>
              <a:rPr lang="tr-TR" dirty="0" err="1">
                <a:solidFill>
                  <a:schemeClr val="accent2"/>
                </a:solidFill>
              </a:rPr>
              <a:t>translated</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Oracle</a:t>
            </a:r>
            <a:r>
              <a:rPr lang="tr-TR" dirty="0">
                <a:solidFill>
                  <a:schemeClr val="accent2"/>
                </a:solidFill>
              </a:rPr>
              <a:t> server </a:t>
            </a:r>
            <a:r>
              <a:rPr lang="tr-TR" dirty="0" err="1">
                <a:solidFill>
                  <a:schemeClr val="accent2"/>
                </a:solidFill>
              </a:rPr>
              <a:t>to</a:t>
            </a:r>
            <a:r>
              <a:rPr lang="tr-TR" dirty="0">
                <a:solidFill>
                  <a:schemeClr val="accent2"/>
                </a:solidFill>
              </a:rPr>
              <a:t> a </a:t>
            </a:r>
            <a:r>
              <a:rPr lang="tr-TR" dirty="0" err="1">
                <a:solidFill>
                  <a:schemeClr val="accent2"/>
                </a:solidFill>
              </a:rPr>
              <a:t>pair</a:t>
            </a:r>
            <a:r>
              <a:rPr lang="tr-TR" dirty="0">
                <a:solidFill>
                  <a:schemeClr val="accent2"/>
                </a:solidFill>
              </a:rPr>
              <a:t> of AND </a:t>
            </a:r>
            <a:r>
              <a:rPr lang="tr-TR" dirty="0" err="1">
                <a:solidFill>
                  <a:schemeClr val="accent2"/>
                </a:solidFill>
              </a:rPr>
              <a:t>conditions</a:t>
            </a:r>
            <a:r>
              <a:rPr lang="tr-TR" dirty="0">
                <a:solidFill>
                  <a:schemeClr val="accent2"/>
                </a:solidFill>
              </a:rPr>
              <a:t>, (a &gt;= </a:t>
            </a:r>
            <a:r>
              <a:rPr lang="tr-TR" dirty="0" err="1">
                <a:solidFill>
                  <a:schemeClr val="accent2"/>
                </a:solidFill>
              </a:rPr>
              <a:t>lower</a:t>
            </a:r>
            <a:r>
              <a:rPr lang="tr-TR" dirty="0">
                <a:solidFill>
                  <a:schemeClr val="accent2"/>
                </a:solidFill>
              </a:rPr>
              <a:t> limit) </a:t>
            </a:r>
            <a:r>
              <a:rPr lang="tr-TR" dirty="0" err="1">
                <a:solidFill>
                  <a:schemeClr val="accent2"/>
                </a:solidFill>
              </a:rPr>
              <a:t>and</a:t>
            </a:r>
            <a:r>
              <a:rPr lang="tr-TR" dirty="0">
                <a:solidFill>
                  <a:schemeClr val="accent2"/>
                </a:solidFill>
              </a:rPr>
              <a:t> (a &lt;= </a:t>
            </a:r>
            <a:r>
              <a:rPr lang="tr-TR" dirty="0" err="1">
                <a:solidFill>
                  <a:schemeClr val="accent2"/>
                </a:solidFill>
              </a:rPr>
              <a:t>higher</a:t>
            </a:r>
            <a:r>
              <a:rPr lang="tr-TR" dirty="0">
                <a:solidFill>
                  <a:schemeClr val="accent2"/>
                </a:solidFill>
              </a:rPr>
              <a:t> limit). </a:t>
            </a:r>
            <a:r>
              <a:rPr lang="tr-TR" dirty="0" err="1">
                <a:solidFill>
                  <a:schemeClr val="accent2"/>
                </a:solidFill>
              </a:rPr>
              <a:t>So</a:t>
            </a:r>
            <a:r>
              <a:rPr lang="tr-TR" dirty="0">
                <a:solidFill>
                  <a:schemeClr val="accent2"/>
                </a:solidFill>
              </a:rPr>
              <a:t> </a:t>
            </a:r>
            <a:r>
              <a:rPr lang="tr-TR" dirty="0" err="1">
                <a:solidFill>
                  <a:schemeClr val="accent2"/>
                </a:solidFill>
              </a:rPr>
              <a:t>using</a:t>
            </a:r>
            <a:r>
              <a:rPr lang="tr-TR" dirty="0">
                <a:solidFill>
                  <a:schemeClr val="accent2"/>
                </a:solidFill>
              </a:rPr>
              <a:t> BETWEEN … AND … has </a:t>
            </a:r>
            <a:r>
              <a:rPr lang="tr-TR" dirty="0" err="1">
                <a:solidFill>
                  <a:schemeClr val="accent2"/>
                </a:solidFill>
              </a:rPr>
              <a:t>no</a:t>
            </a:r>
            <a:r>
              <a:rPr lang="tr-TR" dirty="0">
                <a:solidFill>
                  <a:schemeClr val="accent2"/>
                </a:solidFill>
              </a:rPr>
              <a:t> </a:t>
            </a:r>
            <a:r>
              <a:rPr lang="tr-TR" dirty="0" err="1">
                <a:solidFill>
                  <a:schemeClr val="accent2"/>
                </a:solidFill>
              </a:rPr>
              <a:t>performance</a:t>
            </a:r>
            <a:r>
              <a:rPr lang="tr-TR" dirty="0">
                <a:solidFill>
                  <a:schemeClr val="accent2"/>
                </a:solidFill>
              </a:rPr>
              <a:t> </a:t>
            </a:r>
            <a:r>
              <a:rPr lang="tr-TR" dirty="0" err="1">
                <a:solidFill>
                  <a:schemeClr val="accent2"/>
                </a:solidFill>
              </a:rPr>
              <a:t>benefits</a:t>
            </a:r>
            <a:r>
              <a:rPr lang="tr-TR" dirty="0">
                <a:solidFill>
                  <a:schemeClr val="accent2"/>
                </a:solidFill>
              </a:rPr>
              <a:t> </a:t>
            </a:r>
            <a:r>
              <a:rPr lang="tr-TR" dirty="0" err="1">
                <a:solidFill>
                  <a:schemeClr val="accent2"/>
                </a:solidFill>
              </a:rPr>
              <a:t>and</a:t>
            </a:r>
            <a:r>
              <a:rPr lang="tr-TR" dirty="0">
                <a:solidFill>
                  <a:schemeClr val="accent2"/>
                </a:solidFill>
              </a:rPr>
              <a:t> can be </a:t>
            </a:r>
            <a:r>
              <a:rPr lang="tr-TR" dirty="0" err="1">
                <a:solidFill>
                  <a:schemeClr val="accent2"/>
                </a:solidFill>
              </a:rPr>
              <a:t>used</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logical</a:t>
            </a:r>
            <a:r>
              <a:rPr lang="tr-TR" dirty="0">
                <a:solidFill>
                  <a:schemeClr val="accent2"/>
                </a:solidFill>
              </a:rPr>
              <a:t> </a:t>
            </a:r>
            <a:r>
              <a:rPr lang="tr-TR" dirty="0" err="1">
                <a:solidFill>
                  <a:schemeClr val="accent2"/>
                </a:solidFill>
              </a:rPr>
              <a:t>simplicity</a:t>
            </a:r>
            <a:r>
              <a:rPr lang="tr-TR" dirty="0">
                <a:solidFill>
                  <a:schemeClr val="accent2"/>
                </a:solidFill>
              </a:rPr>
              <a:t>.</a:t>
            </a:r>
          </a:p>
        </p:txBody>
      </p:sp>
      <p:sp>
        <p:nvSpPr>
          <p:cNvPr id="59395"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395621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4558D-F011-475C-9C70-CDF3238ED253}" type="slidenum">
              <a:rPr lang="tr-TR"/>
              <a:pPr/>
              <a:t>28</a:t>
            </a:fld>
            <a:endParaRPr lang="tr-TR"/>
          </a:p>
        </p:txBody>
      </p:sp>
      <p:sp>
        <p:nvSpPr>
          <p:cNvPr id="61442"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144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IN Operator</a:t>
            </a:r>
          </a:p>
          <a:p>
            <a:pPr lvl="1"/>
            <a:r>
              <a:rPr lang="tr-TR" b="1" dirty="0"/>
              <a:t>To test for values in a specified list, use the </a:t>
            </a:r>
            <a:r>
              <a:rPr lang="tr-TR" b="1" dirty="0">
                <a:solidFill>
                  <a:srgbClr val="FC0128"/>
                </a:solidFill>
              </a:rPr>
              <a:t>IN </a:t>
            </a:r>
            <a:r>
              <a:rPr lang="tr-TR" b="1" dirty="0"/>
              <a:t>operator</a:t>
            </a:r>
            <a:r>
              <a:rPr lang="tr-TR" dirty="0"/>
              <a:t>. </a:t>
            </a:r>
          </a:p>
          <a:p>
            <a:pPr lvl="1"/>
            <a:r>
              <a:rPr lang="tr-TR" dirty="0"/>
              <a:t>The slide example displays employee number, name, salary, and manager’s employee number of all the employees whose manager’s employee number is 7902, 7566, or 7788.</a:t>
            </a:r>
          </a:p>
          <a:p>
            <a:pPr lvl="1"/>
            <a:r>
              <a:rPr lang="tr-TR" dirty="0"/>
              <a:t>The </a:t>
            </a:r>
            <a:r>
              <a:rPr lang="tr-TR" b="1" dirty="0"/>
              <a:t>IN operator can be used with any datatype. </a:t>
            </a:r>
            <a:r>
              <a:rPr lang="tr-TR" dirty="0"/>
              <a:t>The following example </a:t>
            </a:r>
            <a:r>
              <a:rPr lang="tr-TR" dirty="0">
                <a:solidFill>
                  <a:srgbClr val="000000"/>
                </a:solidFill>
              </a:rPr>
              <a:t>returns a row from the EMP table for any employee whose name is included in the list of names in the WHERE clause:</a:t>
            </a:r>
          </a:p>
          <a:p>
            <a:pPr lvl="1"/>
            <a:endParaRPr lang="tr-TR" sz="800" dirty="0"/>
          </a:p>
          <a:p>
            <a:pPr>
              <a:spcBef>
                <a:spcPct val="0"/>
              </a:spcBef>
            </a:pPr>
            <a:r>
              <a:rPr lang="tr-TR" dirty="0">
                <a:latin typeface="Courier New" pitchFamily="49" charset="0"/>
              </a:rPr>
              <a:t>  SQL&gt; SELECT	 empno,  ename,  mgr, deptno</a:t>
            </a:r>
          </a:p>
          <a:p>
            <a:pPr>
              <a:spcBef>
                <a:spcPct val="0"/>
              </a:spcBef>
            </a:pPr>
            <a:r>
              <a:rPr lang="tr-TR" dirty="0">
                <a:latin typeface="Courier New" pitchFamily="49" charset="0"/>
              </a:rPr>
              <a:t>    2	  FROM  	 emp</a:t>
            </a:r>
          </a:p>
          <a:p>
            <a:pPr>
              <a:spcBef>
                <a:spcPct val="0"/>
              </a:spcBef>
            </a:pPr>
            <a:r>
              <a:rPr lang="tr-TR" dirty="0">
                <a:latin typeface="Courier New" pitchFamily="49" charset="0"/>
              </a:rPr>
              <a:t>    3	  WHERE 	 ename IN ('FORD' , 'ALLEN');</a:t>
            </a:r>
          </a:p>
          <a:p>
            <a:pPr>
              <a:spcBef>
                <a:spcPct val="0"/>
              </a:spcBef>
            </a:pPr>
            <a:endParaRPr lang="tr-TR" sz="700" dirty="0"/>
          </a:p>
          <a:p>
            <a:pPr lvl="1"/>
            <a:r>
              <a:rPr lang="tr-TR" dirty="0"/>
              <a:t>If characters or dates are used in the list, they must be enclosed in single quotation marks (</a:t>
            </a:r>
            <a:r>
              <a:rPr lang="tr-TR" dirty="0">
                <a:latin typeface="Courier New" pitchFamily="49" charset="0"/>
              </a:rPr>
              <a:t>''</a:t>
            </a:r>
            <a:r>
              <a:rPr lang="tr-TR" dirty="0"/>
              <a:t>).</a:t>
            </a:r>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Explain that the IN ( … ) is actually translated by Oracle server to a set of OR conditions (a = value1 OR a = value2 OR a = value3 ). So using IN ( … ) has no performance benefits and can be used for logical simplicity.</a:t>
            </a:r>
          </a:p>
          <a:p>
            <a:endParaRPr lang="tr-TR" b="1" i="1" dirty="0">
              <a:solidFill>
                <a:schemeClr val="accent2"/>
              </a:solidFill>
            </a:endParaRPr>
          </a:p>
        </p:txBody>
      </p:sp>
    </p:spTree>
    <p:extLst>
      <p:ext uri="{BB962C8B-B14F-4D97-AF65-F5344CB8AC3E}">
        <p14:creationId xmlns:p14="http://schemas.microsoft.com/office/powerpoint/2010/main" val="322699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666A50B-375D-4399-AB4A-C5B5EE491FA7}" type="slidenum">
              <a:rPr lang="tr-TR"/>
              <a:pPr/>
              <a:t>29</a:t>
            </a:fld>
            <a:endParaRPr lang="tr-TR"/>
          </a:p>
        </p:txBody>
      </p:sp>
      <p:sp>
        <p:nvSpPr>
          <p:cNvPr id="63490"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The LIKE Operator</a:t>
            </a:r>
          </a:p>
          <a:p>
            <a:pPr lvl="1"/>
            <a:r>
              <a:rPr lang="tr-TR" b="1" dirty="0"/>
              <a:t>You may not always know the exact value to search for. </a:t>
            </a:r>
            <a:r>
              <a:rPr lang="tr-TR" dirty="0"/>
              <a:t>You can select rows that match a character pattern by using the </a:t>
            </a:r>
            <a:r>
              <a:rPr lang="tr-TR" dirty="0">
                <a:solidFill>
                  <a:srgbClr val="FC0128"/>
                </a:solidFill>
              </a:rPr>
              <a:t>LIKE </a:t>
            </a:r>
            <a:r>
              <a:rPr lang="tr-TR" dirty="0"/>
              <a:t>operator. The character pattern-matching operation is referred to as a </a:t>
            </a:r>
            <a:r>
              <a:rPr lang="tr-TR" i="1" dirty="0"/>
              <a:t>wildcard </a:t>
            </a:r>
            <a:r>
              <a:rPr lang="tr-TR" dirty="0"/>
              <a:t>search. Two symbols can be used to construct the search string. </a:t>
            </a:r>
          </a:p>
          <a:p>
            <a:pPr lvl="1"/>
            <a:endParaRPr lang="tr-TR" dirty="0"/>
          </a:p>
          <a:p>
            <a:pPr lvl="1"/>
            <a:endParaRPr lang="tr-TR" dirty="0"/>
          </a:p>
          <a:p>
            <a:pPr lvl="1">
              <a:spcBef>
                <a:spcPct val="0"/>
              </a:spcBef>
            </a:pPr>
            <a:r>
              <a:rPr lang="tr-TR" dirty="0" err="1"/>
              <a:t>The</a:t>
            </a:r>
            <a:r>
              <a:rPr lang="tr-TR" dirty="0"/>
              <a:t> SELECT statement above returns the employee name from the EMP table for any employee whose name begins with an “S.” Note the uppercase “S.” Names beginning with an “s” will not be returned. </a:t>
            </a:r>
          </a:p>
          <a:p>
            <a:pPr lvl="1">
              <a:spcBef>
                <a:spcPct val="0"/>
              </a:spcBef>
            </a:pPr>
            <a:r>
              <a:rPr lang="tr-TR" dirty="0"/>
              <a:t>The LIKE operator can be used as a shortcut for some BETWEEN comparisons. The following example displays names and hire dates of all employees who joined between January 1981 and December 1981: </a:t>
            </a:r>
            <a:endParaRPr lang="tr-TR" dirty="0">
              <a:latin typeface="Courier New" pitchFamily="49" charset="0"/>
            </a:endParaRPr>
          </a:p>
          <a:p>
            <a:pPr lvl="1">
              <a:spcBef>
                <a:spcPct val="0"/>
              </a:spcBef>
            </a:pPr>
            <a:endParaRPr lang="tr-TR" dirty="0">
              <a:latin typeface="Courier New" pitchFamily="49" charset="0"/>
            </a:endParaRPr>
          </a:p>
          <a:p>
            <a:pPr lvl="1">
              <a:spcBef>
                <a:spcPct val="0"/>
              </a:spcBef>
            </a:pPr>
            <a:r>
              <a:rPr lang="tr-TR" dirty="0">
                <a:latin typeface="Courier New" pitchFamily="49" charset="0"/>
              </a:rPr>
              <a:t>  </a:t>
            </a:r>
            <a:r>
              <a:rPr lang="tr-TR" b="1" dirty="0">
                <a:latin typeface="Courier New" pitchFamily="49" charset="0"/>
              </a:rPr>
              <a:t>SQL&gt;  SELECT	ename, hiredate</a:t>
            </a:r>
          </a:p>
          <a:p>
            <a:pPr lvl="1">
              <a:spcBef>
                <a:spcPct val="0"/>
              </a:spcBef>
            </a:pPr>
            <a:r>
              <a:rPr lang="tr-TR" b="1" dirty="0">
                <a:latin typeface="Courier New" pitchFamily="49" charset="0"/>
              </a:rPr>
              <a:t>    2   FROM		emp</a:t>
            </a:r>
          </a:p>
          <a:p>
            <a:pPr lvl="1">
              <a:spcBef>
                <a:spcPct val="0"/>
              </a:spcBef>
            </a:pPr>
            <a:r>
              <a:rPr lang="tr-TR" b="1" dirty="0">
                <a:latin typeface="Courier New" pitchFamily="49" charset="0"/>
              </a:rPr>
              <a:t>    3   WHERE	hiredate LIKE '%1981';</a:t>
            </a:r>
          </a:p>
        </p:txBody>
      </p:sp>
      <p:sp>
        <p:nvSpPr>
          <p:cNvPr id="6349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5808" name="Object 1024"/>
          <p:cNvGraphicFramePr>
            <a:graphicFrameLocks/>
          </p:cNvGraphicFramePr>
          <p:nvPr/>
        </p:nvGraphicFramePr>
        <p:xfrm>
          <a:off x="846669" y="4169569"/>
          <a:ext cx="7006167" cy="773906"/>
        </p:xfrm>
        <a:graphic>
          <a:graphicData uri="http://schemas.openxmlformats.org/presentationml/2006/ole">
            <mc:AlternateContent xmlns:mc="http://schemas.openxmlformats.org/markup-compatibility/2006">
              <mc:Choice xmlns:v="urn:schemas-microsoft-com:vml" Requires="v">
                <p:oleObj name="Document" r:id="rId3" imgW="5682960" imgH="1116000" progId="Word.Document.8">
                  <p:embed/>
                </p:oleObj>
              </mc:Choice>
              <mc:Fallback>
                <p:oleObj name="Document" r:id="rId3" imgW="5682960" imgH="111600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69" y="4169569"/>
                        <a:ext cx="7006167" cy="7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169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66165C-C01F-4BCB-B860-84212384AD8F}" type="slidenum">
              <a:rPr lang="tr-TR"/>
              <a:pPr/>
              <a:t>30</a:t>
            </a:fld>
            <a:endParaRPr lang="tr-TR"/>
          </a:p>
        </p:txBody>
      </p:sp>
      <p:sp>
        <p:nvSpPr>
          <p:cNvPr id="6553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55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Combining Wildcard Characters</a:t>
            </a:r>
          </a:p>
          <a:p>
            <a:pPr lvl="1"/>
            <a:r>
              <a:rPr lang="tr-TR" dirty="0"/>
              <a:t>The </a:t>
            </a:r>
            <a:r>
              <a:rPr lang="tr-TR" dirty="0">
                <a:solidFill>
                  <a:srgbClr val="FC0128"/>
                </a:solidFill>
              </a:rPr>
              <a:t>% </a:t>
            </a:r>
            <a:r>
              <a:rPr lang="tr-TR" dirty="0"/>
              <a:t>and </a:t>
            </a:r>
            <a:r>
              <a:rPr lang="tr-TR" dirty="0">
                <a:solidFill>
                  <a:srgbClr val="FC0128"/>
                </a:solidFill>
              </a:rPr>
              <a:t>_ </a:t>
            </a:r>
            <a:r>
              <a:rPr lang="tr-TR" dirty="0"/>
              <a:t>symbols can be used in any combination with literal characters. The example on the slide displays the names of all employees whose name has an “A” as the second character.</a:t>
            </a:r>
          </a:p>
          <a:p>
            <a:r>
              <a:rPr lang="tr-TR" dirty="0"/>
              <a:t>The ESCAPE Option</a:t>
            </a:r>
          </a:p>
          <a:p>
            <a:pPr lvl="1"/>
            <a:r>
              <a:rPr lang="tr-TR" dirty="0"/>
              <a:t>When you need to have an exact match for the actual ‘%’ and ‘_’ characters, use the </a:t>
            </a:r>
            <a:r>
              <a:rPr lang="tr-TR" dirty="0">
                <a:solidFill>
                  <a:srgbClr val="FC0128"/>
                </a:solidFill>
              </a:rPr>
              <a:t>ESCAPE </a:t>
            </a:r>
            <a:r>
              <a:rPr lang="tr-TR" dirty="0"/>
              <a:t>option. This option specifies what the ESCAPE character is. If you have HEAD_QUARTERS as a department name, you would search for it using the following SQL statement:</a:t>
            </a:r>
          </a:p>
          <a:p>
            <a:pPr lvl="1"/>
            <a:endParaRPr lang="tr-TR" dirty="0"/>
          </a:p>
          <a:p>
            <a:pPr lvl="1"/>
            <a:endParaRPr lang="tr-TR" dirty="0"/>
          </a:p>
          <a:p>
            <a:pPr lvl="1"/>
            <a:endParaRPr lang="tr-TR" dirty="0"/>
          </a:p>
          <a:p>
            <a:pPr lvl="1"/>
            <a:r>
              <a:rPr lang="tr-TR" dirty="0"/>
              <a:t>The ESCAPE option identifies the backslash (\) as the escape character. In the pattern, the escape character precedes the underscore (_). This causes the Oracle Server to interpret the underscore literally. </a:t>
            </a:r>
          </a:p>
        </p:txBody>
      </p:sp>
      <p:sp>
        <p:nvSpPr>
          <p:cNvPr id="65540" name="Rectangle 4"/>
          <p:cNvSpPr>
            <a:spLocks noChangeArrowheads="1"/>
          </p:cNvSpPr>
          <p:nvPr/>
        </p:nvSpPr>
        <p:spPr bwMode="auto">
          <a:xfrm>
            <a:off x="857252" y="4613673"/>
            <a:ext cx="6017683" cy="1251662"/>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endParaRPr lang="tr-TR" sz="1100" b="1" dirty="0">
              <a:effectLst/>
              <a:latin typeface="Courier New" pitchFamily="49" charset="0"/>
            </a:endParaRPr>
          </a:p>
          <a:p>
            <a:pPr defTabSz="384175">
              <a:lnSpc>
                <a:spcPct val="65000"/>
              </a:lnSpc>
              <a:spcAft>
                <a:spcPct val="24000"/>
              </a:spcAft>
            </a:pPr>
            <a:r>
              <a:rPr lang="tr-TR" sz="1100" b="1" dirty="0">
                <a:effectLst/>
                <a:latin typeface="Courier New" pitchFamily="49" charset="0"/>
              </a:rPr>
              <a:t>SQL&gt; SELECT * FROM dept</a:t>
            </a:r>
          </a:p>
          <a:p>
            <a:pPr defTabSz="384175">
              <a:lnSpc>
                <a:spcPct val="65000"/>
              </a:lnSpc>
              <a:spcAft>
                <a:spcPct val="24000"/>
              </a:spcAft>
            </a:pPr>
            <a:r>
              <a:rPr lang="tr-TR" sz="1100" b="1" dirty="0">
                <a:effectLst/>
                <a:latin typeface="Courier New" pitchFamily="49" charset="0"/>
              </a:rPr>
              <a:t>  2  WHERE dname LIKE </a:t>
            </a:r>
            <a:r>
              <a:rPr lang="tr-TR" sz="1100" dirty="0">
                <a:effectLst/>
              </a:rPr>
              <a:t>'</a:t>
            </a:r>
            <a:r>
              <a:rPr lang="tr-TR" sz="1100" b="1" dirty="0">
                <a:effectLst/>
                <a:latin typeface="Courier New" pitchFamily="49" charset="0"/>
              </a:rPr>
              <a:t>%\_%</a:t>
            </a:r>
            <a:r>
              <a:rPr lang="tr-TR" sz="1100" dirty="0">
                <a:effectLst/>
              </a:rPr>
              <a:t>'</a:t>
            </a:r>
            <a:r>
              <a:rPr lang="tr-TR" sz="1100" b="1" dirty="0">
                <a:effectLst/>
                <a:latin typeface="Courier New" pitchFamily="49" charset="0"/>
              </a:rPr>
              <a:t> ESCAPE '\';</a:t>
            </a:r>
          </a:p>
          <a:p>
            <a:pPr defTabSz="384175">
              <a:lnSpc>
                <a:spcPct val="65000"/>
              </a:lnSpc>
              <a:spcAft>
                <a:spcPct val="24000"/>
              </a:spcAft>
            </a:pPr>
            <a:endParaRPr lang="tr-TR" sz="1100" b="1" dirty="0">
              <a:effectLst/>
              <a:latin typeface="Courier New" pitchFamily="49" charset="0"/>
            </a:endParaRPr>
          </a:p>
          <a:p>
            <a:pPr defTabSz="384175">
              <a:lnSpc>
                <a:spcPct val="65000"/>
              </a:lnSpc>
              <a:spcAft>
                <a:spcPct val="24000"/>
              </a:spcAft>
            </a:pPr>
            <a:r>
              <a:rPr lang="tr-TR" sz="1100" b="1" dirty="0">
                <a:effectLst/>
                <a:latin typeface="Courier New" pitchFamily="49" charset="0"/>
              </a:rPr>
              <a:t> 	</a:t>
            </a:r>
            <a:r>
              <a:rPr lang="tr-TR" sz="1100" dirty="0">
                <a:effectLst/>
                <a:latin typeface="Courier New" pitchFamily="49" charset="0"/>
              </a:rPr>
              <a:t>DEPTNO    DNAME          LOC</a:t>
            </a:r>
          </a:p>
          <a:p>
            <a:pPr defTabSz="384175">
              <a:lnSpc>
                <a:spcPct val="65000"/>
              </a:lnSpc>
              <a:spcAft>
                <a:spcPct val="24000"/>
              </a:spcAft>
            </a:pPr>
            <a:r>
              <a:rPr lang="tr-TR" sz="1100" dirty="0">
                <a:effectLst/>
                <a:latin typeface="Courier New" pitchFamily="49" charset="0"/>
              </a:rPr>
              <a:t>	--------- -------------- -------------</a:t>
            </a:r>
          </a:p>
          <a:p>
            <a:pPr defTabSz="384175">
              <a:lnSpc>
                <a:spcPct val="65000"/>
              </a:lnSpc>
              <a:spcAft>
                <a:spcPct val="24000"/>
              </a:spcAft>
            </a:pPr>
            <a:r>
              <a:rPr lang="tr-TR" sz="1100" dirty="0">
                <a:effectLst/>
                <a:latin typeface="Courier New" pitchFamily="49" charset="0"/>
              </a:rPr>
              <a:t>         50    HEAD_QUARTERS  ATLANTA</a:t>
            </a:r>
          </a:p>
          <a:p>
            <a:pPr defTabSz="384175">
              <a:lnSpc>
                <a:spcPct val="65000"/>
              </a:lnSpc>
              <a:spcAft>
                <a:spcPct val="24000"/>
              </a:spcAft>
            </a:pPr>
            <a:endParaRPr lang="tr-TR" sz="1100" dirty="0">
              <a:effectLst/>
              <a:latin typeface="Courier New" pitchFamily="49" charset="0"/>
            </a:endParaRPr>
          </a:p>
        </p:txBody>
      </p:sp>
    </p:spTree>
    <p:extLst>
      <p:ext uri="{BB962C8B-B14F-4D97-AF65-F5344CB8AC3E}">
        <p14:creationId xmlns:p14="http://schemas.microsoft.com/office/powerpoint/2010/main" val="429462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p:txBody>
      </p:sp>
      <p:sp>
        <p:nvSpPr>
          <p:cNvPr id="8195"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886289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D2F3EB5-40C1-460A-8233-65550203F3E0}" type="slidenum">
              <a:rPr lang="tr-TR"/>
              <a:pPr/>
              <a:t>31</a:t>
            </a:fld>
            <a:endParaRPr lang="tr-TR"/>
          </a:p>
        </p:txBody>
      </p:sp>
      <p:sp>
        <p:nvSpPr>
          <p:cNvPr id="67586"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IS NULL Operator</a:t>
            </a:r>
          </a:p>
          <a:p>
            <a:pPr lvl="1"/>
            <a:r>
              <a:rPr lang="tr-TR"/>
              <a:t>The </a:t>
            </a:r>
            <a:r>
              <a:rPr lang="tr-TR">
                <a:solidFill>
                  <a:srgbClr val="FC0128"/>
                </a:solidFill>
              </a:rPr>
              <a:t>IS NULL </a:t>
            </a:r>
            <a:r>
              <a:rPr lang="tr-TR"/>
              <a:t>operator tests for values that are null. A null value means the value is unavailable, unassigned, unknown, or inapplicable. Therefore, you cannot test with (=) because a null value cannot be equal or unequal to any value. The slide example retrieves the name and manager of all employees who do not have a manager.</a:t>
            </a:r>
          </a:p>
          <a:p>
            <a:pPr lvl="1"/>
            <a:r>
              <a:rPr lang="tr-TR"/>
              <a:t>For example, to display name, job title, and commission for all employees who are not entitled to get a commission, use the following SQL statement:</a:t>
            </a:r>
          </a:p>
          <a:p>
            <a:endParaRPr lang="tr-TR" b="1"/>
          </a:p>
        </p:txBody>
      </p:sp>
      <p:sp>
        <p:nvSpPr>
          <p:cNvPr id="67587"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pSp>
        <p:nvGrpSpPr>
          <p:cNvPr id="67588" name="Group 4"/>
          <p:cNvGrpSpPr>
            <a:grpSpLocks/>
          </p:cNvGrpSpPr>
          <p:nvPr/>
        </p:nvGrpSpPr>
        <p:grpSpPr bwMode="auto">
          <a:xfrm>
            <a:off x="819152" y="4598190"/>
            <a:ext cx="7577667" cy="757629"/>
            <a:chOff x="385" y="3855"/>
            <a:chExt cx="3559" cy="635"/>
          </a:xfrm>
        </p:grpSpPr>
        <p:sp>
          <p:nvSpPr>
            <p:cNvPr id="67589" name="Rectangle 5"/>
            <p:cNvSpPr>
              <a:spLocks noChangeArrowheads="1"/>
            </p:cNvSpPr>
            <p:nvPr/>
          </p:nvSpPr>
          <p:spPr bwMode="auto">
            <a:xfrm>
              <a:off x="389" y="3855"/>
              <a:ext cx="3555" cy="388"/>
            </a:xfrm>
            <a:prstGeom prst="rect">
              <a:avLst/>
            </a:prstGeom>
            <a:noFill/>
            <a:ln w="9525">
              <a:noFill/>
              <a:miter lim="800000"/>
              <a:headEnd/>
              <a:tailEnd/>
            </a:ln>
            <a:effectLst/>
          </p:spPr>
          <p:txBody>
            <a:bodyPr lIns="92388" tIns="46195" rIns="92388" bIns="46195">
              <a:spAutoFit/>
            </a:bodyPr>
            <a:lstStyle/>
            <a:p>
              <a:endParaRPr lang="tr-TR"/>
            </a:p>
          </p:txBody>
        </p:sp>
        <p:sp>
          <p:nvSpPr>
            <p:cNvPr id="67590" name="Rectangle 6"/>
            <p:cNvSpPr>
              <a:spLocks noChangeArrowheads="1"/>
            </p:cNvSpPr>
            <p:nvPr/>
          </p:nvSpPr>
          <p:spPr bwMode="auto">
            <a:xfrm>
              <a:off x="385" y="3874"/>
              <a:ext cx="2291" cy="616"/>
            </a:xfrm>
            <a:prstGeom prst="rect">
              <a:avLst/>
            </a:prstGeom>
            <a:noFill/>
            <a:ln w="9525">
              <a:noFill/>
              <a:miter lim="800000"/>
              <a:headEnd/>
              <a:tailEnd/>
            </a:ln>
            <a:effectLst/>
          </p:spPr>
          <p:txBody>
            <a:bodyPr lIns="92388" tIns="46195" rIns="92388" bIns="46195">
              <a:spAutoFit/>
            </a:bodyPr>
            <a:lstStyle/>
            <a:p>
              <a:pPr defTabSz="423863">
                <a:lnSpc>
                  <a:spcPct val="65000"/>
                </a:lnSpc>
                <a:spcAft>
                  <a:spcPct val="24000"/>
                </a:spcAft>
              </a:pPr>
              <a:r>
                <a:rPr lang="tr-TR" sz="1100" b="1">
                  <a:effectLst/>
                  <a:latin typeface="Courier New" pitchFamily="49" charset="0"/>
                </a:rPr>
                <a:t>SQL&gt; 	SELECT	ename,  job, comm </a:t>
              </a:r>
            </a:p>
            <a:p>
              <a:pPr defTabSz="423863">
                <a:lnSpc>
                  <a:spcPct val="65000"/>
                </a:lnSpc>
                <a:spcAft>
                  <a:spcPct val="24000"/>
                </a:spcAft>
              </a:pPr>
              <a:r>
                <a:rPr lang="tr-TR" sz="1100" b="1">
                  <a:effectLst/>
                  <a:latin typeface="Courier New" pitchFamily="49" charset="0"/>
                </a:rPr>
                <a:t>  2	FROM 		emp</a:t>
              </a:r>
            </a:p>
            <a:p>
              <a:pPr defTabSz="423863">
                <a:lnSpc>
                  <a:spcPct val="65000"/>
                </a:lnSpc>
                <a:spcAft>
                  <a:spcPct val="24000"/>
                </a:spcAft>
              </a:pPr>
              <a:r>
                <a:rPr lang="tr-TR" sz="1100" b="1">
                  <a:effectLst/>
                  <a:latin typeface="Courier New" pitchFamily="49" charset="0"/>
                </a:rPr>
                <a:t>  3	WHERE 	comm  IS  NULL;</a:t>
              </a:r>
            </a:p>
            <a:p>
              <a:pPr defTabSz="423863">
                <a:lnSpc>
                  <a:spcPct val="112000"/>
                </a:lnSpc>
                <a:spcAft>
                  <a:spcPct val="24000"/>
                </a:spcAft>
              </a:pPr>
              <a:endParaRPr lang="tr-TR" sz="1100" b="1">
                <a:effectLst/>
                <a:latin typeface="Courier New" pitchFamily="49" charset="0"/>
              </a:endParaRPr>
            </a:p>
          </p:txBody>
        </p:sp>
      </p:grpSp>
      <p:sp>
        <p:nvSpPr>
          <p:cNvPr id="67591" name="Rectangle 7"/>
          <p:cNvSpPr>
            <a:spLocks noChangeArrowheads="1"/>
          </p:cNvSpPr>
          <p:nvPr/>
        </p:nvSpPr>
        <p:spPr bwMode="auto">
          <a:xfrm>
            <a:off x="836086" y="5156599"/>
            <a:ext cx="6599767" cy="950297"/>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r>
              <a:rPr lang="tr-TR" sz="1100">
                <a:effectLst/>
                <a:latin typeface="Courier New" pitchFamily="49" charset="0"/>
              </a:rPr>
              <a:t>ENAME    JOB           COMM</a:t>
            </a:r>
          </a:p>
          <a:p>
            <a:pPr defTabSz="384175">
              <a:lnSpc>
                <a:spcPct val="65000"/>
              </a:lnSpc>
              <a:spcAft>
                <a:spcPct val="24000"/>
              </a:spcAft>
            </a:pPr>
            <a:r>
              <a:rPr lang="tr-TR" sz="1100">
                <a:effectLst/>
                <a:latin typeface="Courier New" pitchFamily="49" charset="0"/>
              </a:rPr>
              <a:t>-------- ----------- ------</a:t>
            </a:r>
          </a:p>
          <a:p>
            <a:pPr defTabSz="384175">
              <a:lnSpc>
                <a:spcPct val="65000"/>
              </a:lnSpc>
              <a:spcAft>
                <a:spcPct val="24000"/>
              </a:spcAft>
            </a:pPr>
            <a:r>
              <a:rPr lang="tr-TR" sz="1100">
                <a:effectLst/>
                <a:latin typeface="Courier New" pitchFamily="49" charset="0"/>
              </a:rPr>
              <a:t>KING     PRESIDENT      </a:t>
            </a:r>
          </a:p>
          <a:p>
            <a:pPr defTabSz="384175">
              <a:lnSpc>
                <a:spcPct val="65000"/>
              </a:lnSpc>
              <a:spcAft>
                <a:spcPct val="24000"/>
              </a:spcAft>
            </a:pPr>
            <a:r>
              <a:rPr lang="tr-TR" sz="1100">
                <a:effectLst/>
                <a:latin typeface="Courier New" pitchFamily="49" charset="0"/>
              </a:rPr>
              <a:t>BLAKE    MANAGER       </a:t>
            </a:r>
          </a:p>
          <a:p>
            <a:pPr defTabSz="384175">
              <a:lnSpc>
                <a:spcPct val="65000"/>
              </a:lnSpc>
              <a:spcAft>
                <a:spcPct val="24000"/>
              </a:spcAft>
            </a:pPr>
            <a:r>
              <a:rPr lang="tr-TR" sz="1100">
                <a:effectLst/>
                <a:latin typeface="Courier New" pitchFamily="49" charset="0"/>
              </a:rPr>
              <a:t>CLARK    MANAGER</a:t>
            </a:r>
          </a:p>
          <a:p>
            <a:pPr defTabSz="384175">
              <a:lnSpc>
                <a:spcPct val="65000"/>
              </a:lnSpc>
              <a:spcAft>
                <a:spcPct val="24000"/>
              </a:spcAft>
            </a:pPr>
            <a:r>
              <a:rPr lang="tr-TR" sz="1100">
                <a:effectLst/>
                <a:latin typeface="Courier New" pitchFamily="49" charset="0"/>
              </a:rPr>
              <a:t>...</a:t>
            </a:r>
          </a:p>
        </p:txBody>
      </p:sp>
    </p:spTree>
    <p:extLst>
      <p:ext uri="{BB962C8B-B14F-4D97-AF65-F5344CB8AC3E}">
        <p14:creationId xmlns:p14="http://schemas.microsoft.com/office/powerpoint/2010/main" val="4127029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60A54-943E-40A0-82A4-81B57EF2153F}" type="slidenum">
              <a:rPr lang="tr-TR"/>
              <a:pPr/>
              <a:t>32</a:t>
            </a:fld>
            <a:endParaRPr lang="tr-TR"/>
          </a:p>
        </p:txBody>
      </p:sp>
      <p:sp>
        <p:nvSpPr>
          <p:cNvPr id="6963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963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Logical Operators</a:t>
            </a:r>
          </a:p>
          <a:p>
            <a:pPr lvl="1"/>
            <a:r>
              <a:rPr lang="tr-TR" dirty="0"/>
              <a:t>A logical operator combines the result of two component conditions to produce a single result based on them or to invert the result of a single condition. Three </a:t>
            </a:r>
            <a:r>
              <a:rPr lang="tr-TR" dirty="0">
                <a:solidFill>
                  <a:srgbClr val="FC0128"/>
                </a:solidFill>
              </a:rPr>
              <a:t>logical operators </a:t>
            </a:r>
            <a:r>
              <a:rPr lang="tr-TR" dirty="0"/>
              <a:t>are available in SQL:</a:t>
            </a:r>
          </a:p>
          <a:p>
            <a:pPr lvl="2"/>
            <a:r>
              <a:rPr lang="tr-TR" dirty="0"/>
              <a:t>AND</a:t>
            </a:r>
          </a:p>
          <a:p>
            <a:pPr lvl="2"/>
            <a:r>
              <a:rPr lang="tr-TR" dirty="0"/>
              <a:t>OR</a:t>
            </a:r>
          </a:p>
          <a:p>
            <a:pPr lvl="2"/>
            <a:r>
              <a:rPr lang="tr-TR" dirty="0"/>
              <a:t>NOT</a:t>
            </a:r>
          </a:p>
          <a:p>
            <a:pPr lvl="1"/>
            <a:r>
              <a:rPr lang="tr-TR" dirty="0">
                <a:solidFill>
                  <a:srgbClr val="000000"/>
                </a:solidFill>
              </a:rPr>
              <a:t>All the examples so far have specified only one condition in the WHERE clause. You can use several conditions in one WHERE clause using the AND and OR operators.</a:t>
            </a:r>
          </a:p>
        </p:txBody>
      </p:sp>
    </p:spTree>
    <p:extLst>
      <p:ext uri="{BB962C8B-B14F-4D97-AF65-F5344CB8AC3E}">
        <p14:creationId xmlns:p14="http://schemas.microsoft.com/office/powerpoint/2010/main" val="712029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FBCBF43-09DB-4A66-B633-60087EA9D588}" type="slidenum">
              <a:rPr lang="tr-TR"/>
              <a:pPr/>
              <a:t>33</a:t>
            </a:fld>
            <a:endParaRPr lang="tr-TR"/>
          </a:p>
        </p:txBody>
      </p:sp>
      <p:sp>
        <p:nvSpPr>
          <p:cNvPr id="716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AND Operator</a:t>
            </a:r>
          </a:p>
          <a:p>
            <a:pPr lvl="1"/>
            <a:r>
              <a:rPr lang="tr-TR">
                <a:solidFill>
                  <a:srgbClr val="000000"/>
                </a:solidFill>
              </a:rPr>
              <a:t>In the example, both conditions must be true for any record to be selected. Therefore, an employee who has a job title of CLERK </a:t>
            </a:r>
            <a:r>
              <a:rPr lang="tr-TR" i="1">
                <a:solidFill>
                  <a:srgbClr val="000000"/>
                </a:solidFill>
              </a:rPr>
              <a:t>and</a:t>
            </a:r>
            <a:r>
              <a:rPr lang="tr-TR">
                <a:solidFill>
                  <a:srgbClr val="000000"/>
                </a:solidFill>
              </a:rPr>
              <a:t> earns more than $1100 will be selected.</a:t>
            </a:r>
          </a:p>
          <a:p>
            <a:pPr lvl="1"/>
            <a:r>
              <a:rPr lang="tr-TR">
                <a:solidFill>
                  <a:srgbClr val="000000"/>
                </a:solidFill>
              </a:rPr>
              <a:t>All character searches are case sensitive. No rows are returned if CLERK is not in uppercase. Character strings must be enclosed in quotation marks.</a:t>
            </a:r>
          </a:p>
          <a:p>
            <a:r>
              <a:rPr lang="tr-TR"/>
              <a:t>AND Truth Table</a:t>
            </a:r>
          </a:p>
          <a:p>
            <a:pPr lvl="1"/>
            <a:r>
              <a:rPr lang="tr-TR"/>
              <a:t>The following table shows the results of combining two expressions with </a:t>
            </a:r>
            <a:r>
              <a:rPr lang="tr-TR">
                <a:solidFill>
                  <a:srgbClr val="FC0128"/>
                </a:solidFill>
              </a:rPr>
              <a:t>AND:</a:t>
            </a:r>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l2and.sql</a:t>
            </a:r>
          </a:p>
          <a:p>
            <a:pPr lvl="1"/>
            <a:r>
              <a:rPr lang="tr-TR">
                <a:solidFill>
                  <a:schemeClr val="accent2"/>
                </a:solidFill>
              </a:rPr>
              <a:t>Purpose: To illustrate using the AND operator. </a:t>
            </a:r>
          </a:p>
        </p:txBody>
      </p:sp>
      <p:sp>
        <p:nvSpPr>
          <p:cNvPr id="71683" name="Rectangle 3"/>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71684" name="Rectangle 4"/>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71685"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6832" name="Object 1024"/>
          <p:cNvGraphicFramePr>
            <a:graphicFrameLocks/>
          </p:cNvGraphicFramePr>
          <p:nvPr/>
        </p:nvGraphicFramePr>
        <p:xfrm>
          <a:off x="719668" y="4705351"/>
          <a:ext cx="7435851" cy="708422"/>
        </p:xfrm>
        <a:graphic>
          <a:graphicData uri="http://schemas.openxmlformats.org/presentationml/2006/ole">
            <mc:AlternateContent xmlns:mc="http://schemas.openxmlformats.org/markup-compatibility/2006">
              <mc:Choice xmlns:v="urn:schemas-microsoft-com:vml" Requires="v">
                <p:oleObj name="Document" r:id="rId3" imgW="5987880" imgH="1014120" progId="Word.Document.8">
                  <p:embed/>
                </p:oleObj>
              </mc:Choice>
              <mc:Fallback>
                <p:oleObj name="Document" r:id="rId3" imgW="5987880" imgH="101412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8" y="4705351"/>
                        <a:ext cx="7435851"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183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B6D4C08-C75E-463E-A9C6-73355B4E5BB0}" type="slidenum">
              <a:rPr lang="tr-TR"/>
              <a:pPr/>
              <a:t>34</a:t>
            </a:fld>
            <a:endParaRPr lang="tr-TR"/>
          </a:p>
        </p:txBody>
      </p:sp>
      <p:sp>
        <p:nvSpPr>
          <p:cNvPr id="73730"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37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OR Operator</a:t>
            </a:r>
          </a:p>
          <a:p>
            <a:pPr lvl="1"/>
            <a:r>
              <a:rPr lang="tr-TR" dirty="0">
                <a:solidFill>
                  <a:srgbClr val="000000"/>
                </a:solidFill>
              </a:rPr>
              <a:t>In the example, either condition can be true for any record to be selected. Therefore, an employee who has a job title of CLERK </a:t>
            </a:r>
            <a:r>
              <a:rPr lang="tr-TR" i="1" dirty="0">
                <a:solidFill>
                  <a:srgbClr val="000000"/>
                </a:solidFill>
              </a:rPr>
              <a:t>or</a:t>
            </a:r>
            <a:r>
              <a:rPr lang="tr-TR" b="1" dirty="0">
                <a:solidFill>
                  <a:srgbClr val="000000"/>
                </a:solidFill>
              </a:rPr>
              <a:t> </a:t>
            </a:r>
            <a:r>
              <a:rPr lang="tr-TR" dirty="0">
                <a:solidFill>
                  <a:srgbClr val="000000"/>
                </a:solidFill>
              </a:rPr>
              <a:t>earns more than $1100 will be selected.</a:t>
            </a:r>
          </a:p>
          <a:p>
            <a:r>
              <a:rPr lang="tr-TR" dirty="0"/>
              <a:t>The OR Truth Table</a:t>
            </a:r>
          </a:p>
          <a:p>
            <a:pPr lvl="1"/>
            <a:r>
              <a:rPr lang="tr-TR" dirty="0"/>
              <a:t>The following table shows the results of combining two expressions with </a:t>
            </a:r>
            <a:r>
              <a:rPr lang="tr-TR" dirty="0">
                <a:solidFill>
                  <a:srgbClr val="FC0128"/>
                </a:solidFill>
              </a:rPr>
              <a:t>OR:</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l2or.sql</a:t>
            </a:r>
          </a:p>
          <a:p>
            <a:pPr lvl="1"/>
            <a:r>
              <a:rPr lang="tr-TR" dirty="0">
                <a:solidFill>
                  <a:schemeClr val="accent2"/>
                </a:solidFill>
              </a:rPr>
              <a:t>Purpose: To illustrate using the OR operator.</a:t>
            </a:r>
          </a:p>
        </p:txBody>
      </p:sp>
      <p:graphicFrame>
        <p:nvGraphicFramePr>
          <p:cNvPr id="377856" name="Object 1024"/>
          <p:cNvGraphicFramePr>
            <a:graphicFrameLocks/>
          </p:cNvGraphicFramePr>
          <p:nvPr/>
        </p:nvGraphicFramePr>
        <p:xfrm>
          <a:off x="700620" y="4394598"/>
          <a:ext cx="7435849" cy="708422"/>
        </p:xfrm>
        <a:graphic>
          <a:graphicData uri="http://schemas.openxmlformats.org/presentationml/2006/ole">
            <mc:AlternateContent xmlns:mc="http://schemas.openxmlformats.org/markup-compatibility/2006">
              <mc:Choice xmlns:v="urn:schemas-microsoft-com:vml" Requires="v">
                <p:oleObj name="Document" r:id="rId3" imgW="5987880" imgH="1014120" progId="Word.Document.8">
                  <p:embed/>
                </p:oleObj>
              </mc:Choice>
              <mc:Fallback>
                <p:oleObj name="Document" r:id="rId3" imgW="5987880" imgH="101412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20" y="4394598"/>
                        <a:ext cx="7435849"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2048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239EDA5-9276-4D81-B339-BFAB0C531B13}" type="slidenum">
              <a:rPr lang="tr-TR"/>
              <a:pPr/>
              <a:t>35</a:t>
            </a:fld>
            <a:endParaRPr lang="tr-TR"/>
          </a:p>
        </p:txBody>
      </p:sp>
      <p:sp>
        <p:nvSpPr>
          <p:cNvPr id="7577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57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NOT Operator</a:t>
            </a:r>
          </a:p>
          <a:p>
            <a:pPr lvl="1"/>
            <a:r>
              <a:rPr lang="tr-TR" dirty="0"/>
              <a:t>The slide example displays name and job title of all the employees whose job title </a:t>
            </a:r>
            <a:r>
              <a:rPr lang="tr-TR" i="1" dirty="0"/>
              <a:t>is not</a:t>
            </a:r>
            <a:r>
              <a:rPr lang="tr-TR" dirty="0"/>
              <a:t> CLERK, MANAGER, or ANALYST.</a:t>
            </a:r>
          </a:p>
          <a:p>
            <a:r>
              <a:rPr lang="tr-TR" dirty="0"/>
              <a:t>The NOT Truth Table</a:t>
            </a:r>
          </a:p>
          <a:p>
            <a:pPr lvl="1"/>
            <a:r>
              <a:rPr lang="tr-TR" dirty="0"/>
              <a:t>The following table shows the result of applying the </a:t>
            </a:r>
            <a:r>
              <a:rPr lang="tr-TR" dirty="0">
                <a:solidFill>
                  <a:srgbClr val="FC0128"/>
                </a:solidFill>
              </a:rPr>
              <a:t>NOT </a:t>
            </a:r>
            <a:r>
              <a:rPr lang="tr-TR" dirty="0"/>
              <a:t>operator to a condition:</a:t>
            </a:r>
          </a:p>
          <a:p>
            <a:pPr lvl="1"/>
            <a:endParaRPr lang="tr-TR" dirty="0"/>
          </a:p>
          <a:p>
            <a:pPr lvl="1"/>
            <a:endParaRPr lang="tr-TR" dirty="0"/>
          </a:p>
          <a:p>
            <a:pPr lvl="1"/>
            <a:endParaRPr lang="tr-TR" sz="500" dirty="0"/>
          </a:p>
          <a:p>
            <a:pPr lvl="1"/>
            <a:r>
              <a:rPr lang="tr-TR" b="1" dirty="0"/>
              <a:t>Note: </a:t>
            </a:r>
            <a:r>
              <a:rPr lang="tr-TR" dirty="0"/>
              <a:t>The NOT operator can also be used with other SQL operators, such as BETWEEN, LIKE, and NULL.</a:t>
            </a:r>
          </a:p>
          <a:p>
            <a:pPr lvl="1"/>
            <a:endParaRPr lang="tr-TR" sz="500" dirty="0"/>
          </a:p>
          <a:p>
            <a:pPr lvl="1">
              <a:spcBef>
                <a:spcPct val="0"/>
              </a:spcBef>
            </a:pPr>
            <a:r>
              <a:rPr lang="tr-TR" b="1" dirty="0">
                <a:latin typeface="Courier New" pitchFamily="49" charset="0"/>
              </a:rPr>
              <a:t> ... WHERE  job   NOT</a:t>
            </a:r>
            <a:r>
              <a:rPr lang="tr-TR" dirty="0">
                <a:latin typeface="Courier New" pitchFamily="49" charset="0"/>
              </a:rPr>
              <a:t>  </a:t>
            </a:r>
            <a:r>
              <a:rPr lang="tr-TR" b="1" dirty="0">
                <a:latin typeface="Courier New" pitchFamily="49" charset="0"/>
              </a:rPr>
              <a:t>IN ('CLERK', 'ANALYST')</a:t>
            </a:r>
            <a:endParaRPr lang="tr-TR" b="1" dirty="0"/>
          </a:p>
          <a:p>
            <a:pPr lvl="1">
              <a:spcBef>
                <a:spcPct val="0"/>
              </a:spcBef>
            </a:pPr>
            <a:r>
              <a:rPr lang="tr-TR" b="1" dirty="0">
                <a:latin typeface="Courier New" pitchFamily="49" charset="0"/>
              </a:rPr>
              <a:t> ... WHERE  sal   NOT  BETWEEN  1000 AND  1500</a:t>
            </a:r>
          </a:p>
          <a:p>
            <a:pPr lvl="1">
              <a:spcBef>
                <a:spcPct val="0"/>
              </a:spcBef>
            </a:pPr>
            <a:r>
              <a:rPr lang="tr-TR" b="1" dirty="0">
                <a:latin typeface="Courier New" pitchFamily="49" charset="0"/>
              </a:rPr>
              <a:t> ... WHERE  ename NOT  LIKE '%A%'</a:t>
            </a:r>
          </a:p>
          <a:p>
            <a:pPr lvl="1">
              <a:spcBef>
                <a:spcPct val="0"/>
              </a:spcBef>
            </a:pPr>
            <a:r>
              <a:rPr lang="tr-TR" b="1" dirty="0">
                <a:latin typeface="Courier New" pitchFamily="49" charset="0"/>
              </a:rPr>
              <a:t> ... WHERE  comm  IS   NOT  NULL</a:t>
            </a:r>
          </a:p>
        </p:txBody>
      </p:sp>
      <p:graphicFrame>
        <p:nvGraphicFramePr>
          <p:cNvPr id="378880" name="Object 1024"/>
          <p:cNvGraphicFramePr>
            <a:graphicFrameLocks/>
          </p:cNvGraphicFramePr>
          <p:nvPr/>
        </p:nvGraphicFramePr>
        <p:xfrm>
          <a:off x="685800" y="4393408"/>
          <a:ext cx="7467600" cy="431006"/>
        </p:xfrm>
        <a:graphic>
          <a:graphicData uri="http://schemas.openxmlformats.org/presentationml/2006/ole">
            <mc:AlternateContent xmlns:mc="http://schemas.openxmlformats.org/markup-compatibility/2006">
              <mc:Choice xmlns:v="urn:schemas-microsoft-com:vml" Requires="v">
                <p:oleObj name="Document" r:id="rId3" imgW="5987880" imgH="615600" progId="Word.Document.8">
                  <p:embed/>
                </p:oleObj>
              </mc:Choice>
              <mc:Fallback>
                <p:oleObj name="Document" r:id="rId3" imgW="5987880" imgH="61560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93408"/>
                        <a:ext cx="7467600" cy="43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709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2AB2E2-3706-43EA-81A5-0A1545CB594D}" type="slidenum">
              <a:rPr lang="tr-TR"/>
              <a:pPr/>
              <a:t>36</a:t>
            </a:fld>
            <a:endParaRPr lang="tr-TR"/>
          </a:p>
        </p:txBody>
      </p:sp>
      <p:sp>
        <p:nvSpPr>
          <p:cNvPr id="83970" name="Rectangle 2"/>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83971"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8397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The ORDER BY Clause</a:t>
            </a:r>
          </a:p>
          <a:p>
            <a:pPr lvl="1"/>
            <a:r>
              <a:rPr lang="tr-TR" dirty="0"/>
              <a:t>The order of rows returned in a query result is undefined. The </a:t>
            </a:r>
            <a:r>
              <a:rPr lang="tr-TR" dirty="0">
                <a:solidFill>
                  <a:srgbClr val="FC0128"/>
                </a:solidFill>
              </a:rPr>
              <a:t>ORDER BY </a:t>
            </a:r>
            <a:r>
              <a:rPr lang="tr-TR" dirty="0"/>
              <a:t>clause can be used to </a:t>
            </a:r>
            <a:r>
              <a:rPr lang="tr-TR" b="1" dirty="0"/>
              <a:t>sort the rows</a:t>
            </a:r>
            <a:r>
              <a:rPr lang="tr-TR" dirty="0"/>
              <a:t>. If you use the ORDER BY clause, you must place last. You can specify an expression or an alias to sort. </a:t>
            </a:r>
          </a:p>
          <a:p>
            <a:r>
              <a:rPr lang="tr-TR" dirty="0"/>
              <a:t>Syntax</a:t>
            </a:r>
          </a:p>
          <a:p>
            <a:endParaRPr lang="tr-TR" sz="500" dirty="0"/>
          </a:p>
          <a:p>
            <a:pPr algn="just">
              <a:spcBef>
                <a:spcPct val="0"/>
              </a:spcBef>
            </a:pPr>
            <a:r>
              <a:rPr lang="tr-TR" b="1" dirty="0">
                <a:latin typeface="Courier New" pitchFamily="49" charset="0"/>
              </a:rPr>
              <a:t> 	</a:t>
            </a:r>
            <a:r>
              <a:rPr lang="tr-TR" b="1" dirty="0"/>
              <a:t>SELECT</a:t>
            </a:r>
            <a:r>
              <a:rPr lang="tr-TR" b="1" i="1" dirty="0"/>
              <a:t>	  	expr</a:t>
            </a:r>
            <a:r>
              <a:rPr lang="tr-TR" b="1" dirty="0"/>
              <a:t> </a:t>
            </a:r>
          </a:p>
          <a:p>
            <a:pPr>
              <a:spcBef>
                <a:spcPct val="0"/>
              </a:spcBef>
            </a:pPr>
            <a:r>
              <a:rPr lang="tr-TR" b="1" dirty="0"/>
              <a:t> 	FROM 	  	</a:t>
            </a:r>
            <a:r>
              <a:rPr lang="tr-TR" b="1" i="1" dirty="0"/>
              <a:t>table</a:t>
            </a:r>
            <a:endParaRPr lang="tr-TR" b="1" dirty="0"/>
          </a:p>
          <a:p>
            <a:pPr>
              <a:spcBef>
                <a:spcPct val="0"/>
              </a:spcBef>
            </a:pPr>
            <a:r>
              <a:rPr lang="tr-TR" b="1" dirty="0"/>
              <a:t> 	[WHERE 	  	</a:t>
            </a:r>
            <a:r>
              <a:rPr lang="tr-TR" b="1" i="1" dirty="0"/>
              <a:t>condition(s)</a:t>
            </a:r>
            <a:r>
              <a:rPr lang="tr-TR" b="1" dirty="0"/>
              <a:t>]</a:t>
            </a:r>
          </a:p>
          <a:p>
            <a:pPr>
              <a:spcBef>
                <a:spcPct val="0"/>
              </a:spcBef>
            </a:pPr>
            <a:r>
              <a:rPr lang="tr-TR" b="1" dirty="0"/>
              <a:t> 	[ORDER BY	{</a:t>
            </a:r>
            <a:r>
              <a:rPr lang="tr-TR" b="1" i="1" dirty="0"/>
              <a:t>column</a:t>
            </a:r>
            <a:r>
              <a:rPr lang="tr-TR" b="1" dirty="0"/>
              <a:t>, </a:t>
            </a:r>
            <a:r>
              <a:rPr lang="tr-TR" b="1" i="1" dirty="0"/>
              <a:t>expr</a:t>
            </a:r>
            <a:r>
              <a:rPr lang="tr-TR" b="1" dirty="0"/>
              <a:t>} [ASC|DESC]];</a:t>
            </a:r>
          </a:p>
          <a:p>
            <a:pPr algn="just">
              <a:lnSpc>
                <a:spcPct val="112000"/>
              </a:lnSpc>
              <a:spcBef>
                <a:spcPct val="0"/>
              </a:spcBef>
            </a:pPr>
            <a:endParaRPr lang="tr-TR" b="1" dirty="0">
              <a:latin typeface="Times" charset="0"/>
            </a:endParaRPr>
          </a:p>
          <a:p>
            <a:pPr lvl="1">
              <a:spcBef>
                <a:spcPct val="0"/>
              </a:spcBef>
            </a:pPr>
            <a:r>
              <a:rPr lang="tr-TR" b="1" dirty="0"/>
              <a:t>where:</a:t>
            </a:r>
            <a:r>
              <a:rPr lang="tr-TR" dirty="0"/>
              <a:t>	ORDER BY		specifies the order in which the retrieved rows are displayed</a:t>
            </a:r>
            <a:endParaRPr lang="tr-TR" dirty="0">
              <a:latin typeface="Times" charset="0"/>
            </a:endParaRPr>
          </a:p>
          <a:p>
            <a:pPr lvl="1">
              <a:spcBef>
                <a:spcPct val="0"/>
              </a:spcBef>
            </a:pPr>
            <a:r>
              <a:rPr lang="tr-TR" dirty="0">
                <a:latin typeface="Times" charset="0"/>
              </a:rPr>
              <a:t>		</a:t>
            </a:r>
            <a:r>
              <a:rPr lang="tr-TR" dirty="0">
                <a:solidFill>
                  <a:srgbClr val="FC0128"/>
                </a:solidFill>
                <a:latin typeface="Times" charset="0"/>
              </a:rPr>
              <a:t>ASC	</a:t>
            </a:r>
            <a:r>
              <a:rPr lang="tr-TR" dirty="0">
                <a:latin typeface="Times" charset="0"/>
              </a:rPr>
              <a:t>		orders the rows in ascending order (this is the default order)</a:t>
            </a:r>
          </a:p>
          <a:p>
            <a:pPr lvl="1">
              <a:spcBef>
                <a:spcPct val="0"/>
              </a:spcBef>
            </a:pPr>
            <a:r>
              <a:rPr lang="tr-TR" dirty="0">
                <a:latin typeface="Times" charset="0"/>
              </a:rPr>
              <a:t>		</a:t>
            </a:r>
            <a:r>
              <a:rPr lang="tr-TR" dirty="0">
                <a:solidFill>
                  <a:srgbClr val="FC0128"/>
                </a:solidFill>
                <a:latin typeface="Times" charset="0"/>
              </a:rPr>
              <a:t>DESC	</a:t>
            </a:r>
            <a:r>
              <a:rPr lang="tr-TR" dirty="0">
                <a:latin typeface="Times" charset="0"/>
              </a:rPr>
              <a:t>		orders the rows in descending order</a:t>
            </a:r>
          </a:p>
          <a:p>
            <a:pPr lvl="1">
              <a:spcBef>
                <a:spcPct val="0"/>
              </a:spcBef>
            </a:pPr>
            <a:endParaRPr lang="tr-TR" dirty="0"/>
          </a:p>
          <a:p>
            <a:pPr lvl="1">
              <a:spcBef>
                <a:spcPct val="0"/>
              </a:spcBef>
            </a:pPr>
            <a:r>
              <a:rPr lang="tr-TR" dirty="0"/>
              <a:t>If the ORDER BY clause is not used, the sort order is undefined, and the Oracle Server may not fetch rows in the same order for the same query twice. Use the ORDER BY clause to display the rows in a specific order.</a:t>
            </a:r>
          </a:p>
          <a:p>
            <a:r>
              <a:rPr lang="tr-TR" dirty="0">
                <a:solidFill>
                  <a:schemeClr val="accent2"/>
                </a:solidFill>
              </a:rPr>
              <a:t>Instructor Note</a:t>
            </a:r>
          </a:p>
          <a:p>
            <a:pPr lvl="1"/>
            <a:r>
              <a:rPr lang="tr-TR" dirty="0">
                <a:solidFill>
                  <a:schemeClr val="accent2"/>
                </a:solidFill>
              </a:rPr>
              <a:t>Let the students know that the ORDER BY clause is executed last in query execution. </a:t>
            </a:r>
          </a:p>
        </p:txBody>
      </p:sp>
      <p:sp>
        <p:nvSpPr>
          <p:cNvPr id="83973"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85993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E100FC74-31BC-48BE-85B0-DE2C9E0567CB}" type="slidenum">
              <a:rPr lang="tr-TR"/>
              <a:pPr/>
              <a:t>37</a:t>
            </a:fld>
            <a:endParaRPr lang="tr-TR"/>
          </a:p>
        </p:txBody>
      </p:sp>
      <p:sp>
        <p:nvSpPr>
          <p:cNvPr id="8601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60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Default Ordering of Data</a:t>
            </a:r>
          </a:p>
          <a:p>
            <a:pPr lvl="1"/>
            <a:r>
              <a:rPr lang="tr-TR" dirty="0"/>
              <a:t>The default sort order is ascending:</a:t>
            </a:r>
          </a:p>
          <a:p>
            <a:pPr lvl="2"/>
            <a:r>
              <a:rPr lang="tr-TR" dirty="0"/>
              <a:t>Numeric values are displayed with the lowest values first—for example, 1</a:t>
            </a:r>
            <a:r>
              <a:rPr lang="tr-TR" dirty="0">
                <a:latin typeface="Courier New" pitchFamily="49" charset="0"/>
              </a:rPr>
              <a:t>–</a:t>
            </a:r>
            <a:r>
              <a:rPr lang="tr-TR" dirty="0"/>
              <a:t>999.</a:t>
            </a:r>
          </a:p>
          <a:p>
            <a:pPr lvl="2"/>
            <a:r>
              <a:rPr lang="tr-TR" dirty="0"/>
              <a:t>Date values are displayed with the earliest value first—for example, 01-JAN-92 before </a:t>
            </a:r>
            <a:br>
              <a:rPr lang="tr-TR" dirty="0"/>
            </a:br>
            <a:r>
              <a:rPr lang="tr-TR" dirty="0"/>
              <a:t>01-JAN-95.</a:t>
            </a:r>
          </a:p>
          <a:p>
            <a:pPr lvl="2"/>
            <a:r>
              <a:rPr lang="tr-TR" dirty="0"/>
              <a:t>Character values are displayed in alphabetical order—for example, A first and Z last.</a:t>
            </a:r>
          </a:p>
          <a:p>
            <a:pPr lvl="2"/>
            <a:r>
              <a:rPr lang="tr-TR" dirty="0"/>
              <a:t>Null values are displayed last for ascending sequences and first for descending sequences.</a:t>
            </a:r>
          </a:p>
          <a:p>
            <a:r>
              <a:rPr lang="tr-TR" dirty="0"/>
              <a:t>Reversing the Default Order</a:t>
            </a:r>
          </a:p>
          <a:p>
            <a:pPr lvl="1"/>
            <a:r>
              <a:rPr lang="tr-TR" dirty="0"/>
              <a:t>To reverse the order in which rows are displayed, specify the keyword DESC after the column name in the ORDER BY clause. The slide example sorts the result by the most recently hired employee.</a:t>
            </a:r>
          </a:p>
          <a:p>
            <a:pPr lvl="1"/>
            <a:endParaRPr lang="tr-TR" dirty="0"/>
          </a:p>
          <a:p>
            <a:r>
              <a:rPr lang="tr-TR" dirty="0">
                <a:solidFill>
                  <a:schemeClr val="accent2"/>
                </a:solidFill>
              </a:rPr>
              <a:t>Instructor Note</a:t>
            </a:r>
          </a:p>
          <a:p>
            <a:pPr lvl="1"/>
            <a:r>
              <a:rPr lang="tr-TR" dirty="0">
                <a:solidFill>
                  <a:schemeClr val="accent2"/>
                </a:solidFill>
              </a:rPr>
              <a:t>Let the students know that you can also sort by a column number in the SELECT list. The example below will sort the output in the descending order by salary.</a:t>
            </a:r>
          </a:p>
          <a:p>
            <a:pPr lvl="1"/>
            <a:endParaRPr lang="tr-TR" dirty="0"/>
          </a:p>
          <a:p>
            <a:pPr lvl="1"/>
            <a:endParaRPr lang="tr-TR" dirty="0"/>
          </a:p>
          <a:p>
            <a:endParaRPr lang="tr-TR" b="1" dirty="0"/>
          </a:p>
        </p:txBody>
      </p:sp>
      <p:grpSp>
        <p:nvGrpSpPr>
          <p:cNvPr id="86020" name="Group 4"/>
          <p:cNvGrpSpPr>
            <a:grpSpLocks/>
          </p:cNvGrpSpPr>
          <p:nvPr/>
        </p:nvGrpSpPr>
        <p:grpSpPr bwMode="auto">
          <a:xfrm>
            <a:off x="797984" y="5770959"/>
            <a:ext cx="7558616" cy="707616"/>
            <a:chOff x="375" y="4839"/>
            <a:chExt cx="3550" cy="593"/>
          </a:xfrm>
        </p:grpSpPr>
        <p:sp>
          <p:nvSpPr>
            <p:cNvPr id="86021" name="Rectangle 5"/>
            <p:cNvSpPr>
              <a:spLocks noChangeArrowheads="1"/>
            </p:cNvSpPr>
            <p:nvPr/>
          </p:nvSpPr>
          <p:spPr bwMode="auto">
            <a:xfrm>
              <a:off x="375" y="4839"/>
              <a:ext cx="3550" cy="388"/>
            </a:xfrm>
            <a:prstGeom prst="rect">
              <a:avLst/>
            </a:prstGeom>
            <a:noFill/>
            <a:ln w="9525">
              <a:noFill/>
              <a:miter lim="800000"/>
              <a:headEnd/>
              <a:tailEnd/>
            </a:ln>
            <a:effectLst/>
          </p:spPr>
          <p:txBody>
            <a:bodyPr lIns="92388" tIns="46195" rIns="92388" bIns="46195">
              <a:spAutoFit/>
            </a:bodyPr>
            <a:lstStyle/>
            <a:p>
              <a:endParaRPr lang="tr-TR"/>
            </a:p>
          </p:txBody>
        </p:sp>
        <p:sp>
          <p:nvSpPr>
            <p:cNvPr id="86022" name="Rectangle 6"/>
            <p:cNvSpPr>
              <a:spLocks noChangeArrowheads="1"/>
            </p:cNvSpPr>
            <p:nvPr/>
          </p:nvSpPr>
          <p:spPr bwMode="auto">
            <a:xfrm>
              <a:off x="411" y="4860"/>
              <a:ext cx="2286"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solidFill>
                    <a:schemeClr val="accent2"/>
                  </a:solidFill>
                  <a:effectLst/>
                  <a:latin typeface="Courier New" pitchFamily="49" charset="0"/>
                </a:rPr>
                <a:t>SQL&gt; 	SELECT	ename,  sal </a:t>
              </a:r>
            </a:p>
            <a:p>
              <a:pPr defTabSz="423863">
                <a:spcAft>
                  <a:spcPct val="24000"/>
                </a:spcAft>
              </a:pPr>
              <a:r>
                <a:rPr lang="tr-TR" sz="1100" b="1">
                  <a:effectLst/>
                  <a:latin typeface="Courier New" pitchFamily="49" charset="0"/>
                </a:rPr>
                <a:t>  </a:t>
              </a:r>
              <a:r>
                <a:rPr lang="tr-TR" sz="1100" b="1">
                  <a:solidFill>
                    <a:schemeClr val="accent2"/>
                  </a:solidFill>
                  <a:effectLst/>
                  <a:latin typeface="Courier New" pitchFamily="49" charset="0"/>
                </a:rPr>
                <a:t>2	FROM 		emp</a:t>
              </a:r>
            </a:p>
            <a:p>
              <a:pPr defTabSz="423863">
                <a:spcAft>
                  <a:spcPct val="24000"/>
                </a:spcAft>
              </a:pPr>
              <a:r>
                <a:rPr lang="tr-TR" sz="1100" b="1">
                  <a:solidFill>
                    <a:schemeClr val="accent2"/>
                  </a:solidFill>
                  <a:effectLst/>
                  <a:latin typeface="Courier New" pitchFamily="49" charset="0"/>
                </a:rPr>
                <a:t>  3	ORDER BY	2  DESC;</a:t>
              </a:r>
            </a:p>
          </p:txBody>
        </p:sp>
      </p:grpSp>
    </p:spTree>
    <p:extLst>
      <p:ext uri="{BB962C8B-B14F-4D97-AF65-F5344CB8AC3E}">
        <p14:creationId xmlns:p14="http://schemas.microsoft.com/office/powerpoint/2010/main" val="9572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32752-B899-4985-B394-1E2A25D58293}" type="slidenum">
              <a:rPr lang="tr-TR"/>
              <a:pPr/>
              <a:t>38</a:t>
            </a:fld>
            <a:endParaRPr lang="tr-TR"/>
          </a:p>
        </p:txBody>
      </p:sp>
      <p:sp>
        <p:nvSpPr>
          <p:cNvPr id="8806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80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Sorting by Column Aliases</a:t>
            </a:r>
          </a:p>
          <a:p>
            <a:pPr lvl="1"/>
            <a:r>
              <a:rPr lang="tr-TR"/>
              <a:t>You can use a column alias in the ORDER BY clause. The slide example sorts the data by annual salary. </a:t>
            </a:r>
          </a:p>
        </p:txBody>
      </p:sp>
    </p:spTree>
    <p:extLst>
      <p:ext uri="{BB962C8B-B14F-4D97-AF65-F5344CB8AC3E}">
        <p14:creationId xmlns:p14="http://schemas.microsoft.com/office/powerpoint/2010/main" val="2467620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BD8386F-C29D-40A4-B42F-8517BE6A8E1A}" type="slidenum">
              <a:rPr lang="tr-TR"/>
              <a:pPr/>
              <a:t>39</a:t>
            </a:fld>
            <a:endParaRPr lang="tr-TR"/>
          </a:p>
        </p:txBody>
      </p:sp>
      <p:sp>
        <p:nvSpPr>
          <p:cNvPr id="9011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901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err="1"/>
              <a:t>Sorting</a:t>
            </a:r>
            <a:r>
              <a:rPr lang="tr-TR" dirty="0"/>
              <a:t> </a:t>
            </a:r>
            <a:r>
              <a:rPr lang="tr-TR" dirty="0" err="1"/>
              <a:t>by</a:t>
            </a:r>
            <a:r>
              <a:rPr lang="tr-TR" dirty="0"/>
              <a:t> </a:t>
            </a:r>
            <a:r>
              <a:rPr lang="tr-TR" dirty="0" err="1"/>
              <a:t>Multiple</a:t>
            </a:r>
            <a:r>
              <a:rPr lang="tr-TR" dirty="0"/>
              <a:t> </a:t>
            </a:r>
            <a:r>
              <a:rPr lang="tr-TR" dirty="0" err="1"/>
              <a:t>Columns</a:t>
            </a:r>
            <a:endParaRPr lang="tr-TR" dirty="0"/>
          </a:p>
          <a:p>
            <a:pPr lvl="1"/>
            <a:r>
              <a:rPr lang="tr-TR" dirty="0" err="1"/>
              <a:t>You</a:t>
            </a:r>
            <a:r>
              <a:rPr lang="tr-TR" dirty="0"/>
              <a:t> can </a:t>
            </a:r>
            <a:r>
              <a:rPr lang="tr-TR" dirty="0" err="1"/>
              <a:t>sort</a:t>
            </a:r>
            <a:r>
              <a:rPr lang="tr-TR" dirty="0"/>
              <a:t> </a:t>
            </a:r>
            <a:r>
              <a:rPr lang="tr-TR" dirty="0" err="1"/>
              <a:t>query</a:t>
            </a:r>
            <a:r>
              <a:rPr lang="tr-TR" dirty="0"/>
              <a:t> </a:t>
            </a:r>
            <a:r>
              <a:rPr lang="tr-TR" dirty="0" err="1"/>
              <a:t>results</a:t>
            </a:r>
            <a:r>
              <a:rPr lang="tr-TR" dirty="0"/>
              <a:t> </a:t>
            </a:r>
            <a:r>
              <a:rPr lang="tr-TR" dirty="0" err="1"/>
              <a:t>by</a:t>
            </a:r>
            <a:r>
              <a:rPr lang="tr-TR" dirty="0"/>
              <a:t> </a:t>
            </a:r>
            <a:r>
              <a:rPr lang="tr-TR" dirty="0" err="1"/>
              <a:t>more</a:t>
            </a:r>
            <a:r>
              <a:rPr lang="tr-TR" dirty="0"/>
              <a:t> </a:t>
            </a:r>
            <a:r>
              <a:rPr lang="tr-TR" dirty="0" err="1"/>
              <a:t>than</a:t>
            </a:r>
            <a:r>
              <a:rPr lang="tr-TR" dirty="0"/>
              <a:t> </a:t>
            </a:r>
            <a:r>
              <a:rPr lang="tr-TR" dirty="0" err="1"/>
              <a:t>one</a:t>
            </a:r>
            <a:r>
              <a:rPr lang="tr-TR" dirty="0"/>
              <a:t> </a:t>
            </a:r>
            <a:r>
              <a:rPr lang="tr-TR" dirty="0" err="1"/>
              <a:t>column</a:t>
            </a:r>
            <a:r>
              <a:rPr lang="tr-TR" dirty="0"/>
              <a:t>. </a:t>
            </a:r>
            <a:r>
              <a:rPr lang="tr-TR" dirty="0" err="1"/>
              <a:t>The</a:t>
            </a:r>
            <a:r>
              <a:rPr lang="tr-TR" dirty="0"/>
              <a:t> </a:t>
            </a:r>
            <a:r>
              <a:rPr lang="tr-TR" dirty="0" err="1"/>
              <a:t>sort</a:t>
            </a:r>
            <a:r>
              <a:rPr lang="tr-TR" dirty="0"/>
              <a:t> limit is </a:t>
            </a:r>
            <a:r>
              <a:rPr lang="tr-TR" dirty="0" err="1"/>
              <a:t>the</a:t>
            </a:r>
            <a:r>
              <a:rPr lang="tr-TR" dirty="0"/>
              <a:t> </a:t>
            </a:r>
            <a:r>
              <a:rPr lang="tr-TR" dirty="0" err="1"/>
              <a:t>number</a:t>
            </a:r>
            <a:r>
              <a:rPr lang="tr-TR" dirty="0"/>
              <a:t> of </a:t>
            </a:r>
            <a:r>
              <a:rPr lang="tr-TR" dirty="0" err="1"/>
              <a:t>columns</a:t>
            </a:r>
            <a:r>
              <a:rPr lang="tr-TR" dirty="0"/>
              <a:t> in </a:t>
            </a:r>
            <a:r>
              <a:rPr lang="tr-TR" dirty="0" err="1"/>
              <a:t>the</a:t>
            </a:r>
            <a:r>
              <a:rPr lang="tr-TR" dirty="0"/>
              <a:t> </a:t>
            </a:r>
            <a:r>
              <a:rPr lang="tr-TR" dirty="0" err="1"/>
              <a:t>given</a:t>
            </a:r>
            <a:r>
              <a:rPr lang="tr-TR" dirty="0"/>
              <a:t> </a:t>
            </a:r>
            <a:r>
              <a:rPr lang="tr-TR" dirty="0" err="1"/>
              <a:t>table</a:t>
            </a:r>
            <a:r>
              <a:rPr lang="tr-TR" dirty="0"/>
              <a:t>.</a:t>
            </a:r>
          </a:p>
          <a:p>
            <a:pPr lvl="1"/>
            <a:r>
              <a:rPr lang="tr-TR" dirty="0" err="1"/>
              <a:t>In</a:t>
            </a:r>
            <a:r>
              <a:rPr lang="tr-TR" dirty="0"/>
              <a:t> </a:t>
            </a:r>
            <a:r>
              <a:rPr lang="tr-TR" dirty="0" err="1"/>
              <a:t>the</a:t>
            </a:r>
            <a:r>
              <a:rPr lang="tr-TR" dirty="0"/>
              <a:t> ORDER BY </a:t>
            </a:r>
            <a:r>
              <a:rPr lang="tr-TR" dirty="0" err="1"/>
              <a:t>clause</a:t>
            </a:r>
            <a:r>
              <a:rPr lang="tr-TR" dirty="0"/>
              <a:t>, </a:t>
            </a:r>
            <a:r>
              <a:rPr lang="tr-TR" dirty="0" err="1"/>
              <a:t>specify</a:t>
            </a:r>
            <a:r>
              <a:rPr lang="tr-TR" dirty="0"/>
              <a:t> </a:t>
            </a:r>
            <a:r>
              <a:rPr lang="tr-TR" dirty="0" err="1"/>
              <a:t>the</a:t>
            </a:r>
            <a:r>
              <a:rPr lang="tr-TR" dirty="0"/>
              <a:t> </a:t>
            </a:r>
            <a:r>
              <a:rPr lang="tr-TR" dirty="0" err="1"/>
              <a:t>columns</a:t>
            </a:r>
            <a:r>
              <a:rPr lang="tr-TR" dirty="0"/>
              <a:t>, </a:t>
            </a:r>
            <a:r>
              <a:rPr lang="tr-TR" dirty="0" err="1"/>
              <a:t>and</a:t>
            </a:r>
            <a:r>
              <a:rPr lang="tr-TR" dirty="0"/>
              <a:t> </a:t>
            </a:r>
            <a:r>
              <a:rPr lang="tr-TR" dirty="0" err="1"/>
              <a:t>separate</a:t>
            </a:r>
            <a:r>
              <a:rPr lang="tr-TR" dirty="0"/>
              <a:t> </a:t>
            </a:r>
            <a:r>
              <a:rPr lang="tr-TR" dirty="0" err="1"/>
              <a:t>the</a:t>
            </a:r>
            <a:r>
              <a:rPr lang="tr-TR" dirty="0"/>
              <a:t> </a:t>
            </a:r>
            <a:r>
              <a:rPr lang="tr-TR" dirty="0" err="1"/>
              <a:t>column</a:t>
            </a:r>
            <a:r>
              <a:rPr lang="tr-TR" dirty="0"/>
              <a:t> </a:t>
            </a:r>
            <a:r>
              <a:rPr lang="tr-TR" dirty="0" err="1"/>
              <a:t>names</a:t>
            </a:r>
            <a:r>
              <a:rPr lang="tr-TR" dirty="0"/>
              <a:t> </a:t>
            </a:r>
            <a:r>
              <a:rPr lang="tr-TR" dirty="0" err="1"/>
              <a:t>using</a:t>
            </a:r>
            <a:r>
              <a:rPr lang="tr-TR" dirty="0"/>
              <a:t> </a:t>
            </a:r>
            <a:r>
              <a:rPr lang="tr-TR" dirty="0" err="1"/>
              <a:t>commas</a:t>
            </a:r>
            <a:r>
              <a:rPr lang="tr-TR" dirty="0"/>
              <a:t>. </a:t>
            </a:r>
            <a:r>
              <a:rPr lang="tr-TR" dirty="0" err="1"/>
              <a:t>If</a:t>
            </a:r>
            <a:r>
              <a:rPr lang="tr-TR" dirty="0"/>
              <a:t> </a:t>
            </a:r>
            <a:r>
              <a:rPr lang="tr-TR" dirty="0" err="1"/>
              <a:t>you</a:t>
            </a:r>
            <a:r>
              <a:rPr lang="tr-TR" dirty="0"/>
              <a:t> </a:t>
            </a:r>
            <a:r>
              <a:rPr lang="tr-TR" dirty="0" err="1"/>
              <a:t>want</a:t>
            </a:r>
            <a:r>
              <a:rPr lang="tr-TR" dirty="0"/>
              <a:t> </a:t>
            </a:r>
            <a:r>
              <a:rPr lang="tr-TR" dirty="0" err="1"/>
              <a:t>to</a:t>
            </a:r>
            <a:r>
              <a:rPr lang="tr-TR" dirty="0"/>
              <a:t> </a:t>
            </a:r>
            <a:r>
              <a:rPr lang="tr-TR" dirty="0" err="1"/>
              <a:t>reverse</a:t>
            </a:r>
            <a:r>
              <a:rPr lang="tr-TR" dirty="0"/>
              <a:t> </a:t>
            </a:r>
            <a:r>
              <a:rPr lang="tr-TR" dirty="0" err="1"/>
              <a:t>the</a:t>
            </a:r>
            <a:r>
              <a:rPr lang="tr-TR" dirty="0"/>
              <a:t> </a:t>
            </a:r>
            <a:r>
              <a:rPr lang="tr-TR" dirty="0" err="1"/>
              <a:t>order</a:t>
            </a:r>
            <a:r>
              <a:rPr lang="tr-TR" dirty="0"/>
              <a:t> of a </a:t>
            </a:r>
            <a:r>
              <a:rPr lang="tr-TR" dirty="0" err="1"/>
              <a:t>column</a:t>
            </a:r>
            <a:r>
              <a:rPr lang="tr-TR" dirty="0"/>
              <a:t>, </a:t>
            </a:r>
            <a:r>
              <a:rPr lang="tr-TR" dirty="0" err="1"/>
              <a:t>specify</a:t>
            </a:r>
            <a:r>
              <a:rPr lang="tr-TR" dirty="0"/>
              <a:t> DESC </a:t>
            </a:r>
            <a:r>
              <a:rPr lang="tr-TR" dirty="0" err="1"/>
              <a:t>after</a:t>
            </a:r>
            <a:r>
              <a:rPr lang="tr-TR" dirty="0"/>
              <a:t> </a:t>
            </a:r>
            <a:r>
              <a:rPr lang="tr-TR" dirty="0" err="1"/>
              <a:t>its</a:t>
            </a:r>
            <a:r>
              <a:rPr lang="tr-TR" dirty="0"/>
              <a:t> name. </a:t>
            </a:r>
            <a:r>
              <a:rPr lang="tr-TR" dirty="0" err="1"/>
              <a:t>You</a:t>
            </a:r>
            <a:r>
              <a:rPr lang="tr-TR" dirty="0"/>
              <a:t> can </a:t>
            </a:r>
            <a:r>
              <a:rPr lang="tr-TR" dirty="0" err="1"/>
              <a:t>order</a:t>
            </a:r>
            <a:r>
              <a:rPr lang="tr-TR" dirty="0"/>
              <a:t> </a:t>
            </a:r>
            <a:r>
              <a:rPr lang="tr-TR" dirty="0" err="1"/>
              <a:t>by</a:t>
            </a:r>
            <a:r>
              <a:rPr lang="tr-TR" dirty="0"/>
              <a:t> </a:t>
            </a:r>
            <a:r>
              <a:rPr lang="tr-TR" dirty="0" err="1"/>
              <a:t>columns</a:t>
            </a:r>
            <a:r>
              <a:rPr lang="tr-TR" dirty="0"/>
              <a:t> </a:t>
            </a:r>
            <a:r>
              <a:rPr lang="tr-TR" dirty="0" err="1"/>
              <a:t>that</a:t>
            </a:r>
            <a:r>
              <a:rPr lang="tr-TR" dirty="0"/>
              <a:t> </a:t>
            </a:r>
            <a:r>
              <a:rPr lang="tr-TR" dirty="0" err="1"/>
              <a:t>are</a:t>
            </a:r>
            <a:r>
              <a:rPr lang="tr-TR" dirty="0"/>
              <a:t> not </a:t>
            </a:r>
            <a:r>
              <a:rPr lang="tr-TR" dirty="0" err="1"/>
              <a:t>included</a:t>
            </a:r>
            <a:r>
              <a:rPr lang="tr-TR" dirty="0"/>
              <a:t> in </a:t>
            </a:r>
            <a:r>
              <a:rPr lang="tr-TR" dirty="0" err="1"/>
              <a:t>the</a:t>
            </a:r>
            <a:r>
              <a:rPr lang="tr-TR" dirty="0"/>
              <a:t> SELECT </a:t>
            </a:r>
            <a:r>
              <a:rPr lang="tr-TR" dirty="0" err="1"/>
              <a:t>clause</a:t>
            </a:r>
            <a:r>
              <a:rPr lang="tr-TR" dirty="0"/>
              <a:t>. </a:t>
            </a:r>
          </a:p>
          <a:p>
            <a:r>
              <a:rPr lang="tr-TR" dirty="0" err="1"/>
              <a:t>Example</a:t>
            </a:r>
            <a:endParaRPr lang="tr-TR" dirty="0"/>
          </a:p>
          <a:p>
            <a:pPr lvl="1"/>
            <a:r>
              <a:rPr lang="tr-TR" dirty="0" err="1"/>
              <a:t>Display</a:t>
            </a:r>
            <a:r>
              <a:rPr lang="tr-TR" dirty="0"/>
              <a:t> name </a:t>
            </a:r>
            <a:r>
              <a:rPr lang="tr-TR" dirty="0" err="1"/>
              <a:t>and</a:t>
            </a:r>
            <a:r>
              <a:rPr lang="tr-TR" dirty="0"/>
              <a:t> </a:t>
            </a:r>
            <a:r>
              <a:rPr lang="tr-TR" dirty="0" err="1"/>
              <a:t>salary</a:t>
            </a:r>
            <a:r>
              <a:rPr lang="tr-TR" dirty="0"/>
              <a:t> of </a:t>
            </a:r>
            <a:r>
              <a:rPr lang="tr-TR" dirty="0" err="1"/>
              <a:t>all</a:t>
            </a:r>
            <a:r>
              <a:rPr lang="tr-TR" dirty="0"/>
              <a:t> </a:t>
            </a:r>
            <a:r>
              <a:rPr lang="tr-TR" dirty="0" err="1"/>
              <a:t>employees</a:t>
            </a:r>
            <a:r>
              <a:rPr lang="tr-TR" dirty="0"/>
              <a:t>. </a:t>
            </a:r>
            <a:r>
              <a:rPr lang="tr-TR" dirty="0" err="1"/>
              <a:t>Order</a:t>
            </a:r>
            <a:r>
              <a:rPr lang="tr-TR" dirty="0"/>
              <a:t> </a:t>
            </a:r>
            <a:r>
              <a:rPr lang="tr-TR" dirty="0" err="1"/>
              <a:t>the</a:t>
            </a:r>
            <a:r>
              <a:rPr lang="tr-TR" dirty="0"/>
              <a:t> </a:t>
            </a:r>
            <a:r>
              <a:rPr lang="tr-TR" dirty="0" err="1"/>
              <a:t>result</a:t>
            </a:r>
            <a:r>
              <a:rPr lang="tr-TR" dirty="0"/>
              <a:t> </a:t>
            </a:r>
            <a:r>
              <a:rPr lang="tr-TR" dirty="0" err="1"/>
              <a:t>by</a:t>
            </a:r>
            <a:r>
              <a:rPr lang="tr-TR" dirty="0"/>
              <a:t> </a:t>
            </a:r>
            <a:r>
              <a:rPr lang="tr-TR" dirty="0" err="1"/>
              <a:t>department</a:t>
            </a:r>
            <a:r>
              <a:rPr lang="tr-TR" dirty="0"/>
              <a:t> </a:t>
            </a:r>
            <a:r>
              <a:rPr lang="tr-TR" dirty="0" err="1"/>
              <a:t>number</a:t>
            </a:r>
            <a:r>
              <a:rPr lang="tr-TR" dirty="0"/>
              <a:t> </a:t>
            </a:r>
            <a:r>
              <a:rPr lang="tr-TR" dirty="0" err="1"/>
              <a:t>and</a:t>
            </a:r>
            <a:r>
              <a:rPr lang="tr-TR" dirty="0"/>
              <a:t> </a:t>
            </a:r>
            <a:r>
              <a:rPr lang="tr-TR" dirty="0" err="1"/>
              <a:t>then</a:t>
            </a:r>
            <a:r>
              <a:rPr lang="tr-TR" dirty="0"/>
              <a:t> </a:t>
            </a:r>
            <a:r>
              <a:rPr lang="tr-TR" dirty="0" err="1"/>
              <a:t>descending</a:t>
            </a:r>
            <a:r>
              <a:rPr lang="tr-TR" dirty="0"/>
              <a:t> </a:t>
            </a:r>
            <a:r>
              <a:rPr lang="tr-TR" dirty="0" err="1"/>
              <a:t>order</a:t>
            </a:r>
            <a:r>
              <a:rPr lang="tr-TR" dirty="0"/>
              <a:t> </a:t>
            </a:r>
            <a:r>
              <a:rPr lang="tr-TR" dirty="0" err="1"/>
              <a:t>by</a:t>
            </a:r>
            <a:r>
              <a:rPr lang="tr-TR" dirty="0"/>
              <a:t> </a:t>
            </a:r>
            <a:r>
              <a:rPr lang="tr-TR" dirty="0" err="1"/>
              <a:t>salary</a:t>
            </a:r>
            <a:r>
              <a:rPr lang="tr-TR" dirty="0"/>
              <a:t>.</a:t>
            </a:r>
          </a:p>
          <a:p>
            <a:pPr lvl="1"/>
            <a:endParaRPr lang="tr-TR" dirty="0"/>
          </a:p>
          <a:p>
            <a:pPr lvl="1"/>
            <a:endParaRPr lang="tr-TR" dirty="0"/>
          </a:p>
          <a:p>
            <a:pPr lvl="1"/>
            <a:endParaRPr lang="tr-TR"/>
          </a:p>
          <a:p>
            <a:pPr lvl="1"/>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a:solidFill>
                  <a:schemeClr val="accent2"/>
                </a:solidFill>
              </a:rPr>
              <a:t>Show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DEPTNO </a:t>
            </a:r>
            <a:r>
              <a:rPr lang="tr-TR" dirty="0" err="1">
                <a:solidFill>
                  <a:schemeClr val="accent2"/>
                </a:solidFill>
              </a:rPr>
              <a:t>column</a:t>
            </a:r>
            <a:r>
              <a:rPr lang="tr-TR" dirty="0">
                <a:solidFill>
                  <a:schemeClr val="accent2"/>
                </a:solidFill>
              </a:rPr>
              <a:t> is </a:t>
            </a:r>
            <a:r>
              <a:rPr lang="tr-TR" dirty="0" err="1">
                <a:solidFill>
                  <a:schemeClr val="accent2"/>
                </a:solidFill>
              </a:rPr>
              <a:t>sorted</a:t>
            </a:r>
            <a:r>
              <a:rPr lang="tr-TR" dirty="0">
                <a:solidFill>
                  <a:schemeClr val="accent2"/>
                </a:solidFill>
              </a:rPr>
              <a:t> in </a:t>
            </a:r>
            <a:r>
              <a:rPr lang="tr-TR" dirty="0" err="1">
                <a:solidFill>
                  <a:schemeClr val="accent2"/>
                </a:solidFill>
              </a:rPr>
              <a:t>ascending</a:t>
            </a:r>
            <a:r>
              <a:rPr lang="tr-TR" dirty="0">
                <a:solidFill>
                  <a:schemeClr val="accent2"/>
                </a:solidFill>
              </a:rPr>
              <a:t> </a:t>
            </a:r>
            <a:r>
              <a:rPr lang="tr-TR" dirty="0" err="1">
                <a:solidFill>
                  <a:schemeClr val="accent2"/>
                </a:solidFill>
              </a:rPr>
              <a:t>order</a:t>
            </a:r>
            <a:r>
              <a:rPr lang="tr-TR" dirty="0">
                <a:solidFill>
                  <a:schemeClr val="accent2"/>
                </a:solidFill>
              </a:rPr>
              <a:t> </a:t>
            </a:r>
            <a:r>
              <a:rPr lang="tr-TR" dirty="0" err="1">
                <a:solidFill>
                  <a:schemeClr val="accent2"/>
                </a:solidFill>
              </a:rPr>
              <a:t>and</a:t>
            </a:r>
            <a:r>
              <a:rPr lang="tr-TR" dirty="0">
                <a:solidFill>
                  <a:schemeClr val="accent2"/>
                </a:solidFill>
              </a:rPr>
              <a:t> </a:t>
            </a:r>
            <a:r>
              <a:rPr lang="tr-TR" dirty="0" err="1">
                <a:solidFill>
                  <a:schemeClr val="accent2"/>
                </a:solidFill>
              </a:rPr>
              <a:t>the</a:t>
            </a:r>
            <a:r>
              <a:rPr lang="tr-TR" dirty="0">
                <a:solidFill>
                  <a:schemeClr val="accent2"/>
                </a:solidFill>
              </a:rPr>
              <a:t> SAL </a:t>
            </a:r>
            <a:r>
              <a:rPr lang="tr-TR" dirty="0" err="1">
                <a:solidFill>
                  <a:schemeClr val="accent2"/>
                </a:solidFill>
              </a:rPr>
              <a:t>column</a:t>
            </a:r>
            <a:r>
              <a:rPr lang="tr-TR" dirty="0">
                <a:solidFill>
                  <a:schemeClr val="accent2"/>
                </a:solidFill>
              </a:rPr>
              <a:t> in </a:t>
            </a:r>
            <a:r>
              <a:rPr lang="tr-TR" dirty="0" err="1">
                <a:solidFill>
                  <a:schemeClr val="accent2"/>
                </a:solidFill>
              </a:rPr>
              <a:t>descending</a:t>
            </a:r>
            <a:r>
              <a:rPr lang="tr-TR" dirty="0">
                <a:solidFill>
                  <a:schemeClr val="accent2"/>
                </a:solidFill>
              </a:rPr>
              <a:t> </a:t>
            </a:r>
            <a:r>
              <a:rPr lang="tr-TR" dirty="0" err="1">
                <a:solidFill>
                  <a:schemeClr val="accent2"/>
                </a:solidFill>
              </a:rPr>
              <a:t>order</a:t>
            </a:r>
            <a:r>
              <a:rPr lang="tr-TR" dirty="0">
                <a:solidFill>
                  <a:schemeClr val="accent2"/>
                </a:solidFill>
              </a:rPr>
              <a:t>.</a:t>
            </a:r>
          </a:p>
        </p:txBody>
      </p:sp>
      <p:grpSp>
        <p:nvGrpSpPr>
          <p:cNvPr id="90116" name="Group 4"/>
          <p:cNvGrpSpPr>
            <a:grpSpLocks/>
          </p:cNvGrpSpPr>
          <p:nvPr/>
        </p:nvGrpSpPr>
        <p:grpSpPr bwMode="auto">
          <a:xfrm>
            <a:off x="812802" y="4919654"/>
            <a:ext cx="7556500" cy="707612"/>
            <a:chOff x="382" y="4125"/>
            <a:chExt cx="3549" cy="593"/>
          </a:xfrm>
        </p:grpSpPr>
        <p:sp>
          <p:nvSpPr>
            <p:cNvPr id="90117" name="Rectangle 5"/>
            <p:cNvSpPr>
              <a:spLocks noChangeArrowheads="1"/>
            </p:cNvSpPr>
            <p:nvPr/>
          </p:nvSpPr>
          <p:spPr bwMode="auto">
            <a:xfrm>
              <a:off x="382" y="4125"/>
              <a:ext cx="3549" cy="388"/>
            </a:xfrm>
            <a:prstGeom prst="rect">
              <a:avLst/>
            </a:prstGeom>
            <a:noFill/>
            <a:ln w="9525">
              <a:noFill/>
              <a:miter lim="800000"/>
              <a:headEnd/>
              <a:tailEnd/>
            </a:ln>
            <a:effectLst/>
          </p:spPr>
          <p:txBody>
            <a:bodyPr lIns="92388" tIns="46195" rIns="92388" bIns="46195">
              <a:spAutoFit/>
            </a:bodyPr>
            <a:lstStyle/>
            <a:p>
              <a:endParaRPr lang="tr-TR"/>
            </a:p>
          </p:txBody>
        </p:sp>
        <p:sp>
          <p:nvSpPr>
            <p:cNvPr id="90118" name="Rectangle 6"/>
            <p:cNvSpPr>
              <a:spLocks noChangeArrowheads="1"/>
            </p:cNvSpPr>
            <p:nvPr/>
          </p:nvSpPr>
          <p:spPr bwMode="auto">
            <a:xfrm>
              <a:off x="418" y="4146"/>
              <a:ext cx="2285"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effectLst/>
                  <a:latin typeface="Courier New" pitchFamily="49" charset="0"/>
                </a:rPr>
                <a:t>SQL&gt; 	SELECT	ename,  sal </a:t>
              </a:r>
            </a:p>
            <a:p>
              <a:pPr defTabSz="423863">
                <a:spcAft>
                  <a:spcPct val="24000"/>
                </a:spcAft>
              </a:pPr>
              <a:r>
                <a:rPr lang="tr-TR" sz="1100" b="1">
                  <a:effectLst/>
                  <a:latin typeface="Courier New" pitchFamily="49" charset="0"/>
                </a:rPr>
                <a:t>  2	FROM 		emp</a:t>
              </a:r>
            </a:p>
            <a:p>
              <a:pPr defTabSz="423863">
                <a:spcAft>
                  <a:spcPct val="24000"/>
                </a:spcAft>
              </a:pPr>
              <a:r>
                <a:rPr lang="tr-TR" sz="1100" b="1">
                  <a:effectLst/>
                  <a:latin typeface="Courier New" pitchFamily="49" charset="0"/>
                </a:rPr>
                <a:t>  3	ORDER BY	deptno, sal DESC;</a:t>
              </a:r>
            </a:p>
          </p:txBody>
        </p:sp>
      </p:grpSp>
    </p:spTree>
    <p:extLst>
      <p:ext uri="{BB962C8B-B14F-4D97-AF65-F5344CB8AC3E}">
        <p14:creationId xmlns:p14="http://schemas.microsoft.com/office/powerpoint/2010/main" val="2348342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SELECT ENAME "NAME",</a:t>
            </a:r>
            <a:r>
              <a:rPr lang="tr-TR" sz="1200"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SAL "MONTHLY SALARY" </a:t>
            </a:r>
            <a:endParaRPr lang="tr-TR"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a:t>
            </a:r>
            <a:r>
              <a:rPr lang="tr-TR" sz="1200" kern="1200" baseline="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EMP </a:t>
            </a:r>
            <a:endParaRPr lang="tr-TR"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SAL&gt;1</a:t>
            </a:r>
            <a:r>
              <a:rPr lang="tr-TR" sz="1200" kern="1200" dirty="0">
                <a:solidFill>
                  <a:schemeClr val="tx1"/>
                </a:solidFill>
                <a:effectLst/>
                <a:latin typeface="Times New Roman" pitchFamily="18" charset="0"/>
                <a:ea typeface="+mn-ea"/>
                <a:cs typeface="+mn-cs"/>
              </a:rPr>
              <a:t>0</a:t>
            </a:r>
            <a:r>
              <a:rPr lang="en-US" sz="1200" kern="1200" dirty="0">
                <a:solidFill>
                  <a:schemeClr val="tx1"/>
                </a:solidFill>
                <a:effectLst/>
                <a:latin typeface="Times New Roman" pitchFamily="18" charset="0"/>
                <a:ea typeface="+mn-ea"/>
                <a:cs typeface="+mn-cs"/>
              </a:rPr>
              <a:t>00 AND DEPTNO IN(10,</a:t>
            </a:r>
            <a:r>
              <a:rPr lang="tr-TR" sz="1200" kern="1200" dirty="0">
                <a:solidFill>
                  <a:schemeClr val="tx1"/>
                </a:solidFill>
                <a:effectLst/>
                <a:latin typeface="Times New Roman" pitchFamily="18" charset="0"/>
                <a:ea typeface="+mn-ea"/>
                <a:cs typeface="+mn-cs"/>
              </a:rPr>
              <a:t>2</a:t>
            </a:r>
            <a:r>
              <a:rPr lang="en-US" sz="1200" kern="1200" dirty="0">
                <a:solidFill>
                  <a:schemeClr val="tx1"/>
                </a:solidFill>
                <a:effectLst/>
                <a:latin typeface="Times New Roman" pitchFamily="18" charset="0"/>
                <a:ea typeface="+mn-ea"/>
                <a:cs typeface="+mn-cs"/>
              </a:rPr>
              <a:t>0); </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40</a:t>
            </a:fld>
            <a:endParaRPr lang="tr-TR"/>
          </a:p>
        </p:txBody>
      </p:sp>
    </p:spTree>
    <p:extLst>
      <p:ext uri="{BB962C8B-B14F-4D97-AF65-F5344CB8AC3E}">
        <p14:creationId xmlns:p14="http://schemas.microsoft.com/office/powerpoint/2010/main" val="378358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29F9C-CFE8-4608-AD99-007703A4B9AD}" type="slidenum">
              <a:rPr lang="tr-TR"/>
              <a:pPr/>
              <a:t>4</a:t>
            </a:fld>
            <a:endParaRPr lang="tr-TR"/>
          </a:p>
        </p:txBody>
      </p:sp>
      <p:sp>
        <p:nvSpPr>
          <p:cNvPr id="10242"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0243" name="Rectangle 3"/>
          <p:cNvSpPr>
            <a:spLocks noGrp="1" noChangeArrowheads="1"/>
          </p:cNvSpPr>
          <p:nvPr>
            <p:ph type="body" idx="1"/>
          </p:nvPr>
        </p:nvSpPr>
        <p:spPr>
          <a:xfrm>
            <a:off x="550335" y="3586164"/>
            <a:ext cx="8039100" cy="2817019"/>
          </a:xfrm>
          <a:noFill/>
          <a:ln/>
        </p:spPr>
        <p:txBody>
          <a:bodyPr lIns="90796" tIns="44601" rIns="90796" bIns="44601"/>
          <a:lstStyle/>
          <a:p>
            <a:r>
              <a:rPr lang="tr-TR" dirty="0"/>
              <a:t>Capabilities of SQL SELECT Statements</a:t>
            </a:r>
          </a:p>
          <a:p>
            <a:pPr lvl="1"/>
            <a:r>
              <a:rPr lang="tr-TR" dirty="0"/>
              <a:t>A </a:t>
            </a:r>
            <a:r>
              <a:rPr lang="tr-TR" dirty="0">
                <a:solidFill>
                  <a:srgbClr val="FC0128"/>
                </a:solidFill>
              </a:rPr>
              <a:t>SELECT </a:t>
            </a:r>
            <a:r>
              <a:rPr lang="tr-TR" dirty="0"/>
              <a:t>statement retrieves information from the database. Using a SELECT statement, you can do the following:</a:t>
            </a:r>
          </a:p>
          <a:p>
            <a:pPr lvl="2"/>
            <a:r>
              <a:rPr lang="tr-TR" dirty="0"/>
              <a:t>Selection: You can use the selection capability in SQL to choose the rows in a table that you want returned by a query. You can use various criteria to selectively restrict the rows that you see.</a:t>
            </a:r>
          </a:p>
          <a:p>
            <a:pPr lvl="2"/>
            <a:r>
              <a:rPr lang="tr-TR" dirty="0"/>
              <a:t>Projection: You can use the projection capability in SQL to choose the columns in a table that you want returned by your query. You can choose as few or as many columns of the table as you require. </a:t>
            </a:r>
          </a:p>
          <a:p>
            <a:pPr lvl="2"/>
            <a:r>
              <a:rPr lang="tr-TR" dirty="0"/>
              <a:t>Join: You can use the join capability in SQL to bring together data that is stored in different tables by creating a link between them. You will learn more about joins in a later lesson.</a:t>
            </a:r>
            <a:r>
              <a:rPr lang="tr-TR" b="1" dirty="0"/>
              <a:t> </a:t>
            </a:r>
          </a:p>
          <a:p>
            <a:pPr lvl="1"/>
            <a:endParaRPr lang="tr-TR" b="1" dirty="0">
              <a:solidFill>
                <a:schemeClr val="accent2"/>
              </a:solidFill>
              <a:latin typeface="Arial" charset="0"/>
            </a:endParaRPr>
          </a:p>
          <a:p>
            <a:pPr lvl="1"/>
            <a:endParaRPr lang="tr-TR" b="1" dirty="0">
              <a:solidFill>
                <a:schemeClr val="accent2"/>
              </a:solidFill>
              <a:latin typeface="Arial" charset="0"/>
            </a:endParaRPr>
          </a:p>
          <a:p>
            <a:r>
              <a:rPr lang="tr-TR" dirty="0">
                <a:solidFill>
                  <a:schemeClr val="accent2"/>
                </a:solidFill>
              </a:rPr>
              <a:t>Instructor Note </a:t>
            </a:r>
          </a:p>
          <a:p>
            <a:pPr lvl="1"/>
            <a:r>
              <a:rPr lang="tr-TR" dirty="0">
                <a:solidFill>
                  <a:schemeClr val="accent2"/>
                </a:solidFill>
              </a:rPr>
              <a:t>Inform students that selection and projection are often considered horizontal and vertical partitioning.</a:t>
            </a:r>
            <a:r>
              <a:rPr lang="tr-TR" dirty="0"/>
              <a:t> </a:t>
            </a:r>
          </a:p>
        </p:txBody>
      </p:sp>
    </p:spTree>
    <p:extLst>
      <p:ext uri="{BB962C8B-B14F-4D97-AF65-F5344CB8AC3E}">
        <p14:creationId xmlns:p14="http://schemas.microsoft.com/office/powerpoint/2010/main" val="1220357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SELECT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deptno</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 </a:t>
            </a:r>
            <a:r>
              <a:rPr lang="en-US" sz="1200" kern="1200" dirty="0" err="1">
                <a:solidFill>
                  <a:schemeClr val="tx1"/>
                </a:solidFill>
                <a:effectLst/>
                <a:latin typeface="Times New Roman" pitchFamily="18" charset="0"/>
                <a:ea typeface="+mn-ea"/>
                <a:cs typeface="+mn-cs"/>
              </a:rPr>
              <a:t>emp</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a:t>
            </a:r>
            <a:r>
              <a:rPr lang="tr-TR" sz="1200" kern="1200" dirty="0" err="1">
                <a:solidFill>
                  <a:schemeClr val="tx1"/>
                </a:solidFill>
                <a:effectLst/>
                <a:latin typeface="Times New Roman" pitchFamily="18" charset="0"/>
                <a:ea typeface="+mn-ea"/>
                <a:cs typeface="+mn-cs"/>
              </a:rPr>
              <a:t>job</a:t>
            </a:r>
            <a:r>
              <a:rPr lang="en-US" sz="1200" kern="1200" dirty="0">
                <a:solidFill>
                  <a:schemeClr val="tx1"/>
                </a:solidFill>
                <a:effectLst/>
                <a:latin typeface="Times New Roman" pitchFamily="18" charset="0"/>
                <a:ea typeface="+mn-ea"/>
                <a:cs typeface="+mn-cs"/>
              </a:rPr>
              <a:t> IN (</a:t>
            </a:r>
            <a:r>
              <a:rPr lang="tr-TR" sz="1200" kern="1200" dirty="0">
                <a:solidFill>
                  <a:schemeClr val="tx1"/>
                </a:solidFill>
                <a:effectLst/>
                <a:latin typeface="Times New Roman" pitchFamily="18" charset="0"/>
                <a:ea typeface="+mn-ea"/>
                <a:cs typeface="+mn-cs"/>
              </a:rPr>
              <a:t>‘PRESIDENT’</a:t>
            </a:r>
            <a:r>
              <a:rPr lang="en-US" sz="1200" kern="1200" dirty="0">
                <a:solidFill>
                  <a:schemeClr val="tx1"/>
                </a:solidFill>
                <a:effectLst/>
                <a:latin typeface="Times New Roman" pitchFamily="18" charset="0"/>
                <a:ea typeface="+mn-ea"/>
                <a:cs typeface="+mn-cs"/>
              </a:rPr>
              <a:t>, </a:t>
            </a:r>
            <a:r>
              <a:rPr lang="tr-TR" sz="1200" kern="1200" dirty="0">
                <a:solidFill>
                  <a:schemeClr val="tx1"/>
                </a:solidFill>
                <a:effectLst/>
                <a:latin typeface="Times New Roman" pitchFamily="18" charset="0"/>
                <a:ea typeface="+mn-ea"/>
                <a:cs typeface="+mn-cs"/>
              </a:rPr>
              <a:t>‘MANAGER’</a:t>
            </a:r>
            <a:r>
              <a:rPr lang="en-US" sz="1200" kern="1200" dirty="0">
                <a:solidFill>
                  <a:schemeClr val="tx1"/>
                </a:solidFill>
                <a:effectLst/>
                <a:latin typeface="Times New Roman" pitchFamily="18" charset="0"/>
                <a:ea typeface="+mn-ea"/>
                <a:cs typeface="+mn-cs"/>
              </a:rPr>
              <a:t>)</a:t>
            </a:r>
            <a:r>
              <a:rPr lang="tr-TR" sz="1200" kern="1200" dirty="0">
                <a:solidFill>
                  <a:schemeClr val="tx1"/>
                </a:solidFill>
                <a:effectLst/>
                <a:latin typeface="Times New Roman" pitchFamily="18" charset="0"/>
                <a:ea typeface="+mn-ea"/>
                <a:cs typeface="+mn-cs"/>
              </a:rPr>
              <a:t> // </a:t>
            </a:r>
            <a:r>
              <a:rPr lang="tr-TR" sz="1200" kern="1200" dirty="0" err="1">
                <a:solidFill>
                  <a:schemeClr val="tx1"/>
                </a:solidFill>
                <a:effectLst/>
                <a:latin typeface="Times New Roman" pitchFamily="18" charset="0"/>
                <a:ea typeface="+mn-ea"/>
                <a:cs typeface="+mn-cs"/>
              </a:rPr>
              <a:t>job</a:t>
            </a:r>
            <a:r>
              <a:rPr lang="tr-TR" sz="1200" kern="1200" dirty="0">
                <a:solidFill>
                  <a:schemeClr val="tx1"/>
                </a:solidFill>
                <a:effectLst/>
                <a:latin typeface="Times New Roman" pitchFamily="18" charset="0"/>
                <a:ea typeface="+mn-ea"/>
                <a:cs typeface="+mn-cs"/>
              </a:rPr>
              <a:t>=‘PRESIDENT’ </a:t>
            </a:r>
            <a:r>
              <a:rPr lang="tr-TR" sz="1200" kern="1200" dirty="0" err="1">
                <a:solidFill>
                  <a:schemeClr val="tx1"/>
                </a:solidFill>
                <a:effectLst/>
                <a:latin typeface="Times New Roman" pitchFamily="18" charset="0"/>
                <a:ea typeface="+mn-ea"/>
                <a:cs typeface="+mn-cs"/>
              </a:rPr>
              <a:t>or</a:t>
            </a:r>
            <a:r>
              <a:rPr lang="tr-TR" sz="1200" kern="1200" dirty="0">
                <a:solidFill>
                  <a:schemeClr val="tx1"/>
                </a:solidFill>
                <a:effectLst/>
                <a:latin typeface="Times New Roman" pitchFamily="18" charset="0"/>
                <a:ea typeface="+mn-ea"/>
                <a:cs typeface="+mn-cs"/>
              </a:rPr>
              <a:t> </a:t>
            </a:r>
            <a:r>
              <a:rPr lang="tr-TR" sz="1200" kern="1200" dirty="0" err="1">
                <a:solidFill>
                  <a:schemeClr val="tx1"/>
                </a:solidFill>
                <a:effectLst/>
                <a:latin typeface="Times New Roman" pitchFamily="18" charset="0"/>
                <a:ea typeface="+mn-ea"/>
                <a:cs typeface="+mn-cs"/>
              </a:rPr>
              <a:t>job</a:t>
            </a:r>
            <a:r>
              <a:rPr lang="tr-TR" sz="1200" kern="1200" dirty="0">
                <a:solidFill>
                  <a:schemeClr val="tx1"/>
                </a:solidFill>
                <a:effectLst/>
                <a:latin typeface="Times New Roman" pitchFamily="18" charset="0"/>
                <a:ea typeface="+mn-ea"/>
                <a:cs typeface="+mn-cs"/>
              </a:rPr>
              <a:t>=‘MANAGER’</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ORDER BY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42</a:t>
            </a:fld>
            <a:endParaRPr lang="tr-TR"/>
          </a:p>
        </p:txBody>
      </p:sp>
    </p:spTree>
    <p:extLst>
      <p:ext uri="{BB962C8B-B14F-4D97-AF65-F5344CB8AC3E}">
        <p14:creationId xmlns:p14="http://schemas.microsoft.com/office/powerpoint/2010/main" val="258493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Times New Roman" pitchFamily="18" charset="0"/>
                <a:ea typeface="+mn-ea"/>
                <a:cs typeface="+mn-cs"/>
              </a:rPr>
              <a:t>S</a:t>
            </a:r>
            <a:r>
              <a:rPr lang="en-US" sz="1200" kern="1200" dirty="0">
                <a:solidFill>
                  <a:schemeClr val="tx1"/>
                </a:solidFill>
                <a:effectLst/>
                <a:latin typeface="Times New Roman" pitchFamily="18" charset="0"/>
                <a:ea typeface="+mn-ea"/>
                <a:cs typeface="+mn-cs"/>
              </a:rPr>
              <a:t>ELECT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 job, </a:t>
            </a:r>
            <a:r>
              <a:rPr lang="en-US" sz="1200" kern="1200" dirty="0" err="1">
                <a:solidFill>
                  <a:schemeClr val="tx1"/>
                </a:solidFill>
                <a:effectLst/>
                <a:latin typeface="Times New Roman" pitchFamily="18" charset="0"/>
                <a:ea typeface="+mn-ea"/>
                <a:cs typeface="+mn-cs"/>
              </a:rPr>
              <a:t>sal</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 </a:t>
            </a:r>
            <a:r>
              <a:rPr lang="en-US" sz="1200" kern="1200" dirty="0" err="1">
                <a:solidFill>
                  <a:schemeClr val="tx1"/>
                </a:solidFill>
                <a:effectLst/>
                <a:latin typeface="Times New Roman" pitchFamily="18" charset="0"/>
                <a:ea typeface="+mn-ea"/>
                <a:cs typeface="+mn-cs"/>
              </a:rPr>
              <a:t>emp</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a:t>
            </a:r>
            <a:r>
              <a:rPr lang="en-US" sz="1200" kern="1200" dirty="0" err="1">
                <a:solidFill>
                  <a:schemeClr val="tx1"/>
                </a:solidFill>
                <a:effectLst/>
                <a:latin typeface="Times New Roman" pitchFamily="18" charset="0"/>
                <a:ea typeface="+mn-ea"/>
                <a:cs typeface="+mn-cs"/>
              </a:rPr>
              <a:t>sal</a:t>
            </a:r>
            <a:r>
              <a:rPr lang="en-US" sz="1200" kern="1200" dirty="0">
                <a:solidFill>
                  <a:schemeClr val="tx1"/>
                </a:solidFill>
                <a:effectLst/>
                <a:latin typeface="Times New Roman" pitchFamily="18" charset="0"/>
                <a:ea typeface="+mn-ea"/>
                <a:cs typeface="+mn-cs"/>
              </a:rPr>
              <a:t> NOT IN (1000, 3000, 5000);</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44</a:t>
            </a:fld>
            <a:endParaRPr lang="tr-TR"/>
          </a:p>
        </p:txBody>
      </p:sp>
    </p:spTree>
    <p:extLst>
      <p:ext uri="{BB962C8B-B14F-4D97-AF65-F5344CB8AC3E}">
        <p14:creationId xmlns:p14="http://schemas.microsoft.com/office/powerpoint/2010/main" val="1397229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55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85 minutes	Total</a:t>
            </a:r>
          </a:p>
        </p:txBody>
      </p:sp>
      <p:sp>
        <p:nvSpPr>
          <p:cNvPr id="9216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2054139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1044F557-8DF3-4C1A-8EFE-F8356533C13A}" type="slidenum">
              <a:rPr lang="tr-TR"/>
              <a:pPr/>
              <a:t>47</a:t>
            </a:fld>
            <a:endParaRPr lang="tr-TR"/>
          </a:p>
        </p:txBody>
      </p:sp>
      <p:sp>
        <p:nvSpPr>
          <p:cNvPr id="94210" name="Rectangle 2"/>
          <p:cNvSpPr>
            <a:spLocks noChangeArrowheads="1"/>
          </p:cNvSpPr>
          <p:nvPr/>
        </p:nvSpPr>
        <p:spPr bwMode="auto">
          <a:xfrm>
            <a:off x="5177369" y="1"/>
            <a:ext cx="3966633" cy="347663"/>
          </a:xfrm>
          <a:prstGeom prst="rect">
            <a:avLst/>
          </a:prstGeom>
          <a:noFill/>
          <a:ln w="9525">
            <a:noFill/>
            <a:miter lim="800000"/>
            <a:headEnd/>
            <a:tailEnd/>
          </a:ln>
          <a:effectLst/>
        </p:spPr>
        <p:txBody>
          <a:bodyPr wrap="none" anchor="ctr"/>
          <a:lstStyle/>
          <a:p>
            <a:endParaRPr lang="tr-TR"/>
          </a:p>
        </p:txBody>
      </p:sp>
      <p:sp>
        <p:nvSpPr>
          <p:cNvPr id="94211" name="Rectangle 3"/>
          <p:cNvSpPr>
            <a:spLocks noChangeArrowheads="1"/>
          </p:cNvSpPr>
          <p:nvPr/>
        </p:nvSpPr>
        <p:spPr bwMode="auto">
          <a:xfrm>
            <a:off x="-2117" y="1"/>
            <a:ext cx="3960284" cy="347663"/>
          </a:xfrm>
          <a:prstGeom prst="rect">
            <a:avLst/>
          </a:prstGeom>
          <a:noFill/>
          <a:ln w="9525">
            <a:noFill/>
            <a:miter lim="800000"/>
            <a:headEnd/>
            <a:tailEnd/>
          </a:ln>
          <a:effectLst/>
        </p:spPr>
        <p:txBody>
          <a:bodyPr wrap="none" anchor="ctr"/>
          <a:lstStyle/>
          <a:p>
            <a:endParaRPr lang="tr-TR"/>
          </a:p>
        </p:txBody>
      </p:sp>
      <p:sp>
        <p:nvSpPr>
          <p:cNvPr id="94212" name="Rectangle 4"/>
          <p:cNvSpPr>
            <a:spLocks noGrp="1" noChangeArrowheads="1"/>
          </p:cNvSpPr>
          <p:nvPr>
            <p:ph type="body" idx="1"/>
          </p:nvPr>
        </p:nvSpPr>
        <p:spPr>
          <a:xfrm>
            <a:off x="510117" y="3537349"/>
            <a:ext cx="8288867" cy="2817019"/>
          </a:xfrm>
          <a:noFill/>
          <a:ln/>
        </p:spPr>
        <p:txBody>
          <a:bodyPr lIns="89202" tIns="43008" rIns="89202" bIns="43008"/>
          <a:lstStyle/>
          <a:p>
            <a:r>
              <a:rPr lang="tr-TR" dirty="0"/>
              <a:t>Case Conversion Functions (continued)</a:t>
            </a:r>
          </a:p>
          <a:p>
            <a:pPr lvl="1"/>
            <a:r>
              <a:rPr lang="tr-TR" dirty="0"/>
              <a:t>The slide example displays the employee number, name, and department number of employee BLAKE. </a:t>
            </a:r>
          </a:p>
          <a:p>
            <a:pPr lvl="1"/>
            <a:r>
              <a:rPr lang="tr-TR" dirty="0"/>
              <a:t>The WHERE clause of the first SQL statement specifies the employee name as </a:t>
            </a:r>
            <a:r>
              <a:rPr lang="tr-TR" dirty="0">
                <a:latin typeface="Courier New" pitchFamily="49" charset="0"/>
              </a:rPr>
              <a:t>'</a:t>
            </a:r>
            <a:r>
              <a:rPr lang="tr-TR" dirty="0"/>
              <a:t>blake.</a:t>
            </a:r>
            <a:r>
              <a:rPr lang="tr-TR" dirty="0">
                <a:latin typeface="Courier New" pitchFamily="49" charset="0"/>
              </a:rPr>
              <a:t>'</a:t>
            </a:r>
            <a:r>
              <a:rPr lang="tr-TR" dirty="0"/>
              <a:t> Since all the data in the EMP table is stored in uppercase, the name </a:t>
            </a:r>
            <a:r>
              <a:rPr lang="tr-TR" dirty="0">
                <a:latin typeface="Courier New" pitchFamily="49" charset="0"/>
              </a:rPr>
              <a:t>'</a:t>
            </a:r>
            <a:r>
              <a:rPr lang="tr-TR" dirty="0"/>
              <a:t>blake</a:t>
            </a:r>
            <a:r>
              <a:rPr lang="tr-TR" dirty="0">
                <a:latin typeface="Courier New" pitchFamily="49" charset="0"/>
              </a:rPr>
              <a:t>'</a:t>
            </a:r>
            <a:r>
              <a:rPr lang="tr-TR" dirty="0"/>
              <a:t> does not find a match in the EMP table and as a result no rows are selected.</a:t>
            </a:r>
          </a:p>
          <a:p>
            <a:pPr lvl="1"/>
            <a:r>
              <a:rPr lang="tr-TR" dirty="0"/>
              <a:t>The WHERE clause of the second SQL statement specifies that the employee name in the EMP table is compared to </a:t>
            </a:r>
            <a:r>
              <a:rPr lang="tr-TR" dirty="0">
                <a:latin typeface="Courier New" pitchFamily="49" charset="0"/>
              </a:rPr>
              <a:t>'</a:t>
            </a:r>
            <a:r>
              <a:rPr lang="tr-TR" dirty="0"/>
              <a:t>blake</a:t>
            </a:r>
            <a:r>
              <a:rPr lang="tr-TR" dirty="0">
                <a:latin typeface="Courier New" pitchFamily="49" charset="0"/>
              </a:rPr>
              <a:t>',</a:t>
            </a:r>
            <a:r>
              <a:rPr lang="tr-TR" dirty="0"/>
              <a:t>converted to upper case. Since both the names are in uppercase now, a match is found and one row is selected. The WHERE clause can be rewritten in the following manner to produce the same result: </a:t>
            </a:r>
          </a:p>
          <a:p>
            <a:pPr lvl="1"/>
            <a:endParaRPr lang="tr-TR" dirty="0"/>
          </a:p>
          <a:p>
            <a:pPr lvl="1"/>
            <a:endParaRPr lang="tr-TR" dirty="0"/>
          </a:p>
          <a:p>
            <a:pPr lvl="1"/>
            <a:r>
              <a:rPr lang="tr-TR" dirty="0"/>
              <a:t>The name in the output appears as it was stored in the database. To display the name with the first letter capitalized, use the INITCAP function in the SELECT statement.</a:t>
            </a:r>
          </a:p>
          <a:p>
            <a:endParaRPr lang="tr-TR" b="1" dirty="0"/>
          </a:p>
        </p:txBody>
      </p:sp>
      <p:sp>
        <p:nvSpPr>
          <p:cNvPr id="9421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4214" name="Rectangle 6"/>
          <p:cNvSpPr>
            <a:spLocks noChangeArrowheads="1"/>
          </p:cNvSpPr>
          <p:nvPr/>
        </p:nvSpPr>
        <p:spPr bwMode="auto">
          <a:xfrm>
            <a:off x="812800" y="4913711"/>
            <a:ext cx="2188698" cy="252916"/>
          </a:xfrm>
          <a:prstGeom prst="rect">
            <a:avLst/>
          </a:prstGeom>
          <a:noFill/>
          <a:ln w="9525">
            <a:noFill/>
            <a:miter lim="800000"/>
            <a:headEnd/>
            <a:tailEnd/>
          </a:ln>
          <a:effectLst/>
        </p:spPr>
        <p:txBody>
          <a:bodyPr wrap="none" lIns="87609" tIns="41415" rIns="87609" bIns="41415">
            <a:spAutoFit/>
          </a:bodyPr>
          <a:lstStyle/>
          <a:p>
            <a:pPr defTabSz="365125"/>
            <a:r>
              <a:rPr lang="tr-TR" sz="1100" b="1">
                <a:effectLst/>
                <a:latin typeface="Courier New" pitchFamily="49" charset="0"/>
              </a:rPr>
              <a:t>… WHERE	ename = 'BLAKE'</a:t>
            </a:r>
          </a:p>
        </p:txBody>
      </p:sp>
      <p:grpSp>
        <p:nvGrpSpPr>
          <p:cNvPr id="94215" name="Group 7"/>
          <p:cNvGrpSpPr>
            <a:grpSpLocks/>
          </p:cNvGrpSpPr>
          <p:nvPr/>
        </p:nvGrpSpPr>
        <p:grpSpPr bwMode="auto">
          <a:xfrm>
            <a:off x="783169" y="5469732"/>
            <a:ext cx="3943217" cy="619511"/>
            <a:chOff x="368" y="4586"/>
            <a:chExt cx="1852" cy="519"/>
          </a:xfrm>
        </p:grpSpPr>
        <p:sp>
          <p:nvSpPr>
            <p:cNvPr id="94216" name="Rectangle 8"/>
            <p:cNvSpPr>
              <a:spLocks noChangeArrowheads="1"/>
            </p:cNvSpPr>
            <p:nvPr/>
          </p:nvSpPr>
          <p:spPr bwMode="auto">
            <a:xfrm>
              <a:off x="368" y="4586"/>
              <a:ext cx="86" cy="385"/>
            </a:xfrm>
            <a:prstGeom prst="rect">
              <a:avLst/>
            </a:prstGeom>
            <a:noFill/>
            <a:ln w="9525">
              <a:noFill/>
              <a:miter lim="800000"/>
              <a:headEnd/>
              <a:tailEnd/>
            </a:ln>
            <a:effectLst/>
          </p:spPr>
          <p:txBody>
            <a:bodyPr wrap="none" lIns="90796" tIns="44601" rIns="90796" bIns="44601">
              <a:spAutoFit/>
            </a:bodyPr>
            <a:lstStyle/>
            <a:p>
              <a:endParaRPr lang="tr-TR"/>
            </a:p>
          </p:txBody>
        </p:sp>
        <p:sp>
          <p:nvSpPr>
            <p:cNvPr id="94217" name="Rectangle 9"/>
            <p:cNvSpPr>
              <a:spLocks noChangeArrowheads="1"/>
            </p:cNvSpPr>
            <p:nvPr/>
          </p:nvSpPr>
          <p:spPr bwMode="auto">
            <a:xfrm>
              <a:off x="402" y="4604"/>
              <a:ext cx="1818" cy="501"/>
            </a:xfrm>
            <a:prstGeom prst="rect">
              <a:avLst/>
            </a:prstGeom>
            <a:noFill/>
            <a:ln w="9525">
              <a:noFill/>
              <a:miter lim="800000"/>
              <a:headEnd/>
              <a:tailEnd/>
            </a:ln>
            <a:effectLst/>
          </p:spPr>
          <p:txBody>
            <a:bodyPr wrap="none" lIns="90796" tIns="44601" rIns="90796" bIns="44601">
              <a:spAutoFit/>
            </a:bodyPr>
            <a:lstStyle/>
            <a:p>
              <a:pPr defTabSz="873125">
                <a:tabLst>
                  <a:tab pos="1211263" algn="l"/>
                </a:tabLst>
              </a:pPr>
              <a:r>
                <a:rPr lang="tr-TR" sz="1100" b="1">
                  <a:solidFill>
                    <a:srgbClr val="000000"/>
                  </a:solidFill>
                  <a:effectLst/>
                  <a:latin typeface="Courier New" pitchFamily="49" charset="0"/>
                </a:rPr>
                <a:t>SQL&gt; SELECT   	empno, INITCAP(ename), deptno</a:t>
              </a:r>
            </a:p>
            <a:p>
              <a:pPr defTabSz="873125">
                <a:tabLst>
                  <a:tab pos="1211263" algn="l"/>
                </a:tabLst>
              </a:pPr>
              <a:r>
                <a:rPr lang="tr-TR" sz="1100" b="1">
                  <a:solidFill>
                    <a:srgbClr val="000000"/>
                  </a:solidFill>
                  <a:effectLst/>
                  <a:latin typeface="Courier New" pitchFamily="49" charset="0"/>
                </a:rPr>
                <a:t>  2  FROM	emp</a:t>
              </a:r>
            </a:p>
            <a:p>
              <a:pPr defTabSz="873125">
                <a:tabLst>
                  <a:tab pos="1211263" algn="l"/>
                </a:tabLst>
              </a:pPr>
              <a:r>
                <a:rPr lang="tr-TR" sz="1100" b="1">
                  <a:solidFill>
                    <a:srgbClr val="000000"/>
                  </a:solidFill>
                  <a:effectLst/>
                  <a:latin typeface="Courier New" pitchFamily="49" charset="0"/>
                </a:rPr>
                <a:t>  3  WHERE    ename = UPPER(</a:t>
              </a:r>
              <a:r>
                <a:rPr lang="tr-TR" sz="1100" b="1">
                  <a:effectLst/>
                  <a:latin typeface="Courier New" pitchFamily="49" charset="0"/>
                </a:rPr>
                <a:t>'</a:t>
              </a:r>
              <a:r>
                <a:rPr lang="tr-TR" sz="1100" b="1">
                  <a:solidFill>
                    <a:srgbClr val="000000"/>
                  </a:solidFill>
                  <a:effectLst/>
                  <a:latin typeface="Courier New" pitchFamily="49" charset="0"/>
                </a:rPr>
                <a:t>blake</a:t>
              </a:r>
              <a:r>
                <a:rPr lang="tr-TR" sz="1100" b="1">
                  <a:effectLst/>
                  <a:latin typeface="Courier New" pitchFamily="49" charset="0"/>
                </a:rPr>
                <a:t>')</a:t>
              </a:r>
              <a:r>
                <a:rPr lang="tr-TR" sz="1100" b="1">
                  <a:solidFill>
                    <a:srgbClr val="000000"/>
                  </a:solidFill>
                  <a:effectLst/>
                  <a:latin typeface="Courier New" pitchFamily="49" charset="0"/>
                </a:rPr>
                <a:t>;</a:t>
              </a:r>
            </a:p>
          </p:txBody>
        </p:sp>
      </p:grpSp>
    </p:spTree>
    <p:extLst>
      <p:ext uri="{BB962C8B-B14F-4D97-AF65-F5344CB8AC3E}">
        <p14:creationId xmlns:p14="http://schemas.microsoft.com/office/powerpoint/2010/main" val="1768702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AB69845-AD11-47C2-9323-82FEECB8EBE4}" type="slidenum">
              <a:rPr lang="tr-TR"/>
              <a:pPr/>
              <a:t>48</a:t>
            </a:fld>
            <a:endParaRPr lang="tr-TR"/>
          </a:p>
        </p:txBody>
      </p:sp>
      <p:sp>
        <p:nvSpPr>
          <p:cNvPr id="9625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6259"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Character Manipulation Functions (continued)</a:t>
            </a:r>
          </a:p>
          <a:p>
            <a:pPr lvl="1"/>
            <a:r>
              <a:rPr lang="tr-TR" dirty="0"/>
              <a:t>The slide example displays employee name and job joined together, length of the employee name, and the numeric position of the letter A in the employee name, for all employees who are in sales. </a:t>
            </a:r>
          </a:p>
          <a:p>
            <a:r>
              <a:rPr lang="tr-TR" dirty="0"/>
              <a:t>Example</a:t>
            </a:r>
          </a:p>
          <a:p>
            <a:pPr lvl="1"/>
            <a:r>
              <a:rPr lang="tr-TR" dirty="0"/>
              <a:t>Modify the SQL statement on the slide to display the data for those employees whose names end with an N.</a:t>
            </a:r>
          </a:p>
          <a:p>
            <a:endParaRPr lang="tr-TR" b="1" dirty="0"/>
          </a:p>
        </p:txBody>
      </p:sp>
      <p:sp>
        <p:nvSpPr>
          <p:cNvPr id="96260" name="Rectangle 4"/>
          <p:cNvSpPr>
            <a:spLocks noChangeArrowheads="1"/>
          </p:cNvSpPr>
          <p:nvPr/>
        </p:nvSpPr>
        <p:spPr bwMode="auto">
          <a:xfrm>
            <a:off x="808568" y="4502944"/>
            <a:ext cx="7577667" cy="604838"/>
          </a:xfrm>
          <a:prstGeom prst="rect">
            <a:avLst/>
          </a:prstGeom>
          <a:noFill/>
          <a:ln w="9525">
            <a:noFill/>
            <a:miter lim="800000"/>
            <a:headEnd/>
            <a:tailEnd/>
          </a:ln>
          <a:effectLst/>
        </p:spPr>
        <p:txBody>
          <a:bodyPr wrap="none" anchor="ctr"/>
          <a:lstStyle/>
          <a:p>
            <a:endParaRPr lang="tr-TR"/>
          </a:p>
        </p:txBody>
      </p:sp>
      <p:sp>
        <p:nvSpPr>
          <p:cNvPr id="96261" name="Rectangle 5"/>
          <p:cNvSpPr>
            <a:spLocks noChangeArrowheads="1"/>
          </p:cNvSpPr>
          <p:nvPr/>
        </p:nvSpPr>
        <p:spPr bwMode="auto">
          <a:xfrm>
            <a:off x="804333" y="5178028"/>
            <a:ext cx="7579784" cy="604838"/>
          </a:xfrm>
          <a:prstGeom prst="rect">
            <a:avLst/>
          </a:prstGeom>
          <a:noFill/>
          <a:ln w="9525">
            <a:noFill/>
            <a:miter lim="800000"/>
            <a:headEnd/>
            <a:tailEnd/>
          </a:ln>
          <a:effectLst/>
        </p:spPr>
        <p:txBody>
          <a:bodyPr wrap="none" anchor="ctr"/>
          <a:lstStyle/>
          <a:p>
            <a:endParaRPr lang="tr-TR"/>
          </a:p>
        </p:txBody>
      </p:sp>
      <p:sp>
        <p:nvSpPr>
          <p:cNvPr id="96262" name="Rectangle 6"/>
          <p:cNvSpPr>
            <a:spLocks noChangeArrowheads="1"/>
          </p:cNvSpPr>
          <p:nvPr/>
        </p:nvSpPr>
        <p:spPr bwMode="auto">
          <a:xfrm>
            <a:off x="681567" y="5183983"/>
            <a:ext cx="7528984" cy="760747"/>
          </a:xfrm>
          <a:prstGeom prst="rect">
            <a:avLst/>
          </a:prstGeom>
          <a:noFill/>
          <a:ln w="9525">
            <a:noFill/>
            <a:miter lim="800000"/>
            <a:headEnd/>
            <a:tailEnd/>
          </a:ln>
          <a:effectLst/>
        </p:spPr>
        <p:txBody>
          <a:bodyPr lIns="87609" tIns="41415" rIns="87609" bIns="41415">
            <a:spAutoFit/>
          </a:bodyPr>
          <a:lstStyle/>
          <a:p>
            <a:pPr defTabSz="790575">
              <a:tabLst>
                <a:tab pos="109538" algn="l"/>
              </a:tabLst>
            </a:pPr>
            <a:r>
              <a:rPr lang="tr-TR" sz="1100" dirty="0">
                <a:effectLst/>
                <a:latin typeface="Courier New" pitchFamily="49" charset="0"/>
              </a:rPr>
              <a:t>	ENAME    CONCAT(ENAME,JOB)   LENGTH(ENAME) INSTR(ENAME,'A')</a:t>
            </a:r>
          </a:p>
          <a:p>
            <a:pPr defTabSz="790575">
              <a:tabLst>
                <a:tab pos="109538" algn="l"/>
              </a:tabLst>
            </a:pPr>
            <a:r>
              <a:rPr lang="tr-TR" sz="1100" dirty="0">
                <a:effectLst/>
                <a:latin typeface="Courier New" pitchFamily="49" charset="0"/>
              </a:rPr>
              <a:t>	-------- ------------------- ------------- ----------------</a:t>
            </a:r>
          </a:p>
          <a:p>
            <a:pPr defTabSz="790575">
              <a:tabLst>
                <a:tab pos="109538" algn="l"/>
              </a:tabLst>
            </a:pPr>
            <a:r>
              <a:rPr lang="tr-TR" sz="1100" dirty="0">
                <a:effectLst/>
                <a:latin typeface="Courier New" pitchFamily="49" charset="0"/>
              </a:rPr>
              <a:t>	MARTIN   MARTINSALESMAN                  6                2</a:t>
            </a:r>
          </a:p>
          <a:p>
            <a:pPr defTabSz="790575">
              <a:tabLst>
                <a:tab pos="109538" algn="l"/>
              </a:tabLst>
            </a:pPr>
            <a:r>
              <a:rPr lang="tr-TR" sz="1100" dirty="0">
                <a:effectLst/>
                <a:latin typeface="Courier New" pitchFamily="49" charset="0"/>
              </a:rPr>
              <a:t>	ALLEN    ALLENSALESMAN                   5                1</a:t>
            </a:r>
          </a:p>
        </p:txBody>
      </p:sp>
      <p:sp>
        <p:nvSpPr>
          <p:cNvPr id="96263" name="Rectangle 7"/>
          <p:cNvSpPr>
            <a:spLocks noChangeArrowheads="1"/>
          </p:cNvSpPr>
          <p:nvPr/>
        </p:nvSpPr>
        <p:spPr bwMode="auto">
          <a:xfrm>
            <a:off x="825500" y="4512469"/>
            <a:ext cx="8051800" cy="763964"/>
          </a:xfrm>
          <a:prstGeom prst="rect">
            <a:avLst/>
          </a:prstGeom>
          <a:noFill/>
          <a:ln w="9525">
            <a:noFill/>
            <a:miter lim="800000"/>
            <a:headEnd/>
            <a:tailEnd/>
          </a:ln>
          <a:effectLst/>
        </p:spPr>
        <p:txBody>
          <a:bodyPr lIns="89202" tIns="43008" rIns="89202" bIns="43008">
            <a:spAutoFit/>
          </a:bodyPr>
          <a:lstStyle/>
          <a:p>
            <a:pPr defTabSz="790575">
              <a:tabLst>
                <a:tab pos="1152525" algn="l"/>
              </a:tabLst>
            </a:pPr>
            <a:r>
              <a:rPr lang="tr-TR" sz="1100" b="1">
                <a:solidFill>
                  <a:srgbClr val="000000"/>
                </a:solidFill>
                <a:effectLst/>
                <a:latin typeface="Courier New" pitchFamily="49" charset="0"/>
              </a:rPr>
              <a:t>SQL&gt; SELECT 	ename, CONCAT(ename, job), LENGTH(ename),	      </a:t>
            </a:r>
          </a:p>
          <a:p>
            <a:pPr defTabSz="790575">
              <a:tabLst>
                <a:tab pos="1152525" algn="l"/>
              </a:tabLst>
            </a:pPr>
            <a:r>
              <a:rPr lang="tr-TR" sz="1100" b="1">
                <a:solidFill>
                  <a:srgbClr val="000000"/>
                </a:solidFill>
                <a:effectLst/>
                <a:latin typeface="Courier New" pitchFamily="49" charset="0"/>
              </a:rPr>
              <a:t>  2           INSTR(ename, 'A')</a:t>
            </a:r>
          </a:p>
          <a:p>
            <a:pPr defTabSz="790575">
              <a:tabLst>
                <a:tab pos="1152525" algn="l"/>
              </a:tabLst>
            </a:pPr>
            <a:r>
              <a:rPr lang="tr-TR" sz="1100" b="1">
                <a:solidFill>
                  <a:srgbClr val="000000"/>
                </a:solidFill>
                <a:effectLst/>
                <a:latin typeface="Courier New" pitchFamily="49" charset="0"/>
              </a:rPr>
              <a:t>  3  FROM 	emp</a:t>
            </a:r>
          </a:p>
          <a:p>
            <a:pPr defTabSz="790575">
              <a:tabLst>
                <a:tab pos="1152525" algn="l"/>
              </a:tabLst>
            </a:pPr>
            <a:r>
              <a:rPr lang="tr-TR" sz="1100" b="1">
                <a:solidFill>
                  <a:srgbClr val="000000"/>
                </a:solidFill>
                <a:effectLst/>
                <a:latin typeface="Courier New" pitchFamily="49" charset="0"/>
              </a:rPr>
              <a:t>  4  WHERE 	SUBSTR(ename, -1, 1) = 'N';</a:t>
            </a:r>
          </a:p>
        </p:txBody>
      </p:sp>
    </p:spTree>
    <p:extLst>
      <p:ext uri="{BB962C8B-B14F-4D97-AF65-F5344CB8AC3E}">
        <p14:creationId xmlns:p14="http://schemas.microsoft.com/office/powerpoint/2010/main" val="232973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0BB73-E80B-47C1-82A9-6B8C5B2B2844}" type="slidenum">
              <a:rPr lang="tr-TR"/>
              <a:pPr/>
              <a:t>49</a:t>
            </a:fld>
            <a:endParaRPr lang="tr-TR"/>
          </a:p>
        </p:txBody>
      </p:sp>
      <p:sp>
        <p:nvSpPr>
          <p:cNvPr id="98306"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8307"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Arithmetic with Dates (continued)</a:t>
            </a:r>
          </a:p>
          <a:p>
            <a:pPr lvl="1"/>
            <a:r>
              <a:rPr lang="tr-TR"/>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tr-TR" b="1"/>
              <a:t>Note:</a:t>
            </a:r>
            <a:r>
              <a:rPr lang="tr-TR"/>
              <a:t> SYSDATE is a SQL function that returns the current date and time. Your results may differ from the example.</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If an older date is subtracted from a more current date, the difference is a negative number.</a:t>
            </a:r>
            <a:endParaRPr lang="tr-TR"/>
          </a:p>
          <a:p>
            <a:endParaRPr lang="tr-TR" b="1"/>
          </a:p>
        </p:txBody>
      </p:sp>
    </p:spTree>
    <p:extLst>
      <p:ext uri="{BB962C8B-B14F-4D97-AF65-F5344CB8AC3E}">
        <p14:creationId xmlns:p14="http://schemas.microsoft.com/office/powerpoint/2010/main" val="2076451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50 minutes	Practice</a:t>
            </a:r>
          </a:p>
          <a:p>
            <a:pPr lvl="1">
              <a:tabLst>
                <a:tab pos="1068388" algn="l"/>
                <a:tab pos="2138363" algn="l"/>
              </a:tabLst>
            </a:pPr>
            <a:r>
              <a:rPr lang="tr-TR">
                <a:solidFill>
                  <a:schemeClr val="accent2"/>
                </a:solidFill>
              </a:rPr>
              <a:t>	90 minutes	Total</a:t>
            </a:r>
          </a:p>
        </p:txBody>
      </p:sp>
      <p:sp>
        <p:nvSpPr>
          <p:cNvPr id="100355"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142329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D42D09-F4F5-4A26-9772-8B8A56BDE02F}" type="slidenum">
              <a:rPr lang="tr-TR"/>
              <a:pPr/>
              <a:t>51</a:t>
            </a:fld>
            <a:endParaRPr lang="tr-TR"/>
          </a:p>
        </p:txBody>
      </p:sp>
      <p:sp>
        <p:nvSpPr>
          <p:cNvPr id="102402"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02403"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02404" name="Rectangle 4"/>
          <p:cNvSpPr>
            <a:spLocks noGrp="1" noChangeArrowheads="1"/>
          </p:cNvSpPr>
          <p:nvPr>
            <p:ph type="body" idx="1"/>
          </p:nvPr>
        </p:nvSpPr>
        <p:spPr>
          <a:xfrm>
            <a:off x="550335" y="3580211"/>
            <a:ext cx="8039100" cy="2817019"/>
          </a:xfrm>
          <a:noFill/>
          <a:ln/>
        </p:spPr>
        <p:txBody>
          <a:bodyPr lIns="89202" tIns="43008" rIns="89202" bIns="43008"/>
          <a:lstStyle/>
          <a:p>
            <a:r>
              <a:rPr lang="tr-TR" dirty="0"/>
              <a:t>Data from Multiple Tables</a:t>
            </a:r>
          </a:p>
          <a:p>
            <a:pPr lvl="1"/>
            <a:r>
              <a:rPr lang="tr-TR" b="1" dirty="0"/>
              <a:t>Sometimes you need to use data from more than one table. </a:t>
            </a:r>
            <a:r>
              <a:rPr lang="tr-TR" dirty="0"/>
              <a:t>In the slide example, the report displays data from two separate tables.</a:t>
            </a:r>
          </a:p>
          <a:p>
            <a:pPr lvl="2"/>
            <a:r>
              <a:rPr lang="tr-TR" dirty="0"/>
              <a:t>EMPNO exists in the EMP table.</a:t>
            </a:r>
          </a:p>
          <a:p>
            <a:pPr lvl="2"/>
            <a:r>
              <a:rPr lang="tr-TR" dirty="0"/>
              <a:t>DEPTNO exists in both the EMP and DEPT tables.</a:t>
            </a:r>
          </a:p>
          <a:p>
            <a:pPr lvl="2"/>
            <a:r>
              <a:rPr lang="tr-TR" dirty="0"/>
              <a:t>LOC exists in the DEPT table.</a:t>
            </a:r>
          </a:p>
          <a:p>
            <a:pPr lvl="1"/>
            <a:r>
              <a:rPr lang="tr-TR" dirty="0"/>
              <a:t>To produce the report, you need to link EMP and DEPT tables and access data from both of them.</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solidFill>
                  <a:schemeClr val="accent2"/>
                </a:solidFill>
              </a:rPr>
              <a:t>Instructor Note</a:t>
            </a:r>
            <a:endParaRPr lang="tr-TR" dirty="0"/>
          </a:p>
          <a:p>
            <a:pPr lvl="1"/>
            <a:r>
              <a:rPr lang="tr-TR" dirty="0">
                <a:solidFill>
                  <a:schemeClr val="accent2"/>
                </a:solidFill>
              </a:rPr>
              <a:t>In the slide, the DEPTNO column can come from either the EMP or the DEPT table.</a:t>
            </a:r>
            <a:r>
              <a:rPr lang="tr-TR" dirty="0"/>
              <a:t> </a:t>
            </a:r>
          </a:p>
        </p:txBody>
      </p:sp>
      <p:sp>
        <p:nvSpPr>
          <p:cNvPr id="102405"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559678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2FA170-52A9-406A-B1D5-3EBA5D5AB37F}" type="slidenum">
              <a:rPr lang="tr-TR"/>
              <a:pPr/>
              <a:t>52</a:t>
            </a:fld>
            <a:endParaRPr lang="tr-TR"/>
          </a:p>
        </p:txBody>
      </p:sp>
      <p:sp>
        <p:nvSpPr>
          <p:cNvPr id="104450"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04451"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04452" name="Rectangle 4"/>
          <p:cNvSpPr>
            <a:spLocks noGrp="1" noChangeArrowheads="1"/>
          </p:cNvSpPr>
          <p:nvPr>
            <p:ph type="body" idx="1"/>
          </p:nvPr>
        </p:nvSpPr>
        <p:spPr>
          <a:xfrm>
            <a:off x="550335" y="3533776"/>
            <a:ext cx="8039100" cy="2893219"/>
          </a:xfrm>
          <a:noFill/>
          <a:ln/>
        </p:spPr>
        <p:txBody>
          <a:bodyPr lIns="89202" tIns="43008" rIns="89202" bIns="43008"/>
          <a:lstStyle/>
          <a:p>
            <a:r>
              <a:rPr lang="tr-TR" dirty="0"/>
              <a:t>Defining Joins</a:t>
            </a:r>
          </a:p>
          <a:p>
            <a:pPr lvl="1"/>
            <a:r>
              <a:rPr lang="tr-TR" b="1" dirty="0">
                <a:latin typeface="Times" charset="0"/>
              </a:rPr>
              <a:t>When data from more than one table in the database is required</a:t>
            </a:r>
            <a:r>
              <a:rPr lang="tr-TR" dirty="0">
                <a:latin typeface="Times" charset="0"/>
              </a:rPr>
              <a:t>, a </a:t>
            </a:r>
            <a:r>
              <a:rPr lang="tr-TR" i="1" dirty="0">
                <a:latin typeface="Times" charset="0"/>
              </a:rPr>
              <a:t>join</a:t>
            </a:r>
            <a:r>
              <a:rPr lang="tr-TR" dirty="0">
                <a:latin typeface="Times" charset="0"/>
              </a:rPr>
              <a:t> condition is used. Rows in one table can be joined to rows in another table according to common values existing in corresponding columns, that is, usually primary and foreign key columns. </a:t>
            </a:r>
          </a:p>
          <a:p>
            <a:pPr lvl="1"/>
            <a:r>
              <a:rPr lang="tr-TR" dirty="0">
                <a:latin typeface="Times" charset="0"/>
              </a:rPr>
              <a:t>To display data from two or more related tables, write a simple </a:t>
            </a:r>
            <a:r>
              <a:rPr lang="tr-TR" dirty="0">
                <a:solidFill>
                  <a:srgbClr val="FC0128"/>
                </a:solidFill>
                <a:latin typeface="Times" charset="0"/>
              </a:rPr>
              <a:t>join </a:t>
            </a:r>
            <a:r>
              <a:rPr lang="tr-TR" dirty="0">
                <a:latin typeface="Times" charset="0"/>
              </a:rPr>
              <a:t>condition in the WHERE clause. In the syntax:</a:t>
            </a:r>
          </a:p>
          <a:p>
            <a:pPr lvl="1"/>
            <a:r>
              <a:rPr lang="tr-TR" dirty="0">
                <a:latin typeface="Times" charset="0"/>
              </a:rPr>
              <a:t>	</a:t>
            </a:r>
            <a:r>
              <a:rPr lang="tr-TR" i="1" dirty="0">
                <a:latin typeface="Times" charset="0"/>
              </a:rPr>
              <a:t>table1.column		</a:t>
            </a:r>
            <a:r>
              <a:rPr lang="tr-TR" dirty="0">
                <a:latin typeface="Times" charset="0"/>
              </a:rPr>
              <a:t>denotes the table and column from which data is retrieved</a:t>
            </a:r>
          </a:p>
          <a:p>
            <a:pPr lvl="1"/>
            <a:r>
              <a:rPr lang="tr-TR" dirty="0">
                <a:latin typeface="Times" charset="0"/>
              </a:rPr>
              <a:t>	</a:t>
            </a:r>
            <a:r>
              <a:rPr lang="tr-TR" i="1" dirty="0">
                <a:latin typeface="Times" charset="0"/>
              </a:rPr>
              <a:t>table1.column1</a:t>
            </a:r>
            <a:r>
              <a:rPr lang="tr-TR" dirty="0">
                <a:latin typeface="Times" charset="0"/>
              </a:rPr>
              <a:t> =		is the condition that joins (or relates) the tables together</a:t>
            </a:r>
            <a:br>
              <a:rPr lang="tr-TR" dirty="0">
                <a:latin typeface="Times" charset="0"/>
              </a:rPr>
            </a:br>
            <a:r>
              <a:rPr lang="tr-TR" dirty="0">
                <a:latin typeface="Times" charset="0"/>
              </a:rPr>
              <a:t>	</a:t>
            </a:r>
            <a:r>
              <a:rPr lang="tr-TR" i="1" dirty="0">
                <a:latin typeface="Times" charset="0"/>
              </a:rPr>
              <a:t>table2.column2</a:t>
            </a:r>
            <a:r>
              <a:rPr lang="tr-TR" dirty="0">
                <a:latin typeface="Times" charset="0"/>
              </a:rPr>
              <a:t> </a:t>
            </a:r>
            <a:r>
              <a:rPr lang="tr-TR" i="1" dirty="0">
                <a:latin typeface="Times" charset="0"/>
              </a:rPr>
              <a:t>	</a:t>
            </a:r>
          </a:p>
          <a:p>
            <a:r>
              <a:rPr lang="tr-TR" dirty="0"/>
              <a:t>Guidelines</a:t>
            </a:r>
          </a:p>
          <a:p>
            <a:pPr marL="433388" lvl="2" indent="481013"/>
            <a:r>
              <a:rPr lang="tr-TR" dirty="0"/>
              <a:t>When writing a SELECT statement that joins tables, precede the column name with the table name for clarity and to enhance database access.</a:t>
            </a:r>
          </a:p>
          <a:p>
            <a:pPr marL="433388" lvl="2" indent="481013"/>
            <a:r>
              <a:rPr lang="tr-TR" dirty="0"/>
              <a:t>If the same column name appears in more than one table, the column name must be prefixed with the table name.</a:t>
            </a:r>
          </a:p>
          <a:p>
            <a:pPr marL="433388" lvl="2" indent="481013"/>
            <a:r>
              <a:rPr lang="tr-TR" dirty="0"/>
              <a:t>To join </a:t>
            </a:r>
            <a:r>
              <a:rPr lang="tr-TR" i="1" dirty="0"/>
              <a:t>n</a:t>
            </a:r>
            <a:r>
              <a:rPr lang="tr-TR" dirty="0"/>
              <a:t> tables together, you need a minimum of (</a:t>
            </a:r>
            <a:r>
              <a:rPr lang="tr-TR" i="1" dirty="0"/>
              <a:t>n-1</a:t>
            </a:r>
            <a:r>
              <a:rPr lang="tr-TR" dirty="0"/>
              <a:t>) join conditions. Therefore, to join four tables, a minimum of three joins are required. This rule may not apply if your table has a concatenated primary key, in which case more than one column is required to uniquely identify each row.</a:t>
            </a:r>
          </a:p>
          <a:p>
            <a:pPr lvl="1"/>
            <a:r>
              <a:rPr lang="tr-TR" dirty="0"/>
              <a:t>For more information, see </a:t>
            </a:r>
            <a:r>
              <a:rPr lang="tr-TR" i="1" dirty="0"/>
              <a:t>Oracle Server SQL Reference Manual, </a:t>
            </a:r>
            <a:r>
              <a:rPr lang="tr-TR" dirty="0"/>
              <a:t>Release 8</a:t>
            </a:r>
            <a:r>
              <a:rPr lang="tr-TR" i="1" dirty="0"/>
              <a:t>, </a:t>
            </a:r>
            <a:r>
              <a:rPr lang="tr-TR" dirty="0"/>
              <a:t>“SELECT.”</a:t>
            </a:r>
          </a:p>
        </p:txBody>
      </p:sp>
      <p:sp>
        <p:nvSpPr>
          <p:cNvPr id="10445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429255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97BC8-71F9-404D-9525-FDAABC3C311E}" type="slidenum">
              <a:rPr lang="tr-TR"/>
              <a:pPr/>
              <a:t>53</a:t>
            </a:fld>
            <a:endParaRPr lang="tr-TR"/>
          </a:p>
        </p:txBody>
      </p:sp>
      <p:sp>
        <p:nvSpPr>
          <p:cNvPr id="108546"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Equijoins</a:t>
            </a:r>
          </a:p>
          <a:p>
            <a:pPr lvl="1"/>
            <a:r>
              <a:rPr lang="tr-TR" dirty="0"/>
              <a:t>To determine the name of an employee’s department, you compare the value in the DEPTNO column in the EMP table with the DEPTNO values in the DEPT table. The </a:t>
            </a:r>
            <a:r>
              <a:rPr lang="tr-TR" b="1" dirty="0"/>
              <a:t>relationship between the EMP and DEPT tables is an </a:t>
            </a:r>
            <a:r>
              <a:rPr lang="tr-TR" b="1" i="1" dirty="0"/>
              <a:t>equijoin</a:t>
            </a:r>
            <a:r>
              <a:rPr lang="tr-TR" b="1" dirty="0"/>
              <a:t>—that is, values in the DEPTNO column on both tables must be equal</a:t>
            </a:r>
            <a:r>
              <a:rPr lang="tr-TR" dirty="0"/>
              <a:t>. Frequently, this type of join involves primary and foreign key complements.</a:t>
            </a:r>
          </a:p>
          <a:p>
            <a:pPr lvl="1"/>
            <a:r>
              <a:rPr lang="tr-TR" b="1" dirty="0"/>
              <a:t>Note:</a:t>
            </a:r>
            <a:r>
              <a:rPr lang="tr-TR" dirty="0"/>
              <a:t> </a:t>
            </a:r>
            <a:r>
              <a:rPr lang="tr-TR" dirty="0">
                <a:solidFill>
                  <a:srgbClr val="FC0128"/>
                </a:solidFill>
              </a:rPr>
              <a:t>Equijoins </a:t>
            </a:r>
            <a:r>
              <a:rPr lang="tr-TR" dirty="0"/>
              <a:t>are also called </a:t>
            </a:r>
            <a:r>
              <a:rPr lang="tr-TR" i="1" dirty="0"/>
              <a:t>simple joins</a:t>
            </a:r>
            <a:r>
              <a:rPr lang="tr-TR" dirty="0"/>
              <a:t> or </a:t>
            </a:r>
            <a:r>
              <a:rPr lang="tr-TR" i="1" dirty="0"/>
              <a:t>inner joins</a:t>
            </a:r>
            <a:r>
              <a:rPr lang="tr-TR" dirty="0"/>
              <a:t>.</a:t>
            </a:r>
          </a:p>
          <a:p>
            <a:pPr lvl="1"/>
            <a:r>
              <a:rPr lang="tr-TR" b="1" dirty="0"/>
              <a:t>Şayet iki tabloda da bulunan ve tercihen bir tabloda birincil anahtar (primary key) olup diğer tabloda yabancı anahtar (foreign key) olan bir kolonun eşitliği birleşme sırasında koşul olarak veriliyorsa bu tip birleşmelere de eşit birleşme (equijoin ) </a:t>
            </a:r>
          </a:p>
          <a:p>
            <a:endParaRPr lang="tr-TR" dirty="0"/>
          </a:p>
          <a:p>
            <a:endParaRPr lang="tr-TR" dirty="0"/>
          </a:p>
          <a:p>
            <a:r>
              <a:rPr lang="tr-TR" dirty="0">
                <a:solidFill>
                  <a:schemeClr val="accent2"/>
                </a:solidFill>
              </a:rPr>
              <a:t>Instructor Note</a:t>
            </a:r>
          </a:p>
          <a:p>
            <a:pPr lvl="1"/>
            <a:r>
              <a:rPr lang="tr-TR" dirty="0">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endParaRPr lang="tr-TR" dirty="0">
              <a:solidFill>
                <a:schemeClr val="accent2"/>
              </a:solidFill>
            </a:endParaRPr>
          </a:p>
          <a:p>
            <a:pPr lvl="1"/>
            <a:endParaRPr lang="tr-TR" dirty="0">
              <a:solidFill>
                <a:schemeClr val="accent2"/>
              </a:solidFill>
            </a:endParaRPr>
          </a:p>
          <a:p>
            <a:pPr lvl="1"/>
            <a:endParaRPr lang="tr-TR" dirty="0">
              <a:solidFill>
                <a:schemeClr val="accent2"/>
              </a:solidFill>
            </a:endParaRPr>
          </a:p>
          <a:p>
            <a:pPr lvl="1"/>
            <a:endParaRPr lang="tr-TR" sz="500" dirty="0">
              <a:solidFill>
                <a:schemeClr val="accent2"/>
              </a:solidFill>
            </a:endParaRPr>
          </a:p>
          <a:p>
            <a:pPr lvl="1"/>
            <a:r>
              <a:rPr lang="tr-TR" dirty="0">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10854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graphicFrame>
        <p:nvGraphicFramePr>
          <p:cNvPr id="379904" name="Object 1024"/>
          <p:cNvGraphicFramePr>
            <a:graphicFrameLocks/>
          </p:cNvGraphicFramePr>
          <p:nvPr/>
        </p:nvGraphicFramePr>
        <p:xfrm>
          <a:off x="810686" y="5397105"/>
          <a:ext cx="7023100" cy="597694"/>
        </p:xfrm>
        <a:graphic>
          <a:graphicData uri="http://schemas.openxmlformats.org/presentationml/2006/ole">
            <mc:AlternateContent xmlns:mc="http://schemas.openxmlformats.org/markup-compatibility/2006">
              <mc:Choice xmlns:v="urn:schemas-microsoft-com:vml" Requires="v">
                <p:oleObj name="Document" r:id="rId3" imgW="5843520" imgH="884160" progId="Word.Document.8">
                  <p:embed/>
                </p:oleObj>
              </mc:Choice>
              <mc:Fallback>
                <p:oleObj name="Document" r:id="rId3" imgW="5843520" imgH="88416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686" y="5397105"/>
                        <a:ext cx="7023100" cy="59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742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811773-D79C-4FAE-B276-1A57F3A42E5D}" type="slidenum">
              <a:rPr lang="tr-TR"/>
              <a:pPr/>
              <a:t>5</a:t>
            </a:fld>
            <a:endParaRPr lang="tr-TR"/>
          </a:p>
        </p:txBody>
      </p:sp>
      <p:sp>
        <p:nvSpPr>
          <p:cNvPr id="12290" name="Rectangle 2"/>
          <p:cNvSpPr>
            <a:spLocks noChangeArrowheads="1"/>
          </p:cNvSpPr>
          <p:nvPr/>
        </p:nvSpPr>
        <p:spPr bwMode="auto">
          <a:xfrm>
            <a:off x="5177369" y="1"/>
            <a:ext cx="3968751" cy="346472"/>
          </a:xfrm>
          <a:prstGeom prst="rect">
            <a:avLst/>
          </a:prstGeom>
          <a:noFill/>
          <a:ln w="9525">
            <a:noFill/>
            <a:miter lim="800000"/>
            <a:headEnd/>
            <a:tailEnd/>
          </a:ln>
          <a:effectLst/>
        </p:spPr>
        <p:txBody>
          <a:bodyPr wrap="none" anchor="ctr"/>
          <a:lstStyle/>
          <a:p>
            <a:endParaRPr lang="tr-TR"/>
          </a:p>
        </p:txBody>
      </p:sp>
      <p:sp>
        <p:nvSpPr>
          <p:cNvPr id="1229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p>
        </p:txBody>
      </p:sp>
      <p:sp>
        <p:nvSpPr>
          <p:cNvPr id="1229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Basic SELECT Statement</a:t>
            </a:r>
          </a:p>
          <a:p>
            <a:pPr lvl="1"/>
            <a:r>
              <a:rPr lang="tr-TR" dirty="0"/>
              <a:t>In its simplest form, a </a:t>
            </a:r>
            <a:r>
              <a:rPr lang="tr-TR" dirty="0">
                <a:solidFill>
                  <a:srgbClr val="FC0128"/>
                </a:solidFill>
              </a:rPr>
              <a:t>SELECT </a:t>
            </a:r>
            <a:r>
              <a:rPr lang="tr-TR" dirty="0"/>
              <a:t>statement must include the following:</a:t>
            </a:r>
          </a:p>
          <a:p>
            <a:pPr marL="446088" lvl="2" indent="468313"/>
            <a:r>
              <a:rPr lang="tr-TR" dirty="0"/>
              <a:t>A SELECT clause, which specifies the columns to be displayed</a:t>
            </a:r>
          </a:p>
          <a:p>
            <a:pPr marL="446088" lvl="2" indent="468313"/>
            <a:r>
              <a:rPr lang="tr-TR" dirty="0"/>
              <a:t>A FROM clause, which specifies the table containing the columns listed in the SELECT clause</a:t>
            </a:r>
            <a:endParaRPr lang="tr-TR" b="1" dirty="0"/>
          </a:p>
          <a:p>
            <a:pPr lvl="1"/>
            <a:r>
              <a:rPr lang="tr-TR" dirty="0"/>
              <a:t>In the syntax:</a:t>
            </a:r>
          </a:p>
          <a:p>
            <a:pPr lvl="1"/>
            <a:r>
              <a:rPr lang="tr-TR" dirty="0">
                <a:solidFill>
                  <a:srgbClr val="000000"/>
                </a:solidFill>
              </a:rPr>
              <a:t>	SELECT		is a list of one or more columns.</a:t>
            </a:r>
            <a:endParaRPr lang="tr-TR" i="1" dirty="0">
              <a:solidFill>
                <a:srgbClr val="000000"/>
              </a:solidFill>
            </a:endParaRPr>
          </a:p>
          <a:p>
            <a:pPr marL="446088" lvl="2" indent="468313"/>
            <a:r>
              <a:rPr lang="tr-TR" dirty="0">
                <a:solidFill>
                  <a:srgbClr val="000000"/>
                </a:solidFill>
              </a:rPr>
              <a:t>	DISTINCT		suppresses duplicates.</a:t>
            </a:r>
          </a:p>
          <a:p>
            <a:pPr marL="446088" lvl="2" indent="468313"/>
            <a:r>
              <a:rPr lang="tr-TR" i="1" dirty="0">
                <a:solidFill>
                  <a:srgbClr val="000000"/>
                </a:solidFill>
              </a:rPr>
              <a:t>	*  			</a:t>
            </a:r>
            <a:r>
              <a:rPr lang="tr-TR" dirty="0">
                <a:solidFill>
                  <a:srgbClr val="000000"/>
                </a:solidFill>
              </a:rPr>
              <a:t>selects all columns.</a:t>
            </a:r>
          </a:p>
          <a:p>
            <a:pPr marL="446088" lvl="2" indent="468313"/>
            <a:r>
              <a:rPr lang="tr-TR" i="1" dirty="0">
                <a:solidFill>
                  <a:srgbClr val="000000"/>
                </a:solidFill>
              </a:rPr>
              <a:t>	column</a:t>
            </a:r>
            <a:r>
              <a:rPr lang="tr-TR" dirty="0">
                <a:solidFill>
                  <a:srgbClr val="000000"/>
                </a:solidFill>
              </a:rPr>
              <a:t>		selects the named column.</a:t>
            </a:r>
          </a:p>
          <a:p>
            <a:pPr marL="446088" lvl="2" indent="468313"/>
            <a:r>
              <a:rPr lang="tr-TR" i="1" dirty="0">
                <a:solidFill>
                  <a:srgbClr val="000000"/>
                </a:solidFill>
              </a:rPr>
              <a:t>	alias			</a:t>
            </a:r>
            <a:r>
              <a:rPr lang="tr-TR" dirty="0">
                <a:solidFill>
                  <a:srgbClr val="000000"/>
                </a:solidFill>
              </a:rPr>
              <a:t>gives selected columns different headings.</a:t>
            </a:r>
          </a:p>
          <a:p>
            <a:pPr marL="446088" lvl="2" indent="468313"/>
            <a:r>
              <a:rPr lang="tr-TR" dirty="0">
                <a:solidFill>
                  <a:srgbClr val="000000"/>
                </a:solidFill>
              </a:rPr>
              <a:t>	FROM</a:t>
            </a:r>
            <a:r>
              <a:rPr lang="tr-TR" i="1" dirty="0">
                <a:solidFill>
                  <a:srgbClr val="000000"/>
                </a:solidFill>
              </a:rPr>
              <a:t> table 	</a:t>
            </a:r>
            <a:r>
              <a:rPr lang="tr-TR" dirty="0">
                <a:solidFill>
                  <a:srgbClr val="000000"/>
                </a:solidFill>
              </a:rPr>
              <a:t>specifies the table containing the columns.</a:t>
            </a:r>
          </a:p>
          <a:p>
            <a:pPr lvl="1"/>
            <a:r>
              <a:rPr lang="tr-TR" b="1" dirty="0"/>
              <a:t>Note: </a:t>
            </a:r>
            <a:r>
              <a:rPr lang="tr-TR" dirty="0"/>
              <a:t>Throughout this course, the words keyword, clause, and statement are used.</a:t>
            </a:r>
          </a:p>
          <a:p>
            <a:pPr marL="446088" lvl="2" indent="468313"/>
            <a:r>
              <a:rPr lang="tr-TR" dirty="0"/>
              <a:t>A </a:t>
            </a:r>
            <a:r>
              <a:rPr lang="tr-TR" i="1" dirty="0"/>
              <a:t>keyword</a:t>
            </a:r>
            <a:r>
              <a:rPr lang="tr-TR" dirty="0"/>
              <a:t> refers to an individual SQL element.</a:t>
            </a:r>
            <a:br>
              <a:rPr lang="tr-TR" dirty="0"/>
            </a:br>
            <a:r>
              <a:rPr lang="tr-TR" dirty="0"/>
              <a:t>For example, SELECT and FROM are keywords.</a:t>
            </a:r>
          </a:p>
          <a:p>
            <a:pPr marL="446088" lvl="2" indent="468313"/>
            <a:r>
              <a:rPr lang="tr-TR" dirty="0"/>
              <a:t>A </a:t>
            </a:r>
            <a:r>
              <a:rPr lang="tr-TR" i="1" dirty="0"/>
              <a:t>clause</a:t>
            </a:r>
            <a:r>
              <a:rPr lang="tr-TR" dirty="0"/>
              <a:t> is a part of a SQL statement.</a:t>
            </a:r>
            <a:br>
              <a:rPr lang="tr-TR" dirty="0"/>
            </a:br>
            <a:r>
              <a:rPr lang="tr-TR" dirty="0"/>
              <a:t>For example, SELECT empno, ename, ... is a clause.</a:t>
            </a:r>
          </a:p>
          <a:p>
            <a:pPr marL="446088" lvl="2" indent="468313"/>
            <a:r>
              <a:rPr lang="tr-TR" dirty="0"/>
              <a:t>A </a:t>
            </a:r>
            <a:r>
              <a:rPr lang="tr-TR" i="1" dirty="0"/>
              <a:t>statement</a:t>
            </a:r>
            <a:r>
              <a:rPr lang="tr-TR" b="1" i="1" dirty="0"/>
              <a:t> </a:t>
            </a:r>
            <a:r>
              <a:rPr lang="tr-TR" dirty="0"/>
              <a:t>is a combination of two or more clauses.</a:t>
            </a:r>
            <a:br>
              <a:rPr lang="tr-TR" dirty="0"/>
            </a:br>
            <a:r>
              <a:rPr lang="tr-TR" dirty="0"/>
              <a:t>For example, SELECT * FROM emp is a SQL statement.</a:t>
            </a:r>
          </a:p>
        </p:txBody>
      </p:sp>
      <p:sp>
        <p:nvSpPr>
          <p:cNvPr id="12293" name="Rectangle 5"/>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7786190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BFB1688-5796-4B28-B779-E1CB72EE8C11}" type="slidenum">
              <a:rPr lang="tr-TR"/>
              <a:pPr/>
              <a:t>54</a:t>
            </a:fld>
            <a:endParaRPr lang="tr-TR"/>
          </a:p>
        </p:txBody>
      </p:sp>
      <p:sp>
        <p:nvSpPr>
          <p:cNvPr id="11059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059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0596"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dirty="0"/>
              <a:t>Retrieving Records with Equijoins</a:t>
            </a:r>
          </a:p>
          <a:p>
            <a:pPr lvl="1" defTabSz="358775">
              <a:tabLst>
                <a:tab pos="430213" algn="l"/>
              </a:tabLst>
            </a:pPr>
            <a:r>
              <a:rPr lang="tr-TR" dirty="0"/>
              <a:t>In the slide example:</a:t>
            </a:r>
          </a:p>
          <a:p>
            <a:pPr marL="423863" lvl="2" indent="490538" defTabSz="358775">
              <a:tabLst>
                <a:tab pos="430213" algn="l"/>
              </a:tabLst>
            </a:pPr>
            <a:r>
              <a:rPr lang="tr-TR" dirty="0"/>
              <a:t>The SELECT clause specifies the column names to retrieve:</a:t>
            </a:r>
          </a:p>
          <a:p>
            <a:pPr marL="801688" lvl="3" indent="-201613" defTabSz="358775">
              <a:tabLst>
                <a:tab pos="430213" algn="l"/>
              </a:tabLst>
            </a:pPr>
            <a:r>
              <a:rPr lang="tr-TR" dirty="0"/>
              <a:t>employee name, employee number, and department number, which are columns in the EMP table</a:t>
            </a:r>
          </a:p>
          <a:p>
            <a:pPr marL="801688" lvl="3" indent="-201613" defTabSz="358775">
              <a:tabLst>
                <a:tab pos="430213" algn="l"/>
              </a:tabLst>
            </a:pPr>
            <a:r>
              <a:rPr lang="tr-TR" dirty="0"/>
              <a:t>department number, department name, and location, which are columns in the DEPT table</a:t>
            </a:r>
          </a:p>
          <a:p>
            <a:pPr marL="423863" lvl="2" indent="490538" defTabSz="358775">
              <a:tabLst>
                <a:tab pos="430213" algn="l"/>
              </a:tabLst>
            </a:pPr>
            <a:r>
              <a:rPr lang="tr-TR" dirty="0"/>
              <a:t>The FROM clause specifies the two tables that the database must access:</a:t>
            </a:r>
          </a:p>
          <a:p>
            <a:pPr marL="801688" lvl="3" indent="-201613" defTabSz="358775">
              <a:tabLst>
                <a:tab pos="430213" algn="l"/>
              </a:tabLst>
            </a:pPr>
            <a:r>
              <a:rPr lang="tr-TR" dirty="0"/>
              <a:t>EMP table</a:t>
            </a:r>
          </a:p>
          <a:p>
            <a:pPr marL="801688" lvl="3" indent="-201613" defTabSz="358775">
              <a:tabLst>
                <a:tab pos="430213" algn="l"/>
              </a:tabLst>
            </a:pPr>
            <a:r>
              <a:rPr lang="tr-TR" dirty="0"/>
              <a:t>DEPT table</a:t>
            </a:r>
          </a:p>
          <a:p>
            <a:pPr marL="423863" lvl="2" indent="490538" defTabSz="358775">
              <a:tabLst>
                <a:tab pos="430213" algn="l"/>
              </a:tabLst>
            </a:pPr>
            <a:r>
              <a:rPr lang="tr-TR" dirty="0"/>
              <a:t>The WHERE clause specifies how the tables are to be joined:</a:t>
            </a:r>
          </a:p>
          <a:p>
            <a:pPr marL="801688" lvl="3" indent="-201613" defTabSz="358775">
              <a:tabLst>
                <a:tab pos="430213" algn="l"/>
              </a:tabLst>
            </a:pPr>
            <a:r>
              <a:rPr lang="tr-TR" dirty="0"/>
              <a:t>EMP.DEPTNO=DEPT.DEPTNO </a:t>
            </a:r>
          </a:p>
          <a:p>
            <a:pPr lvl="1" defTabSz="358775">
              <a:tabLst>
                <a:tab pos="430213" algn="l"/>
              </a:tabLst>
            </a:pPr>
            <a:r>
              <a:rPr lang="tr-TR" dirty="0"/>
              <a:t>Because the DEPTNO column is common to both tables, it must be prefixed by the table name to avoid ambiguity. </a:t>
            </a:r>
          </a:p>
        </p:txBody>
      </p:sp>
      <p:sp>
        <p:nvSpPr>
          <p:cNvPr id="110597"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31188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3A6EDF-6A3A-4425-8D47-C7947BB37771}" type="slidenum">
              <a:rPr lang="tr-TR"/>
              <a:pPr/>
              <a:t>55</a:t>
            </a:fld>
            <a:endParaRPr lang="tr-TR"/>
          </a:p>
        </p:txBody>
      </p:sp>
      <p:sp>
        <p:nvSpPr>
          <p:cNvPr id="112642" name="Rectangle 2"/>
          <p:cNvSpPr>
            <a:spLocks noGrp="1" noChangeArrowheads="1"/>
          </p:cNvSpPr>
          <p:nvPr>
            <p:ph type="body" idx="1"/>
          </p:nvPr>
        </p:nvSpPr>
        <p:spPr>
          <a:xfrm>
            <a:off x="550335" y="3580211"/>
            <a:ext cx="8039100" cy="2817019"/>
          </a:xfrm>
          <a:noFill/>
          <a:ln/>
        </p:spPr>
        <p:txBody>
          <a:bodyPr lIns="89202" tIns="43008" rIns="89202" bIns="43008"/>
          <a:lstStyle/>
          <a:p>
            <a:pPr algn="just"/>
            <a:r>
              <a:rPr lang="tr-TR" dirty="0"/>
              <a:t>Additional Search Conditions</a:t>
            </a:r>
            <a:endParaRPr lang="tr-TR" dirty="0">
              <a:latin typeface="Times" charset="0"/>
            </a:endParaRPr>
          </a:p>
          <a:p>
            <a:pPr lvl="1"/>
            <a:r>
              <a:rPr lang="tr-TR" dirty="0"/>
              <a:t>In addition to the join, you may have criteria for your WHERE clause. For example, to display employee King’s employee number, name, department number, and department location, you need an additional condition in the WHERE clause. </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b="1" dirty="0"/>
          </a:p>
        </p:txBody>
      </p:sp>
      <p:sp>
        <p:nvSpPr>
          <p:cNvPr id="11264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2644" name="Rectangle 4"/>
          <p:cNvSpPr>
            <a:spLocks noChangeArrowheads="1"/>
          </p:cNvSpPr>
          <p:nvPr/>
        </p:nvSpPr>
        <p:spPr bwMode="auto">
          <a:xfrm>
            <a:off x="679453" y="4385074"/>
            <a:ext cx="7437967" cy="607219"/>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empno, ename, emp.deptno, loc</a:t>
            </a:r>
          </a:p>
          <a:p>
            <a:pPr defTabSz="900113"/>
            <a:r>
              <a:rPr lang="tr-TR" sz="1100" b="1">
                <a:effectLst/>
                <a:latin typeface="Courier New" pitchFamily="49" charset="0"/>
              </a:rPr>
              <a:t>  2  FROM   emp, dept</a:t>
            </a:r>
          </a:p>
          <a:p>
            <a:pPr defTabSz="900113"/>
            <a:r>
              <a:rPr lang="tr-TR" sz="1100" b="1">
                <a:effectLst/>
                <a:latin typeface="Courier New" pitchFamily="49" charset="0"/>
              </a:rPr>
              <a:t>  3  WHERE  emp.deptno = dept.deptno</a:t>
            </a:r>
          </a:p>
          <a:p>
            <a:pPr defTabSz="900113"/>
            <a:r>
              <a:rPr lang="tr-TR" sz="1100" b="1">
                <a:effectLst/>
                <a:latin typeface="Courier New" pitchFamily="49" charset="0"/>
              </a:rPr>
              <a:t>  4  AND    INITCAP(ename) = 'King';</a:t>
            </a:r>
          </a:p>
          <a:p>
            <a:pPr defTabSz="900113"/>
            <a:endParaRPr lang="tr-TR" sz="1100" b="1">
              <a:effectLst/>
              <a:latin typeface="Courier New" pitchFamily="49" charset="0"/>
            </a:endParaRPr>
          </a:p>
          <a:p>
            <a:pPr defTabSz="900113"/>
            <a:r>
              <a:rPr lang="tr-TR" sz="1100">
                <a:effectLst/>
                <a:latin typeface="Courier New" pitchFamily="49" charset="0"/>
              </a:rPr>
              <a:t> </a:t>
            </a:r>
          </a:p>
          <a:p>
            <a:pPr defTabSz="900113"/>
            <a:r>
              <a:rPr lang="tr-TR" sz="1100">
                <a:effectLst/>
                <a:latin typeface="Courier New" pitchFamily="49" charset="0"/>
              </a:rPr>
              <a:t>    </a:t>
            </a:r>
          </a:p>
        </p:txBody>
      </p:sp>
      <p:sp>
        <p:nvSpPr>
          <p:cNvPr id="112645" name="Rectangle 5"/>
          <p:cNvSpPr>
            <a:spLocks noChangeArrowheads="1"/>
          </p:cNvSpPr>
          <p:nvPr/>
        </p:nvSpPr>
        <p:spPr bwMode="auto">
          <a:xfrm>
            <a:off x="679453" y="4935142"/>
            <a:ext cx="7435849" cy="473869"/>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    EMPNO ENAME         DEPTNO LOC</a:t>
            </a:r>
          </a:p>
          <a:p>
            <a:pPr defTabSz="900113"/>
            <a:r>
              <a:rPr lang="tr-TR" sz="1100">
                <a:effectLst/>
                <a:latin typeface="Courier New" pitchFamily="49" charset="0"/>
              </a:rPr>
              <a:t>--------- ---------- --------- -------------</a:t>
            </a:r>
          </a:p>
          <a:p>
            <a:pPr defTabSz="900113"/>
            <a:r>
              <a:rPr lang="tr-TR" sz="1100">
                <a:effectLst/>
                <a:latin typeface="Courier New" pitchFamily="49" charset="0"/>
              </a:rPr>
              <a:t>     7839 KING              10 NEW YORK</a:t>
            </a:r>
          </a:p>
        </p:txBody>
      </p:sp>
    </p:spTree>
    <p:extLst>
      <p:ext uri="{BB962C8B-B14F-4D97-AF65-F5344CB8AC3E}">
        <p14:creationId xmlns:p14="http://schemas.microsoft.com/office/powerpoint/2010/main" val="3931134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2E70C-E34E-4B65-ABFA-8A3DDAA9AE7A}" type="slidenum">
              <a:rPr lang="tr-TR"/>
              <a:pPr/>
              <a:t>56</a:t>
            </a:fld>
            <a:endParaRPr lang="tr-TR"/>
          </a:p>
        </p:txBody>
      </p:sp>
      <p:sp>
        <p:nvSpPr>
          <p:cNvPr id="114690" name="Rectangle 2"/>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
        <p:nvSpPr>
          <p:cNvPr id="114691" name="Rectangle 3"/>
          <p:cNvSpPr>
            <a:spLocks noGrp="1" noChangeArrowheads="1"/>
          </p:cNvSpPr>
          <p:nvPr>
            <p:ph type="body" idx="1"/>
          </p:nvPr>
        </p:nvSpPr>
        <p:spPr>
          <a:xfrm>
            <a:off x="605367" y="3577829"/>
            <a:ext cx="7950200" cy="2851547"/>
          </a:xfrm>
          <a:noFill/>
          <a:ln/>
        </p:spPr>
        <p:txBody>
          <a:bodyPr lIns="89202" tIns="43008" rIns="89202" bIns="43008"/>
          <a:lstStyle/>
          <a:p>
            <a:pPr defTabSz="358775">
              <a:tabLst>
                <a:tab pos="430213" algn="l"/>
              </a:tabLst>
            </a:pPr>
            <a:r>
              <a:rPr lang="tr-TR" dirty="0"/>
              <a:t>Table Aliases</a:t>
            </a:r>
          </a:p>
          <a:p>
            <a:pPr lvl="1" defTabSz="358775">
              <a:tabLst>
                <a:tab pos="430213" algn="l"/>
              </a:tabLst>
            </a:pPr>
            <a:r>
              <a:rPr lang="tr-TR" dirty="0"/>
              <a:t>Qualifying column names with table names can be very time consuming, particularly if table names are lengthy. You can use table </a:t>
            </a:r>
            <a:r>
              <a:rPr lang="tr-TR" i="1" dirty="0"/>
              <a:t>aliases</a:t>
            </a:r>
            <a:r>
              <a:rPr lang="tr-TR" dirty="0"/>
              <a:t> instead of table names. Just as a column alias gives a column another name, a </a:t>
            </a:r>
            <a:r>
              <a:rPr lang="tr-TR" dirty="0">
                <a:solidFill>
                  <a:srgbClr val="FC0128"/>
                </a:solidFill>
              </a:rPr>
              <a:t>table alias </a:t>
            </a:r>
            <a:r>
              <a:rPr lang="tr-TR" dirty="0"/>
              <a:t>gives a table another name. Table aliases help to keep SQL code smaller, therefore using less memory.</a:t>
            </a:r>
          </a:p>
          <a:p>
            <a:pPr lvl="1" defTabSz="358775">
              <a:tabLst>
                <a:tab pos="430213" algn="l"/>
              </a:tabLst>
            </a:pPr>
            <a:r>
              <a:rPr lang="tr-TR" dirty="0"/>
              <a:t>Notice how table aliases are identified in the FROM clause in the example. The table name is specified in full, followed by a space and then the table alias. The EMP table has been given an alias of E, whereas the DEPT table has an alias of D.</a:t>
            </a:r>
          </a:p>
          <a:p>
            <a:pPr defTabSz="358775">
              <a:tabLst>
                <a:tab pos="430213" algn="l"/>
              </a:tabLst>
            </a:pPr>
            <a:r>
              <a:rPr lang="tr-TR" dirty="0"/>
              <a:t>Guidelines</a:t>
            </a:r>
          </a:p>
          <a:p>
            <a:pPr marL="423863" lvl="2" indent="490538" defTabSz="358775">
              <a:tabLst>
                <a:tab pos="430213" algn="l"/>
              </a:tabLst>
            </a:pPr>
            <a:r>
              <a:rPr lang="tr-TR" dirty="0"/>
              <a:t>	Table aliases can be up to 30 characters in length, but the shorter they are the better. </a:t>
            </a:r>
          </a:p>
          <a:p>
            <a:pPr marL="423863" lvl="2" indent="490538" defTabSz="358775">
              <a:tabLst>
                <a:tab pos="430213" algn="l"/>
              </a:tabLst>
            </a:pPr>
            <a:r>
              <a:rPr lang="tr-TR" dirty="0"/>
              <a:t>	If a table alias is used for a particular table name in the FROM clause, then that table alias must be substituted for the table name throughout the SELECT statement.</a:t>
            </a:r>
          </a:p>
          <a:p>
            <a:pPr marL="423863" lvl="2" indent="490538" defTabSz="358775">
              <a:tabLst>
                <a:tab pos="430213" algn="l"/>
              </a:tabLst>
            </a:pPr>
            <a:r>
              <a:rPr lang="tr-TR" dirty="0"/>
              <a:t>	Table aliases should be meaningful.</a:t>
            </a:r>
          </a:p>
          <a:p>
            <a:pPr marL="423863" lvl="2" indent="490538" defTabSz="358775">
              <a:tabLst>
                <a:tab pos="430213" algn="l"/>
              </a:tabLst>
            </a:pPr>
            <a:r>
              <a:rPr lang="tr-TR" dirty="0"/>
              <a:t>	The table alias is valid only for the current SELECT statement.</a:t>
            </a:r>
          </a:p>
          <a:p>
            <a:pPr marL="423863" lvl="2" indent="490538" defTabSz="358775">
              <a:tabLst>
                <a:tab pos="430213" algn="l"/>
              </a:tabLst>
            </a:pPr>
            <a:endParaRPr lang="tr-TR" dirty="0"/>
          </a:p>
          <a:p>
            <a:pPr defTabSz="358775">
              <a:tabLst>
                <a:tab pos="430213" algn="l"/>
              </a:tabLst>
            </a:pPr>
            <a:endParaRPr lang="tr-TR" dirty="0">
              <a:solidFill>
                <a:schemeClr val="accent2"/>
              </a:solidFill>
            </a:endParaRPr>
          </a:p>
          <a:p>
            <a:pPr defTabSz="358775">
              <a:tabLst>
                <a:tab pos="430213" algn="l"/>
              </a:tabLst>
            </a:pPr>
            <a:r>
              <a:rPr lang="tr-TR" dirty="0">
                <a:solidFill>
                  <a:schemeClr val="accent2"/>
                </a:solidFill>
              </a:rPr>
              <a:t>Instructor Note</a:t>
            </a:r>
          </a:p>
          <a:p>
            <a:pPr lvl="1" defTabSz="358775">
              <a:tabLst>
                <a:tab pos="430213" algn="l"/>
              </a:tabLst>
            </a:pPr>
            <a:r>
              <a:rPr lang="tr-TR" dirty="0">
                <a:solidFill>
                  <a:schemeClr val="accent2"/>
                </a:solidFill>
              </a:rPr>
              <a:t>Explain that it is always recommended to use meaningful alias names.</a:t>
            </a:r>
          </a:p>
          <a:p>
            <a:pPr marL="423863" lvl="2" indent="490538" defTabSz="358775">
              <a:tabLst>
                <a:tab pos="430213" algn="l"/>
              </a:tabLst>
            </a:pPr>
            <a:endParaRPr lang="tr-TR" dirty="0"/>
          </a:p>
          <a:p>
            <a:pPr defTabSz="358775">
              <a:tabLst>
                <a:tab pos="430213" algn="l"/>
              </a:tabLst>
            </a:pPr>
            <a:endParaRPr lang="tr-TR" b="1" dirty="0"/>
          </a:p>
        </p:txBody>
      </p:sp>
    </p:spTree>
    <p:extLst>
      <p:ext uri="{BB962C8B-B14F-4D97-AF65-F5344CB8AC3E}">
        <p14:creationId xmlns:p14="http://schemas.microsoft.com/office/powerpoint/2010/main" val="195198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C34F026-9B5A-4F9F-8D9E-EE546DCD5722}" type="slidenum">
              <a:rPr lang="tr-TR"/>
              <a:pPr/>
              <a:t>57</a:t>
            </a:fld>
            <a:endParaRPr lang="tr-TR"/>
          </a:p>
        </p:txBody>
      </p:sp>
      <p:sp>
        <p:nvSpPr>
          <p:cNvPr id="11673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6739"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Additional Search Conditions</a:t>
            </a:r>
          </a:p>
          <a:p>
            <a:pPr lvl="1"/>
            <a:r>
              <a:rPr lang="tr-TR" dirty="0"/>
              <a:t>Sometimes you may need to join more than two tables. For example, </a:t>
            </a:r>
            <a:r>
              <a:rPr lang="tr-TR" b="1" dirty="0"/>
              <a:t>to display the name, the orders placed, the item numbers, the total for each item, and the total for each order for customer </a:t>
            </a:r>
            <a:r>
              <a:rPr lang="tr-TR" dirty="0"/>
              <a:t>TKB SPORT SHOP, you will have to join the CUSTOMER, ORD, and ITEM tables.  </a:t>
            </a:r>
          </a:p>
          <a:p>
            <a:endParaRPr lang="tr-TR" dirty="0"/>
          </a:p>
          <a:p>
            <a:endParaRPr lang="tr-TR" dirty="0"/>
          </a:p>
        </p:txBody>
      </p:sp>
      <p:sp>
        <p:nvSpPr>
          <p:cNvPr id="116740" name="Rectangle 4"/>
          <p:cNvSpPr>
            <a:spLocks noChangeArrowheads="1"/>
          </p:cNvSpPr>
          <p:nvPr/>
        </p:nvSpPr>
        <p:spPr bwMode="auto">
          <a:xfrm>
            <a:off x="817033" y="4187430"/>
            <a:ext cx="7571317" cy="754856"/>
          </a:xfrm>
          <a:prstGeom prst="rect">
            <a:avLst/>
          </a:prstGeom>
          <a:noFill/>
          <a:ln w="9525">
            <a:noFill/>
            <a:miter lim="800000"/>
            <a:headEnd/>
            <a:tailEnd/>
          </a:ln>
          <a:effectLst/>
        </p:spPr>
        <p:txBody>
          <a:bodyPr wrap="none" lIns="90796" tIns="44601" rIns="90796" bIns="44601" anchor="ctr"/>
          <a:lstStyle/>
          <a:p>
            <a:pPr defTabSz="900113"/>
            <a:r>
              <a:rPr lang="tr-TR" sz="1100" b="1" dirty="0">
                <a:effectLst/>
                <a:latin typeface="Courier New" pitchFamily="49" charset="0"/>
              </a:rPr>
              <a:t>SQL&gt; SELECT  c.name, o.ordid, i.itemid, i.itemtot, o.total</a:t>
            </a:r>
          </a:p>
          <a:p>
            <a:pPr defTabSz="900113"/>
            <a:r>
              <a:rPr lang="tr-TR" sz="1100" b="1" dirty="0">
                <a:effectLst/>
                <a:latin typeface="Courier New" pitchFamily="49" charset="0"/>
              </a:rPr>
              <a:t>  2  FROM    customer c, ord o, item i</a:t>
            </a:r>
          </a:p>
          <a:p>
            <a:pPr defTabSz="900113"/>
            <a:r>
              <a:rPr lang="tr-TR" sz="1100" b="1" dirty="0">
                <a:effectLst/>
                <a:latin typeface="Courier New" pitchFamily="49" charset="0"/>
              </a:rPr>
              <a:t>  3  WHERE   c.custid =  o.custid</a:t>
            </a:r>
          </a:p>
          <a:p>
            <a:pPr defTabSz="900113"/>
            <a:r>
              <a:rPr lang="tr-TR" sz="1100" b="1" dirty="0">
                <a:effectLst/>
                <a:latin typeface="Courier New" pitchFamily="49" charset="0"/>
              </a:rPr>
              <a:t>  4  AND     o.ordid =   i.ordid</a:t>
            </a:r>
          </a:p>
          <a:p>
            <a:pPr defTabSz="900113"/>
            <a:r>
              <a:rPr lang="tr-TR" sz="1100" b="1" dirty="0">
                <a:effectLst/>
                <a:latin typeface="Courier New" pitchFamily="49" charset="0"/>
              </a:rPr>
              <a:t>  5  AND     c.name = 'TKB SPORT SHOP';</a:t>
            </a:r>
          </a:p>
        </p:txBody>
      </p:sp>
      <p:sp>
        <p:nvSpPr>
          <p:cNvPr id="116741" name="Rectangle 5"/>
          <p:cNvSpPr>
            <a:spLocks noChangeArrowheads="1"/>
          </p:cNvSpPr>
          <p:nvPr/>
        </p:nvSpPr>
        <p:spPr bwMode="auto">
          <a:xfrm>
            <a:off x="817033" y="5014914"/>
            <a:ext cx="7571317" cy="713185"/>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NAME             ORDID    ITEMID   ITEMTOT     TOTAL</a:t>
            </a:r>
          </a:p>
          <a:p>
            <a:pPr defTabSz="900113"/>
            <a:r>
              <a:rPr lang="tr-TR" sz="1100">
                <a:effectLst/>
                <a:latin typeface="Courier New" pitchFamily="49" charset="0"/>
              </a:rPr>
              <a:t>------------ --------- --------- --------- ---------</a:t>
            </a:r>
          </a:p>
          <a:p>
            <a:pPr defTabSz="900113"/>
            <a:r>
              <a:rPr lang="tr-TR" sz="1100">
                <a:effectLst/>
                <a:latin typeface="Courier New" pitchFamily="49" charset="0"/>
              </a:rPr>
              <a:t>TKB SPORT SHOP     610         3        58     101.4</a:t>
            </a:r>
          </a:p>
          <a:p>
            <a:pPr defTabSz="900113"/>
            <a:r>
              <a:rPr lang="tr-TR" sz="1100">
                <a:effectLst/>
                <a:latin typeface="Courier New" pitchFamily="49" charset="0"/>
              </a:rPr>
              <a:t>TKB SPORT SHOP     610         1        35     101.4</a:t>
            </a:r>
          </a:p>
          <a:p>
            <a:pPr defTabSz="900113"/>
            <a:r>
              <a:rPr lang="tr-TR" sz="1100">
                <a:effectLst/>
                <a:latin typeface="Courier New" pitchFamily="49" charset="0"/>
              </a:rPr>
              <a:t>TKB SPORT SHOP     610         2       8.4     101.4</a:t>
            </a:r>
          </a:p>
        </p:txBody>
      </p:sp>
    </p:spTree>
    <p:extLst>
      <p:ext uri="{BB962C8B-B14F-4D97-AF65-F5344CB8AC3E}">
        <p14:creationId xmlns:p14="http://schemas.microsoft.com/office/powerpoint/2010/main" val="2747203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8055393-5AEE-4E07-90AE-DA3CCB8AD7C2}" type="slidenum">
              <a:rPr lang="tr-TR"/>
              <a:pPr/>
              <a:t>58</a:t>
            </a:fld>
            <a:endParaRPr lang="tr-TR"/>
          </a:p>
        </p:txBody>
      </p:sp>
      <p:sp>
        <p:nvSpPr>
          <p:cNvPr id="118786"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8787"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8788"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dirty="0"/>
              <a:t>Non-Equijoins</a:t>
            </a:r>
          </a:p>
          <a:p>
            <a:pPr lvl="1" defTabSz="358775">
              <a:tabLst>
                <a:tab pos="430213" algn="l"/>
              </a:tabLst>
            </a:pPr>
            <a:r>
              <a:rPr lang="tr-TR" b="1" dirty="0"/>
              <a:t>The relationship between the EMP table and the SALGRADE table is a </a:t>
            </a:r>
            <a:r>
              <a:rPr lang="tr-TR" b="1" dirty="0">
                <a:solidFill>
                  <a:srgbClr val="FC0128"/>
                </a:solidFill>
              </a:rPr>
              <a:t>non-equijoin,</a:t>
            </a:r>
            <a:r>
              <a:rPr lang="tr-TR" b="1" dirty="0"/>
              <a:t> meaning that no column in the EMP table corresponds directly to a column in the SALGRADE table. </a:t>
            </a:r>
            <a:r>
              <a:rPr lang="tr-TR" dirty="0"/>
              <a:t>The relationship between the two tables is that the SAL column in the EMP table is between the LOSAL and HISAL column of the SALGRADE table. The relationship is obtained using an operator other than equal (=). </a:t>
            </a:r>
          </a:p>
        </p:txBody>
      </p:sp>
      <p:sp>
        <p:nvSpPr>
          <p:cNvPr id="118789"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697444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167EA-6311-47DB-9E8B-11A803787630}" type="slidenum">
              <a:rPr lang="tr-TR"/>
              <a:pPr/>
              <a:t>59</a:t>
            </a:fld>
            <a:endParaRPr lang="tr-TR"/>
          </a:p>
        </p:txBody>
      </p:sp>
      <p:sp>
        <p:nvSpPr>
          <p:cNvPr id="120834"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0835"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Non-Equijoins (continued)</a:t>
            </a:r>
          </a:p>
          <a:p>
            <a:pPr lvl="1"/>
            <a:r>
              <a:rPr lang="tr-TR" dirty="0"/>
              <a:t>The slide example creates a non-equijoin to evaluate an employee’s salary grade. The salary must be </a:t>
            </a:r>
            <a:r>
              <a:rPr lang="tr-TR" i="1" dirty="0"/>
              <a:t>between</a:t>
            </a:r>
            <a:r>
              <a:rPr lang="tr-TR" dirty="0"/>
              <a:t> any pair of the low and high salary ranges. </a:t>
            </a:r>
          </a:p>
          <a:p>
            <a:pPr lvl="1"/>
            <a:r>
              <a:rPr lang="tr-TR" dirty="0">
                <a:solidFill>
                  <a:srgbClr val="000000"/>
                </a:solidFill>
              </a:rPr>
              <a:t>It is important to note that all employees appear exactly once when this query is executed. No employee is repeated in the list. There are two reasons for this:</a:t>
            </a:r>
          </a:p>
          <a:p>
            <a:pPr lvl="2"/>
            <a:r>
              <a:rPr lang="tr-TR" dirty="0">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tr-TR" dirty="0">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tr-TR" b="1" dirty="0"/>
          </a:p>
          <a:p>
            <a:pPr lvl="1"/>
            <a:r>
              <a:rPr lang="tr-TR" b="1" dirty="0"/>
              <a:t>Note:</a:t>
            </a:r>
            <a:r>
              <a:rPr lang="tr-TR" dirty="0"/>
              <a:t> Other operators such as </a:t>
            </a:r>
            <a:r>
              <a:rPr lang="tr-TR" b="1" dirty="0"/>
              <a:t>&lt;= and &gt;= could be used, but BETWEEN is the simplest</a:t>
            </a:r>
            <a:r>
              <a:rPr lang="tr-TR" dirty="0"/>
              <a:t>. Remember to specify the low value first and the high value last when using BETWEEN. Table aliases have been specified for performance reasons, not because of possible ambiguity.</a:t>
            </a:r>
          </a:p>
          <a:p>
            <a:r>
              <a:rPr lang="tr-TR" dirty="0">
                <a:solidFill>
                  <a:schemeClr val="accent2"/>
                </a:solidFill>
              </a:rPr>
              <a:t>Instructor Note</a:t>
            </a:r>
          </a:p>
          <a:p>
            <a:pPr lvl="1"/>
            <a:r>
              <a:rPr lang="tr-TR" dirty="0">
                <a:solidFill>
                  <a:schemeClr val="accent2"/>
                </a:solidFill>
              </a:rPr>
              <a:t>Explain that BETWEEN … AND … are actually translated by Oracle server to a pair of conditions (a &gt;= lower limit) and (a &lt;= higher limit) and IN ( … ) is translated by Oracle server to a set of OR conditions (a = value1 OR a = value2 OR a = value3 ). So using BETWEEN … AND … , IN(…) has no performance benefits and can be used for logical simplicity.</a:t>
            </a:r>
          </a:p>
          <a:p>
            <a:pPr lvl="1"/>
            <a:endParaRPr lang="tr-TR" b="1" dirty="0"/>
          </a:p>
          <a:p>
            <a:endParaRPr lang="tr-TR" dirty="0"/>
          </a:p>
        </p:txBody>
      </p:sp>
    </p:spTree>
    <p:extLst>
      <p:ext uri="{BB962C8B-B14F-4D97-AF65-F5344CB8AC3E}">
        <p14:creationId xmlns:p14="http://schemas.microsoft.com/office/powerpoint/2010/main" val="199454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F119DA-0A6D-4B93-98D7-7BA35738436B}" type="slidenum">
              <a:rPr lang="tr-TR"/>
              <a:pPr/>
              <a:t>60</a:t>
            </a:fld>
            <a:endParaRPr lang="tr-TR"/>
          </a:p>
        </p:txBody>
      </p:sp>
      <p:sp>
        <p:nvSpPr>
          <p:cNvPr id="122882"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a:t>
            </a:r>
            <a:endParaRPr lang="tr-TR" dirty="0">
              <a:latin typeface="Times" charset="0"/>
            </a:endParaRPr>
          </a:p>
          <a:p>
            <a:pPr lvl="1"/>
            <a:r>
              <a:rPr lang="tr-TR" b="1" dirty="0"/>
              <a:t>If a row does not satisfy a join condition, the row will not appear in the query result.</a:t>
            </a:r>
            <a:r>
              <a:rPr lang="tr-TR" dirty="0"/>
              <a:t> For example, in the equijoin condition of EMP and DEPT tables, department OPERATIONS does not appear because no one works in that department.</a:t>
            </a:r>
          </a:p>
        </p:txBody>
      </p:sp>
      <p:sp>
        <p:nvSpPr>
          <p:cNvPr id="12288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2884" name="Rectangle 4"/>
          <p:cNvSpPr>
            <a:spLocks noChangeArrowheads="1"/>
          </p:cNvSpPr>
          <p:nvPr/>
        </p:nvSpPr>
        <p:spPr bwMode="auto">
          <a:xfrm>
            <a:off x="817033" y="4182667"/>
            <a:ext cx="7571317" cy="463153"/>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e.ename, e.deptno, d.dname</a:t>
            </a:r>
          </a:p>
          <a:p>
            <a:pPr defTabSz="900113"/>
            <a:r>
              <a:rPr lang="tr-TR" sz="1100" b="1">
                <a:effectLst/>
                <a:latin typeface="Courier New" pitchFamily="49" charset="0"/>
              </a:rPr>
              <a:t>  2  FROM   emp e,   dept d</a:t>
            </a:r>
          </a:p>
          <a:p>
            <a:pPr defTabSz="900113"/>
            <a:r>
              <a:rPr lang="tr-TR" sz="1100" b="1">
                <a:effectLst/>
                <a:latin typeface="Courier New" pitchFamily="49" charset="0"/>
              </a:rPr>
              <a:t>  3  WHERE  e.deptno = d.deptno;</a:t>
            </a:r>
          </a:p>
        </p:txBody>
      </p:sp>
      <p:sp>
        <p:nvSpPr>
          <p:cNvPr id="122885" name="Rectangle 5"/>
          <p:cNvSpPr>
            <a:spLocks noChangeArrowheads="1"/>
          </p:cNvSpPr>
          <p:nvPr/>
        </p:nvSpPr>
        <p:spPr bwMode="auto">
          <a:xfrm>
            <a:off x="817033" y="4731544"/>
            <a:ext cx="7571317" cy="1574006"/>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ENAME         DEPTNO DNAME</a:t>
            </a:r>
          </a:p>
          <a:p>
            <a:pPr defTabSz="900113"/>
            <a:r>
              <a:rPr lang="tr-TR" sz="1100">
                <a:effectLst/>
                <a:latin typeface="Courier New" pitchFamily="49" charset="0"/>
              </a:rPr>
              <a:t>---------- --------- -------------</a:t>
            </a:r>
          </a:p>
          <a:p>
            <a:pPr defTabSz="900113"/>
            <a:r>
              <a:rPr lang="tr-TR" sz="1100">
                <a:effectLst/>
                <a:latin typeface="Courier New" pitchFamily="49" charset="0"/>
              </a:rPr>
              <a:t>KING              10 ACCOUNTING</a:t>
            </a:r>
          </a:p>
          <a:p>
            <a:pPr defTabSz="900113"/>
            <a:r>
              <a:rPr lang="tr-TR" sz="1100">
                <a:effectLst/>
                <a:latin typeface="Courier New" pitchFamily="49" charset="0"/>
              </a:rPr>
              <a:t>BLAKE             30 SALES</a:t>
            </a:r>
          </a:p>
          <a:p>
            <a:pPr defTabSz="900113"/>
            <a:r>
              <a:rPr lang="tr-TR" sz="1100">
                <a:effectLst/>
                <a:latin typeface="Courier New" pitchFamily="49" charset="0"/>
              </a:rPr>
              <a:t>CLARK             10 ACCOUNTING</a:t>
            </a:r>
          </a:p>
          <a:p>
            <a:pPr defTabSz="900113"/>
            <a:r>
              <a:rPr lang="tr-TR" sz="1100">
                <a:effectLst/>
                <a:latin typeface="Courier New" pitchFamily="49" charset="0"/>
              </a:rPr>
              <a:t>JONES             20 RESEARCH</a:t>
            </a:r>
          </a:p>
          <a:p>
            <a:pPr defTabSz="900113"/>
            <a:r>
              <a:rPr lang="tr-TR" sz="1100">
                <a:effectLst/>
                <a:latin typeface="Courier New" pitchFamily="49" charset="0"/>
              </a:rPr>
              <a:t>... </a:t>
            </a:r>
          </a:p>
          <a:p>
            <a:pPr defTabSz="900113"/>
            <a:r>
              <a:rPr lang="tr-TR" sz="1100">
                <a:effectLst/>
                <a:latin typeface="Courier New" pitchFamily="49" charset="0"/>
              </a:rPr>
              <a:t>ALLEN             30 SALES</a:t>
            </a:r>
          </a:p>
          <a:p>
            <a:pPr defTabSz="900113"/>
            <a:r>
              <a:rPr lang="tr-TR" sz="1100">
                <a:effectLst/>
                <a:latin typeface="Courier New" pitchFamily="49" charset="0"/>
              </a:rPr>
              <a:t>TURNER            30 SALES</a:t>
            </a:r>
          </a:p>
          <a:p>
            <a:pPr defTabSz="900113"/>
            <a:r>
              <a:rPr lang="tr-TR" sz="1100">
                <a:effectLst/>
                <a:latin typeface="Courier New" pitchFamily="49" charset="0"/>
              </a:rPr>
              <a:t>JAMES             30 SALES</a:t>
            </a:r>
          </a:p>
          <a:p>
            <a:pPr defTabSz="900113"/>
            <a:r>
              <a:rPr lang="tr-TR" sz="1100">
                <a:effectLst/>
                <a:latin typeface="Courier New" pitchFamily="49" charset="0"/>
              </a:rPr>
              <a:t>...</a:t>
            </a:r>
          </a:p>
          <a:p>
            <a:pPr defTabSz="900113"/>
            <a:r>
              <a:rPr lang="tr-TR" sz="1100">
                <a:effectLst/>
                <a:latin typeface="Courier New" pitchFamily="49" charset="0"/>
              </a:rPr>
              <a:t>14 rows selected.</a:t>
            </a:r>
          </a:p>
          <a:p>
            <a:pPr defTabSz="900113"/>
            <a:endParaRPr lang="tr-TR" sz="1100">
              <a:effectLst/>
              <a:latin typeface="Courier New" pitchFamily="49" charset="0"/>
            </a:endParaRPr>
          </a:p>
        </p:txBody>
      </p:sp>
    </p:spTree>
    <p:extLst>
      <p:ext uri="{BB962C8B-B14F-4D97-AF65-F5344CB8AC3E}">
        <p14:creationId xmlns:p14="http://schemas.microsoft.com/office/powerpoint/2010/main" val="3768062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26BBB-F09E-4D41-9712-59F0C8235F20}" type="slidenum">
              <a:rPr lang="tr-TR"/>
              <a:pPr/>
              <a:t>61</a:t>
            </a:fld>
            <a:endParaRPr lang="tr-TR"/>
          </a:p>
        </p:txBody>
      </p:sp>
      <p:sp>
        <p:nvSpPr>
          <p:cNvPr id="124930"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a:t>
            </a:r>
          </a:p>
          <a:p>
            <a:pPr lvl="1"/>
            <a:r>
              <a:rPr lang="tr-TR" dirty="0"/>
              <a:t>The missing row(s) can be returned if an </a:t>
            </a:r>
            <a:r>
              <a:rPr lang="tr-TR" i="1" dirty="0">
                <a:solidFill>
                  <a:srgbClr val="FC0128"/>
                </a:solidFill>
              </a:rPr>
              <a:t>outer join</a:t>
            </a:r>
            <a:r>
              <a:rPr lang="tr-TR" dirty="0">
                <a:solidFill>
                  <a:srgbClr val="FC0128"/>
                </a:solidFill>
              </a:rPr>
              <a:t> </a:t>
            </a:r>
            <a:r>
              <a:rPr lang="tr-TR" dirty="0"/>
              <a:t>operator is used in the join condition. </a:t>
            </a:r>
            <a:r>
              <a:rPr lang="tr-TR" b="1" dirty="0"/>
              <a:t>The operator is a plus sign enclosed in parentheses </a:t>
            </a:r>
            <a:r>
              <a:rPr lang="tr-TR" b="1" dirty="0">
                <a:solidFill>
                  <a:srgbClr val="FC0128"/>
                </a:solidFill>
              </a:rPr>
              <a:t>(+),</a:t>
            </a:r>
            <a:r>
              <a:rPr lang="tr-TR" b="1" dirty="0"/>
              <a:t> and it is </a:t>
            </a:r>
            <a:r>
              <a:rPr lang="tr-TR" b="1" i="1" dirty="0"/>
              <a:t>placed on the </a:t>
            </a:r>
            <a:r>
              <a:rPr lang="tr-TR" b="1" dirty="0"/>
              <a:t>“</a:t>
            </a:r>
            <a:r>
              <a:rPr lang="tr-TR" b="1" i="1" dirty="0"/>
              <a:t>side</a:t>
            </a:r>
            <a:r>
              <a:rPr lang="tr-TR" b="1" dirty="0"/>
              <a:t>” </a:t>
            </a:r>
            <a:r>
              <a:rPr lang="tr-TR" b="1" i="1" dirty="0"/>
              <a:t>of the join </a:t>
            </a:r>
            <a:r>
              <a:rPr lang="tr-TR" i="1" dirty="0"/>
              <a:t>that is deficient in information</a:t>
            </a:r>
            <a:r>
              <a:rPr lang="tr-TR" dirty="0"/>
              <a:t>. </a:t>
            </a:r>
            <a:r>
              <a:rPr lang="tr-TR" b="1" dirty="0"/>
              <a:t>This operator has the effect of creating one or more null rows, to which one or more rows from the nondeficient table can be joined.</a:t>
            </a:r>
          </a:p>
          <a:p>
            <a:pPr lvl="1"/>
            <a:r>
              <a:rPr lang="tr-TR" dirty="0"/>
              <a:t>In the syntax:</a:t>
            </a:r>
          </a:p>
          <a:p>
            <a:pPr lvl="1">
              <a:spcBef>
                <a:spcPct val="20000"/>
              </a:spcBef>
            </a:pPr>
            <a:r>
              <a:rPr lang="tr-TR" dirty="0">
                <a:latin typeface="Times" charset="0"/>
              </a:rPr>
              <a:t>	</a:t>
            </a:r>
            <a:r>
              <a:rPr lang="tr-TR" i="1" dirty="0">
                <a:latin typeface="Times" charset="0"/>
              </a:rPr>
              <a:t>table1.column =</a:t>
            </a:r>
            <a:r>
              <a:rPr lang="tr-TR" dirty="0">
                <a:latin typeface="Times" charset="0"/>
              </a:rPr>
              <a:t>		is the condition that joins (or relates) the tables together. 		</a:t>
            </a:r>
          </a:p>
          <a:p>
            <a:pPr lvl="1">
              <a:spcBef>
                <a:spcPct val="20000"/>
              </a:spcBef>
            </a:pPr>
            <a:r>
              <a:rPr lang="tr-TR" dirty="0">
                <a:latin typeface="Times" charset="0"/>
              </a:rPr>
              <a:t>	</a:t>
            </a:r>
            <a:r>
              <a:rPr lang="tr-TR" i="1" dirty="0">
                <a:latin typeface="Times" charset="0"/>
              </a:rPr>
              <a:t>table2.column</a:t>
            </a:r>
            <a:r>
              <a:rPr lang="tr-TR" dirty="0">
                <a:latin typeface="Times" charset="0"/>
              </a:rPr>
              <a:t> (+)		is the outer join symbol, which can be placed on either side of the</a:t>
            </a:r>
            <a:br>
              <a:rPr lang="tr-TR" dirty="0">
                <a:latin typeface="Times" charset="0"/>
              </a:rPr>
            </a:br>
            <a:r>
              <a:rPr lang="tr-TR" dirty="0">
                <a:latin typeface="Times" charset="0"/>
              </a:rPr>
              <a:t>					WHERE clause condition, but not on both sides (Place the outer</a:t>
            </a:r>
            <a:br>
              <a:rPr lang="tr-TR" dirty="0">
                <a:latin typeface="Times" charset="0"/>
              </a:rPr>
            </a:br>
            <a:r>
              <a:rPr lang="tr-TR" dirty="0">
                <a:latin typeface="Times" charset="0"/>
              </a:rPr>
              <a:t>					join symbol following the name of the column in the table without 					the matching rows.)</a:t>
            </a:r>
          </a:p>
          <a:p>
            <a:pPr lvl="1"/>
            <a:endParaRPr lang="tr-TR" dirty="0"/>
          </a:p>
        </p:txBody>
      </p:sp>
      <p:sp>
        <p:nvSpPr>
          <p:cNvPr id="124931"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3128762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BE1D3C5-5FF8-4ECC-A8F8-4A58A731E371}" type="slidenum">
              <a:rPr lang="tr-TR"/>
              <a:pPr/>
              <a:t>62</a:t>
            </a:fld>
            <a:endParaRPr lang="tr-TR"/>
          </a:p>
        </p:txBody>
      </p:sp>
      <p:sp>
        <p:nvSpPr>
          <p:cNvPr id="126978"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26979"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26980" name="Rectangle 4"/>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 (continued)</a:t>
            </a:r>
          </a:p>
          <a:p>
            <a:pPr lvl="1"/>
            <a:r>
              <a:rPr lang="tr-TR" dirty="0"/>
              <a:t>The slide example </a:t>
            </a:r>
            <a:r>
              <a:rPr lang="tr-TR" b="1" dirty="0"/>
              <a:t>displays numbers and names for all the departments. The OPERATIONS department, which does not have any employees, is also displayed.</a:t>
            </a:r>
          </a:p>
          <a:p>
            <a:r>
              <a:rPr lang="tr-TR" b="0" dirty="0"/>
              <a:t>Outer Join Restrictions</a:t>
            </a:r>
          </a:p>
          <a:p>
            <a:pPr lvl="2"/>
            <a:r>
              <a:rPr lang="tr-TR" dirty="0"/>
              <a:t>The outer join operator can appear on only </a:t>
            </a:r>
            <a:r>
              <a:rPr lang="tr-TR" i="1" dirty="0"/>
              <a:t>one</a:t>
            </a:r>
            <a:r>
              <a:rPr lang="tr-TR" dirty="0"/>
              <a:t> side of the expression—the side that has information missing. It returns those rows from one table that have no direct match in the other table.</a:t>
            </a:r>
          </a:p>
          <a:p>
            <a:pPr lvl="2"/>
            <a:r>
              <a:rPr lang="tr-TR" b="1" dirty="0"/>
              <a:t>A condition involving an outer join cannot use the IN operator or be linked to another condition by the OR operator.</a:t>
            </a:r>
          </a:p>
          <a:p>
            <a:pPr lvl="2"/>
            <a:endParaRPr lang="tr-TR" dirty="0"/>
          </a:p>
          <a:p>
            <a:pPr lvl="2"/>
            <a:endParaRPr lang="tr-TR" dirty="0"/>
          </a:p>
          <a:p>
            <a:pPr lvl="2"/>
            <a:endParaRPr lang="tr-TR" dirty="0"/>
          </a:p>
          <a:p>
            <a:endParaRPr lang="tr-TR" b="1" i="1" dirty="0"/>
          </a:p>
        </p:txBody>
      </p:sp>
      <p:sp>
        <p:nvSpPr>
          <p:cNvPr id="126981"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095071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FBAF1-8A8F-480A-9D35-E37FD90734A2}" type="slidenum">
              <a:rPr lang="tr-TR"/>
              <a:pPr/>
              <a:t>63</a:t>
            </a:fld>
            <a:endParaRPr lang="tr-TR"/>
          </a:p>
        </p:txBody>
      </p:sp>
      <p:sp>
        <p:nvSpPr>
          <p:cNvPr id="129026"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Joining a Table to Itself</a:t>
            </a:r>
          </a:p>
          <a:p>
            <a:pPr lvl="1"/>
            <a:r>
              <a:rPr lang="tr-TR" dirty="0"/>
              <a:t>Sometimes you need to join a table to itself. </a:t>
            </a:r>
            <a:r>
              <a:rPr lang="tr-TR" b="1" dirty="0"/>
              <a:t>To find the name of each employee’s manager, you need to join the EMP table to itself, or perform a </a:t>
            </a:r>
            <a:r>
              <a:rPr lang="tr-TR" b="1" dirty="0">
                <a:solidFill>
                  <a:srgbClr val="FC0128"/>
                </a:solidFill>
              </a:rPr>
              <a:t>self join</a:t>
            </a:r>
            <a:r>
              <a:rPr lang="tr-TR" dirty="0">
                <a:solidFill>
                  <a:srgbClr val="FC0128"/>
                </a:solidFill>
              </a:rPr>
              <a:t>.</a:t>
            </a:r>
            <a:r>
              <a:rPr lang="tr-TR" dirty="0"/>
              <a:t> For example, </a:t>
            </a:r>
            <a:r>
              <a:rPr lang="tr-TR" b="1" dirty="0"/>
              <a:t>to find the name of Blake’s manager, </a:t>
            </a:r>
            <a:r>
              <a:rPr lang="tr-TR" dirty="0"/>
              <a:t>you need to:</a:t>
            </a:r>
          </a:p>
          <a:p>
            <a:pPr lvl="2"/>
            <a:r>
              <a:rPr lang="tr-TR" dirty="0"/>
              <a:t>Find Blake in the EMP table by looking at the ENAME column.</a:t>
            </a:r>
          </a:p>
          <a:p>
            <a:pPr lvl="2"/>
            <a:r>
              <a:rPr lang="tr-TR" dirty="0"/>
              <a:t>Find the manager number for Blake by looking at the MGR column. Blake’s manager number is 7839.</a:t>
            </a:r>
          </a:p>
          <a:p>
            <a:pPr lvl="2"/>
            <a:r>
              <a:rPr lang="tr-TR" dirty="0"/>
              <a:t>Find the name of the manager with EMPNO 7839 by looking at the ENAME column. King’s employee number is 7839, so King is Blake’s manager.</a:t>
            </a:r>
          </a:p>
          <a:p>
            <a:pPr lvl="1"/>
            <a:r>
              <a:rPr lang="tr-TR" dirty="0"/>
              <a:t>In this process, you look in the table twice. The first time you look in the table to find Blake in the ENAME column and MGR value of 7839. The second time you look in the EMPNO column to find 7839 and the ENAME column to find King. </a:t>
            </a:r>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Show the data from the EMP table and point out how each manager is also an employee.</a:t>
            </a:r>
          </a:p>
        </p:txBody>
      </p:sp>
      <p:sp>
        <p:nvSpPr>
          <p:cNvPr id="12902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64300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E36B032-5B59-42BA-8A73-5DBE99FCE53F}" type="slidenum">
              <a:rPr lang="tr-TR"/>
              <a:pPr/>
              <a:t>6</a:t>
            </a:fld>
            <a:endParaRPr lang="tr-TR"/>
          </a:p>
        </p:txBody>
      </p:sp>
      <p:sp>
        <p:nvSpPr>
          <p:cNvPr id="14338" name="Rectangle 2"/>
          <p:cNvSpPr>
            <a:spLocks noGrp="1" noChangeArrowheads="1"/>
          </p:cNvSpPr>
          <p:nvPr>
            <p:ph type="body" idx="1"/>
          </p:nvPr>
        </p:nvSpPr>
        <p:spPr>
          <a:xfrm>
            <a:off x="550335" y="3580211"/>
            <a:ext cx="8039100" cy="2817019"/>
          </a:xfrm>
          <a:noFill/>
          <a:ln/>
        </p:spPr>
        <p:txBody>
          <a:bodyPr lIns="90796" tIns="44601" rIns="90796" bIns="44601"/>
          <a:lstStyle/>
          <a:p>
            <a:r>
              <a:rPr lang="en-US" noProof="0" dirty="0"/>
              <a:t>Selecting All Columns, All Rows</a:t>
            </a:r>
          </a:p>
          <a:p>
            <a:pPr lvl="1"/>
            <a:r>
              <a:rPr lang="en-US" noProof="0" dirty="0"/>
              <a:t>You can display all columns of data in a table by following the SELECT keyword with an asterisk (</a:t>
            </a:r>
            <a:r>
              <a:rPr lang="en-US" noProof="0" dirty="0">
                <a:solidFill>
                  <a:srgbClr val="FC0128"/>
                </a:solidFill>
              </a:rPr>
              <a:t>*)</a:t>
            </a:r>
            <a:r>
              <a:rPr lang="en-US" noProof="0" dirty="0"/>
              <a:t>. In the example on the slide, the department table contains three columns: DEPTNO, DNAME, and LOC. The table contains four rows, one for each department. </a:t>
            </a:r>
          </a:p>
          <a:p>
            <a:pPr lvl="1"/>
            <a:r>
              <a:rPr lang="en-US" noProof="0" dirty="0">
                <a:solidFill>
                  <a:srgbClr val="000000"/>
                </a:solidFill>
              </a:rPr>
              <a:t>You can also display all columns in the table by listing all the columns after the SELECT keyword. For example, the following SQL statement, like the example on the slide, displays all columns and all rows of the DEPT table:</a:t>
            </a:r>
          </a:p>
          <a:p>
            <a:pPr lvl="1"/>
            <a:endParaRPr lang="en-US" noProof="0" dirty="0">
              <a:solidFill>
                <a:srgbClr val="000000"/>
              </a:solidFill>
            </a:endParaRPr>
          </a:p>
        </p:txBody>
      </p:sp>
      <p:sp>
        <p:nvSpPr>
          <p:cNvPr id="14339"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4340" name="Rectangle 4"/>
          <p:cNvSpPr>
            <a:spLocks noChangeArrowheads="1"/>
          </p:cNvSpPr>
          <p:nvPr/>
        </p:nvSpPr>
        <p:spPr bwMode="auto">
          <a:xfrm>
            <a:off x="810684" y="4606530"/>
            <a:ext cx="7493000" cy="34528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deptno, dname, loc</a:t>
            </a:r>
          </a:p>
          <a:p>
            <a:pPr defTabSz="946150"/>
            <a:r>
              <a:rPr lang="tr-TR" sz="1100" b="1">
                <a:effectLst/>
                <a:latin typeface="Courier New" pitchFamily="49" charset="0"/>
              </a:rPr>
              <a:t>  2  FROM 	 dept;</a:t>
            </a:r>
          </a:p>
        </p:txBody>
      </p:sp>
    </p:spTree>
    <p:extLst>
      <p:ext uri="{BB962C8B-B14F-4D97-AF65-F5344CB8AC3E}">
        <p14:creationId xmlns:p14="http://schemas.microsoft.com/office/powerpoint/2010/main" val="9195968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9CD4997-9CC3-439F-BBBA-36DCFD75AB10}" type="slidenum">
              <a:rPr lang="tr-TR"/>
              <a:pPr/>
              <a:t>64</a:t>
            </a:fld>
            <a:endParaRPr lang="tr-TR"/>
          </a:p>
        </p:txBody>
      </p:sp>
      <p:sp>
        <p:nvSpPr>
          <p:cNvPr id="13107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3107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31076" name="Rectangle 4"/>
          <p:cNvSpPr>
            <a:spLocks noGrp="1" noChangeArrowheads="1"/>
          </p:cNvSpPr>
          <p:nvPr>
            <p:ph type="body" idx="1"/>
          </p:nvPr>
        </p:nvSpPr>
        <p:spPr>
          <a:xfrm>
            <a:off x="605369" y="3577829"/>
            <a:ext cx="7981951" cy="2851547"/>
          </a:xfrm>
          <a:noFill/>
          <a:ln/>
        </p:spPr>
        <p:txBody>
          <a:bodyPr lIns="89202" tIns="43008" rIns="89202" bIns="43008"/>
          <a:lstStyle/>
          <a:p>
            <a:pPr defTabSz="358775">
              <a:tabLst>
                <a:tab pos="430213" algn="l"/>
              </a:tabLst>
            </a:pPr>
            <a:r>
              <a:rPr lang="tr-TR"/>
              <a:t>Joining a Table to Itself (continued)</a:t>
            </a:r>
          </a:p>
          <a:p>
            <a:pPr lvl="1" defTabSz="358775">
              <a:tabLst>
                <a:tab pos="430213" algn="l"/>
              </a:tabLst>
            </a:pPr>
            <a:r>
              <a:rPr lang="tr-TR"/>
              <a:t>The slide example joins the EMP table to itself. To simulate two tables in the FROM clause, there are two aliases, namely WORKER and MANAGER, for the same table, EMP. </a:t>
            </a:r>
          </a:p>
          <a:p>
            <a:pPr lvl="1" defTabSz="358775">
              <a:tabLst>
                <a:tab pos="430213" algn="l"/>
              </a:tabLst>
            </a:pPr>
            <a:r>
              <a:rPr lang="tr-TR"/>
              <a:t>In this example, the WHERE clause contains the join that means “where a worker’s manager number matches the employee number for the manager.”</a:t>
            </a:r>
          </a:p>
          <a:p>
            <a:pPr lvl="1" defTabSz="358775">
              <a:tabLst>
                <a:tab pos="430213" algn="l"/>
              </a:tabLst>
            </a:pPr>
            <a:endParaRPr lang="tr-T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r>
              <a:rPr lang="tr-TR">
                <a:solidFill>
                  <a:schemeClr val="accent2"/>
                </a:solidFill>
              </a:rPr>
              <a:t>Instructor Note</a:t>
            </a:r>
          </a:p>
          <a:p>
            <a:pPr lvl="1" defTabSz="358775">
              <a:tabLst>
                <a:tab pos="430213" algn="l"/>
              </a:tabLst>
            </a:pPr>
            <a:r>
              <a:rPr lang="tr-TR">
                <a:solidFill>
                  <a:schemeClr val="accent2"/>
                </a:solidFill>
              </a:rPr>
              <a:t>Point out the following to the students:</a:t>
            </a:r>
          </a:p>
          <a:p>
            <a:pPr marL="423863" lvl="2" indent="490538" defTabSz="358775">
              <a:tabLst>
                <a:tab pos="430213" algn="l"/>
              </a:tabLst>
            </a:pPr>
            <a:r>
              <a:rPr lang="tr-TR">
                <a:solidFill>
                  <a:schemeClr val="accent2"/>
                </a:solidFill>
              </a:rPr>
              <a:t>The column heading in the result of the query on the slide seems meaningless. A meaningful column alias should have been used instead.</a:t>
            </a:r>
          </a:p>
          <a:p>
            <a:pPr marL="423863" lvl="2" indent="490538" defTabSz="358775">
              <a:tabLst>
                <a:tab pos="430213" algn="l"/>
              </a:tabLst>
            </a:pPr>
            <a:r>
              <a:rPr lang="tr-TR">
                <a:solidFill>
                  <a:schemeClr val="accent2"/>
                </a:solidFill>
              </a:rPr>
              <a:t>There are only 13 rows in the output, but there are 14 rows in the EMP table. This occurs because employee King, who is the president, does not have a manager.</a:t>
            </a:r>
            <a:r>
              <a:rPr lang="tr-TR"/>
              <a:t> </a:t>
            </a:r>
          </a:p>
        </p:txBody>
      </p:sp>
      <p:sp>
        <p:nvSpPr>
          <p:cNvPr id="131077" name="Rectangle 5"/>
          <p:cNvSpPr>
            <a:spLocks noGrp="1" noRot="1" noChangeAspect="1" noChangeArrowheads="1" noTextEdit="1"/>
          </p:cNvSpPr>
          <p:nvPr>
            <p:ph type="sldImg"/>
          </p:nvPr>
        </p:nvSpPr>
        <p:spPr>
          <a:xfrm>
            <a:off x="2343150" y="138113"/>
            <a:ext cx="4449763" cy="3336925"/>
          </a:xfrm>
          <a:prstGeom prst="rect">
            <a:avLst/>
          </a:prstGeom>
          <a:ln w="12700" cap="flat">
            <a:solidFill>
              <a:schemeClr val="tx1"/>
            </a:solidFill>
          </a:ln>
        </p:spPr>
      </p:sp>
    </p:spTree>
    <p:extLst>
      <p:ext uri="{BB962C8B-B14F-4D97-AF65-F5344CB8AC3E}">
        <p14:creationId xmlns:p14="http://schemas.microsoft.com/office/powerpoint/2010/main" val="3146758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dirty="0"/>
              <a:t>SELECT </a:t>
            </a:r>
            <a:r>
              <a:rPr lang="en-US" b="0" dirty="0" err="1"/>
              <a:t>e.ename</a:t>
            </a:r>
            <a:r>
              <a:rPr lang="en-US" b="0" dirty="0"/>
              <a:t>, </a:t>
            </a:r>
            <a:r>
              <a:rPr lang="en-US" b="0" dirty="0" err="1"/>
              <a:t>d.dname</a:t>
            </a:r>
            <a:r>
              <a:rPr lang="en-US" b="0" dirty="0"/>
              <a:t> </a:t>
            </a:r>
            <a:br>
              <a:rPr lang="en-US" b="0" dirty="0"/>
            </a:br>
            <a:r>
              <a:rPr lang="en-US" b="0" dirty="0"/>
              <a:t>FROM </a:t>
            </a:r>
            <a:r>
              <a:rPr lang="en-US" b="0" dirty="0" err="1"/>
              <a:t>emp</a:t>
            </a:r>
            <a:r>
              <a:rPr lang="en-US" b="0" dirty="0"/>
              <a:t> e, </a:t>
            </a:r>
            <a:r>
              <a:rPr lang="en-US" b="0" dirty="0" err="1"/>
              <a:t>dept</a:t>
            </a:r>
            <a:r>
              <a:rPr lang="en-US" b="0" dirty="0"/>
              <a:t> d </a:t>
            </a:r>
            <a:br>
              <a:rPr lang="en-US" b="0" dirty="0"/>
            </a:br>
            <a:r>
              <a:rPr lang="en-US" b="0" dirty="0"/>
              <a:t>WHERE </a:t>
            </a:r>
            <a:r>
              <a:rPr lang="en-US" b="0" dirty="0" err="1"/>
              <a:t>e.deptno</a:t>
            </a:r>
            <a:r>
              <a:rPr lang="en-US" b="0" dirty="0"/>
              <a:t> = </a:t>
            </a:r>
            <a:r>
              <a:rPr lang="en-US" b="0" dirty="0" err="1"/>
              <a:t>d.deptno</a:t>
            </a:r>
            <a:r>
              <a:rPr lang="en-US" b="0" dirty="0"/>
              <a:t> </a:t>
            </a:r>
            <a:br>
              <a:rPr lang="en-US" b="0" dirty="0"/>
            </a:br>
            <a:r>
              <a:rPr lang="en-US" b="0" dirty="0"/>
              <a:t>AND </a:t>
            </a:r>
            <a:r>
              <a:rPr lang="en-US" b="0" dirty="0" err="1"/>
              <a:t>e.ename</a:t>
            </a:r>
            <a:r>
              <a:rPr lang="en-US" b="0" dirty="0"/>
              <a:t> LIKE '%</a:t>
            </a:r>
            <a:r>
              <a:rPr lang="tr-TR" b="0" dirty="0"/>
              <a:t>K</a:t>
            </a:r>
            <a:r>
              <a:rPr lang="en-US" b="0" dirty="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65</a:t>
            </a:fld>
            <a:endParaRPr lang="tr-TR"/>
          </a:p>
        </p:txBody>
      </p:sp>
    </p:spTree>
    <p:extLst>
      <p:ext uri="{BB962C8B-B14F-4D97-AF65-F5344CB8AC3E}">
        <p14:creationId xmlns:p14="http://schemas.microsoft.com/office/powerpoint/2010/main" val="21968902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dirty="0"/>
              <a:t>SELECT </a:t>
            </a:r>
            <a:r>
              <a:rPr lang="en-US" b="0" dirty="0" err="1"/>
              <a:t>e.ename</a:t>
            </a:r>
            <a:r>
              <a:rPr lang="en-US" b="0" dirty="0"/>
              <a:t>, </a:t>
            </a:r>
            <a:r>
              <a:rPr lang="en-US" b="0" dirty="0" err="1"/>
              <a:t>d.dname</a:t>
            </a:r>
            <a:r>
              <a:rPr lang="en-US" b="0" dirty="0"/>
              <a:t> </a:t>
            </a:r>
            <a:br>
              <a:rPr lang="en-US" b="0" dirty="0"/>
            </a:br>
            <a:r>
              <a:rPr lang="en-US" b="0" dirty="0"/>
              <a:t>FROM </a:t>
            </a:r>
            <a:r>
              <a:rPr lang="en-US" b="0" dirty="0" err="1"/>
              <a:t>emp</a:t>
            </a:r>
            <a:r>
              <a:rPr lang="en-US" b="0" dirty="0"/>
              <a:t> e, </a:t>
            </a:r>
            <a:r>
              <a:rPr lang="en-US" b="0" dirty="0" err="1"/>
              <a:t>dept</a:t>
            </a:r>
            <a:r>
              <a:rPr lang="en-US" b="0" dirty="0"/>
              <a:t> d </a:t>
            </a:r>
            <a:br>
              <a:rPr lang="en-US" b="0" dirty="0"/>
            </a:br>
            <a:r>
              <a:rPr lang="en-US" b="0" dirty="0"/>
              <a:t>WHERE </a:t>
            </a:r>
            <a:r>
              <a:rPr lang="en-US" b="0" dirty="0" err="1"/>
              <a:t>e.deptno</a:t>
            </a:r>
            <a:r>
              <a:rPr lang="en-US" b="0" dirty="0"/>
              <a:t> = </a:t>
            </a:r>
            <a:r>
              <a:rPr lang="en-US" b="0" dirty="0" err="1"/>
              <a:t>d.deptno</a:t>
            </a:r>
            <a:r>
              <a:rPr lang="en-US" b="0" dirty="0"/>
              <a:t> </a:t>
            </a:r>
            <a:br>
              <a:rPr lang="en-US" b="0" dirty="0"/>
            </a:br>
            <a:r>
              <a:rPr lang="en-US" b="0" dirty="0"/>
              <a:t>AND </a:t>
            </a:r>
            <a:r>
              <a:rPr lang="en-US" b="0" dirty="0" err="1"/>
              <a:t>e.ename</a:t>
            </a:r>
            <a:r>
              <a:rPr lang="en-US" b="0" dirty="0"/>
              <a:t> LIKE '%</a:t>
            </a:r>
            <a:r>
              <a:rPr lang="tr-TR" b="0" dirty="0"/>
              <a:t>K</a:t>
            </a:r>
            <a:r>
              <a:rPr lang="en-US" b="0" dirty="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66</a:t>
            </a:fld>
            <a:endParaRPr lang="tr-TR"/>
          </a:p>
        </p:txBody>
      </p:sp>
    </p:spTree>
    <p:extLst>
      <p:ext uri="{BB962C8B-B14F-4D97-AF65-F5344CB8AC3E}">
        <p14:creationId xmlns:p14="http://schemas.microsoft.com/office/powerpoint/2010/main" val="4279850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67</a:t>
            </a:fld>
            <a:endParaRPr lang="tr-TR"/>
          </a:p>
        </p:txBody>
      </p:sp>
    </p:spTree>
    <p:extLst>
      <p:ext uri="{BB962C8B-B14F-4D97-AF65-F5344CB8AC3E}">
        <p14:creationId xmlns:p14="http://schemas.microsoft.com/office/powerpoint/2010/main" val="257893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t>SELECT </a:t>
            </a:r>
            <a:r>
              <a:rPr lang="en-US" b="1" dirty="0" err="1"/>
              <a:t>e.ename</a:t>
            </a:r>
            <a:r>
              <a:rPr lang="en-US" b="1" dirty="0"/>
              <a:t>, </a:t>
            </a:r>
            <a:r>
              <a:rPr lang="en-US" b="1" dirty="0" err="1"/>
              <a:t>e.job</a:t>
            </a:r>
            <a:r>
              <a:rPr lang="en-US" b="1" dirty="0"/>
              <a:t>, </a:t>
            </a:r>
            <a:r>
              <a:rPr lang="en-US" b="1" dirty="0" err="1"/>
              <a:t>d.dname</a:t>
            </a:r>
            <a:r>
              <a:rPr lang="en-US" b="1" dirty="0"/>
              <a:t>, </a:t>
            </a:r>
            <a:r>
              <a:rPr lang="en-US" b="1" dirty="0" err="1"/>
              <a:t>e.sal</a:t>
            </a:r>
            <a:r>
              <a:rPr lang="en-US" b="1" dirty="0"/>
              <a:t>, </a:t>
            </a:r>
            <a:r>
              <a:rPr lang="en-US" b="1" dirty="0" err="1"/>
              <a:t>s.grade</a:t>
            </a:r>
            <a:r>
              <a:rPr lang="en-US" b="1" dirty="0"/>
              <a:t> </a:t>
            </a:r>
            <a:br>
              <a:rPr lang="en-US" b="1" dirty="0"/>
            </a:br>
            <a:r>
              <a:rPr lang="en-US" b="1" dirty="0"/>
              <a:t>FROM </a:t>
            </a:r>
            <a:r>
              <a:rPr lang="en-US" b="1" dirty="0" err="1"/>
              <a:t>emp</a:t>
            </a:r>
            <a:r>
              <a:rPr lang="en-US" b="1" dirty="0"/>
              <a:t> e, </a:t>
            </a:r>
            <a:r>
              <a:rPr lang="en-US" b="1" dirty="0" err="1"/>
              <a:t>dept</a:t>
            </a:r>
            <a:r>
              <a:rPr lang="en-US" b="1" dirty="0"/>
              <a:t> d, </a:t>
            </a:r>
            <a:r>
              <a:rPr lang="en-US" b="1" dirty="0" err="1"/>
              <a:t>salgrade</a:t>
            </a:r>
            <a:r>
              <a:rPr lang="en-US" b="1" dirty="0"/>
              <a:t> s </a:t>
            </a:r>
            <a:br>
              <a:rPr lang="en-US" b="1" dirty="0"/>
            </a:br>
            <a:r>
              <a:rPr lang="en-US" b="1" dirty="0"/>
              <a:t>WHERE </a:t>
            </a:r>
            <a:r>
              <a:rPr lang="en-US" b="1" dirty="0" err="1"/>
              <a:t>e.deptno</a:t>
            </a:r>
            <a:r>
              <a:rPr lang="en-US" b="1" dirty="0"/>
              <a:t> = </a:t>
            </a:r>
            <a:r>
              <a:rPr lang="en-US" b="1" dirty="0" err="1"/>
              <a:t>d.deptno</a:t>
            </a:r>
            <a:r>
              <a:rPr lang="en-US" b="1" dirty="0"/>
              <a:t> </a:t>
            </a:r>
            <a:br>
              <a:rPr lang="en-US" b="1" dirty="0"/>
            </a:br>
            <a:r>
              <a:rPr lang="en-US" b="1" dirty="0"/>
              <a:t>AND </a:t>
            </a:r>
            <a:r>
              <a:rPr lang="en-US" b="1" dirty="0" err="1"/>
              <a:t>e.sal</a:t>
            </a:r>
            <a:r>
              <a:rPr lang="en-US" b="1" dirty="0"/>
              <a:t> BETWEEN </a:t>
            </a:r>
            <a:r>
              <a:rPr lang="en-US" b="1" dirty="0" err="1"/>
              <a:t>s.losal</a:t>
            </a:r>
            <a:r>
              <a:rPr lang="en-US" b="1" dirty="0"/>
              <a:t> AND </a:t>
            </a:r>
            <a:r>
              <a:rPr lang="en-US" b="1" dirty="0" err="1"/>
              <a:t>s.hisal</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68</a:t>
            </a:fld>
            <a:endParaRPr lang="tr-TR"/>
          </a:p>
        </p:txBody>
      </p:sp>
    </p:spTree>
    <p:extLst>
      <p:ext uri="{BB962C8B-B14F-4D97-AF65-F5344CB8AC3E}">
        <p14:creationId xmlns:p14="http://schemas.microsoft.com/office/powerpoint/2010/main" val="3204125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t>SELECT </a:t>
            </a:r>
            <a:r>
              <a:rPr lang="en-US" b="1" dirty="0" err="1"/>
              <a:t>e.ename</a:t>
            </a:r>
            <a:r>
              <a:rPr lang="en-US" b="1" dirty="0"/>
              <a:t>, </a:t>
            </a:r>
            <a:r>
              <a:rPr lang="en-US" b="1" dirty="0" err="1"/>
              <a:t>e.job</a:t>
            </a:r>
            <a:r>
              <a:rPr lang="en-US" b="1" dirty="0"/>
              <a:t>, </a:t>
            </a:r>
            <a:r>
              <a:rPr lang="en-US" b="1" dirty="0" err="1"/>
              <a:t>d.dname</a:t>
            </a:r>
            <a:r>
              <a:rPr lang="en-US" b="1" dirty="0"/>
              <a:t>, </a:t>
            </a:r>
            <a:r>
              <a:rPr lang="en-US" b="1" dirty="0" err="1"/>
              <a:t>e.sal</a:t>
            </a:r>
            <a:r>
              <a:rPr lang="en-US" b="1" dirty="0"/>
              <a:t>, </a:t>
            </a:r>
            <a:r>
              <a:rPr lang="en-US" b="1" dirty="0" err="1"/>
              <a:t>s.grade</a:t>
            </a:r>
            <a:r>
              <a:rPr lang="en-US" b="1" dirty="0"/>
              <a:t> </a:t>
            </a:r>
            <a:br>
              <a:rPr lang="en-US" b="1" dirty="0"/>
            </a:br>
            <a:r>
              <a:rPr lang="en-US" b="1" dirty="0"/>
              <a:t>FROM </a:t>
            </a:r>
            <a:r>
              <a:rPr lang="en-US" b="1" dirty="0" err="1"/>
              <a:t>emp</a:t>
            </a:r>
            <a:r>
              <a:rPr lang="en-US" b="1" dirty="0"/>
              <a:t> e, </a:t>
            </a:r>
            <a:r>
              <a:rPr lang="en-US" b="1" dirty="0" err="1"/>
              <a:t>dept</a:t>
            </a:r>
            <a:r>
              <a:rPr lang="en-US" b="1" dirty="0"/>
              <a:t> d, </a:t>
            </a:r>
            <a:r>
              <a:rPr lang="en-US" b="1" dirty="0" err="1"/>
              <a:t>salgrade</a:t>
            </a:r>
            <a:r>
              <a:rPr lang="en-US" b="1" dirty="0"/>
              <a:t> s </a:t>
            </a:r>
            <a:br>
              <a:rPr lang="en-US" b="1" dirty="0"/>
            </a:br>
            <a:r>
              <a:rPr lang="en-US" b="1" dirty="0"/>
              <a:t>WHERE </a:t>
            </a:r>
            <a:r>
              <a:rPr lang="en-US" b="1" dirty="0" err="1"/>
              <a:t>e.deptno</a:t>
            </a:r>
            <a:r>
              <a:rPr lang="en-US" b="1" dirty="0"/>
              <a:t> = </a:t>
            </a:r>
            <a:r>
              <a:rPr lang="en-US" b="1" dirty="0" err="1"/>
              <a:t>d.deptno</a:t>
            </a:r>
            <a:r>
              <a:rPr lang="en-US" b="1" dirty="0"/>
              <a:t> </a:t>
            </a:r>
            <a:br>
              <a:rPr lang="en-US" b="1" dirty="0"/>
            </a:br>
            <a:r>
              <a:rPr lang="en-US" b="1" dirty="0"/>
              <a:t>AND </a:t>
            </a:r>
            <a:r>
              <a:rPr lang="en-US" b="1" dirty="0" err="1"/>
              <a:t>e.sal</a:t>
            </a:r>
            <a:r>
              <a:rPr lang="en-US" b="1" dirty="0"/>
              <a:t> BETWEEN </a:t>
            </a:r>
            <a:r>
              <a:rPr lang="en-US" b="1" dirty="0" err="1"/>
              <a:t>s.losal</a:t>
            </a:r>
            <a:r>
              <a:rPr lang="en-US" b="1" dirty="0"/>
              <a:t> AND </a:t>
            </a:r>
            <a:r>
              <a:rPr lang="en-US" b="1" dirty="0" err="1"/>
              <a:t>s.hisal</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69</a:t>
            </a:fld>
            <a:endParaRPr lang="tr-TR"/>
          </a:p>
        </p:txBody>
      </p:sp>
    </p:spTree>
    <p:extLst>
      <p:ext uri="{BB962C8B-B14F-4D97-AF65-F5344CB8AC3E}">
        <p14:creationId xmlns:p14="http://schemas.microsoft.com/office/powerpoint/2010/main" val="1402268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35 minutes	Lecture</a:t>
            </a:r>
          </a:p>
          <a:p>
            <a:pPr lvl="1">
              <a:tabLst>
                <a:tab pos="1093788" algn="l"/>
                <a:tab pos="2190750" algn="l"/>
              </a:tabLst>
            </a:pPr>
            <a:r>
              <a:rPr lang="tr-TR">
                <a:solidFill>
                  <a:schemeClr val="accent2"/>
                </a:solidFill>
              </a:rPr>
              <a:t>	40 minutes	Practice</a:t>
            </a:r>
          </a:p>
          <a:p>
            <a:pPr lvl="1">
              <a:tabLst>
                <a:tab pos="1093788" algn="l"/>
                <a:tab pos="2190750" algn="l"/>
              </a:tabLst>
            </a:pPr>
            <a:r>
              <a:rPr lang="tr-TR">
                <a:solidFill>
                  <a:schemeClr val="accent2"/>
                </a:solidFill>
              </a:rPr>
              <a:t>	75 minutes	Total</a:t>
            </a:r>
          </a:p>
        </p:txBody>
      </p:sp>
      <p:sp>
        <p:nvSpPr>
          <p:cNvPr id="133123"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21558864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1906B40-CF31-4CE6-8405-2F0A6662220F}" type="slidenum">
              <a:rPr lang="tr-TR"/>
              <a:pPr/>
              <a:t>72</a:t>
            </a:fld>
            <a:endParaRPr lang="tr-TR"/>
          </a:p>
        </p:txBody>
      </p:sp>
      <p:sp>
        <p:nvSpPr>
          <p:cNvPr id="135170"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35171"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35172"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dirty="0"/>
              <a:t>Group Functions</a:t>
            </a:r>
          </a:p>
          <a:p>
            <a:pPr lvl="1" defTabSz="446088">
              <a:tabLst>
                <a:tab pos="433388" algn="l"/>
              </a:tabLst>
            </a:pPr>
            <a:r>
              <a:rPr lang="tr-TR" dirty="0"/>
              <a:t>Unlike single-row functions, </a:t>
            </a:r>
            <a:r>
              <a:rPr lang="tr-TR" b="1" dirty="0">
                <a:solidFill>
                  <a:srgbClr val="FC0128"/>
                </a:solidFill>
              </a:rPr>
              <a:t>group functions </a:t>
            </a:r>
            <a:r>
              <a:rPr lang="tr-TR" b="1" dirty="0"/>
              <a:t>operate on sets of rows to give one result per group</a:t>
            </a:r>
            <a:r>
              <a:rPr lang="tr-TR" dirty="0"/>
              <a:t>. These sets may be the whole table or the table split into groups. </a:t>
            </a:r>
          </a:p>
        </p:txBody>
      </p:sp>
      <p:sp>
        <p:nvSpPr>
          <p:cNvPr id="135173"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540318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3C9519D-0F12-4C61-9772-EA22A272D9C9}" type="slidenum">
              <a:rPr lang="tr-TR"/>
              <a:pPr/>
              <a:t>73</a:t>
            </a:fld>
            <a:endParaRPr lang="tr-TR"/>
          </a:p>
        </p:txBody>
      </p:sp>
      <p:sp>
        <p:nvSpPr>
          <p:cNvPr id="137218"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err="1"/>
              <a:t>Group</a:t>
            </a:r>
            <a:r>
              <a:rPr lang="tr-TR" dirty="0"/>
              <a:t> </a:t>
            </a:r>
            <a:r>
              <a:rPr lang="tr-TR" dirty="0" err="1"/>
              <a:t>Functions</a:t>
            </a:r>
            <a:r>
              <a:rPr lang="tr-TR" dirty="0"/>
              <a:t> (</a:t>
            </a:r>
            <a:r>
              <a:rPr lang="tr-TR" dirty="0" err="1"/>
              <a:t>continued</a:t>
            </a:r>
            <a:r>
              <a:rPr lang="tr-TR" dirty="0"/>
              <a:t>)</a:t>
            </a:r>
          </a:p>
          <a:p>
            <a:pPr lvl="1"/>
            <a:r>
              <a:rPr lang="tr-TR" dirty="0" err="1"/>
              <a:t>Each</a:t>
            </a:r>
            <a:r>
              <a:rPr lang="tr-TR" dirty="0"/>
              <a:t> of </a:t>
            </a:r>
            <a:r>
              <a:rPr lang="tr-TR" dirty="0" err="1"/>
              <a:t>the</a:t>
            </a:r>
            <a:r>
              <a:rPr lang="tr-TR" dirty="0"/>
              <a:t> </a:t>
            </a:r>
            <a:r>
              <a:rPr lang="tr-TR" dirty="0" err="1"/>
              <a:t>functions</a:t>
            </a:r>
            <a:r>
              <a:rPr lang="tr-TR" dirty="0"/>
              <a:t> </a:t>
            </a:r>
            <a:r>
              <a:rPr lang="tr-TR" dirty="0" err="1"/>
              <a:t>accepts</a:t>
            </a:r>
            <a:r>
              <a:rPr lang="tr-TR" dirty="0"/>
              <a:t> an </a:t>
            </a:r>
            <a:r>
              <a:rPr lang="tr-TR" dirty="0" err="1"/>
              <a:t>argument</a:t>
            </a:r>
            <a:r>
              <a:rPr lang="tr-TR" dirty="0"/>
              <a:t>. </a:t>
            </a:r>
            <a:r>
              <a:rPr lang="tr-TR" dirty="0" err="1"/>
              <a:t>The</a:t>
            </a:r>
            <a:r>
              <a:rPr lang="tr-TR" dirty="0"/>
              <a:t> </a:t>
            </a:r>
            <a:r>
              <a:rPr lang="tr-TR" dirty="0" err="1"/>
              <a:t>following</a:t>
            </a:r>
            <a:r>
              <a:rPr lang="tr-TR" dirty="0"/>
              <a:t> </a:t>
            </a:r>
            <a:r>
              <a:rPr lang="tr-TR" dirty="0" err="1"/>
              <a:t>table</a:t>
            </a:r>
            <a:r>
              <a:rPr lang="tr-TR" dirty="0"/>
              <a:t> </a:t>
            </a:r>
            <a:r>
              <a:rPr lang="tr-TR" dirty="0" err="1"/>
              <a:t>identifies</a:t>
            </a:r>
            <a:r>
              <a:rPr lang="tr-TR" dirty="0"/>
              <a:t> </a:t>
            </a:r>
            <a:r>
              <a:rPr lang="tr-TR" dirty="0" err="1"/>
              <a:t>the</a:t>
            </a:r>
            <a:r>
              <a:rPr lang="tr-TR" dirty="0"/>
              <a:t> </a:t>
            </a:r>
            <a:r>
              <a:rPr lang="tr-TR" dirty="0" err="1"/>
              <a:t>options</a:t>
            </a:r>
            <a:r>
              <a:rPr lang="tr-TR" dirty="0"/>
              <a:t> </a:t>
            </a:r>
            <a:r>
              <a:rPr lang="tr-TR" dirty="0" err="1"/>
              <a:t>that</a:t>
            </a:r>
            <a:r>
              <a:rPr lang="tr-TR" dirty="0"/>
              <a:t> </a:t>
            </a:r>
            <a:r>
              <a:rPr lang="tr-TR" dirty="0" err="1"/>
              <a:t>you</a:t>
            </a:r>
            <a:r>
              <a:rPr lang="tr-TR" dirty="0"/>
              <a:t> can </a:t>
            </a:r>
            <a:r>
              <a:rPr lang="tr-TR" dirty="0" err="1"/>
              <a:t>use</a:t>
            </a:r>
            <a:r>
              <a:rPr lang="tr-TR" dirty="0"/>
              <a:t> in </a:t>
            </a:r>
            <a:r>
              <a:rPr lang="tr-TR" dirty="0" err="1"/>
              <a:t>the</a:t>
            </a:r>
            <a:r>
              <a:rPr lang="tr-TR" dirty="0"/>
              <a:t> </a:t>
            </a:r>
            <a:r>
              <a:rPr lang="tr-TR" dirty="0" err="1"/>
              <a:t>syntax</a:t>
            </a:r>
            <a:r>
              <a:rPr lang="tr-TR" dirty="0"/>
              <a:t>:</a:t>
            </a:r>
          </a:p>
          <a:p>
            <a:pPr lvl="1"/>
            <a:endParaRPr lang="tr-TR" dirty="0"/>
          </a:p>
          <a:p>
            <a:endParaRPr lang="tr-TR" b="1" dirty="0"/>
          </a:p>
        </p:txBody>
      </p:sp>
      <p:sp>
        <p:nvSpPr>
          <p:cNvPr id="137219"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graphicFrame>
        <p:nvGraphicFramePr>
          <p:cNvPr id="380928" name="Object 1024"/>
          <p:cNvGraphicFramePr>
            <a:graphicFrameLocks/>
          </p:cNvGraphicFramePr>
          <p:nvPr/>
        </p:nvGraphicFramePr>
        <p:xfrm>
          <a:off x="563036" y="4067176"/>
          <a:ext cx="7457017" cy="2065735"/>
        </p:xfrm>
        <a:graphic>
          <a:graphicData uri="http://schemas.openxmlformats.org/presentationml/2006/ole">
            <mc:AlternateContent xmlns:mc="http://schemas.openxmlformats.org/markup-compatibility/2006">
              <mc:Choice xmlns:v="urn:schemas-microsoft-com:vml" Requires="v">
                <p:oleObj name="Document" r:id="rId3" imgW="6000480" imgH="2955600" progId="Word.Document.8">
                  <p:embed/>
                </p:oleObj>
              </mc:Choice>
              <mc:Fallback>
                <p:oleObj name="Document" r:id="rId3" imgW="6000480" imgH="2955600" progId="Word.Document.8">
                  <p:embed/>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36" y="4067176"/>
                        <a:ext cx="7457017" cy="206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1" name="Rectangle 5"/>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991819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102C64-80FA-441C-A223-232AAFC586FA}" type="slidenum">
              <a:rPr lang="tr-TR"/>
              <a:pPr/>
              <a:t>74</a:t>
            </a:fld>
            <a:endParaRPr lang="tr-TR"/>
          </a:p>
        </p:txBody>
      </p:sp>
      <p:sp>
        <p:nvSpPr>
          <p:cNvPr id="1392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Guidelines for Using Group Functions</a:t>
            </a:r>
          </a:p>
          <a:p>
            <a:pPr lvl="2"/>
            <a:r>
              <a:rPr lang="tr-TR" b="1" dirty="0"/>
              <a:t>DISTINCT makes the function consider only nonduplicate values; </a:t>
            </a:r>
            <a:r>
              <a:rPr lang="tr-TR" b="0" dirty="0"/>
              <a:t>ALL makes it consider every value including duplicates. The default is ALL and therefore does not need to be specified.</a:t>
            </a:r>
          </a:p>
          <a:p>
            <a:pPr lvl="2"/>
            <a:r>
              <a:rPr lang="tr-TR" dirty="0"/>
              <a:t>The datatypes for the arguments may be CHAR, VARCHAR2, NUMBER, or DATE where </a:t>
            </a:r>
            <a:r>
              <a:rPr lang="tr-TR" i="1" dirty="0"/>
              <a:t>expr</a:t>
            </a:r>
            <a:r>
              <a:rPr lang="tr-TR" dirty="0"/>
              <a:t> is listed. </a:t>
            </a:r>
          </a:p>
          <a:p>
            <a:pPr lvl="2"/>
            <a:r>
              <a:rPr lang="tr-TR" b="1" dirty="0"/>
              <a:t>All group functions except COUNT(*) ignore null values</a:t>
            </a:r>
            <a:r>
              <a:rPr lang="tr-TR" dirty="0"/>
              <a:t>. To substitute a value for null values, use the NVL function.</a:t>
            </a:r>
          </a:p>
          <a:p>
            <a:pPr lvl="2"/>
            <a:r>
              <a:rPr lang="tr-TR" dirty="0"/>
              <a:t>The Oracle Server implicitly sorts the result set in ascending order when using a GROUP BY clause. To override this default ordering, DESC can be used in an ORDER BY clause.</a:t>
            </a:r>
          </a:p>
          <a:p>
            <a:endParaRPr lang="tr-TR" dirty="0"/>
          </a:p>
          <a:p>
            <a:endParaRPr lang="tr-TR" dirty="0"/>
          </a:p>
          <a:p>
            <a:endParaRPr lang="tr-TR" dirty="0"/>
          </a:p>
          <a:p>
            <a:endParaRPr lang="tr-TR" dirty="0"/>
          </a:p>
          <a:p>
            <a:endParaRPr lang="tr-TR" dirty="0"/>
          </a:p>
          <a:p>
            <a:endParaRPr lang="tr-TR" dirty="0">
              <a:solidFill>
                <a:schemeClr val="accent2"/>
              </a:solidFill>
            </a:endParaRPr>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Stress the use of DISTINCT and group functions ignoring null values. ALL is the default and is very rarely specified.</a:t>
            </a:r>
          </a:p>
        </p:txBody>
      </p:sp>
      <p:sp>
        <p:nvSpPr>
          <p:cNvPr id="139267"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39268" name="Rectangle 4"/>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60466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D243B14-047A-42C7-A71D-583B201BE46A}" type="slidenum">
              <a:rPr lang="tr-TR"/>
              <a:pPr/>
              <a:t>7</a:t>
            </a:fld>
            <a:endParaRPr lang="tr-TR"/>
          </a:p>
        </p:txBody>
      </p:sp>
      <p:sp>
        <p:nvSpPr>
          <p:cNvPr id="16386" name="Rectangle 2"/>
          <p:cNvSpPr>
            <a:spLocks noGrp="1" noChangeArrowheads="1"/>
          </p:cNvSpPr>
          <p:nvPr>
            <p:ph type="body" idx="1"/>
          </p:nvPr>
        </p:nvSpPr>
        <p:spPr>
          <a:xfrm>
            <a:off x="550335" y="3580211"/>
            <a:ext cx="8039100" cy="2817019"/>
          </a:xfrm>
          <a:noFill/>
          <a:ln/>
        </p:spPr>
        <p:txBody>
          <a:bodyPr lIns="90796" tIns="44601" rIns="90796" bIns="44601"/>
          <a:lstStyle/>
          <a:p>
            <a:pPr defTabSz="942975"/>
            <a:r>
              <a:rPr lang="tr-TR" dirty="0"/>
              <a:t>Selecting Specific Columns, All Rows</a:t>
            </a:r>
          </a:p>
          <a:p>
            <a:pPr lvl="1" defTabSz="942975"/>
            <a:r>
              <a:rPr lang="tr-TR" dirty="0"/>
              <a:t>You can use the SELECT statement to display specific columns of the table by specifying the column names, separated by commas. The example on the slide displays all the department numbers and locations from the DEPT table. </a:t>
            </a:r>
          </a:p>
          <a:p>
            <a:pPr lvl="1" defTabSz="942975"/>
            <a:r>
              <a:rPr lang="tr-TR" dirty="0"/>
              <a:t>In the SELECT clause, specify the columns that you want to see, in the order in which you want them to appear in the output. For example, to display location before department number, you use the following statement:</a:t>
            </a:r>
          </a:p>
          <a:p>
            <a:pPr defTabSz="942975"/>
            <a:endParaRPr lang="tr-TR" b="1" dirty="0"/>
          </a:p>
          <a:p>
            <a:pPr defTabSz="942975"/>
            <a:endParaRPr lang="tr-TR" dirty="0">
              <a:solidFill>
                <a:schemeClr val="accent2"/>
              </a:solidFill>
            </a:endParaRPr>
          </a:p>
          <a:p>
            <a:pPr defTabSz="942975"/>
            <a:endParaRPr lang="tr-TR" sz="800" dirty="0">
              <a:solidFill>
                <a:schemeClr val="accent2"/>
              </a:solidFill>
            </a:endParaRPr>
          </a:p>
          <a:p>
            <a:pPr defTabSz="942975">
              <a:spcBef>
                <a:spcPct val="65000"/>
              </a:spcBef>
            </a:pPr>
            <a:r>
              <a:rPr lang="tr-TR" dirty="0">
                <a:solidFill>
                  <a:schemeClr val="accent2"/>
                </a:solidFill>
              </a:rPr>
              <a:t>Instructor Note</a:t>
            </a:r>
            <a:r>
              <a:rPr lang="tr-TR" dirty="0"/>
              <a:t> </a:t>
            </a:r>
            <a:endParaRPr lang="tr-TR" dirty="0">
              <a:solidFill>
                <a:schemeClr val="accent2"/>
              </a:solidFill>
            </a:endParaRPr>
          </a:p>
          <a:p>
            <a:pPr lvl="1" defTabSz="942975"/>
            <a:r>
              <a:rPr lang="tr-TR" dirty="0">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tr-TR" dirty="0"/>
              <a:t> </a:t>
            </a:r>
          </a:p>
        </p:txBody>
      </p:sp>
      <p:sp>
        <p:nvSpPr>
          <p:cNvPr id="16387"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grpSp>
        <p:nvGrpSpPr>
          <p:cNvPr id="16388" name="Group 4"/>
          <p:cNvGrpSpPr>
            <a:grpSpLocks/>
          </p:cNvGrpSpPr>
          <p:nvPr/>
        </p:nvGrpSpPr>
        <p:grpSpPr bwMode="auto">
          <a:xfrm>
            <a:off x="772584" y="4592242"/>
            <a:ext cx="7493000" cy="1258490"/>
            <a:chOff x="363" y="3850"/>
            <a:chExt cx="3519" cy="1055"/>
          </a:xfrm>
        </p:grpSpPr>
        <p:sp>
          <p:nvSpPr>
            <p:cNvPr id="16389" name="Rectangle 5"/>
            <p:cNvSpPr>
              <a:spLocks noChangeArrowheads="1"/>
            </p:cNvSpPr>
            <p:nvPr/>
          </p:nvSpPr>
          <p:spPr bwMode="auto">
            <a:xfrm>
              <a:off x="363" y="3850"/>
              <a:ext cx="3519" cy="288"/>
            </a:xfrm>
            <a:prstGeom prst="rect">
              <a:avLst/>
            </a:prstGeom>
            <a:noFill/>
            <a:ln w="9525">
              <a:noFill/>
              <a:miter lim="800000"/>
              <a:headEnd/>
              <a:tailEnd/>
            </a:ln>
            <a:effectLst/>
          </p:spPr>
          <p:txBody>
            <a:bodyPr wrap="none" lIns="97497" tIns="51146" rIns="97497" bIns="51146"/>
            <a:lstStyle/>
            <a:p>
              <a:pPr defTabSz="1044575"/>
              <a:r>
                <a:rPr lang="tr-TR" sz="1100" b="1">
                  <a:effectLst/>
                  <a:latin typeface="Courier New" pitchFamily="49" charset="0"/>
                </a:rPr>
                <a:t>SQL&gt; SELECT	loc, deptno</a:t>
              </a:r>
            </a:p>
            <a:p>
              <a:pPr defTabSz="1044575"/>
              <a:r>
                <a:rPr lang="tr-TR" sz="1100" b="1">
                  <a:effectLst/>
                  <a:latin typeface="Courier New" pitchFamily="49" charset="0"/>
                </a:rPr>
                <a:t>  2  FROM 	dept;</a:t>
              </a:r>
            </a:p>
          </p:txBody>
        </p:sp>
        <p:sp>
          <p:nvSpPr>
            <p:cNvPr id="16390" name="Rectangle 6"/>
            <p:cNvSpPr>
              <a:spLocks noChangeArrowheads="1"/>
            </p:cNvSpPr>
            <p:nvPr/>
          </p:nvSpPr>
          <p:spPr bwMode="auto">
            <a:xfrm>
              <a:off x="363" y="4195"/>
              <a:ext cx="3519" cy="710"/>
            </a:xfrm>
            <a:prstGeom prst="rect">
              <a:avLst/>
            </a:prstGeom>
            <a:noFill/>
            <a:ln w="9525">
              <a:noFill/>
              <a:miter lim="800000"/>
              <a:headEnd/>
              <a:tailEnd/>
            </a:ln>
            <a:effectLst/>
          </p:spPr>
          <p:txBody>
            <a:bodyPr wrap="none" lIns="97497" tIns="51146" rIns="97497" bIns="51146"/>
            <a:lstStyle/>
            <a:p>
              <a:pPr defTabSz="1044575">
                <a:tabLst>
                  <a:tab pos="1781175" algn="l"/>
                  <a:tab pos="2287588" algn="l"/>
                </a:tabLst>
              </a:pPr>
              <a:r>
                <a:rPr lang="tr-TR" sz="1100">
                  <a:effectLst/>
                  <a:latin typeface="Courier New" pitchFamily="49" charset="0"/>
                </a:rPr>
                <a:t>LOC              DEPTNO          </a:t>
              </a:r>
              <a:endParaRPr lang="tr-TR" sz="1100" b="1">
                <a:effectLst/>
                <a:latin typeface="Courier New" pitchFamily="49" charset="0"/>
              </a:endParaRPr>
            </a:p>
            <a:p>
              <a:pPr defTabSz="1044575">
                <a:tabLst>
                  <a:tab pos="1781175" algn="l"/>
                  <a:tab pos="2287588" algn="l"/>
                </a:tabLst>
              </a:pPr>
              <a:r>
                <a:rPr lang="tr-TR" sz="1100">
                  <a:effectLst/>
                  <a:latin typeface="Courier New" pitchFamily="49" charset="0"/>
                </a:rPr>
                <a:t>------------- ---------</a:t>
              </a:r>
            </a:p>
            <a:p>
              <a:pPr defTabSz="1044575">
                <a:tabLst>
                  <a:tab pos="1781175" algn="l"/>
                  <a:tab pos="2287588" algn="l"/>
                </a:tabLst>
              </a:pPr>
              <a:r>
                <a:rPr lang="tr-TR" sz="1100">
                  <a:effectLst/>
                  <a:latin typeface="Courier New" pitchFamily="49" charset="0"/>
                </a:rPr>
                <a:t>NEW YORK             10</a:t>
              </a:r>
            </a:p>
            <a:p>
              <a:pPr defTabSz="1044575">
                <a:tabLst>
                  <a:tab pos="1781175" algn="l"/>
                  <a:tab pos="2287588" algn="l"/>
                </a:tabLst>
              </a:pPr>
              <a:r>
                <a:rPr lang="tr-TR" sz="1100">
                  <a:effectLst/>
                  <a:latin typeface="Courier New" pitchFamily="49" charset="0"/>
                </a:rPr>
                <a:t>DALLAS               20</a:t>
              </a:r>
            </a:p>
            <a:p>
              <a:pPr defTabSz="1044575">
                <a:tabLst>
                  <a:tab pos="1781175" algn="l"/>
                  <a:tab pos="2287588" algn="l"/>
                </a:tabLst>
              </a:pPr>
              <a:r>
                <a:rPr lang="tr-TR" sz="1100">
                  <a:effectLst/>
                  <a:latin typeface="Courier New" pitchFamily="49" charset="0"/>
                </a:rPr>
                <a:t>CHICAGO              30</a:t>
              </a:r>
            </a:p>
            <a:p>
              <a:pPr defTabSz="1044575">
                <a:tabLst>
                  <a:tab pos="1781175" algn="l"/>
                  <a:tab pos="2287588" algn="l"/>
                </a:tabLst>
              </a:pPr>
              <a:r>
                <a:rPr lang="tr-TR" sz="1100">
                  <a:effectLst/>
                  <a:latin typeface="Courier New" pitchFamily="49" charset="0"/>
                </a:rPr>
                <a:t>BOSTON               40</a:t>
              </a:r>
            </a:p>
          </p:txBody>
        </p:sp>
      </p:grpSp>
    </p:spTree>
    <p:extLst>
      <p:ext uri="{BB962C8B-B14F-4D97-AF65-F5344CB8AC3E}">
        <p14:creationId xmlns:p14="http://schemas.microsoft.com/office/powerpoint/2010/main" val="20729718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3A9B0F-246E-4258-8D7D-8E4D86C75AF2}" type="slidenum">
              <a:rPr lang="tr-TR"/>
              <a:pPr/>
              <a:t>75</a:t>
            </a:fld>
            <a:endParaRPr lang="tr-TR"/>
          </a:p>
        </p:txBody>
      </p:sp>
      <p:sp>
        <p:nvSpPr>
          <p:cNvPr id="141314"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41315"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41316"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Group Functions</a:t>
            </a:r>
          </a:p>
          <a:p>
            <a:pPr lvl="1"/>
            <a:r>
              <a:rPr lang="tr-TR"/>
              <a:t>You can use </a:t>
            </a:r>
            <a:r>
              <a:rPr lang="tr-TR">
                <a:solidFill>
                  <a:srgbClr val="FC0128"/>
                </a:solidFill>
              </a:rPr>
              <a:t>AVG,</a:t>
            </a:r>
            <a:r>
              <a:rPr lang="tr-TR"/>
              <a:t> </a:t>
            </a:r>
            <a:r>
              <a:rPr lang="tr-TR">
                <a:solidFill>
                  <a:srgbClr val="FC0128"/>
                </a:solidFill>
              </a:rPr>
              <a:t>SUM,</a:t>
            </a:r>
            <a:r>
              <a:rPr lang="tr-TR"/>
              <a:t> MIN, and MAX functions against columns that can store numeric data. The example on the slide displays the average, highest, lowest, and sum of monthly salaries for all salespeople.</a:t>
            </a:r>
          </a:p>
          <a:p>
            <a:endParaRPr lang="tr-TR" b="1"/>
          </a:p>
        </p:txBody>
      </p:sp>
      <p:sp>
        <p:nvSpPr>
          <p:cNvPr id="141317"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4236038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B30272A-6792-432B-8A10-9545243B7BC6}" type="slidenum">
              <a:rPr lang="tr-TR"/>
              <a:pPr/>
              <a:t>76</a:t>
            </a:fld>
            <a:endParaRPr lang="tr-TR"/>
          </a:p>
        </p:txBody>
      </p:sp>
      <p:sp>
        <p:nvSpPr>
          <p:cNvPr id="143362"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336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Group Functions (continued)</a:t>
            </a:r>
          </a:p>
          <a:p>
            <a:pPr lvl="1"/>
            <a:r>
              <a:rPr lang="tr-TR" dirty="0"/>
              <a:t>You can use </a:t>
            </a:r>
            <a:r>
              <a:rPr lang="tr-TR" dirty="0">
                <a:solidFill>
                  <a:srgbClr val="FC0128"/>
                </a:solidFill>
              </a:rPr>
              <a:t>MAX </a:t>
            </a:r>
            <a:r>
              <a:rPr lang="tr-TR" dirty="0"/>
              <a:t>and </a:t>
            </a:r>
            <a:r>
              <a:rPr lang="tr-TR" dirty="0">
                <a:solidFill>
                  <a:srgbClr val="FC0128"/>
                </a:solidFill>
              </a:rPr>
              <a:t>MIN </a:t>
            </a:r>
            <a:r>
              <a:rPr lang="tr-TR" dirty="0"/>
              <a:t>functions for any datatype. The slide example displays the most junior and most senior employee. </a:t>
            </a:r>
          </a:p>
          <a:p>
            <a:pPr lvl="1"/>
            <a:r>
              <a:rPr lang="tr-TR" dirty="0"/>
              <a:t>The following example displays the employee name that is first and the employee name that is the last in an alphabetized list of all employees.</a:t>
            </a:r>
          </a:p>
          <a:p>
            <a:pPr lvl="1"/>
            <a:endParaRPr lang="tr-TR" dirty="0"/>
          </a:p>
          <a:p>
            <a:pPr lvl="1"/>
            <a:endParaRPr lang="tr-TR" dirty="0"/>
          </a:p>
          <a:p>
            <a:pPr lvl="1"/>
            <a:endParaRPr lang="tr-TR" b="1" dirty="0"/>
          </a:p>
          <a:p>
            <a:pPr lvl="1"/>
            <a:endParaRPr lang="tr-TR" b="1" dirty="0"/>
          </a:p>
          <a:p>
            <a:pPr lvl="1"/>
            <a:endParaRPr lang="tr-TR" b="1" dirty="0"/>
          </a:p>
          <a:p>
            <a:pPr lvl="1"/>
            <a:endParaRPr lang="tr-TR" sz="700" b="1" dirty="0"/>
          </a:p>
          <a:p>
            <a:pPr lvl="1"/>
            <a:endParaRPr lang="tr-TR" b="1" dirty="0"/>
          </a:p>
          <a:p>
            <a:pPr lvl="1"/>
            <a:r>
              <a:rPr lang="tr-TR" b="1" dirty="0"/>
              <a:t>Note:</a:t>
            </a:r>
            <a:r>
              <a:rPr lang="tr-TR" dirty="0"/>
              <a:t> AVG, SUM, VARIANCE, and STDDEV functions can be used only with numeric datatypes.</a:t>
            </a:r>
          </a:p>
        </p:txBody>
      </p:sp>
      <p:sp>
        <p:nvSpPr>
          <p:cNvPr id="143364" name="Rectangle 4"/>
          <p:cNvSpPr>
            <a:spLocks noChangeArrowheads="1"/>
          </p:cNvSpPr>
          <p:nvPr/>
        </p:nvSpPr>
        <p:spPr bwMode="auto">
          <a:xfrm>
            <a:off x="846668" y="4382692"/>
            <a:ext cx="7418917" cy="322659"/>
          </a:xfrm>
          <a:prstGeom prst="rect">
            <a:avLst/>
          </a:prstGeom>
          <a:noFill/>
          <a:ln w="9525">
            <a:noFill/>
            <a:miter lim="800000"/>
            <a:headEnd/>
            <a:tailEnd/>
          </a:ln>
          <a:effectLst/>
        </p:spPr>
        <p:txBody>
          <a:bodyPr wrap="none" anchor="ctr"/>
          <a:lstStyle/>
          <a:p>
            <a:endParaRPr lang="tr-TR"/>
          </a:p>
        </p:txBody>
      </p:sp>
      <p:sp>
        <p:nvSpPr>
          <p:cNvPr id="143365" name="Rectangle 5"/>
          <p:cNvSpPr>
            <a:spLocks noChangeArrowheads="1"/>
          </p:cNvSpPr>
          <p:nvPr/>
        </p:nvSpPr>
        <p:spPr bwMode="auto">
          <a:xfrm>
            <a:off x="226484" y="4398169"/>
            <a:ext cx="8077200"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MIN(ename), MAX(ename)</a:t>
            </a:r>
          </a:p>
          <a:p>
            <a:pPr marL="434975" lvl="1" defTabSz="830263"/>
            <a:r>
              <a:rPr lang="tr-TR" sz="1100" b="1">
                <a:effectLst/>
                <a:latin typeface="Courier New" pitchFamily="49" charset="0"/>
              </a:rPr>
              <a:t>  2  FROM	emp;</a:t>
            </a:r>
          </a:p>
        </p:txBody>
      </p:sp>
      <p:sp>
        <p:nvSpPr>
          <p:cNvPr id="143366" name="Rectangle 6"/>
          <p:cNvSpPr>
            <a:spLocks noChangeArrowheads="1"/>
          </p:cNvSpPr>
          <p:nvPr/>
        </p:nvSpPr>
        <p:spPr bwMode="auto">
          <a:xfrm>
            <a:off x="846668" y="4797030"/>
            <a:ext cx="7418917" cy="416719"/>
          </a:xfrm>
          <a:prstGeom prst="rect">
            <a:avLst/>
          </a:prstGeom>
          <a:noFill/>
          <a:ln w="9525">
            <a:noFill/>
            <a:miter lim="800000"/>
            <a:headEnd/>
            <a:tailEnd/>
          </a:ln>
          <a:effectLst/>
        </p:spPr>
        <p:txBody>
          <a:bodyPr wrap="none" anchor="ctr"/>
          <a:lstStyle/>
          <a:p>
            <a:endParaRPr lang="tr-TR"/>
          </a:p>
        </p:txBody>
      </p:sp>
      <p:sp>
        <p:nvSpPr>
          <p:cNvPr id="143367" name="Rectangle 7"/>
          <p:cNvSpPr>
            <a:spLocks noChangeArrowheads="1"/>
          </p:cNvSpPr>
          <p:nvPr/>
        </p:nvSpPr>
        <p:spPr bwMode="auto">
          <a:xfrm>
            <a:off x="226484" y="4802982"/>
            <a:ext cx="4775200"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MIN(ENAME) MAX(ENAME)</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ADAMS      WARD</a:t>
            </a:r>
          </a:p>
        </p:txBody>
      </p:sp>
    </p:spTree>
    <p:extLst>
      <p:ext uri="{BB962C8B-B14F-4D97-AF65-F5344CB8AC3E}">
        <p14:creationId xmlns:p14="http://schemas.microsoft.com/office/powerpoint/2010/main" val="28546301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0B44-BCB6-4B6A-BCBE-718AD0D956E1}" type="slidenum">
              <a:rPr lang="tr-TR"/>
              <a:pPr/>
              <a:t>77</a:t>
            </a:fld>
            <a:endParaRPr lang="tr-TR"/>
          </a:p>
        </p:txBody>
      </p:sp>
      <p:sp>
        <p:nvSpPr>
          <p:cNvPr id="145410"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The COUNT Function</a:t>
            </a:r>
          </a:p>
          <a:p>
            <a:pPr lvl="1"/>
            <a:r>
              <a:rPr lang="tr-TR" b="1" dirty="0"/>
              <a:t>The </a:t>
            </a:r>
            <a:r>
              <a:rPr lang="tr-TR" b="1" dirty="0">
                <a:solidFill>
                  <a:srgbClr val="FC0128"/>
                </a:solidFill>
              </a:rPr>
              <a:t>COUNT </a:t>
            </a:r>
            <a:r>
              <a:rPr lang="tr-TR" b="1" dirty="0"/>
              <a:t>function has two formats:</a:t>
            </a:r>
          </a:p>
          <a:p>
            <a:pPr lvl="2"/>
            <a:r>
              <a:rPr lang="tr-TR" b="1" dirty="0"/>
              <a:t> COUNT(*) </a:t>
            </a:r>
          </a:p>
          <a:p>
            <a:pPr lvl="2"/>
            <a:r>
              <a:rPr lang="tr-TR" b="1" dirty="0"/>
              <a:t> COUNT(</a:t>
            </a:r>
            <a:r>
              <a:rPr lang="tr-TR" b="1" i="1" dirty="0"/>
              <a:t>expr</a:t>
            </a:r>
            <a:r>
              <a:rPr lang="tr-TR" b="1" dirty="0"/>
              <a:t>)</a:t>
            </a:r>
          </a:p>
          <a:p>
            <a:pPr lvl="1"/>
            <a:r>
              <a:rPr lang="tr-TR" b="1" dirty="0"/>
              <a:t>COUNT(*) returns the number of rows in a table, including duplicate rows and rows containing null values in any of the columns</a:t>
            </a:r>
            <a:r>
              <a:rPr lang="tr-TR" dirty="0"/>
              <a:t>. </a:t>
            </a:r>
            <a:r>
              <a:rPr lang="tr-TR" b="1" dirty="0"/>
              <a:t>If a WHERE clause is included in the SELECT statement, COUNT(*) returns the number of rows that satisfies the condition in the WHERE clause. </a:t>
            </a:r>
          </a:p>
          <a:p>
            <a:pPr lvl="1"/>
            <a:r>
              <a:rPr lang="tr-TR" b="1" dirty="0"/>
              <a:t>In contrast, COUNT(</a:t>
            </a:r>
            <a:r>
              <a:rPr lang="tr-TR" b="1" i="1" dirty="0"/>
              <a:t>expr</a:t>
            </a:r>
            <a:r>
              <a:rPr lang="tr-TR" b="1" dirty="0"/>
              <a:t>) returns the number of nonnull rows in the column identified by </a:t>
            </a:r>
            <a:r>
              <a:rPr lang="tr-TR" b="1" i="1" dirty="0"/>
              <a:t>expr</a:t>
            </a:r>
            <a:r>
              <a:rPr lang="tr-TR" b="1" dirty="0"/>
              <a:t>. </a:t>
            </a:r>
          </a:p>
          <a:p>
            <a:pPr lvl="1"/>
            <a:r>
              <a:rPr lang="tr-TR" dirty="0"/>
              <a:t>The slide example displays the number of employees in department 30.</a:t>
            </a:r>
          </a:p>
          <a:p>
            <a:pPr lvl="1"/>
            <a:endParaRPr lang="tr-TR" dirty="0"/>
          </a:p>
          <a:p>
            <a:pPr lvl="1"/>
            <a:endParaRPr lang="tr-TR" dirty="0"/>
          </a:p>
          <a:p>
            <a:pPr lvl="1"/>
            <a:endParaRPr lang="tr-TR" dirty="0"/>
          </a:p>
          <a:p>
            <a:endParaRPr lang="tr-TR" dirty="0">
              <a:solidFill>
                <a:schemeClr val="accent2"/>
              </a:solidFill>
            </a:endParaRPr>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l5count1.sql</a:t>
            </a:r>
            <a:r>
              <a:rPr lang="tr-TR" i="1" dirty="0">
                <a:solidFill>
                  <a:schemeClr val="accent2"/>
                </a:solidFill>
              </a:rPr>
              <a:t>, </a:t>
            </a:r>
            <a:r>
              <a:rPr lang="tr-TR" dirty="0">
                <a:solidFill>
                  <a:schemeClr val="accent2"/>
                </a:solidFill>
                <a:latin typeface="Courier New" pitchFamily="49" charset="0"/>
              </a:rPr>
              <a:t>l5count2.sql</a:t>
            </a:r>
          </a:p>
          <a:p>
            <a:pPr lvl="1"/>
            <a:r>
              <a:rPr lang="tr-TR" dirty="0">
                <a:solidFill>
                  <a:schemeClr val="accent2"/>
                </a:solidFill>
              </a:rPr>
              <a:t>Purpose: To illustrate using the COUNT(*) and COUNT(</a:t>
            </a:r>
            <a:r>
              <a:rPr lang="tr-TR" i="1" dirty="0">
                <a:solidFill>
                  <a:schemeClr val="accent2"/>
                </a:solidFill>
              </a:rPr>
              <a:t>expr</a:t>
            </a:r>
            <a:r>
              <a:rPr lang="tr-TR" dirty="0">
                <a:solidFill>
                  <a:schemeClr val="accent2"/>
                </a:solidFill>
              </a:rPr>
              <a:t>) functions.</a:t>
            </a:r>
          </a:p>
        </p:txBody>
      </p:sp>
      <p:sp>
        <p:nvSpPr>
          <p:cNvPr id="145411"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17188606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ChangeArrowheads="1"/>
          </p:cNvSpPr>
          <p:nvPr>
            <p:ph type="sldNum" sz="quarter" idx="5"/>
          </p:nvPr>
        </p:nvSpPr>
        <p:spPr>
          <a:ln/>
        </p:spPr>
        <p:txBody>
          <a:bodyPr/>
          <a:lstStyle/>
          <a:p>
            <a:fld id="{EC23B34E-1608-4732-B3AE-F841532BB4FB}" type="slidenum">
              <a:rPr lang="tr-TR"/>
              <a:pPr/>
              <a:t>78</a:t>
            </a:fld>
            <a:endParaRPr lang="tr-TR"/>
          </a:p>
        </p:txBody>
      </p:sp>
      <p:sp>
        <p:nvSpPr>
          <p:cNvPr id="14745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74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COUNT Function (continued)</a:t>
            </a:r>
          </a:p>
          <a:p>
            <a:pPr lvl="1"/>
            <a:r>
              <a:rPr lang="tr-TR" b="1" dirty="0"/>
              <a:t>The slide example displays the number of employees in department 30 who can earn a commission</a:t>
            </a:r>
            <a:r>
              <a:rPr lang="tr-TR" dirty="0"/>
              <a:t>. Notice that the result gives the total number of rows to be four because two employees in department 30 cannot earn a commission and contain a null value in the COMM column.</a:t>
            </a:r>
          </a:p>
          <a:p>
            <a:r>
              <a:rPr lang="tr-TR" dirty="0"/>
              <a:t>Example</a:t>
            </a:r>
          </a:p>
          <a:p>
            <a:pPr lvl="1"/>
            <a:r>
              <a:rPr lang="tr-TR" dirty="0"/>
              <a:t>Display the number of departments in the EMP table.</a:t>
            </a:r>
          </a:p>
          <a:p>
            <a:pPr lvl="1"/>
            <a:endParaRPr lang="tr-TR" dirty="0"/>
          </a:p>
          <a:p>
            <a:pPr lvl="1">
              <a:spcBef>
                <a:spcPct val="60000"/>
              </a:spcBef>
            </a:pPr>
            <a:r>
              <a:rPr lang="tr-TR" dirty="0" err="1"/>
              <a:t>Display</a:t>
            </a:r>
            <a:r>
              <a:rPr lang="tr-TR" dirty="0"/>
              <a:t> the number of distinct departments in the EMP table.</a:t>
            </a:r>
          </a:p>
          <a:p>
            <a:pPr lvl="1">
              <a:spcBef>
                <a:spcPct val="60000"/>
              </a:spcBef>
            </a:pPr>
            <a:endParaRPr lang="tr-TR" dirty="0"/>
          </a:p>
          <a:p>
            <a:endParaRPr lang="tr-TR" b="1" dirty="0"/>
          </a:p>
        </p:txBody>
      </p:sp>
      <p:sp>
        <p:nvSpPr>
          <p:cNvPr id="147460" name="Rectangle 4"/>
          <p:cNvSpPr>
            <a:spLocks noChangeArrowheads="1"/>
          </p:cNvSpPr>
          <p:nvPr/>
        </p:nvSpPr>
        <p:spPr bwMode="auto">
          <a:xfrm>
            <a:off x="838200" y="4504136"/>
            <a:ext cx="7478184" cy="322659"/>
          </a:xfrm>
          <a:prstGeom prst="rect">
            <a:avLst/>
          </a:prstGeom>
          <a:noFill/>
          <a:ln w="9525">
            <a:noFill/>
            <a:miter lim="800000"/>
            <a:headEnd/>
            <a:tailEnd/>
          </a:ln>
          <a:effectLst/>
        </p:spPr>
        <p:txBody>
          <a:bodyPr wrap="none" anchor="ctr"/>
          <a:lstStyle/>
          <a:p>
            <a:endParaRPr lang="tr-TR"/>
          </a:p>
        </p:txBody>
      </p:sp>
      <p:sp>
        <p:nvSpPr>
          <p:cNvPr id="147461" name="Rectangle 5"/>
          <p:cNvSpPr>
            <a:spLocks noChangeArrowheads="1"/>
          </p:cNvSpPr>
          <p:nvPr/>
        </p:nvSpPr>
        <p:spPr bwMode="auto">
          <a:xfrm>
            <a:off x="292100" y="4587479"/>
            <a:ext cx="4777317"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COUNT(deptno)</a:t>
            </a:r>
          </a:p>
          <a:p>
            <a:pPr marL="434975" lvl="1" defTabSz="830263"/>
            <a:r>
              <a:rPr lang="tr-TR" sz="1100" b="1">
                <a:effectLst/>
                <a:latin typeface="Courier New" pitchFamily="49" charset="0"/>
              </a:rPr>
              <a:t>  2  FROM	emp;</a:t>
            </a:r>
          </a:p>
        </p:txBody>
      </p:sp>
      <p:sp>
        <p:nvSpPr>
          <p:cNvPr id="147462" name="Rectangle 6"/>
          <p:cNvSpPr>
            <a:spLocks noChangeArrowheads="1"/>
          </p:cNvSpPr>
          <p:nvPr/>
        </p:nvSpPr>
        <p:spPr bwMode="auto">
          <a:xfrm>
            <a:off x="838200" y="4870848"/>
            <a:ext cx="7478184" cy="445294"/>
          </a:xfrm>
          <a:prstGeom prst="rect">
            <a:avLst/>
          </a:prstGeom>
          <a:noFill/>
          <a:ln w="9525">
            <a:noFill/>
            <a:miter lim="800000"/>
            <a:headEnd/>
            <a:tailEnd/>
          </a:ln>
          <a:effectLst/>
        </p:spPr>
        <p:txBody>
          <a:bodyPr wrap="none" anchor="ctr"/>
          <a:lstStyle/>
          <a:p>
            <a:endParaRPr lang="tr-TR"/>
          </a:p>
        </p:txBody>
      </p:sp>
      <p:sp>
        <p:nvSpPr>
          <p:cNvPr id="147463" name="Rectangle 7"/>
          <p:cNvSpPr>
            <a:spLocks noChangeArrowheads="1"/>
          </p:cNvSpPr>
          <p:nvPr/>
        </p:nvSpPr>
        <p:spPr bwMode="auto">
          <a:xfrm>
            <a:off x="226486" y="4886326"/>
            <a:ext cx="4872567"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14</a:t>
            </a:r>
          </a:p>
        </p:txBody>
      </p:sp>
      <p:grpSp>
        <p:nvGrpSpPr>
          <p:cNvPr id="147464" name="Group 8"/>
          <p:cNvGrpSpPr>
            <a:grpSpLocks/>
          </p:cNvGrpSpPr>
          <p:nvPr/>
        </p:nvGrpSpPr>
        <p:grpSpPr bwMode="auto">
          <a:xfrm>
            <a:off x="302686" y="5547124"/>
            <a:ext cx="8013700" cy="335756"/>
            <a:chOff x="142" y="4651"/>
            <a:chExt cx="3764" cy="281"/>
          </a:xfrm>
        </p:grpSpPr>
        <p:sp>
          <p:nvSpPr>
            <p:cNvPr id="147465" name="Rectangle 9"/>
            <p:cNvSpPr>
              <a:spLocks noChangeArrowheads="1"/>
            </p:cNvSpPr>
            <p:nvPr/>
          </p:nvSpPr>
          <p:spPr bwMode="auto">
            <a:xfrm>
              <a:off x="394" y="4651"/>
              <a:ext cx="3512" cy="270"/>
            </a:xfrm>
            <a:prstGeom prst="rect">
              <a:avLst/>
            </a:prstGeom>
            <a:noFill/>
            <a:ln w="9525">
              <a:noFill/>
              <a:miter lim="800000"/>
              <a:headEnd/>
              <a:tailEnd/>
            </a:ln>
            <a:effectLst/>
          </p:spPr>
          <p:txBody>
            <a:bodyPr wrap="none" lIns="92388" tIns="46195" rIns="92388" bIns="46195" anchor="ctr"/>
            <a:lstStyle/>
            <a:p>
              <a:endParaRPr lang="tr-TR"/>
            </a:p>
          </p:txBody>
        </p:sp>
        <p:sp>
          <p:nvSpPr>
            <p:cNvPr id="147466" name="Rectangle 10"/>
            <p:cNvSpPr>
              <a:spLocks noChangeArrowheads="1"/>
            </p:cNvSpPr>
            <p:nvPr/>
          </p:nvSpPr>
          <p:spPr bwMode="auto">
            <a:xfrm>
              <a:off x="142" y="4662"/>
              <a:ext cx="2692" cy="270"/>
            </a:xfrm>
            <a:prstGeom prst="rect">
              <a:avLst/>
            </a:prstGeom>
            <a:noFill/>
            <a:ln w="9525">
              <a:noFill/>
              <a:miter lim="800000"/>
              <a:headEnd/>
              <a:tailEnd/>
            </a:ln>
            <a:effectLst/>
          </p:spPr>
          <p:txBody>
            <a:bodyPr wrap="none" lIns="92388" tIns="46195" rIns="92388" bIns="46195" anchor="ctr"/>
            <a:lstStyle/>
            <a:p>
              <a:pPr marL="446088" lvl="1" defTabSz="873125"/>
              <a:r>
                <a:rPr lang="tr-TR" sz="1100" b="1">
                  <a:effectLst/>
                  <a:latin typeface="Courier New" pitchFamily="49" charset="0"/>
                </a:rPr>
                <a:t>SQL&gt; SELECT	COUNT(DISTINCT (deptno))</a:t>
              </a:r>
            </a:p>
            <a:p>
              <a:pPr marL="446088" lvl="1" defTabSz="873125"/>
              <a:r>
                <a:rPr lang="tr-TR" sz="1100" b="1">
                  <a:effectLst/>
                  <a:latin typeface="Courier New" pitchFamily="49" charset="0"/>
                </a:rPr>
                <a:t>  2  FROM	emp;</a:t>
              </a:r>
            </a:p>
          </p:txBody>
        </p:sp>
      </p:grpSp>
      <p:sp>
        <p:nvSpPr>
          <p:cNvPr id="147467" name="Rectangle 11"/>
          <p:cNvSpPr>
            <a:spLocks noChangeArrowheads="1"/>
          </p:cNvSpPr>
          <p:nvPr/>
        </p:nvSpPr>
        <p:spPr bwMode="auto">
          <a:xfrm>
            <a:off x="838200" y="5938839"/>
            <a:ext cx="7478184" cy="459581"/>
          </a:xfrm>
          <a:prstGeom prst="rect">
            <a:avLst/>
          </a:prstGeom>
          <a:noFill/>
          <a:ln w="9525">
            <a:noFill/>
            <a:miter lim="800000"/>
            <a:headEnd/>
            <a:tailEnd/>
          </a:ln>
          <a:effectLst/>
        </p:spPr>
        <p:txBody>
          <a:bodyPr wrap="none" anchor="ctr"/>
          <a:lstStyle/>
          <a:p>
            <a:endParaRPr lang="tr-TR"/>
          </a:p>
        </p:txBody>
      </p:sp>
      <p:sp>
        <p:nvSpPr>
          <p:cNvPr id="147468" name="Rectangle 12"/>
          <p:cNvSpPr>
            <a:spLocks noChangeArrowheads="1"/>
          </p:cNvSpPr>
          <p:nvPr/>
        </p:nvSpPr>
        <p:spPr bwMode="auto">
          <a:xfrm>
            <a:off x="306917" y="5994798"/>
            <a:ext cx="4874683"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COUNT(DISTINCT(DEPTNO))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3</a:t>
            </a:r>
          </a:p>
        </p:txBody>
      </p:sp>
    </p:spTree>
    <p:extLst>
      <p:ext uri="{BB962C8B-B14F-4D97-AF65-F5344CB8AC3E}">
        <p14:creationId xmlns:p14="http://schemas.microsoft.com/office/powerpoint/2010/main" val="610344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B1AC2-4CF2-4993-A2AB-8C2C311FF705}" type="slidenum">
              <a:rPr lang="tr-TR"/>
              <a:pPr/>
              <a:t>83</a:t>
            </a:fld>
            <a:endParaRPr lang="tr-TR"/>
          </a:p>
        </p:txBody>
      </p:sp>
      <p:sp>
        <p:nvSpPr>
          <p:cNvPr id="149506"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49507"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dirty="0"/>
              <a:t>Group Functions and Null Values </a:t>
            </a:r>
          </a:p>
          <a:p>
            <a:pPr lvl="1" defTabSz="377825">
              <a:tabLst>
                <a:tab pos="441325" algn="l"/>
              </a:tabLst>
            </a:pPr>
            <a:r>
              <a:rPr lang="tr-TR" b="0" dirty="0"/>
              <a:t>All group functions except COUNT (*) ignore null values in the column</a:t>
            </a:r>
            <a:r>
              <a:rPr lang="tr-TR" dirty="0"/>
              <a:t>. In the slide example, the average is calculated based </a:t>
            </a:r>
            <a:r>
              <a:rPr lang="tr-TR" i="1" dirty="0"/>
              <a:t>only</a:t>
            </a:r>
            <a:r>
              <a:rPr lang="tr-TR" dirty="0"/>
              <a:t> on the rows in the table where a valid value is stored in the COMM column. The average is calculated as total commission being paid to all employees divided by the number of employees receiving commission (4).</a:t>
            </a:r>
          </a:p>
        </p:txBody>
      </p:sp>
    </p:spTree>
    <p:extLst>
      <p:ext uri="{BB962C8B-B14F-4D97-AF65-F5344CB8AC3E}">
        <p14:creationId xmlns:p14="http://schemas.microsoft.com/office/powerpoint/2010/main" val="25730404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AA27A-BCFE-4ABD-A2D9-EC95605EC839}" type="slidenum">
              <a:rPr lang="tr-TR"/>
              <a:pPr/>
              <a:t>84</a:t>
            </a:fld>
            <a:endParaRPr lang="tr-TR"/>
          </a:p>
        </p:txBody>
      </p:sp>
      <p:sp>
        <p:nvSpPr>
          <p:cNvPr id="15155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51555"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dirty="0"/>
              <a:t>Group Functions and Null Values (continued)</a:t>
            </a:r>
          </a:p>
          <a:p>
            <a:pPr lvl="1" defTabSz="377825">
              <a:tabLst>
                <a:tab pos="441325" algn="l"/>
              </a:tabLst>
            </a:pPr>
            <a:r>
              <a:rPr lang="tr-TR" dirty="0"/>
              <a:t>The NVL function forces group functions to include null values</a:t>
            </a:r>
            <a:r>
              <a:rPr lang="tr-TR" b="1" dirty="0"/>
              <a:t>. In the slide example, the average is calculated based on </a:t>
            </a:r>
            <a:r>
              <a:rPr lang="tr-TR" b="1" i="1" dirty="0"/>
              <a:t>all</a:t>
            </a:r>
            <a:r>
              <a:rPr lang="tr-TR" b="1" dirty="0"/>
              <a:t> rows in the table regardless of whether null values are stored in the COMM column.</a:t>
            </a:r>
            <a:r>
              <a:rPr lang="tr-TR" dirty="0"/>
              <a:t> The average is calculated as total commission being paid to all employees divided by the total number of employees in the company (14).  </a:t>
            </a:r>
          </a:p>
          <a:p>
            <a:pPr lvl="1" defTabSz="377825">
              <a:tabLst>
                <a:tab pos="441325" algn="l"/>
              </a:tabLst>
            </a:pPr>
            <a:endParaRPr lang="tr-TR" dirty="0"/>
          </a:p>
          <a:p>
            <a:r>
              <a:rPr lang="tr-TR" b="1" dirty="0">
                <a:solidFill>
                  <a:srgbClr val="FF0000"/>
                </a:solidFill>
              </a:rPr>
              <a:t>NVL(alan1, değiştirilecek değer)</a:t>
            </a:r>
            <a:endParaRPr lang="tr-TR" b="0" dirty="0">
              <a:solidFill>
                <a:srgbClr val="FF0000"/>
              </a:solidFill>
            </a:endParaRPr>
          </a:p>
          <a:p>
            <a:r>
              <a:rPr lang="tr-TR" b="1" dirty="0">
                <a:solidFill>
                  <a:srgbClr val="FF0000"/>
                </a:solidFill>
              </a:rPr>
              <a:t>Alan1</a:t>
            </a:r>
            <a:r>
              <a:rPr lang="tr-TR" dirty="0">
                <a:solidFill>
                  <a:srgbClr val="FF0000"/>
                </a:solidFill>
              </a:rPr>
              <a:t>: null olup olmayacağı kontrol edilecek değerdir.</a:t>
            </a:r>
            <a:br>
              <a:rPr lang="tr-TR" dirty="0">
                <a:solidFill>
                  <a:srgbClr val="FF0000"/>
                </a:solidFill>
              </a:rPr>
            </a:br>
            <a:r>
              <a:rPr lang="tr-TR" b="1" dirty="0">
                <a:solidFill>
                  <a:srgbClr val="FF0000"/>
                </a:solidFill>
              </a:rPr>
              <a:t>Değiştirilecek Değer</a:t>
            </a:r>
            <a:r>
              <a:rPr lang="tr-TR" dirty="0">
                <a:solidFill>
                  <a:srgbClr val="FF0000"/>
                </a:solidFill>
              </a:rPr>
              <a:t>: alan1'in null olması durumunda, döndürülecek olan değerdir.</a:t>
            </a:r>
            <a:r>
              <a:rPr lang="tr-TR" dirty="0"/>
              <a:t> </a:t>
            </a:r>
          </a:p>
          <a:p>
            <a:pPr lvl="1" defTabSz="377825">
              <a:tabLst>
                <a:tab pos="441325" algn="l"/>
              </a:tabLst>
            </a:pPr>
            <a:endParaRPr lang="tr-TR" dirty="0"/>
          </a:p>
        </p:txBody>
      </p:sp>
    </p:spTree>
    <p:extLst>
      <p:ext uri="{BB962C8B-B14F-4D97-AF65-F5344CB8AC3E}">
        <p14:creationId xmlns:p14="http://schemas.microsoft.com/office/powerpoint/2010/main" val="3672669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4252046-0305-4912-8B5C-BF910DD7AE2C}" type="slidenum">
              <a:rPr lang="tr-TR"/>
              <a:pPr/>
              <a:t>85</a:t>
            </a:fld>
            <a:endParaRPr lang="tr-TR"/>
          </a:p>
        </p:txBody>
      </p:sp>
      <p:sp>
        <p:nvSpPr>
          <p:cNvPr id="15360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360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3604"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dirty="0"/>
              <a:t>Groups of Data</a:t>
            </a:r>
          </a:p>
          <a:p>
            <a:pPr lvl="1" defTabSz="446088">
              <a:tabLst>
                <a:tab pos="433388" algn="l"/>
              </a:tabLst>
            </a:pPr>
            <a:r>
              <a:rPr lang="tr-TR" b="1" dirty="0"/>
              <a:t>Until now, all group functions have treated the table as one large group of information. At times, you need to divide the table of information into smaller groups. This can be done by using the </a:t>
            </a:r>
            <a:r>
              <a:rPr lang="tr-TR" b="1" dirty="0">
                <a:solidFill>
                  <a:srgbClr val="FC0128"/>
                </a:solidFill>
              </a:rPr>
              <a:t>GROUP BY </a:t>
            </a:r>
            <a:r>
              <a:rPr lang="tr-TR" b="1" dirty="0"/>
              <a:t>clause.</a:t>
            </a:r>
          </a:p>
        </p:txBody>
      </p:sp>
      <p:sp>
        <p:nvSpPr>
          <p:cNvPr id="15360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584481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DB33607-44A3-4872-BF6C-FDAEDD28067D}" type="slidenum">
              <a:rPr lang="tr-TR"/>
              <a:pPr/>
              <a:t>86</a:t>
            </a:fld>
            <a:endParaRPr lang="tr-TR"/>
          </a:p>
        </p:txBody>
      </p:sp>
      <p:sp>
        <p:nvSpPr>
          <p:cNvPr id="155650"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55651"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5565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The GROUP BY Clause</a:t>
            </a:r>
          </a:p>
          <a:p>
            <a:pPr lvl="1"/>
            <a:r>
              <a:rPr lang="tr-TR" dirty="0"/>
              <a:t>You can use the </a:t>
            </a:r>
            <a:r>
              <a:rPr lang="tr-TR" dirty="0">
                <a:solidFill>
                  <a:srgbClr val="FC0128"/>
                </a:solidFill>
              </a:rPr>
              <a:t>GROUP BY </a:t>
            </a:r>
            <a:r>
              <a:rPr lang="tr-TR" dirty="0"/>
              <a:t>clause to divide the rows in a table into groups. You can then use the group functions to return summary information for each group. </a:t>
            </a:r>
          </a:p>
          <a:p>
            <a:pPr lvl="1"/>
            <a:r>
              <a:rPr lang="tr-TR" dirty="0"/>
              <a:t>In the syntax:</a:t>
            </a:r>
          </a:p>
          <a:p>
            <a:pPr lvl="1"/>
            <a:r>
              <a:rPr lang="tr-TR" dirty="0"/>
              <a:t>	</a:t>
            </a:r>
            <a:r>
              <a:rPr lang="tr-TR" i="1" dirty="0"/>
              <a:t>group_by_expression</a:t>
            </a:r>
            <a:r>
              <a:rPr lang="tr-TR" dirty="0"/>
              <a:t>	specifies columns whose values determine the basis for</a:t>
            </a:r>
            <a:br>
              <a:rPr lang="tr-TR" dirty="0"/>
            </a:br>
            <a:r>
              <a:rPr lang="tr-TR" dirty="0"/>
              <a:t>					grouping rows</a:t>
            </a:r>
          </a:p>
          <a:p>
            <a:r>
              <a:rPr lang="tr-TR" dirty="0"/>
              <a:t>Guidelines</a:t>
            </a:r>
          </a:p>
          <a:p>
            <a:pPr lvl="2"/>
            <a:r>
              <a:rPr lang="tr-TR" dirty="0"/>
              <a:t>If you include a group function in a SELECT clause, you cannot select individual results as well </a:t>
            </a:r>
            <a:r>
              <a:rPr lang="tr-TR" i="1" dirty="0"/>
              <a:t>unless</a:t>
            </a:r>
            <a:r>
              <a:rPr lang="tr-TR" dirty="0"/>
              <a:t> the individual column appears in the GROUP BY clause. You will receive an error message if you fail to include the column list.</a:t>
            </a:r>
          </a:p>
          <a:p>
            <a:pPr lvl="2"/>
            <a:r>
              <a:rPr lang="tr-TR" dirty="0"/>
              <a:t>Using a WHERE clause, you can preexclude rows before dividing them into groups.</a:t>
            </a:r>
          </a:p>
          <a:p>
            <a:pPr lvl="2"/>
            <a:r>
              <a:rPr lang="tr-TR" dirty="0"/>
              <a:t>You must include the </a:t>
            </a:r>
            <a:r>
              <a:rPr lang="tr-TR" i="1" dirty="0"/>
              <a:t>columns</a:t>
            </a:r>
            <a:r>
              <a:rPr lang="tr-TR" dirty="0"/>
              <a:t> in the GROUP BY clause. </a:t>
            </a:r>
          </a:p>
          <a:p>
            <a:pPr lvl="2"/>
            <a:r>
              <a:rPr lang="tr-TR" dirty="0"/>
              <a:t>You cannot use the column alias in the GROUP BY clause.</a:t>
            </a:r>
          </a:p>
          <a:p>
            <a:pPr lvl="2"/>
            <a:r>
              <a:rPr lang="tr-TR" dirty="0"/>
              <a:t>By default, rows are sorted by ascending order of the columns included in the GROUP BY list. You can override this by using the ORDER BY clause.</a:t>
            </a:r>
          </a:p>
          <a:p>
            <a:pPr lvl="1"/>
            <a:endParaRPr lang="tr-TR" dirty="0"/>
          </a:p>
          <a:p>
            <a:endParaRPr lang="tr-TR" b="1" dirty="0"/>
          </a:p>
        </p:txBody>
      </p:sp>
      <p:sp>
        <p:nvSpPr>
          <p:cNvPr id="155653"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3309336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276E2BE-EB73-42BD-B9A1-FDB44F8D0DB0}" type="slidenum">
              <a:rPr lang="tr-TR"/>
              <a:pPr/>
              <a:t>87</a:t>
            </a:fld>
            <a:endParaRPr lang="tr-TR"/>
          </a:p>
        </p:txBody>
      </p:sp>
      <p:sp>
        <p:nvSpPr>
          <p:cNvPr id="157698"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7699"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7700" name="Rectangle 4"/>
          <p:cNvSpPr>
            <a:spLocks noGrp="1" noChangeArrowheads="1"/>
          </p:cNvSpPr>
          <p:nvPr>
            <p:ph type="body" idx="1"/>
          </p:nvPr>
        </p:nvSpPr>
        <p:spPr>
          <a:xfrm>
            <a:off x="518586" y="3600450"/>
            <a:ext cx="7122583" cy="2849166"/>
          </a:xfrm>
          <a:noFill/>
          <a:ln/>
        </p:spPr>
        <p:txBody>
          <a:bodyPr lIns="90796" tIns="44601" rIns="90796" bIns="44601"/>
          <a:lstStyle/>
          <a:p>
            <a:pPr defTabSz="446088">
              <a:tabLst>
                <a:tab pos="433388" algn="l"/>
              </a:tabLst>
            </a:pPr>
            <a:r>
              <a:rPr lang="tr-TR" dirty="0"/>
              <a:t>The GROUP BY Clause (continued)</a:t>
            </a:r>
          </a:p>
          <a:p>
            <a:pPr lvl="1" defTabSz="446088">
              <a:tabLst>
                <a:tab pos="433388" algn="l"/>
              </a:tabLst>
            </a:pPr>
            <a:r>
              <a:rPr lang="tr-TR" dirty="0"/>
              <a:t>When using the GROUP BY clause, make sure that all columns in the SELECT list that are not in the group functions are included in the GROUP BY clause. </a:t>
            </a:r>
            <a:r>
              <a:rPr lang="tr-TR" b="1" dirty="0"/>
              <a:t>The example on the slide displays the department number and the average salary for each department.</a:t>
            </a:r>
            <a:r>
              <a:rPr lang="tr-TR" dirty="0"/>
              <a:t> Here is how this SELECT statement, containing a GROUP BY clause, is evaluated:</a:t>
            </a:r>
          </a:p>
          <a:p>
            <a:pPr marL="428625" lvl="2" indent="485775" defTabSz="446088">
              <a:tabLst>
                <a:tab pos="433388" algn="l"/>
              </a:tabLst>
            </a:pPr>
            <a:r>
              <a:rPr lang="tr-TR" dirty="0"/>
              <a:t>The SELECT clause specifies the columns to be retrieved:</a:t>
            </a:r>
          </a:p>
          <a:p>
            <a:pPr marL="781050" lvl="3" indent="-238125" defTabSz="446088">
              <a:tabLst>
                <a:tab pos="433388" algn="l"/>
              </a:tabLst>
            </a:pPr>
            <a:r>
              <a:rPr lang="tr-TR" dirty="0"/>
              <a:t>Department number column in the EMP table</a:t>
            </a:r>
          </a:p>
          <a:p>
            <a:pPr marL="781050" lvl="3" indent="-238125" defTabSz="446088">
              <a:tabLst>
                <a:tab pos="433388" algn="l"/>
              </a:tabLst>
            </a:pPr>
            <a:r>
              <a:rPr lang="tr-TR" dirty="0"/>
              <a:t>The average of all the salaries in the group you specified in the GROUP BY clause</a:t>
            </a:r>
          </a:p>
          <a:p>
            <a:pPr marL="428625" lvl="2" indent="485775" defTabSz="446088">
              <a:tabLst>
                <a:tab pos="433388" algn="l"/>
              </a:tabLst>
            </a:pPr>
            <a:r>
              <a:rPr lang="tr-TR" dirty="0"/>
              <a:t>The FROM clause specifies the tables that the database must access: the EMP table.</a:t>
            </a:r>
          </a:p>
          <a:p>
            <a:pPr marL="428625" lvl="2" indent="485775" defTabSz="446088">
              <a:tabLst>
                <a:tab pos="433388" algn="l"/>
              </a:tabLst>
            </a:pPr>
            <a:r>
              <a:rPr lang="tr-TR" b="1" dirty="0"/>
              <a:t>The WHERE clause specifies the rows to be retrieved. Since there is no WHERE clause, by default all rows are retrieved. </a:t>
            </a:r>
          </a:p>
          <a:p>
            <a:pPr marL="428625" lvl="2" indent="485775" defTabSz="446088">
              <a:tabLst>
                <a:tab pos="433388" algn="l"/>
              </a:tabLst>
            </a:pPr>
            <a:r>
              <a:rPr lang="tr-TR" b="1" dirty="0"/>
              <a:t>The GROUP BY clause specifies how the rows should be grouped</a:t>
            </a:r>
            <a:r>
              <a:rPr lang="tr-TR" dirty="0"/>
              <a:t>. The rows are being grouped by department number, so the AVG function that is being applied to the salary column will calculate the </a:t>
            </a:r>
            <a:r>
              <a:rPr lang="tr-TR" i="1" dirty="0"/>
              <a:t>average salary for each department.</a:t>
            </a:r>
            <a:r>
              <a:rPr lang="tr-TR" b="1" i="1" dirty="0"/>
              <a:t> </a:t>
            </a:r>
          </a:p>
          <a:p>
            <a:pPr defTabSz="446088">
              <a:tabLst>
                <a:tab pos="433388" algn="l"/>
              </a:tabLst>
            </a:pPr>
            <a:r>
              <a:rPr lang="tr-TR" dirty="0">
                <a:solidFill>
                  <a:schemeClr val="accent2"/>
                </a:solidFill>
              </a:rPr>
              <a:t>Instructor Note</a:t>
            </a:r>
          </a:p>
          <a:p>
            <a:pPr lvl="1" defTabSz="446088">
              <a:tabLst>
                <a:tab pos="433388" algn="l"/>
              </a:tabLst>
            </a:pPr>
            <a:r>
              <a:rPr lang="tr-TR" dirty="0">
                <a:solidFill>
                  <a:schemeClr val="accent2"/>
                </a:solidFill>
              </a:rPr>
              <a:t>GROUP results are sorted implicitly, on the grouping column. You can use the ORDER BY to specify a different sort order, remembering to only use group functions, or the grouping column.</a:t>
            </a:r>
          </a:p>
        </p:txBody>
      </p:sp>
      <p:sp>
        <p:nvSpPr>
          <p:cNvPr id="157701"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6558079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640B2DDC-2900-4719-8509-976D9A479FA5}" type="slidenum">
              <a:rPr lang="tr-TR"/>
              <a:pPr/>
              <a:t>88</a:t>
            </a:fld>
            <a:endParaRPr lang="tr-TR"/>
          </a:p>
        </p:txBody>
      </p:sp>
      <p:sp>
        <p:nvSpPr>
          <p:cNvPr id="15974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974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9748" name="Rectangle 4"/>
          <p:cNvSpPr>
            <a:spLocks noGrp="1" noChangeArrowheads="1"/>
          </p:cNvSpPr>
          <p:nvPr>
            <p:ph type="body" idx="1"/>
          </p:nvPr>
        </p:nvSpPr>
        <p:spPr>
          <a:xfrm>
            <a:off x="554569" y="3577829"/>
            <a:ext cx="8015817" cy="2851547"/>
          </a:xfrm>
          <a:noFill/>
          <a:ln/>
        </p:spPr>
        <p:txBody>
          <a:bodyPr lIns="90796" tIns="44601" rIns="90796" bIns="44601"/>
          <a:lstStyle/>
          <a:p>
            <a:pPr defTabSz="446088">
              <a:tabLst>
                <a:tab pos="433388" algn="l"/>
              </a:tabLst>
            </a:pPr>
            <a:r>
              <a:rPr lang="tr-TR" dirty="0"/>
              <a:t>The GROUP BY Clause (continued)</a:t>
            </a:r>
          </a:p>
          <a:p>
            <a:pPr lvl="1" defTabSz="446088">
              <a:tabLst>
                <a:tab pos="433388" algn="l"/>
              </a:tabLst>
            </a:pPr>
            <a:r>
              <a:rPr lang="tr-TR" dirty="0"/>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p>
          <a:p>
            <a:pPr lvl="1" defTabSz="446088">
              <a:tabLst>
                <a:tab pos="433388" algn="l"/>
              </a:tabLst>
            </a:pPr>
            <a:r>
              <a:rPr lang="tr-TR" dirty="0"/>
              <a:t>You can use the group function in the ORDER BY clause.</a:t>
            </a:r>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defTabSz="446088">
              <a:tabLst>
                <a:tab pos="433388" algn="l"/>
              </a:tabLst>
            </a:pPr>
            <a:r>
              <a:rPr lang="tr-TR" dirty="0">
                <a:solidFill>
                  <a:schemeClr val="accent2"/>
                </a:solidFill>
              </a:rPr>
              <a:t>Instructor Note</a:t>
            </a:r>
          </a:p>
          <a:p>
            <a:pPr lvl="1" defTabSz="446088">
              <a:tabLst>
                <a:tab pos="433388" algn="l"/>
              </a:tabLst>
            </a:pPr>
            <a:r>
              <a:rPr lang="tr-TR" dirty="0">
                <a:solidFill>
                  <a:schemeClr val="accent2"/>
                </a:solidFill>
              </a:rPr>
              <a:t>Demonstrate the query with and without the DEPTNO in the SELECT statement.</a:t>
            </a:r>
          </a:p>
        </p:txBody>
      </p:sp>
      <p:sp>
        <p:nvSpPr>
          <p:cNvPr id="15974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grpSp>
        <p:nvGrpSpPr>
          <p:cNvPr id="159750" name="Group 6"/>
          <p:cNvGrpSpPr>
            <a:grpSpLocks/>
          </p:cNvGrpSpPr>
          <p:nvPr/>
        </p:nvGrpSpPr>
        <p:grpSpPr bwMode="auto">
          <a:xfrm>
            <a:off x="336553" y="4350544"/>
            <a:ext cx="7994649" cy="708422"/>
            <a:chOff x="158" y="3648"/>
            <a:chExt cx="3755" cy="594"/>
          </a:xfrm>
        </p:grpSpPr>
        <p:sp>
          <p:nvSpPr>
            <p:cNvPr id="159751" name="Rectangle 7"/>
            <p:cNvSpPr>
              <a:spLocks noChangeArrowheads="1"/>
            </p:cNvSpPr>
            <p:nvPr/>
          </p:nvSpPr>
          <p:spPr bwMode="auto">
            <a:xfrm>
              <a:off x="403" y="3746"/>
              <a:ext cx="3510" cy="496"/>
            </a:xfrm>
            <a:prstGeom prst="rect">
              <a:avLst/>
            </a:prstGeom>
            <a:noFill/>
            <a:ln w="9525">
              <a:noFill/>
              <a:miter lim="800000"/>
              <a:headEnd/>
              <a:tailEnd/>
            </a:ln>
            <a:effectLst/>
          </p:spPr>
          <p:txBody>
            <a:bodyPr wrap="none" lIns="92388" tIns="46195" rIns="92388" bIns="46195" anchor="ctr"/>
            <a:lstStyle/>
            <a:p>
              <a:endParaRPr lang="tr-TR"/>
            </a:p>
          </p:txBody>
        </p:sp>
        <p:sp>
          <p:nvSpPr>
            <p:cNvPr id="159752" name="Rectangle 8"/>
            <p:cNvSpPr>
              <a:spLocks noChangeArrowheads="1"/>
            </p:cNvSpPr>
            <p:nvPr/>
          </p:nvSpPr>
          <p:spPr bwMode="auto">
            <a:xfrm>
              <a:off x="158" y="3648"/>
              <a:ext cx="2292" cy="588"/>
            </a:xfrm>
            <a:prstGeom prst="rect">
              <a:avLst/>
            </a:prstGeom>
            <a:noFill/>
            <a:ln w="9525">
              <a:noFill/>
              <a:miter lim="800000"/>
              <a:headEnd/>
              <a:tailEnd/>
            </a:ln>
            <a:effectLst/>
          </p:spPr>
          <p:txBody>
            <a:bodyPr wrap="none" lIns="92388" tIns="46195" rIns="92388" bIns="46195" anchor="ctr"/>
            <a:lstStyle/>
            <a:p>
              <a:pPr marL="446088" lvl="1" defTabSz="873125"/>
              <a:endParaRPr lang="tr-TR" sz="1100">
                <a:effectLst/>
                <a:latin typeface="Courier New" pitchFamily="49" charset="0"/>
              </a:endParaRPr>
            </a:p>
            <a:p>
              <a:pPr marL="446088" lvl="1" defTabSz="873125"/>
              <a:r>
                <a:rPr lang="tr-TR" sz="1100" b="1">
                  <a:effectLst/>
                  <a:latin typeface="Courier New" pitchFamily="49" charset="0"/>
                </a:rPr>
                <a:t>SQL&gt; SELECT	deptno, AVG(sal)</a:t>
              </a:r>
            </a:p>
            <a:p>
              <a:pPr marL="446088" lvl="1" defTabSz="873125"/>
              <a:r>
                <a:rPr lang="tr-TR" sz="1100" b="1">
                  <a:effectLst/>
                  <a:latin typeface="Courier New" pitchFamily="49" charset="0"/>
                </a:rPr>
                <a:t>  2  FROM	emp</a:t>
              </a:r>
            </a:p>
            <a:p>
              <a:pPr marL="446088" lvl="1" defTabSz="873125"/>
              <a:r>
                <a:rPr lang="tr-TR" sz="1100" b="1">
                  <a:effectLst/>
                  <a:latin typeface="Courier New" pitchFamily="49" charset="0"/>
                </a:rPr>
                <a:t>  3  GROUP BY	deptno</a:t>
              </a:r>
            </a:p>
            <a:p>
              <a:pPr marL="446088" lvl="1" defTabSz="873125"/>
              <a:r>
                <a:rPr lang="tr-TR" sz="1100" b="1">
                  <a:effectLst/>
                  <a:latin typeface="Courier New" pitchFamily="49" charset="0"/>
                </a:rPr>
                <a:t>  4  ORDER BY   AVG(sal);</a:t>
              </a:r>
            </a:p>
          </p:txBody>
        </p:sp>
      </p:grpSp>
      <p:sp>
        <p:nvSpPr>
          <p:cNvPr id="159753" name="Rectangle 9"/>
          <p:cNvSpPr>
            <a:spLocks noChangeArrowheads="1"/>
          </p:cNvSpPr>
          <p:nvPr/>
        </p:nvSpPr>
        <p:spPr bwMode="auto">
          <a:xfrm>
            <a:off x="857252" y="5100639"/>
            <a:ext cx="7473949" cy="689372"/>
          </a:xfrm>
          <a:prstGeom prst="rect">
            <a:avLst/>
          </a:prstGeom>
          <a:noFill/>
          <a:ln w="9525">
            <a:noFill/>
            <a:miter lim="800000"/>
            <a:headEnd/>
            <a:tailEnd/>
          </a:ln>
          <a:effectLst/>
        </p:spPr>
        <p:txBody>
          <a:bodyPr wrap="none" anchor="ctr"/>
          <a:lstStyle/>
          <a:p>
            <a:endParaRPr lang="tr-TR"/>
          </a:p>
        </p:txBody>
      </p:sp>
      <p:sp>
        <p:nvSpPr>
          <p:cNvPr id="159754" name="Rectangle 10"/>
          <p:cNvSpPr>
            <a:spLocks noChangeArrowheads="1"/>
          </p:cNvSpPr>
          <p:nvPr/>
        </p:nvSpPr>
        <p:spPr bwMode="auto">
          <a:xfrm>
            <a:off x="289986" y="5110163"/>
            <a:ext cx="4872567" cy="933242"/>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    DEPTNO     AVG(SAL)</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        30    1566.6667 </a:t>
            </a:r>
          </a:p>
          <a:p>
            <a:pPr marL="434975" lvl="1" defTabSz="830263"/>
            <a:r>
              <a:rPr lang="tr-TR" sz="1100">
                <a:effectLst/>
                <a:latin typeface="Courier New" pitchFamily="49" charset="0"/>
              </a:rPr>
              <a:t>        20         2175</a:t>
            </a:r>
          </a:p>
          <a:p>
            <a:pPr marL="434975" lvl="1" defTabSz="830263"/>
            <a:r>
              <a:rPr lang="tr-TR" sz="1100">
                <a:effectLst/>
                <a:latin typeface="Courier New" pitchFamily="49" charset="0"/>
              </a:rPr>
              <a:t>        10    2916.6667</a:t>
            </a:r>
          </a:p>
        </p:txBody>
      </p:sp>
    </p:spTree>
    <p:extLst>
      <p:ext uri="{BB962C8B-B14F-4D97-AF65-F5344CB8AC3E}">
        <p14:creationId xmlns:p14="http://schemas.microsoft.com/office/powerpoint/2010/main" val="315884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C829B-129C-4F82-A8C0-39AD12ACBBE6}" type="slidenum">
              <a:rPr lang="tr-TR"/>
              <a:pPr/>
              <a:t>8</a:t>
            </a:fld>
            <a:endParaRPr lang="tr-TR"/>
          </a:p>
        </p:txBody>
      </p:sp>
      <p:sp>
        <p:nvSpPr>
          <p:cNvPr id="204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Using Arithmetic Operators</a:t>
            </a:r>
          </a:p>
          <a:p>
            <a:pPr lvl="1"/>
            <a:r>
              <a:rPr lang="tr-TR" dirty="0">
                <a:solidFill>
                  <a:srgbClr val="000000"/>
                </a:solidFill>
              </a:rPr>
              <a:t>The example in the slide uses the addition operator to calculate a salary increase of $300 for all employees and displays a new SAL+300 column in the output. </a:t>
            </a:r>
          </a:p>
          <a:p>
            <a:pPr lvl="1"/>
            <a:r>
              <a:rPr lang="tr-TR" dirty="0">
                <a:solidFill>
                  <a:srgbClr val="000000"/>
                </a:solidFill>
              </a:rPr>
              <a:t>Note that the resultant calculated column SAL+300 is not a new column in the EMP table; it is for </a:t>
            </a:r>
            <a:r>
              <a:rPr lang="tr-TR" b="1" dirty="0">
                <a:solidFill>
                  <a:srgbClr val="000000"/>
                </a:solidFill>
              </a:rPr>
              <a:t>display only</a:t>
            </a:r>
            <a:r>
              <a:rPr lang="tr-TR" dirty="0">
                <a:solidFill>
                  <a:srgbClr val="000000"/>
                </a:solidFill>
              </a:rPr>
              <a:t>. </a:t>
            </a:r>
            <a:r>
              <a:rPr lang="tr-TR" b="1" dirty="0">
                <a:solidFill>
                  <a:srgbClr val="000000"/>
                </a:solidFill>
              </a:rPr>
              <a:t>By default, the name of a new column comes from the calculation that generated it</a:t>
            </a:r>
            <a:r>
              <a:rPr lang="tr-TR" b="1" dirty="0"/>
              <a:t>—</a:t>
            </a:r>
            <a:r>
              <a:rPr lang="tr-TR" b="1" dirty="0">
                <a:solidFill>
                  <a:srgbClr val="000000"/>
                </a:solidFill>
              </a:rPr>
              <a:t>in this case, sal+300.</a:t>
            </a:r>
          </a:p>
          <a:p>
            <a:pPr lvl="1"/>
            <a:r>
              <a:rPr lang="tr-TR" b="1" dirty="0"/>
              <a:t>Note:</a:t>
            </a:r>
            <a:r>
              <a:rPr lang="tr-TR" dirty="0"/>
              <a:t> SQL*Plus ignores blank spaces before and after the arithmetic operator.</a:t>
            </a:r>
          </a:p>
          <a:p>
            <a:endParaRPr lang="tr-TR" b="1" dirty="0"/>
          </a:p>
        </p:txBody>
      </p:sp>
      <p:sp>
        <p:nvSpPr>
          <p:cNvPr id="2048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29168895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AB213-63BD-48AF-901E-BA41D622487C}" type="slidenum">
              <a:rPr lang="tr-TR"/>
              <a:pPr/>
              <a:t>89</a:t>
            </a:fld>
            <a:endParaRPr lang="tr-TR"/>
          </a:p>
        </p:txBody>
      </p:sp>
      <p:sp>
        <p:nvSpPr>
          <p:cNvPr id="16179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1795" name="Rectangle 3"/>
          <p:cNvSpPr>
            <a:spLocks noGrp="1" noChangeArrowheads="1"/>
          </p:cNvSpPr>
          <p:nvPr>
            <p:ph type="body" idx="1"/>
          </p:nvPr>
        </p:nvSpPr>
        <p:spPr>
          <a:xfrm>
            <a:off x="554569" y="3577829"/>
            <a:ext cx="8066617" cy="2851547"/>
          </a:xfrm>
          <a:noFill/>
          <a:ln/>
        </p:spPr>
        <p:txBody>
          <a:bodyPr lIns="90796" tIns="44601" rIns="90796" bIns="44601"/>
          <a:lstStyle/>
          <a:p>
            <a:pPr defTabSz="377825">
              <a:tabLst>
                <a:tab pos="441325" algn="l"/>
              </a:tabLst>
            </a:pPr>
            <a:r>
              <a:rPr lang="tr-TR" dirty="0"/>
              <a:t>Groups Within Groups</a:t>
            </a:r>
          </a:p>
          <a:p>
            <a:pPr lvl="1" defTabSz="377825">
              <a:tabLst>
                <a:tab pos="441325" algn="l"/>
              </a:tabLst>
            </a:pPr>
            <a:r>
              <a:rPr lang="tr-TR" b="1" dirty="0"/>
              <a:t>Sometimes there is a need to see results for groups within groups. The slide shows a report that displays the total salary being paid to each job title, within each department. Her departmandaki her işe ödenen toplam maaşları gösteriyor</a:t>
            </a:r>
          </a:p>
          <a:p>
            <a:pPr lvl="1" defTabSz="377825">
              <a:tabLst>
                <a:tab pos="441325" algn="l"/>
              </a:tabLst>
            </a:pPr>
            <a:r>
              <a:rPr lang="tr-TR" dirty="0"/>
              <a:t>The EMP table is grouped first by department number, and within that grouping, it is grouped by job title. For example, the two clerks in department 20 are grouped together and a single result (total salary) is produced for all salespeople within the group. </a:t>
            </a:r>
          </a:p>
          <a:p>
            <a:pPr marL="457200" marR="0" lvl="1" indent="0" algn="l" defTabSz="377825" rtl="0" eaLnBrk="0" fontAlgn="base" latinLnBrk="0" hangingPunct="0">
              <a:lnSpc>
                <a:spcPct val="100000"/>
              </a:lnSpc>
              <a:spcBef>
                <a:spcPct val="30000"/>
              </a:spcBef>
              <a:spcAft>
                <a:spcPct val="0"/>
              </a:spcAft>
              <a:buClrTx/>
              <a:buSzTx/>
              <a:buFontTx/>
              <a:buNone/>
              <a:tabLst>
                <a:tab pos="441325" algn="l"/>
              </a:tabLst>
              <a:defRPr/>
            </a:pPr>
            <a:r>
              <a:rPr lang="tr-TR" b="1" dirty="0"/>
              <a:t>Emp tablosundaki her iş için, </a:t>
            </a:r>
            <a:r>
              <a:rPr lang="tr-TR" b="1" baseline="0" dirty="0"/>
              <a:t>departmanlara göre gruplanmış maaşların toplamı</a:t>
            </a:r>
            <a:endParaRPr lang="tr-TR" b="1"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defTabSz="377825">
              <a:tabLst>
                <a:tab pos="441325" algn="l"/>
              </a:tabLst>
            </a:pPr>
            <a:r>
              <a:rPr lang="tr-TR" dirty="0">
                <a:solidFill>
                  <a:schemeClr val="accent2"/>
                </a:solidFill>
              </a:rPr>
              <a:t>Instructor Note</a:t>
            </a:r>
          </a:p>
          <a:p>
            <a:pPr lvl="1" defTabSz="377825">
              <a:tabLst>
                <a:tab pos="441325" algn="l"/>
              </a:tabLst>
            </a:pPr>
            <a:r>
              <a:rPr lang="tr-TR" dirty="0">
                <a:solidFill>
                  <a:schemeClr val="accent2"/>
                </a:solidFill>
              </a:rPr>
              <a:t>Demo: </a:t>
            </a:r>
            <a:r>
              <a:rPr lang="tr-TR" dirty="0">
                <a:solidFill>
                  <a:schemeClr val="accent2"/>
                </a:solidFill>
                <a:latin typeface="Courier New" pitchFamily="49" charset="0"/>
              </a:rPr>
              <a:t>l5order1.sql</a:t>
            </a:r>
            <a:r>
              <a:rPr lang="tr-TR" dirty="0">
                <a:solidFill>
                  <a:schemeClr val="accent2"/>
                </a:solidFill>
              </a:rPr>
              <a:t>, </a:t>
            </a:r>
            <a:r>
              <a:rPr lang="tr-TR" dirty="0">
                <a:solidFill>
                  <a:schemeClr val="accent2"/>
                </a:solidFill>
                <a:latin typeface="Courier New" pitchFamily="49" charset="0"/>
              </a:rPr>
              <a:t>l5order2.sql</a:t>
            </a:r>
          </a:p>
          <a:p>
            <a:pPr lvl="1" defTabSz="377825">
              <a:tabLst>
                <a:tab pos="441325" algn="l"/>
              </a:tabLst>
            </a:pPr>
            <a:r>
              <a:rPr lang="tr-TR" dirty="0">
                <a:solidFill>
                  <a:schemeClr val="accent2"/>
                </a:solidFill>
              </a:rPr>
              <a:t>Purpose: To illustrate ordering columns that are grouped by DEPTNO first and ordering columns that are grouped by JOB first.</a:t>
            </a:r>
          </a:p>
        </p:txBody>
      </p:sp>
    </p:spTree>
    <p:extLst>
      <p:ext uri="{BB962C8B-B14F-4D97-AF65-F5344CB8AC3E}">
        <p14:creationId xmlns:p14="http://schemas.microsoft.com/office/powerpoint/2010/main" val="14863436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211A7-38E0-49AC-B6EC-1A2AE2D0C50F}" type="slidenum">
              <a:rPr lang="tr-TR"/>
              <a:pPr/>
              <a:t>90</a:t>
            </a:fld>
            <a:endParaRPr lang="tr-TR"/>
          </a:p>
        </p:txBody>
      </p:sp>
      <p:sp>
        <p:nvSpPr>
          <p:cNvPr id="163842"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3843" name="Rectangle 3"/>
          <p:cNvSpPr>
            <a:spLocks noGrp="1" noChangeArrowheads="1"/>
          </p:cNvSpPr>
          <p:nvPr>
            <p:ph type="body" idx="1"/>
          </p:nvPr>
        </p:nvSpPr>
        <p:spPr>
          <a:xfrm>
            <a:off x="554568" y="3577829"/>
            <a:ext cx="7713133" cy="2851547"/>
          </a:xfrm>
          <a:noFill/>
          <a:ln/>
        </p:spPr>
        <p:txBody>
          <a:bodyPr lIns="90796" tIns="44601" rIns="90796" bIns="44601"/>
          <a:lstStyle/>
          <a:p>
            <a:pPr defTabSz="377825">
              <a:tabLst>
                <a:tab pos="441325" algn="l"/>
              </a:tabLst>
            </a:pPr>
            <a:r>
              <a:rPr lang="tr-TR" dirty="0"/>
              <a:t>Groups Within Groups (continued)</a:t>
            </a:r>
          </a:p>
          <a:p>
            <a:pPr lvl="1" defTabSz="377825">
              <a:tabLst>
                <a:tab pos="441325" algn="l"/>
              </a:tabLst>
            </a:pPr>
            <a:r>
              <a:rPr lang="tr-TR" dirty="0"/>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p>
          <a:p>
            <a:pPr marL="434975" lvl="2" indent="479425" defTabSz="377825">
              <a:tabLst>
                <a:tab pos="441325" algn="l"/>
              </a:tabLst>
            </a:pPr>
            <a:r>
              <a:rPr lang="tr-TR" dirty="0"/>
              <a:t>The SELECT clause specifies the column to be retrieved:</a:t>
            </a:r>
          </a:p>
          <a:p>
            <a:pPr marL="823913" lvl="3" indent="-209550" defTabSz="377825">
              <a:tabLst>
                <a:tab pos="441325" algn="l"/>
              </a:tabLst>
            </a:pPr>
            <a:r>
              <a:rPr lang="tr-TR" dirty="0"/>
              <a:t>Department number in the EMP table</a:t>
            </a:r>
          </a:p>
          <a:p>
            <a:pPr marL="823913" lvl="3" indent="-209550" defTabSz="377825">
              <a:tabLst>
                <a:tab pos="441325" algn="l"/>
              </a:tabLst>
            </a:pPr>
            <a:r>
              <a:rPr lang="tr-TR" dirty="0"/>
              <a:t>Job title in the EMP table</a:t>
            </a:r>
          </a:p>
          <a:p>
            <a:pPr marL="823913" lvl="3" indent="-209550" defTabSz="377825">
              <a:tabLst>
                <a:tab pos="441325" algn="l"/>
              </a:tabLst>
            </a:pPr>
            <a:r>
              <a:rPr lang="tr-TR" dirty="0"/>
              <a:t>The sum of all the salaries in the group that you specified in the </a:t>
            </a:r>
          </a:p>
          <a:p>
            <a:pPr lvl="1" defTabSz="377825">
              <a:tabLst>
                <a:tab pos="441325" algn="l"/>
              </a:tabLst>
            </a:pPr>
            <a:r>
              <a:rPr lang="tr-TR" dirty="0"/>
              <a:t>		 GROUP BY clause</a:t>
            </a:r>
          </a:p>
          <a:p>
            <a:pPr marL="434975" lvl="2" indent="479425" defTabSz="377825">
              <a:tabLst>
                <a:tab pos="441325" algn="l"/>
              </a:tabLst>
            </a:pPr>
            <a:r>
              <a:rPr lang="tr-TR" dirty="0"/>
              <a:t>The FROM clause specifies the tables that the database must access: the EMP table.</a:t>
            </a:r>
          </a:p>
          <a:p>
            <a:pPr marL="434975" lvl="2" indent="479425" defTabSz="377825">
              <a:tabLst>
                <a:tab pos="441325" algn="l"/>
              </a:tabLst>
            </a:pPr>
            <a:r>
              <a:rPr lang="tr-TR" dirty="0"/>
              <a:t>The GROUP BY clause </a:t>
            </a:r>
            <a:r>
              <a:rPr lang="tr-TR" b="1" dirty="0">
                <a:solidFill>
                  <a:srgbClr val="FF0000"/>
                </a:solidFill>
              </a:rPr>
              <a:t>specifies how you must group the rows</a:t>
            </a:r>
            <a:r>
              <a:rPr lang="tr-TR" b="1" dirty="0"/>
              <a:t>:</a:t>
            </a:r>
          </a:p>
          <a:p>
            <a:pPr marL="823913" lvl="3" indent="-209550" defTabSz="377825">
              <a:tabLst>
                <a:tab pos="441325" algn="l"/>
              </a:tabLst>
            </a:pPr>
            <a:r>
              <a:rPr lang="tr-TR" b="1" dirty="0"/>
              <a:t>First, the rows are grouped by department number. </a:t>
            </a:r>
          </a:p>
          <a:p>
            <a:pPr marL="823913" lvl="3" indent="-209550" defTabSz="377825">
              <a:tabLst>
                <a:tab pos="441325" algn="l"/>
              </a:tabLst>
            </a:pPr>
            <a:r>
              <a:rPr lang="tr-TR" b="1" dirty="0"/>
              <a:t>Second, within the department number groups, the rows are grouped by job title. </a:t>
            </a:r>
          </a:p>
          <a:p>
            <a:pPr lvl="1" defTabSz="377825">
              <a:tabLst>
                <a:tab pos="441325" algn="l"/>
              </a:tabLst>
            </a:pPr>
            <a:r>
              <a:rPr lang="tr-TR" dirty="0"/>
              <a:t>So the SUM function is being applied to the salary column for all job titles within each department number group. </a:t>
            </a:r>
          </a:p>
          <a:p>
            <a:pPr defTabSz="377825">
              <a:tabLst>
                <a:tab pos="441325" algn="l"/>
              </a:tabLst>
            </a:pPr>
            <a:endParaRPr lang="tr-TR" b="1" dirty="0"/>
          </a:p>
        </p:txBody>
      </p:sp>
    </p:spTree>
    <p:extLst>
      <p:ext uri="{BB962C8B-B14F-4D97-AF65-F5344CB8AC3E}">
        <p14:creationId xmlns:p14="http://schemas.microsoft.com/office/powerpoint/2010/main" val="774291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8F41D-C44F-4C2E-9D53-8751A6140401}" type="slidenum">
              <a:rPr lang="tr-TR"/>
              <a:pPr/>
              <a:t>91</a:t>
            </a:fld>
            <a:endParaRPr lang="tr-TR"/>
          </a:p>
        </p:txBody>
      </p:sp>
      <p:sp>
        <p:nvSpPr>
          <p:cNvPr id="165890"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5891" name="Rectangle 3"/>
          <p:cNvSpPr>
            <a:spLocks noGrp="1" noChangeArrowheads="1"/>
          </p:cNvSpPr>
          <p:nvPr>
            <p:ph type="body" idx="1"/>
          </p:nvPr>
        </p:nvSpPr>
        <p:spPr>
          <a:xfrm>
            <a:off x="539752" y="3577829"/>
            <a:ext cx="8032749" cy="2851547"/>
          </a:xfrm>
          <a:noFill/>
          <a:ln/>
        </p:spPr>
        <p:txBody>
          <a:bodyPr lIns="90796" tIns="44601" rIns="90796" bIns="44601"/>
          <a:lstStyle/>
          <a:p>
            <a:pPr defTabSz="377825">
              <a:tabLst>
                <a:tab pos="441325" algn="l"/>
              </a:tabLst>
            </a:pPr>
            <a:r>
              <a:rPr lang="tr-TR" dirty="0"/>
              <a:t>Restricting Group Results</a:t>
            </a:r>
          </a:p>
          <a:p>
            <a:pPr lvl="1" defTabSz="377825">
              <a:tabLst>
                <a:tab pos="441325" algn="l"/>
              </a:tabLst>
            </a:pPr>
            <a:r>
              <a:rPr lang="tr-TR" b="1" dirty="0"/>
              <a:t>In the same way that you use the WHERE clause to restrict the </a:t>
            </a:r>
            <a:r>
              <a:rPr lang="tr-TR" b="1" u="sng" dirty="0">
                <a:solidFill>
                  <a:srgbClr val="C00000"/>
                </a:solidFill>
              </a:rPr>
              <a:t>rows</a:t>
            </a:r>
            <a:r>
              <a:rPr lang="tr-TR" b="1" dirty="0"/>
              <a:t> that you select, you use the </a:t>
            </a:r>
            <a:r>
              <a:rPr lang="tr-TR" b="1" dirty="0">
                <a:solidFill>
                  <a:srgbClr val="FC0128"/>
                </a:solidFill>
              </a:rPr>
              <a:t>HAVING </a:t>
            </a:r>
            <a:r>
              <a:rPr lang="tr-TR" b="1" dirty="0"/>
              <a:t>clause to restrict </a:t>
            </a:r>
            <a:r>
              <a:rPr lang="tr-TR" b="1" u="sng" dirty="0"/>
              <a:t>groups</a:t>
            </a:r>
            <a:r>
              <a:rPr lang="tr-TR" dirty="0"/>
              <a:t>. To find the maximum salary of each department, but show only the departments that have a maximum salary of more than $2900, you need to do the following:</a:t>
            </a:r>
          </a:p>
          <a:p>
            <a:pPr marL="434975" lvl="2" indent="479425" defTabSz="377825">
              <a:tabLst>
                <a:tab pos="441325" algn="l"/>
              </a:tabLst>
            </a:pPr>
            <a:r>
              <a:rPr lang="tr-TR" dirty="0"/>
              <a:t>Find the average salary for each department by grouping by department number.</a:t>
            </a:r>
          </a:p>
          <a:p>
            <a:pPr marL="434975" lvl="2" indent="479425" defTabSz="377825">
              <a:tabLst>
                <a:tab pos="441325" algn="l"/>
              </a:tabLst>
            </a:pPr>
            <a:r>
              <a:rPr lang="tr-TR" dirty="0"/>
              <a:t>Restrict the groups to those departments with a maximum salary greater than $2900. 	</a:t>
            </a:r>
          </a:p>
          <a:p>
            <a:pPr lvl="1" defTabSz="377825">
              <a:tabLst>
                <a:tab pos="441325" algn="l"/>
              </a:tabLst>
            </a:pPr>
            <a:r>
              <a:rPr lang="tr-TR" dirty="0"/>
              <a:t> </a:t>
            </a:r>
          </a:p>
        </p:txBody>
      </p:sp>
    </p:spTree>
    <p:extLst>
      <p:ext uri="{BB962C8B-B14F-4D97-AF65-F5344CB8AC3E}">
        <p14:creationId xmlns:p14="http://schemas.microsoft.com/office/powerpoint/2010/main" val="31178365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89A12-478A-475B-B9EF-F9822C1F3E0E}" type="slidenum">
              <a:rPr lang="tr-TR"/>
              <a:pPr/>
              <a:t>92</a:t>
            </a:fld>
            <a:endParaRPr lang="tr-TR"/>
          </a:p>
        </p:txBody>
      </p:sp>
      <p:sp>
        <p:nvSpPr>
          <p:cNvPr id="16793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679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HAVING Clause</a:t>
            </a:r>
          </a:p>
          <a:p>
            <a:pPr lvl="1"/>
            <a:r>
              <a:rPr lang="tr-TR" dirty="0"/>
              <a:t>You use the </a:t>
            </a:r>
            <a:r>
              <a:rPr lang="tr-TR" dirty="0">
                <a:solidFill>
                  <a:srgbClr val="FC0128"/>
                </a:solidFill>
              </a:rPr>
              <a:t>HAVING </a:t>
            </a:r>
            <a:r>
              <a:rPr lang="tr-TR" dirty="0"/>
              <a:t>clause to specify which groups are to be displayed. Therefore, you further </a:t>
            </a:r>
            <a:r>
              <a:rPr lang="tr-TR" b="1" dirty="0"/>
              <a:t>restrict </a:t>
            </a:r>
            <a:r>
              <a:rPr lang="tr-TR" dirty="0"/>
              <a:t>the </a:t>
            </a:r>
            <a:r>
              <a:rPr lang="tr-TR" b="1" dirty="0"/>
              <a:t>groups</a:t>
            </a:r>
            <a:r>
              <a:rPr lang="tr-TR" dirty="0"/>
              <a:t> on the basis of aggregate information.</a:t>
            </a:r>
          </a:p>
          <a:p>
            <a:pPr lvl="1"/>
            <a:r>
              <a:rPr lang="tr-TR" dirty="0"/>
              <a:t>In the syntax:</a:t>
            </a:r>
          </a:p>
          <a:p>
            <a:pPr lvl="1"/>
            <a:r>
              <a:rPr lang="tr-TR" dirty="0"/>
              <a:t>	</a:t>
            </a:r>
            <a:r>
              <a:rPr lang="tr-TR" i="1" dirty="0"/>
              <a:t>group_condition</a:t>
            </a:r>
            <a:r>
              <a:rPr lang="tr-TR" dirty="0"/>
              <a:t>		restricts the groups of rows returned to those groups for which </a:t>
            </a:r>
            <a:br>
              <a:rPr lang="tr-TR" dirty="0"/>
            </a:br>
            <a:r>
              <a:rPr lang="tr-TR" dirty="0"/>
              <a:t>					the specified condition is TRUE</a:t>
            </a:r>
          </a:p>
          <a:p>
            <a:pPr lvl="1"/>
            <a:r>
              <a:rPr lang="tr-TR" dirty="0">
                <a:latin typeface="Times" charset="0"/>
              </a:rPr>
              <a:t>The Oracle Server performs the following steps when you use the HAVING clause:</a:t>
            </a:r>
            <a:endParaRPr lang="tr-TR" dirty="0"/>
          </a:p>
          <a:p>
            <a:pPr lvl="2"/>
            <a:r>
              <a:rPr lang="tr-TR" dirty="0"/>
              <a:t>Rows are grouped.</a:t>
            </a:r>
          </a:p>
          <a:p>
            <a:pPr lvl="2"/>
            <a:r>
              <a:rPr lang="tr-TR" dirty="0"/>
              <a:t>The group function is applied to the group.</a:t>
            </a:r>
          </a:p>
          <a:p>
            <a:pPr lvl="2"/>
            <a:r>
              <a:rPr lang="tr-TR" dirty="0"/>
              <a:t>The groups that match the criteria in the HAVING clause are displayed.</a:t>
            </a:r>
          </a:p>
          <a:p>
            <a:pPr lvl="1"/>
            <a:r>
              <a:rPr lang="tr-TR" dirty="0"/>
              <a:t>The HAVING clause can precede the GROUP BY clause, but it is recommended that you place the GROUP BY clause first because it is more logical. Groups are formed and group functions are calculated before the HAVING clause is applied to the groups in the SELECT list.</a:t>
            </a:r>
          </a:p>
          <a:p>
            <a:endParaRPr lang="tr-TR" b="1" dirty="0"/>
          </a:p>
        </p:txBody>
      </p:sp>
    </p:spTree>
    <p:extLst>
      <p:ext uri="{BB962C8B-B14F-4D97-AF65-F5344CB8AC3E}">
        <p14:creationId xmlns:p14="http://schemas.microsoft.com/office/powerpoint/2010/main" val="1149000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36CFE608-BB85-4BCE-9B2C-B0E8390652DC}" type="slidenum">
              <a:rPr lang="tr-TR"/>
              <a:pPr/>
              <a:t>93</a:t>
            </a:fld>
            <a:endParaRPr lang="tr-TR"/>
          </a:p>
        </p:txBody>
      </p:sp>
      <p:sp>
        <p:nvSpPr>
          <p:cNvPr id="16998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6998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69988" name="Rectangle 4"/>
          <p:cNvSpPr>
            <a:spLocks noGrp="1" noChangeArrowheads="1"/>
          </p:cNvSpPr>
          <p:nvPr>
            <p:ph type="body" idx="1"/>
          </p:nvPr>
        </p:nvSpPr>
        <p:spPr>
          <a:xfrm>
            <a:off x="539751" y="3577829"/>
            <a:ext cx="8068733" cy="2851547"/>
          </a:xfrm>
          <a:noFill/>
          <a:ln/>
        </p:spPr>
        <p:txBody>
          <a:bodyPr lIns="90796" tIns="44601" rIns="90796" bIns="44601"/>
          <a:lstStyle/>
          <a:p>
            <a:pPr defTabSz="446088">
              <a:tabLst>
                <a:tab pos="433388" algn="l"/>
              </a:tabLst>
            </a:pPr>
            <a:r>
              <a:rPr lang="tr-TR" dirty="0"/>
              <a:t>The HAVING Clause (continued)</a:t>
            </a:r>
          </a:p>
          <a:p>
            <a:pPr lvl="1" defTabSz="446088">
              <a:tabLst>
                <a:tab pos="433388" algn="l"/>
              </a:tabLst>
            </a:pPr>
            <a:r>
              <a:rPr lang="tr-TR" dirty="0"/>
              <a:t>The slide example </a:t>
            </a:r>
            <a:r>
              <a:rPr lang="tr-TR" b="1" dirty="0"/>
              <a:t>displays department numbers and maximum salary for those departments whose maximum salary is greater than $2900</a:t>
            </a:r>
            <a:r>
              <a:rPr lang="tr-TR" dirty="0"/>
              <a:t>. </a:t>
            </a:r>
          </a:p>
          <a:p>
            <a:pPr lvl="1" defTabSz="446088">
              <a:tabLst>
                <a:tab pos="433388" algn="l"/>
              </a:tabLst>
            </a:pPr>
            <a:r>
              <a:rPr lang="tr-TR" dirty="0"/>
              <a:t>You can use the GROUP BY clause without using a group function in the SELECT list. </a:t>
            </a:r>
          </a:p>
          <a:p>
            <a:pPr lvl="1" defTabSz="446088">
              <a:tabLst>
                <a:tab pos="433388" algn="l"/>
              </a:tabLst>
            </a:pPr>
            <a:r>
              <a:rPr lang="tr-TR" dirty="0"/>
              <a:t>If you restrict rows based on the result of a group function, you must have a GROUP BY clause as well as the HAVING clause.</a:t>
            </a:r>
          </a:p>
          <a:p>
            <a:pPr lvl="1" defTabSz="446088">
              <a:tabLst>
                <a:tab pos="433388" algn="l"/>
              </a:tabLst>
            </a:pPr>
            <a:r>
              <a:rPr lang="tr-TR" dirty="0"/>
              <a:t>The following example displays the department numbers and average salary for those departments whose maximum salary is greater than $2900:</a:t>
            </a:r>
          </a:p>
          <a:p>
            <a:pPr defTabSz="446088">
              <a:tabLst>
                <a:tab pos="433388" algn="l"/>
              </a:tabLst>
            </a:pPr>
            <a:endParaRPr lang="tr-TR" b="1" dirty="0"/>
          </a:p>
        </p:txBody>
      </p:sp>
      <p:sp>
        <p:nvSpPr>
          <p:cNvPr id="16998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9990" name="Rectangle 6"/>
          <p:cNvSpPr>
            <a:spLocks noChangeArrowheads="1"/>
          </p:cNvSpPr>
          <p:nvPr/>
        </p:nvSpPr>
        <p:spPr bwMode="auto">
          <a:xfrm>
            <a:off x="893235" y="4810126"/>
            <a:ext cx="7473951" cy="558404"/>
          </a:xfrm>
          <a:prstGeom prst="rect">
            <a:avLst/>
          </a:prstGeom>
          <a:noFill/>
          <a:ln w="9525">
            <a:noFill/>
            <a:miter lim="800000"/>
            <a:headEnd/>
            <a:tailEnd/>
          </a:ln>
          <a:effectLst/>
        </p:spPr>
        <p:txBody>
          <a:bodyPr wrap="none" anchor="ctr"/>
          <a:lstStyle/>
          <a:p>
            <a:endParaRPr lang="tr-TR"/>
          </a:p>
        </p:txBody>
      </p:sp>
      <p:sp>
        <p:nvSpPr>
          <p:cNvPr id="169991" name="Rectangle 7"/>
          <p:cNvSpPr>
            <a:spLocks noChangeArrowheads="1"/>
          </p:cNvSpPr>
          <p:nvPr/>
        </p:nvSpPr>
        <p:spPr bwMode="auto">
          <a:xfrm>
            <a:off x="287867" y="4808935"/>
            <a:ext cx="4874684" cy="763964"/>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deptno, AVG(sal)</a:t>
            </a:r>
          </a:p>
          <a:p>
            <a:pPr marL="434975" lvl="1" defTabSz="830263"/>
            <a:r>
              <a:rPr lang="tr-TR" sz="1100" b="1">
                <a:effectLst/>
                <a:latin typeface="Courier New" pitchFamily="49" charset="0"/>
              </a:rPr>
              <a:t>  2  FROM	emp</a:t>
            </a:r>
          </a:p>
          <a:p>
            <a:pPr marL="434975" lvl="1" defTabSz="830263"/>
            <a:r>
              <a:rPr lang="tr-TR" sz="1100" b="1">
                <a:effectLst/>
                <a:latin typeface="Courier New" pitchFamily="49" charset="0"/>
              </a:rPr>
              <a:t>  3  GROUP BY	deptno</a:t>
            </a:r>
          </a:p>
          <a:p>
            <a:pPr marL="434975" lvl="1" defTabSz="830263"/>
            <a:r>
              <a:rPr lang="tr-TR" sz="1100" b="1">
                <a:effectLst/>
                <a:latin typeface="Courier New" pitchFamily="49" charset="0"/>
              </a:rPr>
              <a:t>  4	HAVING	MAX(sal) &gt; 2900;</a:t>
            </a:r>
          </a:p>
        </p:txBody>
      </p:sp>
      <p:grpSp>
        <p:nvGrpSpPr>
          <p:cNvPr id="169992" name="Group 8"/>
          <p:cNvGrpSpPr>
            <a:grpSpLocks/>
          </p:cNvGrpSpPr>
          <p:nvPr/>
        </p:nvGrpSpPr>
        <p:grpSpPr bwMode="auto">
          <a:xfrm>
            <a:off x="198968" y="5447111"/>
            <a:ext cx="8123767" cy="581025"/>
            <a:chOff x="93" y="4567"/>
            <a:chExt cx="3816" cy="487"/>
          </a:xfrm>
        </p:grpSpPr>
        <p:sp>
          <p:nvSpPr>
            <p:cNvPr id="169993" name="Rectangle 9"/>
            <p:cNvSpPr>
              <a:spLocks noChangeArrowheads="1"/>
            </p:cNvSpPr>
            <p:nvPr/>
          </p:nvSpPr>
          <p:spPr bwMode="auto">
            <a:xfrm>
              <a:off x="390" y="4567"/>
              <a:ext cx="3519" cy="467"/>
            </a:xfrm>
            <a:prstGeom prst="rect">
              <a:avLst/>
            </a:prstGeom>
            <a:noFill/>
            <a:ln w="9525">
              <a:noFill/>
              <a:miter lim="800000"/>
              <a:headEnd/>
              <a:tailEnd/>
            </a:ln>
            <a:effectLst/>
          </p:spPr>
          <p:txBody>
            <a:bodyPr wrap="none" lIns="92388" tIns="46195" rIns="92388" bIns="46195" anchor="ctr"/>
            <a:lstStyle/>
            <a:p>
              <a:endParaRPr lang="tr-TR"/>
            </a:p>
          </p:txBody>
        </p:sp>
        <p:sp>
          <p:nvSpPr>
            <p:cNvPr id="169994" name="Rectangle 10"/>
            <p:cNvSpPr>
              <a:spLocks noChangeArrowheads="1"/>
            </p:cNvSpPr>
            <p:nvPr/>
          </p:nvSpPr>
          <p:spPr bwMode="auto">
            <a:xfrm>
              <a:off x="93" y="4572"/>
              <a:ext cx="2294" cy="482"/>
            </a:xfrm>
            <a:prstGeom prst="rect">
              <a:avLst/>
            </a:prstGeom>
            <a:noFill/>
            <a:ln w="9525">
              <a:noFill/>
              <a:miter lim="800000"/>
              <a:headEnd/>
              <a:tailEnd/>
            </a:ln>
            <a:effectLst/>
          </p:spPr>
          <p:txBody>
            <a:bodyPr wrap="none" lIns="92388" tIns="46195" rIns="92388" bIns="46195" anchor="ctr"/>
            <a:lstStyle/>
            <a:p>
              <a:pPr marL="446088" lvl="1" defTabSz="873125"/>
              <a:r>
                <a:rPr lang="tr-TR" sz="1100">
                  <a:effectLst/>
                  <a:latin typeface="Courier New" pitchFamily="49" charset="0"/>
                </a:rPr>
                <a:t>   DEPTNO  AVG(SAL)</a:t>
              </a:r>
            </a:p>
            <a:p>
              <a:pPr marL="446088" lvl="1" defTabSz="873125"/>
              <a:r>
                <a:rPr lang="tr-TR" sz="1100">
                  <a:effectLst/>
                  <a:latin typeface="Courier New" pitchFamily="49" charset="0"/>
                </a:rPr>
                <a:t>--------- ---------</a:t>
              </a:r>
            </a:p>
            <a:p>
              <a:pPr marL="446088" lvl="1" defTabSz="873125"/>
              <a:r>
                <a:rPr lang="tr-TR" sz="1100">
                  <a:effectLst/>
                  <a:latin typeface="Courier New" pitchFamily="49" charset="0"/>
                </a:rPr>
                <a:t>       10 2916.6667</a:t>
              </a:r>
            </a:p>
            <a:p>
              <a:pPr marL="446088" lvl="1" defTabSz="873125"/>
              <a:r>
                <a:rPr lang="tr-TR" sz="1100">
                  <a:effectLst/>
                  <a:latin typeface="Courier New" pitchFamily="49" charset="0"/>
                </a:rPr>
                <a:t>       20      2175</a:t>
              </a:r>
            </a:p>
          </p:txBody>
        </p:sp>
      </p:grpSp>
    </p:spTree>
    <p:extLst>
      <p:ext uri="{BB962C8B-B14F-4D97-AF65-F5344CB8AC3E}">
        <p14:creationId xmlns:p14="http://schemas.microsoft.com/office/powerpoint/2010/main" val="40298009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D38E1-C9DE-4BD3-A528-8AFB2684C205}" type="slidenum">
              <a:rPr lang="tr-TR"/>
              <a:pPr/>
              <a:t>94</a:t>
            </a:fld>
            <a:endParaRPr lang="tr-TR"/>
          </a:p>
        </p:txBody>
      </p:sp>
      <p:sp>
        <p:nvSpPr>
          <p:cNvPr id="172034"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72035" name="Rectangle 3"/>
          <p:cNvSpPr>
            <a:spLocks noGrp="1" noChangeArrowheads="1"/>
          </p:cNvSpPr>
          <p:nvPr>
            <p:ph type="body" idx="1"/>
          </p:nvPr>
        </p:nvSpPr>
        <p:spPr>
          <a:xfrm>
            <a:off x="535517" y="3523061"/>
            <a:ext cx="8041216" cy="2817019"/>
          </a:xfrm>
          <a:noFill/>
          <a:ln/>
        </p:spPr>
        <p:txBody>
          <a:bodyPr lIns="90796" tIns="44601" rIns="90796" bIns="44601"/>
          <a:lstStyle/>
          <a:p>
            <a:r>
              <a:rPr lang="tr-TR" dirty="0"/>
              <a:t>The HAVING Clause (continued)</a:t>
            </a:r>
          </a:p>
          <a:p>
            <a:pPr lvl="1"/>
            <a:r>
              <a:rPr lang="tr-TR" dirty="0"/>
              <a:t>The slide </a:t>
            </a:r>
            <a:r>
              <a:rPr lang="tr-TR" b="1" dirty="0"/>
              <a:t>example displays the job title and total monthly salary for each job title with a total payroll exceeding $5000</a:t>
            </a:r>
            <a:r>
              <a:rPr lang="tr-TR" dirty="0"/>
              <a:t>. The example excludes salespeople and sorts the list by the total monthly salary.</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l5job1.sql</a:t>
            </a:r>
            <a:r>
              <a:rPr lang="tr-TR" dirty="0">
                <a:solidFill>
                  <a:schemeClr val="accent2"/>
                </a:solidFill>
              </a:rPr>
              <a:t>, </a:t>
            </a:r>
            <a:r>
              <a:rPr lang="tr-TR" dirty="0">
                <a:solidFill>
                  <a:schemeClr val="accent2"/>
                </a:solidFill>
                <a:latin typeface="Courier New" pitchFamily="49" charset="0"/>
              </a:rPr>
              <a:t>l5job2.sql</a:t>
            </a:r>
          </a:p>
          <a:p>
            <a:pPr lvl="1"/>
            <a:r>
              <a:rPr lang="tr-TR" dirty="0">
                <a:solidFill>
                  <a:schemeClr val="accent2"/>
                </a:solidFill>
              </a:rPr>
              <a:t>Purpose: To illustrate using a WHERE clause to restrict rows by JOB and using a HAVING clause to restrict groups by SUM(SAL).</a:t>
            </a:r>
          </a:p>
        </p:txBody>
      </p:sp>
    </p:spTree>
    <p:extLst>
      <p:ext uri="{BB962C8B-B14F-4D97-AF65-F5344CB8AC3E}">
        <p14:creationId xmlns:p14="http://schemas.microsoft.com/office/powerpoint/2010/main" val="19869650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C2C535E-5BA0-4310-B332-BC030C08D4E3}" type="slidenum">
              <a:rPr lang="tr-TR"/>
              <a:pPr/>
              <a:t>95</a:t>
            </a:fld>
            <a:endParaRPr lang="tr-TR"/>
          </a:p>
        </p:txBody>
      </p:sp>
      <p:sp>
        <p:nvSpPr>
          <p:cNvPr id="17408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7408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74084" name="Rectangle 4"/>
          <p:cNvSpPr>
            <a:spLocks noGrp="1" noChangeArrowheads="1"/>
          </p:cNvSpPr>
          <p:nvPr>
            <p:ph type="body" idx="1"/>
          </p:nvPr>
        </p:nvSpPr>
        <p:spPr>
          <a:xfrm>
            <a:off x="605369" y="3577829"/>
            <a:ext cx="8066617" cy="2851547"/>
          </a:xfrm>
          <a:noFill/>
          <a:ln/>
        </p:spPr>
        <p:txBody>
          <a:bodyPr lIns="90796" tIns="44601" rIns="90796" bIns="44601"/>
          <a:lstStyle/>
          <a:p>
            <a:pPr defTabSz="446088">
              <a:tabLst>
                <a:tab pos="433388" algn="l"/>
              </a:tabLst>
            </a:pPr>
            <a:r>
              <a:rPr lang="tr-TR" dirty="0"/>
              <a:t>Nesting Group Functions</a:t>
            </a:r>
          </a:p>
          <a:p>
            <a:pPr lvl="1" defTabSz="446088">
              <a:tabLst>
                <a:tab pos="433388" algn="l"/>
              </a:tabLst>
            </a:pPr>
            <a:r>
              <a:rPr lang="tr-TR" b="1" dirty="0"/>
              <a:t>Group functions can be nested to a depth of two. </a:t>
            </a:r>
            <a:r>
              <a:rPr lang="tr-TR" dirty="0"/>
              <a:t>The slide example displays the maximum average salary.</a:t>
            </a:r>
          </a:p>
          <a:p>
            <a:pPr lvl="1" defTabSz="446088">
              <a:tabLst>
                <a:tab pos="433388" algn="l"/>
              </a:tabLst>
            </a:pPr>
            <a:endParaRPr lang="tr-TR" dirty="0"/>
          </a:p>
          <a:p>
            <a:pPr defTabSz="446088">
              <a:tabLst>
                <a:tab pos="433388" algn="l"/>
              </a:tabLst>
            </a:pPr>
            <a:endParaRPr lang="tr-TR" b="1" dirty="0"/>
          </a:p>
        </p:txBody>
      </p:sp>
      <p:sp>
        <p:nvSpPr>
          <p:cNvPr id="17408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2916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79B93-9683-465D-8583-A39373D0B3D7}" type="slidenum">
              <a:rPr lang="tr-TR"/>
              <a:pPr/>
              <a:t>9</a:t>
            </a:fld>
            <a:endParaRPr lang="tr-TR"/>
          </a:p>
        </p:txBody>
      </p:sp>
      <p:sp>
        <p:nvSpPr>
          <p:cNvPr id="22530"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25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err="1"/>
              <a:t>Operator</a:t>
            </a:r>
            <a:r>
              <a:rPr lang="tr-TR" dirty="0"/>
              <a:t> </a:t>
            </a:r>
            <a:r>
              <a:rPr lang="tr-TR" dirty="0" err="1"/>
              <a:t>Precedence</a:t>
            </a:r>
            <a:r>
              <a:rPr lang="tr-TR" dirty="0"/>
              <a:t> (</a:t>
            </a:r>
            <a:r>
              <a:rPr lang="tr-TR" dirty="0" err="1"/>
              <a:t>continued</a:t>
            </a:r>
            <a:r>
              <a:rPr lang="tr-TR" dirty="0"/>
              <a:t>)</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displays</a:t>
            </a:r>
            <a:r>
              <a:rPr lang="tr-TR" dirty="0"/>
              <a:t> </a:t>
            </a:r>
            <a:r>
              <a:rPr lang="tr-TR" dirty="0" err="1"/>
              <a:t>the</a:t>
            </a:r>
            <a:r>
              <a:rPr lang="tr-TR" dirty="0"/>
              <a:t> name, </a:t>
            </a:r>
            <a:r>
              <a:rPr lang="tr-TR" dirty="0" err="1"/>
              <a:t>salary</a:t>
            </a:r>
            <a:r>
              <a:rPr lang="tr-TR" dirty="0"/>
              <a:t>, </a:t>
            </a:r>
            <a:r>
              <a:rPr lang="tr-TR" dirty="0" err="1"/>
              <a:t>and</a:t>
            </a:r>
            <a:r>
              <a:rPr lang="tr-TR" dirty="0"/>
              <a:t> </a:t>
            </a:r>
            <a:r>
              <a:rPr lang="tr-TR" dirty="0" err="1"/>
              <a:t>annual</a:t>
            </a:r>
            <a:r>
              <a:rPr lang="tr-TR" dirty="0"/>
              <a:t> </a:t>
            </a:r>
            <a:r>
              <a:rPr lang="tr-TR" dirty="0" err="1"/>
              <a:t>compensation</a:t>
            </a:r>
            <a:r>
              <a:rPr lang="tr-TR" dirty="0"/>
              <a:t> of </a:t>
            </a:r>
            <a:r>
              <a:rPr lang="tr-TR" dirty="0" err="1"/>
              <a:t>employees</a:t>
            </a:r>
            <a:r>
              <a:rPr lang="tr-TR" dirty="0"/>
              <a:t>. </a:t>
            </a:r>
            <a:r>
              <a:rPr lang="tr-TR" dirty="0" err="1"/>
              <a:t>It</a:t>
            </a:r>
            <a:r>
              <a:rPr lang="tr-TR" dirty="0"/>
              <a:t> </a:t>
            </a:r>
            <a:r>
              <a:rPr lang="tr-TR" dirty="0" err="1"/>
              <a:t>calculates</a:t>
            </a:r>
            <a:r>
              <a:rPr lang="tr-TR" dirty="0"/>
              <a:t> </a:t>
            </a:r>
            <a:r>
              <a:rPr lang="tr-TR" dirty="0" err="1"/>
              <a:t>the</a:t>
            </a:r>
            <a:r>
              <a:rPr lang="tr-TR" dirty="0"/>
              <a:t> </a:t>
            </a:r>
            <a:r>
              <a:rPr lang="tr-TR" dirty="0" err="1"/>
              <a:t>annual</a:t>
            </a:r>
            <a:r>
              <a:rPr lang="tr-TR" dirty="0"/>
              <a:t> </a:t>
            </a:r>
            <a:r>
              <a:rPr lang="tr-TR" dirty="0" err="1"/>
              <a:t>compensation</a:t>
            </a:r>
            <a:r>
              <a:rPr lang="tr-TR" dirty="0"/>
              <a:t> as 12 </a:t>
            </a:r>
            <a:r>
              <a:rPr lang="tr-TR" dirty="0" err="1"/>
              <a:t>multiplied</a:t>
            </a:r>
            <a:r>
              <a:rPr lang="tr-TR" dirty="0"/>
              <a:t> </a:t>
            </a:r>
            <a:r>
              <a:rPr lang="tr-TR" dirty="0" err="1"/>
              <a:t>by</a:t>
            </a:r>
            <a:r>
              <a:rPr lang="tr-TR" dirty="0"/>
              <a:t> </a:t>
            </a:r>
            <a:r>
              <a:rPr lang="tr-TR" dirty="0" err="1"/>
              <a:t>the</a:t>
            </a:r>
            <a:r>
              <a:rPr lang="tr-TR" dirty="0"/>
              <a:t> </a:t>
            </a:r>
            <a:r>
              <a:rPr lang="tr-TR" dirty="0" err="1"/>
              <a:t>monthly</a:t>
            </a:r>
            <a:r>
              <a:rPr lang="tr-TR" dirty="0"/>
              <a:t> </a:t>
            </a:r>
            <a:r>
              <a:rPr lang="tr-TR" dirty="0" err="1"/>
              <a:t>salary</a:t>
            </a:r>
            <a:r>
              <a:rPr lang="tr-TR" dirty="0"/>
              <a:t>, </a:t>
            </a:r>
            <a:r>
              <a:rPr lang="tr-TR" dirty="0" err="1"/>
              <a:t>plus</a:t>
            </a:r>
            <a:r>
              <a:rPr lang="tr-TR" dirty="0"/>
              <a:t> a </a:t>
            </a:r>
            <a:r>
              <a:rPr lang="tr-TR" dirty="0" err="1"/>
              <a:t>one</a:t>
            </a:r>
            <a:r>
              <a:rPr lang="tr-TR" dirty="0"/>
              <a:t>-time </a:t>
            </a:r>
            <a:r>
              <a:rPr lang="tr-TR" dirty="0" err="1"/>
              <a:t>bonus</a:t>
            </a:r>
            <a:r>
              <a:rPr lang="tr-TR" dirty="0"/>
              <a:t> of $100. </a:t>
            </a:r>
            <a:r>
              <a:rPr lang="tr-TR" dirty="0" err="1"/>
              <a:t>Notice</a:t>
            </a:r>
            <a:r>
              <a:rPr lang="tr-TR" dirty="0"/>
              <a:t> </a:t>
            </a:r>
            <a:r>
              <a:rPr lang="tr-TR" dirty="0" err="1"/>
              <a:t>that</a:t>
            </a:r>
            <a:r>
              <a:rPr lang="tr-TR" dirty="0"/>
              <a:t> </a:t>
            </a:r>
            <a:r>
              <a:rPr lang="tr-TR" dirty="0" err="1"/>
              <a:t>multiplication</a:t>
            </a:r>
            <a:r>
              <a:rPr lang="tr-TR" dirty="0"/>
              <a:t> is </a:t>
            </a:r>
            <a:r>
              <a:rPr lang="tr-TR" dirty="0" err="1"/>
              <a:t>performed</a:t>
            </a:r>
            <a:r>
              <a:rPr lang="tr-TR" dirty="0"/>
              <a:t> </a:t>
            </a:r>
            <a:r>
              <a:rPr lang="tr-TR" dirty="0" err="1"/>
              <a:t>before</a:t>
            </a:r>
            <a:r>
              <a:rPr lang="tr-TR" dirty="0"/>
              <a:t> </a:t>
            </a:r>
            <a:r>
              <a:rPr lang="tr-TR" dirty="0" err="1"/>
              <a:t>addition</a:t>
            </a:r>
            <a:r>
              <a:rPr lang="tr-TR" dirty="0"/>
              <a:t>.</a:t>
            </a:r>
          </a:p>
          <a:p>
            <a:pPr lvl="1"/>
            <a:r>
              <a:rPr lang="tr-TR" b="1" dirty="0" err="1"/>
              <a:t>Note</a:t>
            </a:r>
            <a:r>
              <a:rPr lang="tr-TR" b="1" dirty="0"/>
              <a:t>:</a:t>
            </a:r>
            <a:r>
              <a:rPr lang="tr-TR" dirty="0"/>
              <a:t> </a:t>
            </a:r>
            <a:r>
              <a:rPr lang="tr-TR" dirty="0" err="1"/>
              <a:t>Use</a:t>
            </a:r>
            <a:r>
              <a:rPr lang="tr-TR" dirty="0"/>
              <a:t> </a:t>
            </a:r>
            <a:r>
              <a:rPr lang="tr-TR" dirty="0" err="1"/>
              <a:t>parentheses</a:t>
            </a:r>
            <a:r>
              <a:rPr lang="tr-TR" dirty="0"/>
              <a:t> </a:t>
            </a:r>
            <a:r>
              <a:rPr lang="tr-TR" dirty="0" err="1"/>
              <a:t>to</a:t>
            </a:r>
            <a:r>
              <a:rPr lang="tr-TR" dirty="0"/>
              <a:t> </a:t>
            </a:r>
            <a:r>
              <a:rPr lang="tr-TR" dirty="0" err="1"/>
              <a:t>reinforce</a:t>
            </a:r>
            <a:r>
              <a:rPr lang="tr-TR" dirty="0"/>
              <a:t> </a:t>
            </a:r>
            <a:r>
              <a:rPr lang="tr-TR" dirty="0" err="1"/>
              <a:t>the</a:t>
            </a:r>
            <a:r>
              <a:rPr lang="tr-TR" dirty="0"/>
              <a:t> </a:t>
            </a:r>
            <a:r>
              <a:rPr lang="tr-TR" dirty="0" err="1"/>
              <a:t>standard</a:t>
            </a:r>
            <a:r>
              <a:rPr lang="tr-TR" dirty="0"/>
              <a:t> </a:t>
            </a:r>
            <a:r>
              <a:rPr lang="tr-TR" dirty="0" err="1">
                <a:solidFill>
                  <a:srgbClr val="FC0128"/>
                </a:solidFill>
              </a:rPr>
              <a:t>order</a:t>
            </a:r>
            <a:r>
              <a:rPr lang="tr-TR" dirty="0">
                <a:solidFill>
                  <a:srgbClr val="FC0128"/>
                </a:solidFill>
              </a:rPr>
              <a:t> of </a:t>
            </a:r>
            <a:r>
              <a:rPr lang="tr-TR" dirty="0" err="1">
                <a:solidFill>
                  <a:srgbClr val="FC0128"/>
                </a:solidFill>
              </a:rPr>
              <a:t>precedence</a:t>
            </a:r>
            <a:r>
              <a:rPr lang="tr-TR" dirty="0">
                <a:solidFill>
                  <a:srgbClr val="FC0128"/>
                </a:solidFill>
              </a:rPr>
              <a:t> </a:t>
            </a:r>
            <a:r>
              <a:rPr lang="tr-TR" dirty="0" err="1"/>
              <a:t>and</a:t>
            </a:r>
            <a:r>
              <a:rPr lang="tr-TR" dirty="0"/>
              <a:t> </a:t>
            </a:r>
            <a:r>
              <a:rPr lang="tr-TR" dirty="0" err="1"/>
              <a:t>to</a:t>
            </a:r>
            <a:r>
              <a:rPr lang="tr-TR" dirty="0"/>
              <a:t> </a:t>
            </a:r>
            <a:r>
              <a:rPr lang="tr-TR" dirty="0" err="1"/>
              <a:t>improve</a:t>
            </a:r>
            <a:r>
              <a:rPr lang="tr-TR" dirty="0"/>
              <a:t> </a:t>
            </a:r>
            <a:r>
              <a:rPr lang="tr-TR" dirty="0" err="1"/>
              <a:t>clarity</a:t>
            </a:r>
            <a:r>
              <a:rPr lang="tr-TR" dirty="0"/>
              <a:t>. </a:t>
            </a:r>
            <a:r>
              <a:rPr lang="tr-TR" dirty="0" err="1"/>
              <a:t>For</a:t>
            </a:r>
            <a:r>
              <a:rPr lang="tr-TR" dirty="0"/>
              <a:t> </a:t>
            </a:r>
            <a:r>
              <a:rPr lang="tr-TR" dirty="0" err="1"/>
              <a:t>example</a:t>
            </a:r>
            <a:r>
              <a:rPr lang="tr-TR" dirty="0"/>
              <a:t>, </a:t>
            </a:r>
            <a:r>
              <a:rPr lang="tr-TR" dirty="0" err="1"/>
              <a:t>the</a:t>
            </a:r>
            <a:r>
              <a:rPr lang="tr-TR" dirty="0"/>
              <a:t> </a:t>
            </a:r>
            <a:r>
              <a:rPr lang="tr-TR" dirty="0" err="1"/>
              <a:t>expression</a:t>
            </a:r>
            <a:r>
              <a:rPr lang="tr-TR" dirty="0"/>
              <a:t> </a:t>
            </a:r>
            <a:r>
              <a:rPr lang="tr-TR" dirty="0" err="1"/>
              <a:t>above</a:t>
            </a:r>
            <a:r>
              <a:rPr lang="tr-TR" dirty="0"/>
              <a:t> can be </a:t>
            </a:r>
            <a:r>
              <a:rPr lang="tr-TR" dirty="0" err="1"/>
              <a:t>written</a:t>
            </a:r>
            <a:r>
              <a:rPr lang="tr-TR" dirty="0"/>
              <a:t> as (12*sal)+100 </a:t>
            </a:r>
            <a:r>
              <a:rPr lang="tr-TR" dirty="0" err="1"/>
              <a:t>with</a:t>
            </a:r>
            <a:r>
              <a:rPr lang="tr-TR" dirty="0"/>
              <a:t> </a:t>
            </a:r>
            <a:r>
              <a:rPr lang="tr-TR" dirty="0" err="1"/>
              <a:t>no</a:t>
            </a:r>
            <a:r>
              <a:rPr lang="tr-TR" dirty="0"/>
              <a:t> </a:t>
            </a:r>
            <a:r>
              <a:rPr lang="tr-TR" dirty="0" err="1"/>
              <a:t>change</a:t>
            </a:r>
            <a:r>
              <a:rPr lang="tr-TR" dirty="0"/>
              <a:t> in </a:t>
            </a:r>
            <a:r>
              <a:rPr lang="tr-TR" dirty="0" err="1"/>
              <a:t>the</a:t>
            </a:r>
            <a:r>
              <a:rPr lang="tr-TR" dirty="0"/>
              <a:t> </a:t>
            </a:r>
            <a:r>
              <a:rPr lang="tr-TR" dirty="0" err="1"/>
              <a:t>result</a:t>
            </a:r>
            <a:r>
              <a:rPr lang="tr-TR" dirty="0"/>
              <a:t>.</a:t>
            </a:r>
          </a:p>
          <a:p>
            <a:pPr lvl="1"/>
            <a:endParaRPr lang="tr-TR" dirty="0"/>
          </a:p>
          <a:p>
            <a:pPr lvl="1"/>
            <a:endParaRPr lang="tr-TR" dirty="0"/>
          </a:p>
          <a:p>
            <a:pPr lvl="1"/>
            <a:endParaRPr lang="tr-TR" dirty="0"/>
          </a:p>
        </p:txBody>
      </p:sp>
    </p:spTree>
    <p:extLst>
      <p:ext uri="{BB962C8B-B14F-4D97-AF65-F5344CB8AC3E}">
        <p14:creationId xmlns:p14="http://schemas.microsoft.com/office/powerpoint/2010/main" val="58867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5283F629-726F-4782-84A7-003C117CC949}"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017B1845-A467-4B3D-9764-24ABE8DA7A95}"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1E53597A-B5DE-49C3-805B-6B10032D1F88}"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CFAD4BDD-37E6-4571-8FFD-85CCF111D1C5}"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6029B7A4-54DD-46C2-96D8-1ECCF5E1C547}"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30700780-9088-440E-8C88-FAFF9FD24690}"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lvl1pPr>
              <a:defRPr/>
            </a:lvl1pPr>
          </a:lstStyle>
          <a:p>
            <a:r>
              <a:rPr lang="tr-TR"/>
              <a:t>Fall 2012</a:t>
            </a:r>
          </a:p>
        </p:txBody>
      </p:sp>
      <p:sp>
        <p:nvSpPr>
          <p:cNvPr id="8" name="Footer Placeholder 7"/>
          <p:cNvSpPr>
            <a:spLocks noGrp="1"/>
          </p:cNvSpPr>
          <p:nvPr>
            <p:ph type="ftr" sz="quarter" idx="11"/>
          </p:nvPr>
        </p:nvSpPr>
        <p:spPr/>
        <p:txBody>
          <a:bodyPr/>
          <a:lstStyle>
            <a:lvl1pPr>
              <a:defRPr/>
            </a:lvl1pPr>
          </a:lstStyle>
          <a:p>
            <a:r>
              <a:rPr lang="tr-TR"/>
              <a:t>Information Management</a:t>
            </a:r>
          </a:p>
        </p:txBody>
      </p:sp>
      <p:sp>
        <p:nvSpPr>
          <p:cNvPr id="9" name="Slide Number Placeholder 8"/>
          <p:cNvSpPr>
            <a:spLocks noGrp="1"/>
          </p:cNvSpPr>
          <p:nvPr>
            <p:ph type="sldNum" sz="quarter" idx="12"/>
          </p:nvPr>
        </p:nvSpPr>
        <p:spPr/>
        <p:txBody>
          <a:bodyPr/>
          <a:lstStyle>
            <a:lvl1pPr>
              <a:defRPr/>
            </a:lvl1pPr>
          </a:lstStyle>
          <a:p>
            <a:fld id="{19E4D09B-8D5B-4F81-ADE2-E07213B4565C}"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lvl1pPr>
              <a:defRPr/>
            </a:lvl1pPr>
          </a:lstStyle>
          <a:p>
            <a:r>
              <a:rPr lang="tr-TR"/>
              <a:t>Fall 2012</a:t>
            </a:r>
          </a:p>
        </p:txBody>
      </p:sp>
      <p:sp>
        <p:nvSpPr>
          <p:cNvPr id="4" name="Footer Placeholder 3"/>
          <p:cNvSpPr>
            <a:spLocks noGrp="1"/>
          </p:cNvSpPr>
          <p:nvPr>
            <p:ph type="ftr" sz="quarter" idx="11"/>
          </p:nvPr>
        </p:nvSpPr>
        <p:spPr/>
        <p:txBody>
          <a:bodyPr/>
          <a:lstStyle>
            <a:lvl1pPr>
              <a:defRPr/>
            </a:lvl1pPr>
          </a:lstStyle>
          <a:p>
            <a:r>
              <a:rPr lang="tr-TR"/>
              <a:t>Information Management</a:t>
            </a:r>
          </a:p>
        </p:txBody>
      </p:sp>
      <p:sp>
        <p:nvSpPr>
          <p:cNvPr id="5" name="Slide Number Placeholder 4"/>
          <p:cNvSpPr>
            <a:spLocks noGrp="1"/>
          </p:cNvSpPr>
          <p:nvPr>
            <p:ph type="sldNum" sz="quarter" idx="12"/>
          </p:nvPr>
        </p:nvSpPr>
        <p:spPr/>
        <p:txBody>
          <a:bodyPr/>
          <a:lstStyle>
            <a:lvl1pPr>
              <a:defRPr/>
            </a:lvl1pPr>
          </a:lstStyle>
          <a:p>
            <a:fld id="{9B66B7E0-6F61-4769-A0F0-3FD18C22E068}"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tr-TR"/>
              <a:t>Fall 2012</a:t>
            </a:r>
          </a:p>
        </p:txBody>
      </p:sp>
      <p:sp>
        <p:nvSpPr>
          <p:cNvPr id="3" name="Footer Placeholder 2"/>
          <p:cNvSpPr>
            <a:spLocks noGrp="1"/>
          </p:cNvSpPr>
          <p:nvPr>
            <p:ph type="ftr" sz="quarter" idx="11"/>
          </p:nvPr>
        </p:nvSpPr>
        <p:spPr/>
        <p:txBody>
          <a:bodyPr/>
          <a:lstStyle>
            <a:lvl1pPr>
              <a:defRPr/>
            </a:lvl1pPr>
          </a:lstStyle>
          <a:p>
            <a:r>
              <a:rPr lang="tr-TR"/>
              <a:t>Information Management</a:t>
            </a:r>
          </a:p>
        </p:txBody>
      </p:sp>
      <p:sp>
        <p:nvSpPr>
          <p:cNvPr id="4" name="Slide Number Placeholder 3"/>
          <p:cNvSpPr>
            <a:spLocks noGrp="1"/>
          </p:cNvSpPr>
          <p:nvPr>
            <p:ph type="sldNum" sz="quarter" idx="12"/>
          </p:nvPr>
        </p:nvSpPr>
        <p:spPr/>
        <p:txBody>
          <a:bodyPr/>
          <a:lstStyle>
            <a:lvl1pPr>
              <a:defRPr/>
            </a:lvl1pPr>
          </a:lstStyle>
          <a:p>
            <a:fld id="{FC20F3FB-D1AA-4904-B1FA-398161C19E69}"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C2FCB04E-14A1-4B2C-B8B5-22CFD8977424}"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D88C7FB0-27C2-4612-8752-76773D2A6E7E}"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r>
              <a:rPr lang="tr-T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r>
              <a:rPr lang="tr-T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12C75A5F-B32B-4D8F-A916-D31B171B3A05}"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tr-TR" sz="4800" b="1" dirty="0"/>
              <a:t>SQL</a:t>
            </a:r>
            <a:r>
              <a:rPr lang="en-AU" sz="4800" b="1" dirty="0"/>
              <a:t> </a:t>
            </a:r>
            <a:br>
              <a:rPr lang="en-AU" dirty="0"/>
            </a:br>
            <a:endParaRPr lang="en-AU"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3554"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3555"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Parentheses</a:t>
            </a:r>
            <a:endParaRPr lang="tr-TR"/>
          </a:p>
        </p:txBody>
      </p:sp>
      <p:grpSp>
        <p:nvGrpSpPr>
          <p:cNvPr id="23557" name="Group 5"/>
          <p:cNvGrpSpPr>
            <a:grpSpLocks/>
          </p:cNvGrpSpPr>
          <p:nvPr/>
        </p:nvGrpSpPr>
        <p:grpSpPr bwMode="auto">
          <a:xfrm>
            <a:off x="3786188" y="1714500"/>
            <a:ext cx="2171700" cy="2970213"/>
            <a:chOff x="2385" y="1080"/>
            <a:chExt cx="1368" cy="1871"/>
          </a:xfrm>
        </p:grpSpPr>
        <p:sp>
          <p:nvSpPr>
            <p:cNvPr id="23558" name="Rectangle 6"/>
            <p:cNvSpPr>
              <a:spLocks noChangeArrowheads="1"/>
            </p:cNvSpPr>
            <p:nvPr/>
          </p:nvSpPr>
          <p:spPr bwMode="ltGray">
            <a:xfrm>
              <a:off x="2639" y="1080"/>
              <a:ext cx="1114"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3559" name="Rectangle 7"/>
            <p:cNvSpPr>
              <a:spLocks noChangeArrowheads="1"/>
            </p:cNvSpPr>
            <p:nvPr/>
          </p:nvSpPr>
          <p:spPr bwMode="ltGray">
            <a:xfrm>
              <a:off x="2385" y="1740"/>
              <a:ext cx="1077" cy="121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3560" name="Rectangle 8"/>
          <p:cNvSpPr>
            <a:spLocks noChangeArrowheads="1"/>
          </p:cNvSpPr>
          <p:nvPr/>
        </p:nvSpPr>
        <p:spPr bwMode="blackWhite">
          <a:xfrm>
            <a:off x="863600" y="1593850"/>
            <a:ext cx="7461250" cy="8826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3561" name="Rectangle 9"/>
          <p:cNvSpPr>
            <a:spLocks noChangeArrowheads="1"/>
          </p:cNvSpPr>
          <p:nvPr/>
        </p:nvSpPr>
        <p:spPr bwMode="blackWhite">
          <a:xfrm>
            <a:off x="876300" y="2714625"/>
            <a:ext cx="7423150" cy="2563813"/>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61200</a:t>
            </a:r>
          </a:p>
          <a:p>
            <a:r>
              <a:rPr lang="tr-TR" sz="1800" b="1">
                <a:solidFill>
                  <a:srgbClr val="000000"/>
                </a:solidFill>
                <a:effectLst/>
                <a:latin typeface="Courier New" pitchFamily="49" charset="0"/>
              </a:rPr>
              <a:t>BLAKE           2850       35400</a:t>
            </a:r>
          </a:p>
          <a:p>
            <a:r>
              <a:rPr lang="tr-TR" sz="1800" b="1">
                <a:solidFill>
                  <a:srgbClr val="000000"/>
                </a:solidFill>
                <a:effectLst/>
                <a:latin typeface="Courier New" pitchFamily="49" charset="0"/>
              </a:rPr>
              <a:t>CLARK           2450       30600</a:t>
            </a:r>
          </a:p>
          <a:p>
            <a:r>
              <a:rPr lang="tr-TR" sz="1800" b="1">
                <a:solidFill>
                  <a:srgbClr val="000000"/>
                </a:solidFill>
                <a:effectLst/>
                <a:latin typeface="Courier New" pitchFamily="49" charset="0"/>
              </a:rPr>
              <a:t>JONES           2975       36900</a:t>
            </a:r>
          </a:p>
          <a:p>
            <a:r>
              <a:rPr lang="tr-TR" sz="1800" b="1">
                <a:solidFill>
                  <a:srgbClr val="000000"/>
                </a:solidFill>
                <a:effectLst/>
                <a:latin typeface="Courier New" pitchFamily="49" charset="0"/>
              </a:rPr>
              <a:t>MARTIN          1250       16200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3562" name="Group 10"/>
          <p:cNvGrpSpPr>
            <a:grpSpLocks/>
          </p:cNvGrpSpPr>
          <p:nvPr/>
        </p:nvGrpSpPr>
        <p:grpSpPr bwMode="auto">
          <a:xfrm>
            <a:off x="8386763" y="6324600"/>
            <a:ext cx="414337" cy="292100"/>
            <a:chOff x="5283" y="3984"/>
            <a:chExt cx="261" cy="184"/>
          </a:xfrm>
        </p:grpSpPr>
        <p:sp>
          <p:nvSpPr>
            <p:cNvPr id="235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35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35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35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35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35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5602" name="Rectangle 2"/>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5603" name="Rectangle 3"/>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 </a:t>
            </a:r>
          </a:p>
        </p:txBody>
      </p:sp>
      <p:sp>
        <p:nvSpPr>
          <p:cNvPr id="256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a Null Value</a:t>
            </a:r>
            <a:endParaRPr lang="tr-TR"/>
          </a:p>
        </p:txBody>
      </p:sp>
      <p:sp>
        <p:nvSpPr>
          <p:cNvPr id="25605" name="Rectangle 5"/>
          <p:cNvSpPr>
            <a:spLocks noGrp="1" noChangeArrowheads="1"/>
          </p:cNvSpPr>
          <p:nvPr>
            <p:ph type="body" idx="1"/>
          </p:nvPr>
        </p:nvSpPr>
        <p:spPr>
          <a:xfrm>
            <a:off x="860425" y="1223963"/>
            <a:ext cx="7385050" cy="171767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endParaRPr lang="tr-TR">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a:solidFill>
                  <a:srgbClr val="FF0066"/>
                </a:solidFill>
                <a:effectLst>
                  <a:outerShdw blurRad="38100" dist="38100" dir="2700000" algn="tl">
                    <a:srgbClr val="C0C0C0"/>
                  </a:outerShdw>
                </a:effectLst>
                <a:latin typeface="Arial" charset="0"/>
              </a:rPr>
              <a:t>A null is a value that is unavailable, unassigned, unknown, or inapplicable.</a:t>
            </a:r>
          </a:p>
          <a:p>
            <a:pPr marL="341313" lvl="1" indent="-227013" defTabSz="346075">
              <a:lnSpc>
                <a:spcPct val="85000"/>
              </a:lnSpc>
              <a:tabLst>
                <a:tab pos="571500" algn="l"/>
              </a:tabLst>
            </a:pPr>
            <a:endParaRPr lang="tr-TR"/>
          </a:p>
        </p:txBody>
      </p:sp>
      <p:sp>
        <p:nvSpPr>
          <p:cNvPr id="25606" name="Rectangle 6"/>
          <p:cNvSpPr>
            <a:spLocks noChangeArrowheads="1"/>
          </p:cNvSpPr>
          <p:nvPr/>
        </p:nvSpPr>
        <p:spPr bwMode="ltGray">
          <a:xfrm>
            <a:off x="4937125" y="3025775"/>
            <a:ext cx="696913" cy="3175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7" name="Rectangle 7"/>
          <p:cNvSpPr>
            <a:spLocks noChangeArrowheads="1"/>
          </p:cNvSpPr>
          <p:nvPr/>
        </p:nvSpPr>
        <p:spPr bwMode="ltGray">
          <a:xfrm>
            <a:off x="5713413" y="3987800"/>
            <a:ext cx="1312862" cy="1689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8" name="Rectangle 8"/>
          <p:cNvSpPr>
            <a:spLocks noChangeArrowheads="1"/>
          </p:cNvSpPr>
          <p:nvPr/>
        </p:nvSpPr>
        <p:spPr bwMode="blackWhite">
          <a:xfrm>
            <a:off x="919163" y="3932238"/>
            <a:ext cx="7265987" cy="2289175"/>
          </a:xfrm>
          <a:prstGeom prst="rect">
            <a:avLst/>
          </a:prstGeom>
          <a:noFill/>
          <a:ln w="9525">
            <a:noFill/>
            <a:miter lim="800000"/>
            <a:headEnd/>
            <a:tailEnd/>
          </a:ln>
          <a:effectLst/>
        </p:spPr>
        <p:txBody>
          <a:bodyPr lIns="92075" tIns="46038" rIns="92075" bIns="46038">
            <a:spAutoFit/>
          </a:bodyPr>
          <a:lstStyle/>
          <a:p>
            <a:r>
              <a:rPr lang="tr-TR" sz="1800" b="1" dirty="0">
                <a:solidFill>
                  <a:srgbClr val="000000"/>
                </a:solidFill>
                <a:effectLst/>
                <a:latin typeface="Courier New" pitchFamily="49" charset="0"/>
              </a:rPr>
              <a:t>ENAME      JOB       	SAL      COMM</a:t>
            </a:r>
          </a:p>
          <a:p>
            <a:r>
              <a:rPr lang="tr-TR" sz="1800" b="1" dirty="0">
                <a:solidFill>
                  <a:srgbClr val="000000"/>
                </a:solidFill>
                <a:effectLst/>
                <a:latin typeface="Courier New" pitchFamily="49" charset="0"/>
              </a:rPr>
              <a:t>---------- --------- --------- ---------</a:t>
            </a:r>
          </a:p>
          <a:p>
            <a:r>
              <a:rPr lang="tr-TR" sz="1800" b="1" dirty="0">
                <a:solidFill>
                  <a:srgbClr val="000000"/>
                </a:solidFill>
                <a:effectLst/>
                <a:latin typeface="Courier New" pitchFamily="49" charset="0"/>
              </a:rPr>
              <a:t>KING       PRESIDENT      5000</a:t>
            </a:r>
          </a:p>
          <a:p>
            <a:r>
              <a:rPr lang="tr-TR" sz="1800" b="1" dirty="0">
                <a:solidFill>
                  <a:srgbClr val="000000"/>
                </a:solidFill>
                <a:effectLst/>
                <a:latin typeface="Courier New" pitchFamily="49" charset="0"/>
              </a:rPr>
              <a:t>BLAKE      MANAGER	      2850</a:t>
            </a:r>
          </a:p>
          <a:p>
            <a:r>
              <a:rPr lang="tr-TR" sz="1800" b="1" dirty="0">
                <a:solidFill>
                  <a:srgbClr val="000000"/>
                </a:solidFill>
                <a:effectLst/>
                <a:latin typeface="Courier New" pitchFamily="49" charset="0"/>
              </a:rPr>
              <a:t>...</a:t>
            </a:r>
          </a:p>
          <a:p>
            <a:r>
              <a:rPr lang="tr-TR" sz="1800" b="1" dirty="0">
                <a:solidFill>
                  <a:srgbClr val="000000"/>
                </a:solidFill>
                <a:effectLst/>
                <a:latin typeface="Courier New" pitchFamily="49" charset="0"/>
              </a:rPr>
              <a:t>TURNER     SALESMAN       1500   	      0</a:t>
            </a:r>
          </a:p>
          <a:p>
            <a:r>
              <a:rPr lang="tr-TR" sz="1800" b="1" dirty="0">
                <a:solidFill>
                  <a:srgbClr val="000000"/>
                </a:solidFill>
                <a:effectLst/>
                <a:latin typeface="Courier New" pitchFamily="49" charset="0"/>
              </a:rPr>
              <a:t>...</a:t>
            </a:r>
          </a:p>
          <a:p>
            <a:r>
              <a:rPr lang="tr-TR" sz="1800" b="1" dirty="0">
                <a:solidFill>
                  <a:srgbClr val="000000"/>
                </a:solidFill>
                <a:effectLst/>
                <a:latin typeface="Courier New" pitchFamily="49" charset="0"/>
              </a:rPr>
              <a:t>14 rows selected.</a:t>
            </a:r>
          </a:p>
        </p:txBody>
      </p:sp>
      <p:sp>
        <p:nvSpPr>
          <p:cNvPr id="25609" name="Rectangle 9"/>
          <p:cNvSpPr>
            <a:spLocks noChangeArrowheads="1"/>
          </p:cNvSpPr>
          <p:nvPr/>
        </p:nvSpPr>
        <p:spPr bwMode="blackWhite">
          <a:xfrm>
            <a:off x="944563" y="2928938"/>
            <a:ext cx="4008437" cy="804862"/>
          </a:xfrm>
          <a:prstGeom prst="rect">
            <a:avLst/>
          </a:prstGeom>
          <a:noFill/>
          <a:ln w="9525">
            <a:noFill/>
            <a:miter lim="800000"/>
            <a:headEnd/>
            <a:tailEnd/>
          </a:ln>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SQL&gt; SELECT ename, job, sal, comm</a:t>
            </a:r>
          </a:p>
          <a:p>
            <a:pPr>
              <a:tabLst>
                <a:tab pos="1601788" algn="l"/>
              </a:tabLst>
            </a:pPr>
            <a:r>
              <a:rPr lang="tr-TR" sz="1800" b="1">
                <a:solidFill>
                  <a:srgbClr val="000000"/>
                </a:solidFill>
                <a:effectLst/>
                <a:latin typeface="Courier New" pitchFamily="49" charset="0"/>
              </a:rPr>
              <a:t>  2  FROM   emp;</a:t>
            </a:r>
          </a:p>
        </p:txBody>
      </p:sp>
      <p:grpSp>
        <p:nvGrpSpPr>
          <p:cNvPr id="25610" name="Group 10"/>
          <p:cNvGrpSpPr>
            <a:grpSpLocks/>
          </p:cNvGrpSpPr>
          <p:nvPr/>
        </p:nvGrpSpPr>
        <p:grpSpPr bwMode="auto">
          <a:xfrm>
            <a:off x="8386763" y="6324600"/>
            <a:ext cx="414337" cy="292100"/>
            <a:chOff x="5283" y="3984"/>
            <a:chExt cx="261" cy="184"/>
          </a:xfrm>
        </p:grpSpPr>
        <p:sp>
          <p:nvSpPr>
            <p:cNvPr id="2561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561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561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561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561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561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607"/>
                                        </p:tgtEl>
                                        <p:attrNameLst>
                                          <p:attrName>style.visibility</p:attrName>
                                        </p:attrNameLst>
                                      </p:cBhvr>
                                      <p:to>
                                        <p:strVal val="visible"/>
                                      </p:to>
                                    </p:set>
                                    <p:animEffect transition="in" filter="wipe(up)">
                                      <p:cBhvr>
                                        <p:cTn id="11" dur="500"/>
                                        <p:tgtEl>
                                          <p:spTgt spid="25607"/>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27650"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651"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7652" name="Rectangle 4"/>
          <p:cNvSpPr>
            <a:spLocks noGrp="1" noChangeArrowheads="1"/>
          </p:cNvSpPr>
          <p:nvPr>
            <p:ph type="title"/>
          </p:nvPr>
        </p:nvSpPr>
        <p:spPr>
          <a:xfrm>
            <a:off x="914400" y="549275"/>
            <a:ext cx="73723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Null Values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Arithmetic Expressions</a:t>
            </a:r>
            <a:endParaRPr lang="tr-TR"/>
          </a:p>
        </p:txBody>
      </p:sp>
      <p:sp>
        <p:nvSpPr>
          <p:cNvPr id="27653" name="Rectangle 5"/>
          <p:cNvSpPr>
            <a:spLocks noGrp="1" noChangeArrowheads="1"/>
          </p:cNvSpPr>
          <p:nvPr>
            <p:ph type="body" idx="1"/>
          </p:nvPr>
        </p:nvSpPr>
        <p:spPr>
          <a:xfrm>
            <a:off x="976313" y="1765300"/>
            <a:ext cx="7385050" cy="946150"/>
          </a:xfrm>
          <a:noFill/>
          <a:ln/>
          <a:effectLst>
            <a:outerShdw dist="53882" dir="2700000" algn="ctr" rotWithShape="0">
              <a:srgbClr val="000000"/>
            </a:outerShdw>
          </a:effectLst>
        </p:spPr>
        <p:txBody>
          <a:bodyPr lIns="92075" tIns="46038" rIns="92075" bIns="46038">
            <a:spAutoFit/>
          </a:bodyPr>
          <a:lstStyle/>
          <a:p>
            <a:pPr marL="0" indent="0"/>
            <a:r>
              <a:rPr lang="tr-TR" sz="2800">
                <a:solidFill>
                  <a:srgbClr val="FF0066"/>
                </a:solidFill>
                <a:effectLst>
                  <a:outerShdw blurRad="38100" dist="38100" dir="2700000" algn="tl">
                    <a:srgbClr val="C0C0C0"/>
                  </a:outerShdw>
                </a:effectLst>
                <a:latin typeface="Arial" charset="0"/>
              </a:rPr>
              <a:t>Arithmetic expressions containing a null value evaluate to null.</a:t>
            </a:r>
          </a:p>
        </p:txBody>
      </p:sp>
      <p:grpSp>
        <p:nvGrpSpPr>
          <p:cNvPr id="27654" name="Group 6"/>
          <p:cNvGrpSpPr>
            <a:grpSpLocks/>
          </p:cNvGrpSpPr>
          <p:nvPr/>
        </p:nvGrpSpPr>
        <p:grpSpPr bwMode="auto">
          <a:xfrm>
            <a:off x="2457450" y="3013075"/>
            <a:ext cx="2719388" cy="2530475"/>
            <a:chOff x="1548" y="1898"/>
            <a:chExt cx="1713" cy="1594"/>
          </a:xfrm>
        </p:grpSpPr>
        <p:sp>
          <p:nvSpPr>
            <p:cNvPr id="27655" name="Rectangle 7"/>
            <p:cNvSpPr>
              <a:spLocks noChangeArrowheads="1"/>
            </p:cNvSpPr>
            <p:nvPr/>
          </p:nvSpPr>
          <p:spPr bwMode="ltGray">
            <a:xfrm>
              <a:off x="2225" y="1898"/>
              <a:ext cx="1036"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7656" name="Rectangle 8"/>
            <p:cNvSpPr>
              <a:spLocks noChangeArrowheads="1"/>
            </p:cNvSpPr>
            <p:nvPr/>
          </p:nvSpPr>
          <p:spPr bwMode="ltGray">
            <a:xfrm>
              <a:off x="1548" y="2952"/>
              <a:ext cx="996" cy="54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7657" name="Rectangle 9"/>
          <p:cNvSpPr>
            <a:spLocks noChangeArrowheads="1"/>
          </p:cNvSpPr>
          <p:nvPr/>
        </p:nvSpPr>
        <p:spPr bwMode="blackWhite">
          <a:xfrm>
            <a:off x="865188" y="2895600"/>
            <a:ext cx="7459662" cy="11620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12*sal+comm </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ename='KING';</a:t>
            </a:r>
          </a:p>
        </p:txBody>
      </p:sp>
      <p:sp>
        <p:nvSpPr>
          <p:cNvPr id="27658" name="Rectangle 10"/>
          <p:cNvSpPr>
            <a:spLocks noChangeArrowheads="1"/>
          </p:cNvSpPr>
          <p:nvPr/>
        </p:nvSpPr>
        <p:spPr bwMode="blackWhite">
          <a:xfrm>
            <a:off x="884238" y="4640263"/>
            <a:ext cx="7440612" cy="91598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12*SAL+COMM </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KING</a:t>
            </a:r>
          </a:p>
        </p:txBody>
      </p:sp>
      <p:grpSp>
        <p:nvGrpSpPr>
          <p:cNvPr id="27659" name="Group 11"/>
          <p:cNvGrpSpPr>
            <a:grpSpLocks/>
          </p:cNvGrpSpPr>
          <p:nvPr/>
        </p:nvGrpSpPr>
        <p:grpSpPr bwMode="auto">
          <a:xfrm>
            <a:off x="8386763" y="6324600"/>
            <a:ext cx="414337" cy="292100"/>
            <a:chOff x="5283" y="3984"/>
            <a:chExt cx="261" cy="184"/>
          </a:xfrm>
        </p:grpSpPr>
        <p:sp>
          <p:nvSpPr>
            <p:cNvPr id="276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76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76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76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76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76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up)">
                                      <p:cBhvr>
                                        <p:cTn id="7" dur="500"/>
                                        <p:tgtEl>
                                          <p:spTgt spid="276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29698"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699"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0"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701"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2"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Column Aliases</a:t>
            </a:r>
            <a:endParaRPr lang="tr-TR"/>
          </a:p>
        </p:txBody>
      </p:sp>
      <p:grpSp>
        <p:nvGrpSpPr>
          <p:cNvPr id="29703" name="Group 7"/>
          <p:cNvGrpSpPr>
            <a:grpSpLocks/>
          </p:cNvGrpSpPr>
          <p:nvPr/>
        </p:nvGrpSpPr>
        <p:grpSpPr bwMode="auto">
          <a:xfrm>
            <a:off x="974725" y="1346200"/>
            <a:ext cx="5240338" cy="1416050"/>
            <a:chOff x="614" y="848"/>
            <a:chExt cx="3301" cy="892"/>
          </a:xfrm>
        </p:grpSpPr>
        <p:sp>
          <p:nvSpPr>
            <p:cNvPr id="29704" name="Rectangle 8"/>
            <p:cNvSpPr>
              <a:spLocks noChangeArrowheads="1"/>
            </p:cNvSpPr>
            <p:nvPr/>
          </p:nvSpPr>
          <p:spPr bwMode="ltGray">
            <a:xfrm>
              <a:off x="2408" y="848"/>
              <a:ext cx="508" cy="2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5" name="Rectangle 9"/>
            <p:cNvSpPr>
              <a:spLocks noChangeArrowheads="1"/>
            </p:cNvSpPr>
            <p:nvPr/>
          </p:nvSpPr>
          <p:spPr bwMode="ltGray">
            <a:xfrm>
              <a:off x="614" y="1503"/>
              <a:ext cx="478" cy="23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6" name="Rectangle 10"/>
            <p:cNvSpPr>
              <a:spLocks noChangeArrowheads="1"/>
            </p:cNvSpPr>
            <p:nvPr/>
          </p:nvSpPr>
          <p:spPr bwMode="ltGray">
            <a:xfrm>
              <a:off x="3300" y="848"/>
              <a:ext cx="615" cy="24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07" name="Rectangle 11"/>
            <p:cNvSpPr>
              <a:spLocks noChangeArrowheads="1"/>
            </p:cNvSpPr>
            <p:nvPr/>
          </p:nvSpPr>
          <p:spPr bwMode="ltGray">
            <a:xfrm>
              <a:off x="2039" y="1497"/>
              <a:ext cx="615" cy="242"/>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29708" name="Rectangle 12"/>
          <p:cNvSpPr>
            <a:spLocks noChangeArrowheads="1"/>
          </p:cNvSpPr>
          <p:nvPr/>
        </p:nvSpPr>
        <p:spPr bwMode="ltGray">
          <a:xfrm>
            <a:off x="3625850" y="3803650"/>
            <a:ext cx="976313" cy="292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9" name="Rectangle 13"/>
          <p:cNvSpPr>
            <a:spLocks noChangeArrowheads="1"/>
          </p:cNvSpPr>
          <p:nvPr/>
        </p:nvSpPr>
        <p:spPr bwMode="ltGray">
          <a:xfrm>
            <a:off x="993775" y="5113338"/>
            <a:ext cx="704850" cy="3730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10" name="Rectangle 14"/>
          <p:cNvSpPr>
            <a:spLocks noChangeArrowheads="1"/>
          </p:cNvSpPr>
          <p:nvPr/>
        </p:nvSpPr>
        <p:spPr bwMode="ltGray">
          <a:xfrm>
            <a:off x="3614738" y="4100513"/>
            <a:ext cx="2179637" cy="3825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1" name="Rectangle 15"/>
          <p:cNvSpPr>
            <a:spLocks noChangeArrowheads="1"/>
          </p:cNvSpPr>
          <p:nvPr/>
        </p:nvSpPr>
        <p:spPr bwMode="ltGray">
          <a:xfrm>
            <a:off x="2957513" y="5121275"/>
            <a:ext cx="1862137" cy="38417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2" name="Rectangle 16"/>
          <p:cNvSpPr>
            <a:spLocks noChangeArrowheads="1"/>
          </p:cNvSpPr>
          <p:nvPr/>
        </p:nvSpPr>
        <p:spPr bwMode="blackWhite">
          <a:xfrm>
            <a:off x="960438" y="2327275"/>
            <a:ext cx="7221537" cy="1082675"/>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3" name="Rectangle 17"/>
          <p:cNvSpPr>
            <a:spLocks noChangeArrowheads="1"/>
          </p:cNvSpPr>
          <p:nvPr/>
        </p:nvSpPr>
        <p:spPr bwMode="blackWhite">
          <a:xfrm>
            <a:off x="939800" y="1282700"/>
            <a:ext cx="72517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AS name, sal salary</a:t>
            </a:r>
          </a:p>
          <a:p>
            <a:pPr>
              <a:tabLst>
                <a:tab pos="1200150" algn="l"/>
              </a:tabLst>
            </a:pPr>
            <a:r>
              <a:rPr lang="tr-TR" sz="1800" b="1" dirty="0">
                <a:solidFill>
                  <a:srgbClr val="000000"/>
                </a:solidFill>
                <a:effectLst/>
                <a:latin typeface="Courier New" pitchFamily="49" charset="0"/>
              </a:rPr>
              <a:t>  2  FROM   emp;</a:t>
            </a:r>
          </a:p>
        </p:txBody>
      </p:sp>
      <p:sp>
        <p:nvSpPr>
          <p:cNvPr id="29714" name="Rectangle 18"/>
          <p:cNvSpPr>
            <a:spLocks noChangeArrowheads="1"/>
          </p:cNvSpPr>
          <p:nvPr/>
        </p:nvSpPr>
        <p:spPr bwMode="blackWhite">
          <a:xfrm>
            <a:off x="977900" y="2292350"/>
            <a:ext cx="3340100"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dirty="0">
                <a:solidFill>
                  <a:srgbClr val="000000"/>
                </a:solidFill>
                <a:effectLst/>
                <a:latin typeface="Courier New" pitchFamily="49" charset="0"/>
              </a:rPr>
              <a:t>NAME             SALARY</a:t>
            </a:r>
          </a:p>
          <a:p>
            <a:pPr>
              <a:lnSpc>
                <a:spcPct val="125000"/>
              </a:lnSpc>
            </a:pPr>
            <a:r>
              <a:rPr lang="tr-TR" sz="1800" b="1" dirty="0">
                <a:solidFill>
                  <a:srgbClr val="000000"/>
                </a:solidFill>
                <a:effectLst/>
                <a:latin typeface="Courier New" pitchFamily="49" charset="0"/>
              </a:rPr>
              <a:t>------------- ---------</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a:t>
            </a:r>
          </a:p>
        </p:txBody>
      </p:sp>
      <p:sp>
        <p:nvSpPr>
          <p:cNvPr id="29715" name="Rectangle 19"/>
          <p:cNvSpPr>
            <a:spLocks noChangeArrowheads="1"/>
          </p:cNvSpPr>
          <p:nvPr/>
        </p:nvSpPr>
        <p:spPr bwMode="blackWhite">
          <a:xfrm>
            <a:off x="933450" y="3719513"/>
            <a:ext cx="7289800" cy="10318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"Name",</a:t>
            </a:r>
          </a:p>
          <a:p>
            <a:pPr>
              <a:tabLst>
                <a:tab pos="1200150" algn="l"/>
              </a:tabLst>
            </a:pPr>
            <a:r>
              <a:rPr lang="tr-TR" sz="1800" b="1">
                <a:solidFill>
                  <a:srgbClr val="000000"/>
                </a:solidFill>
                <a:effectLst/>
                <a:latin typeface="Courier New" pitchFamily="49" charset="0"/>
              </a:rPr>
              <a:t>  2         sal*12 "Annual Salary"</a:t>
            </a:r>
          </a:p>
          <a:p>
            <a:pPr>
              <a:tabLst>
                <a:tab pos="1200150" algn="l"/>
              </a:tabLst>
            </a:pPr>
            <a:r>
              <a:rPr lang="tr-TR" sz="1800" b="1">
                <a:solidFill>
                  <a:srgbClr val="000000"/>
                </a:solidFill>
                <a:effectLst/>
                <a:latin typeface="Courier New" pitchFamily="49" charset="0"/>
              </a:rPr>
              <a:t>  3  FROM   emp;</a:t>
            </a:r>
          </a:p>
        </p:txBody>
      </p:sp>
      <p:grpSp>
        <p:nvGrpSpPr>
          <p:cNvPr id="29716" name="Group 20"/>
          <p:cNvGrpSpPr>
            <a:grpSpLocks/>
          </p:cNvGrpSpPr>
          <p:nvPr/>
        </p:nvGrpSpPr>
        <p:grpSpPr bwMode="auto">
          <a:xfrm>
            <a:off x="960438" y="5024438"/>
            <a:ext cx="7221537" cy="1125537"/>
            <a:chOff x="605" y="3165"/>
            <a:chExt cx="4549" cy="709"/>
          </a:xfrm>
        </p:grpSpPr>
        <p:sp>
          <p:nvSpPr>
            <p:cNvPr id="29717" name="Rectangle 21"/>
            <p:cNvSpPr>
              <a:spLocks noChangeArrowheads="1"/>
            </p:cNvSpPr>
            <p:nvPr/>
          </p:nvSpPr>
          <p:spPr bwMode="blackWhite">
            <a:xfrm>
              <a:off x="605" y="3192"/>
              <a:ext cx="4549" cy="682"/>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8" name="Rectangle 22"/>
            <p:cNvSpPr>
              <a:spLocks noChangeArrowheads="1"/>
            </p:cNvSpPr>
            <p:nvPr/>
          </p:nvSpPr>
          <p:spPr bwMode="blackWhite">
            <a:xfrm>
              <a:off x="616" y="3165"/>
              <a:ext cx="2438" cy="706"/>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Name          Annual Salary</a:t>
              </a:r>
            </a:p>
            <a:p>
              <a:pPr>
                <a:lnSpc>
                  <a:spcPct val="125000"/>
                </a:lnSpc>
              </a:pP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a:t>
              </a:r>
            </a:p>
          </p:txBody>
        </p:sp>
      </p:grpSp>
      <p:grpSp>
        <p:nvGrpSpPr>
          <p:cNvPr id="29719" name="Group 23"/>
          <p:cNvGrpSpPr>
            <a:grpSpLocks/>
          </p:cNvGrpSpPr>
          <p:nvPr/>
        </p:nvGrpSpPr>
        <p:grpSpPr bwMode="auto">
          <a:xfrm>
            <a:off x="8386763" y="6324600"/>
            <a:ext cx="414337" cy="292100"/>
            <a:chOff x="5283" y="3984"/>
            <a:chExt cx="261" cy="184"/>
          </a:xfrm>
        </p:grpSpPr>
        <p:sp>
          <p:nvSpPr>
            <p:cNvPr id="29720"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9721"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9722"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9723"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9724"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9725"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8"/>
                                        </p:tgtEl>
                                        <p:attrNameLst>
                                          <p:attrName>style.visibility</p:attrName>
                                        </p:attrNameLst>
                                      </p:cBhvr>
                                      <p:to>
                                        <p:strVal val="visible"/>
                                      </p:to>
                                    </p:set>
                                    <p:animEffect transition="in" filter="wipe(left)">
                                      <p:cBhvr>
                                        <p:cTn id="12" dur="500"/>
                                        <p:tgtEl>
                                          <p:spTgt spid="2970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709"/>
                                        </p:tgtEl>
                                        <p:attrNameLst>
                                          <p:attrName>style.visibility</p:attrName>
                                        </p:attrNameLst>
                                      </p:cBhvr>
                                      <p:to>
                                        <p:strVal val="visible"/>
                                      </p:to>
                                    </p:set>
                                    <p:animEffect transition="in" filter="wipe(up)">
                                      <p:cBhvr>
                                        <p:cTn id="16" dur="500"/>
                                        <p:tgtEl>
                                          <p:spTgt spid="297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710"/>
                                        </p:tgtEl>
                                        <p:attrNameLst>
                                          <p:attrName>style.visibility</p:attrName>
                                        </p:attrNameLst>
                                      </p:cBhvr>
                                      <p:to>
                                        <p:strVal val="visible"/>
                                      </p:to>
                                    </p:set>
                                    <p:animEffect transition="in" filter="wipe(left)">
                                      <p:cBhvr>
                                        <p:cTn id="21" dur="500"/>
                                        <p:tgtEl>
                                          <p:spTgt spid="2971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9711"/>
                                        </p:tgtEl>
                                        <p:attrNameLst>
                                          <p:attrName>style.visibility</p:attrName>
                                        </p:attrNameLst>
                                      </p:cBhvr>
                                      <p:to>
                                        <p:strVal val="visible"/>
                                      </p:to>
                                    </p:set>
                                    <p:animEffect transition="in" filter="wipe(up)">
                                      <p:cBhvr>
                                        <p:cTn id="25" dur="500"/>
                                        <p:tgtEl>
                                          <p:spTgt spid="297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9712"/>
                                        </p:tgtEl>
                                        <p:attrNameLst>
                                          <p:attrName>style.visibility</p:attrName>
                                        </p:attrNameLst>
                                      </p:cBhvr>
                                      <p:to>
                                        <p:strVal val="visible"/>
                                      </p:to>
                                    </p:set>
                                    <p:animEffect transition="in" filter="wipe(up)">
                                      <p:cBhvr>
                                        <p:cTn id="30" dur="500"/>
                                        <p:tgtEl>
                                          <p:spTgt spid="2971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animBg="1"/>
      <p:bldP spid="29709" grpId="0" animBg="1"/>
      <p:bldP spid="29710" grpId="0" animBg="1"/>
      <p:bldP spid="29711" grpId="0" animBg="1"/>
      <p:bldP spid="297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35842"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r>
              <a:rPr lang="tr-TR" sz="1800" b="1">
                <a:solidFill>
                  <a:srgbClr val="000000"/>
                </a:solidFill>
                <a:effectLst/>
                <a:latin typeface="Courier New" pitchFamily="49" charset="0"/>
              </a:rPr>
              <a:t>       </a:t>
            </a: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Duplicate Rows</a:t>
            </a:r>
            <a:endParaRPr lang="tr-TR"/>
          </a:p>
        </p:txBody>
      </p:sp>
      <p:sp>
        <p:nvSpPr>
          <p:cNvPr id="35844" name="Rectangle 4"/>
          <p:cNvSpPr>
            <a:spLocks noGrp="1" noChangeArrowheads="1"/>
          </p:cNvSpPr>
          <p:nvPr>
            <p:ph type="body" idx="1"/>
          </p:nvPr>
        </p:nvSpPr>
        <p:spPr>
          <a:xfrm>
            <a:off x="860425" y="13001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The default display of queries is all rows, including duplicate rows.</a:t>
            </a:r>
          </a:p>
        </p:txBody>
      </p:sp>
      <p:sp>
        <p:nvSpPr>
          <p:cNvPr id="35845"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deptno</a:t>
            </a:r>
          </a:p>
          <a:p>
            <a:pPr>
              <a:tabLst>
                <a:tab pos="1200150" algn="l"/>
              </a:tabLst>
            </a:pPr>
            <a:r>
              <a:rPr lang="tr-TR" sz="1800" b="1">
                <a:solidFill>
                  <a:srgbClr val="000000"/>
                </a:solidFill>
                <a:effectLst/>
                <a:latin typeface="Courier New" pitchFamily="49" charset="0"/>
              </a:rPr>
              <a:t>  2  FROM   emp;</a:t>
            </a:r>
          </a:p>
        </p:txBody>
      </p:sp>
      <p:grpSp>
        <p:nvGrpSpPr>
          <p:cNvPr id="35846" name="Group 6"/>
          <p:cNvGrpSpPr>
            <a:grpSpLocks/>
          </p:cNvGrpSpPr>
          <p:nvPr/>
        </p:nvGrpSpPr>
        <p:grpSpPr bwMode="auto">
          <a:xfrm>
            <a:off x="2014538" y="4057650"/>
            <a:ext cx="404812" cy="866775"/>
            <a:chOff x="1269" y="2556"/>
            <a:chExt cx="255" cy="546"/>
          </a:xfrm>
        </p:grpSpPr>
        <p:sp>
          <p:nvSpPr>
            <p:cNvPr id="35847" name="Rectangle 7"/>
            <p:cNvSpPr>
              <a:spLocks noChangeArrowheads="1"/>
            </p:cNvSpPr>
            <p:nvPr/>
          </p:nvSpPr>
          <p:spPr bwMode="ltGray">
            <a:xfrm>
              <a:off x="1269" y="2556"/>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5848" name="Rectangle 8"/>
            <p:cNvSpPr>
              <a:spLocks noChangeArrowheads="1"/>
            </p:cNvSpPr>
            <p:nvPr/>
          </p:nvSpPr>
          <p:spPr bwMode="ltGray">
            <a:xfrm>
              <a:off x="1269" y="2904"/>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5849" name="Rectangle 9"/>
          <p:cNvSpPr>
            <a:spLocks noChangeArrowheads="1"/>
          </p:cNvSpPr>
          <p:nvPr/>
        </p:nvSpPr>
        <p:spPr bwMode="blackWhite">
          <a:xfrm>
            <a:off x="1028700" y="3508375"/>
            <a:ext cx="7289800" cy="2289175"/>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       </a:t>
            </a:r>
          </a:p>
        </p:txBody>
      </p:sp>
      <p:grpSp>
        <p:nvGrpSpPr>
          <p:cNvPr id="35850" name="Group 10"/>
          <p:cNvGrpSpPr>
            <a:grpSpLocks/>
          </p:cNvGrpSpPr>
          <p:nvPr/>
        </p:nvGrpSpPr>
        <p:grpSpPr bwMode="auto">
          <a:xfrm>
            <a:off x="8386763" y="6324600"/>
            <a:ext cx="414337" cy="292100"/>
            <a:chOff x="5283" y="3984"/>
            <a:chExt cx="261" cy="184"/>
          </a:xfrm>
        </p:grpSpPr>
        <p:sp>
          <p:nvSpPr>
            <p:cNvPr id="3585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585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585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585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585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585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37890"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37891"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378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a:solidFill>
                  <a:schemeClr val="accent2"/>
                </a:solidFill>
                <a:effectLst>
                  <a:outerShdw blurRad="38100" dist="38100" dir="2700000" algn="tl">
                    <a:srgbClr val="C0C0C0"/>
                  </a:outerShdw>
                </a:effectLst>
                <a:latin typeface="Arial" charset="0"/>
              </a:rPr>
              <a:t>Eliminating Duplicate Rows</a:t>
            </a:r>
            <a:endParaRPr lang="tr-TR"/>
          </a:p>
        </p:txBody>
      </p:sp>
      <p:sp>
        <p:nvSpPr>
          <p:cNvPr id="37893" name="Rectangle 5"/>
          <p:cNvSpPr>
            <a:spLocks noChangeArrowheads="1"/>
          </p:cNvSpPr>
          <p:nvPr/>
        </p:nvSpPr>
        <p:spPr bwMode="auto">
          <a:xfrm>
            <a:off x="860425" y="1309688"/>
            <a:ext cx="7369175" cy="904875"/>
          </a:xfrm>
          <a:prstGeom prst="rect">
            <a:avLst/>
          </a:prstGeom>
          <a:noFill/>
          <a:ln w="9525">
            <a:noFill/>
            <a:miter lim="800000"/>
            <a:headEnd/>
            <a:tailEnd/>
          </a:ln>
          <a:effectLst/>
        </p:spPr>
        <p:txBody>
          <a:bodyPr lIns="92075" tIns="46038" rIns="92075" bIns="46038">
            <a:spAutoFit/>
          </a:bodyPr>
          <a:lstStyle/>
          <a:p>
            <a:pPr defTabSz="822325">
              <a:lnSpc>
                <a:spcPct val="95000"/>
              </a:lnSpc>
              <a:spcBef>
                <a:spcPct val="5000"/>
              </a:spcBef>
            </a:pPr>
            <a:r>
              <a:rPr lang="tr-TR" sz="2800" b="1">
                <a:solidFill>
                  <a:srgbClr val="FF0066"/>
                </a:solidFill>
                <a:effectLst>
                  <a:outerShdw blurRad="38100" dist="38100" dir="2700000" algn="tl">
                    <a:srgbClr val="C0C0C0"/>
                  </a:outerShdw>
                </a:effectLst>
                <a:latin typeface="Arial" charset="0"/>
              </a:rPr>
              <a:t>Eliminate duplicate rows by using the DISTINCT keyword in the SELECT clause.</a:t>
            </a:r>
            <a:endParaRPr lang="tr-TR" b="1">
              <a:solidFill>
                <a:srgbClr val="FF6600"/>
              </a:solidFill>
              <a:effectLst>
                <a:outerShdw blurRad="38100" dist="38100" dir="2700000" algn="tl">
                  <a:srgbClr val="C0C0C0"/>
                </a:outerShdw>
              </a:effectLst>
              <a:latin typeface="Arial" charset="0"/>
            </a:endParaRPr>
          </a:p>
        </p:txBody>
      </p:sp>
      <p:grpSp>
        <p:nvGrpSpPr>
          <p:cNvPr id="37894" name="Group 6"/>
          <p:cNvGrpSpPr>
            <a:grpSpLocks/>
          </p:cNvGrpSpPr>
          <p:nvPr/>
        </p:nvGrpSpPr>
        <p:grpSpPr bwMode="auto">
          <a:xfrm>
            <a:off x="971550" y="2403475"/>
            <a:ext cx="2871788" cy="2587625"/>
            <a:chOff x="612" y="1514"/>
            <a:chExt cx="1809" cy="1630"/>
          </a:xfrm>
        </p:grpSpPr>
        <p:sp>
          <p:nvSpPr>
            <p:cNvPr id="37895" name="Rectangle 7"/>
            <p:cNvSpPr>
              <a:spLocks noChangeArrowheads="1"/>
            </p:cNvSpPr>
            <p:nvPr/>
          </p:nvSpPr>
          <p:spPr bwMode="ltGray">
            <a:xfrm>
              <a:off x="1680" y="1514"/>
              <a:ext cx="741"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7896" name="Rectangle 8"/>
            <p:cNvSpPr>
              <a:spLocks noChangeArrowheads="1"/>
            </p:cNvSpPr>
            <p:nvPr/>
          </p:nvSpPr>
          <p:spPr bwMode="ltGray">
            <a:xfrm>
              <a:off x="612" y="2256"/>
              <a:ext cx="864" cy="88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7897" name="Rectangle 9"/>
          <p:cNvSpPr>
            <a:spLocks noChangeArrowheads="1"/>
          </p:cNvSpPr>
          <p:nvPr/>
        </p:nvSpPr>
        <p:spPr bwMode="blackWhite">
          <a:xfrm>
            <a:off x="941388" y="2362200"/>
            <a:ext cx="73152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DISTINCT deptno</a:t>
            </a:r>
          </a:p>
          <a:p>
            <a:pPr>
              <a:tabLst>
                <a:tab pos="1200150" algn="l"/>
              </a:tabLst>
            </a:pPr>
            <a:r>
              <a:rPr lang="tr-TR" sz="1800" b="1">
                <a:solidFill>
                  <a:srgbClr val="000000"/>
                </a:solidFill>
                <a:effectLst/>
                <a:latin typeface="Courier New" pitchFamily="49" charset="0"/>
              </a:rPr>
              <a:t>  2  FROM   emp;</a:t>
            </a:r>
          </a:p>
        </p:txBody>
      </p:sp>
      <p:sp>
        <p:nvSpPr>
          <p:cNvPr id="37898" name="Rectangle 10"/>
          <p:cNvSpPr>
            <a:spLocks noChangeArrowheads="1"/>
          </p:cNvSpPr>
          <p:nvPr/>
        </p:nvSpPr>
        <p:spPr bwMode="blackWhite">
          <a:xfrm>
            <a:off x="941388" y="3540125"/>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a:t>
            </a:r>
          </a:p>
        </p:txBody>
      </p:sp>
      <p:grpSp>
        <p:nvGrpSpPr>
          <p:cNvPr id="37899" name="Group 11"/>
          <p:cNvGrpSpPr>
            <a:grpSpLocks/>
          </p:cNvGrpSpPr>
          <p:nvPr/>
        </p:nvGrpSpPr>
        <p:grpSpPr bwMode="auto">
          <a:xfrm>
            <a:off x="8386763" y="6324600"/>
            <a:ext cx="414337" cy="292100"/>
            <a:chOff x="5283" y="3984"/>
            <a:chExt cx="261" cy="184"/>
          </a:xfrm>
        </p:grpSpPr>
        <p:sp>
          <p:nvSpPr>
            <p:cNvPr id="379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79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79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79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79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79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up)">
                                      <p:cBhvr>
                                        <p:cTn id="7" dur="500"/>
                                        <p:tgtEl>
                                          <p:spTgt spid="378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7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1</a:t>
            </a:r>
            <a:endParaRPr lang="en-US" dirty="0"/>
          </a:p>
        </p:txBody>
      </p:sp>
      <p:sp>
        <p:nvSpPr>
          <p:cNvPr id="3" name="İçerik Yer Tutucusu 2"/>
          <p:cNvSpPr>
            <a:spLocks noGrp="1"/>
          </p:cNvSpPr>
          <p:nvPr>
            <p:ph idx="1"/>
          </p:nvPr>
        </p:nvSpPr>
        <p:spPr/>
        <p:txBody>
          <a:bodyPr/>
          <a:lstStyle/>
          <a:p>
            <a:r>
              <a:rPr lang="tr-TR" sz="3000" dirty="0"/>
              <a:t>D</a:t>
            </a:r>
            <a:r>
              <a:rPr lang="en-US" sz="3000" dirty="0" err="1"/>
              <a:t>isplay</a:t>
            </a:r>
            <a:r>
              <a:rPr lang="en-US" sz="3000" dirty="0"/>
              <a:t> the name and salary of </a:t>
            </a:r>
            <a:r>
              <a:rPr lang="tr-TR" sz="3000" dirty="0" err="1"/>
              <a:t>all</a:t>
            </a:r>
            <a:r>
              <a:rPr lang="tr-TR" sz="3000" dirty="0"/>
              <a:t> </a:t>
            </a:r>
            <a:r>
              <a:rPr lang="en-US" sz="3000" dirty="0"/>
              <a:t>employees</a:t>
            </a:r>
            <a:r>
              <a:rPr lang="tr-TR" sz="3000" dirty="0"/>
              <a:t>.</a:t>
            </a:r>
            <a:endParaRPr lang="en-US" sz="3000" dirty="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2852936"/>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11979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1</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a:t>
            </a:r>
            <a:r>
              <a:rPr lang="tr-TR" dirty="0"/>
              <a:t> ENAME, SAL</a:t>
            </a:r>
          </a:p>
          <a:p>
            <a:pPr marL="0" indent="0">
              <a:buNone/>
            </a:pPr>
            <a:r>
              <a:rPr lang="tr-TR" dirty="0">
                <a:solidFill>
                  <a:srgbClr val="FF0000"/>
                </a:solidFill>
              </a:rPr>
              <a:t>FROM</a:t>
            </a:r>
            <a:r>
              <a:rPr lang="tr-TR" dirty="0"/>
              <a:t> EMP;</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5463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2</a:t>
            </a:r>
            <a:endParaRPr lang="en-US" dirty="0"/>
          </a:p>
        </p:txBody>
      </p:sp>
      <p:sp>
        <p:nvSpPr>
          <p:cNvPr id="3" name="İçerik Yer Tutucusu 2"/>
          <p:cNvSpPr>
            <a:spLocks noGrp="1"/>
          </p:cNvSpPr>
          <p:nvPr>
            <p:ph idx="1"/>
          </p:nvPr>
        </p:nvSpPr>
        <p:spPr/>
        <p:txBody>
          <a:bodyPr/>
          <a:lstStyle/>
          <a:p>
            <a:r>
              <a:rPr lang="en-US" dirty="0"/>
              <a:t>List </a:t>
            </a:r>
            <a:r>
              <a:rPr lang="tr-TR" dirty="0" err="1"/>
              <a:t>jobs</a:t>
            </a:r>
            <a:r>
              <a:rPr lang="en-US" dirty="0"/>
              <a:t> </a:t>
            </a:r>
            <a:r>
              <a:rPr lang="tr-TR" dirty="0" err="1"/>
              <a:t>from</a:t>
            </a:r>
            <a:r>
              <a:rPr lang="en-US" dirty="0"/>
              <a:t> the EMP table</a:t>
            </a:r>
            <a:r>
              <a:rPr lang="tr-TR" dirty="0"/>
              <a:t> </a:t>
            </a:r>
            <a:r>
              <a:rPr lang="tr-TR" dirty="0" err="1"/>
              <a:t>without</a:t>
            </a:r>
            <a:r>
              <a:rPr lang="tr-TR" dirty="0"/>
              <a:t> </a:t>
            </a:r>
            <a:r>
              <a:rPr lang="tr-TR" dirty="0" err="1"/>
              <a:t>duplicates</a:t>
            </a:r>
            <a:r>
              <a:rPr lang="en-US" dirty="0"/>
              <a:t>.</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3051001"/>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296819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2</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 DISTINCT </a:t>
            </a:r>
            <a:r>
              <a:rPr lang="tr-TR" dirty="0"/>
              <a:t>JOB</a:t>
            </a:r>
          </a:p>
          <a:p>
            <a:pPr marL="0" indent="0">
              <a:buNone/>
            </a:pPr>
            <a:r>
              <a:rPr lang="tr-TR" dirty="0">
                <a:solidFill>
                  <a:srgbClr val="FF0000"/>
                </a:solidFill>
              </a:rPr>
              <a:t>FROM</a:t>
            </a:r>
            <a:r>
              <a:rPr lang="tr-TR" dirty="0"/>
              <a:t> EMP;</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39671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dirty="0"/>
              <a:t>Information Management</a:t>
            </a:r>
          </a:p>
        </p:txBody>
      </p:sp>
      <p:sp>
        <p:nvSpPr>
          <p:cNvPr id="409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Table</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Structure</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Example</a:t>
            </a:r>
            <a:endParaRPr lang="tr-TR" dirty="0"/>
          </a:p>
        </p:txBody>
      </p:sp>
      <p:sp>
        <p:nvSpPr>
          <p:cNvPr id="4099" name="Rectangle 3"/>
          <p:cNvSpPr>
            <a:spLocks noChangeArrowheads="1"/>
          </p:cNvSpPr>
          <p:nvPr/>
        </p:nvSpPr>
        <p:spPr bwMode="blackWhite">
          <a:xfrm>
            <a:off x="842963" y="1416050"/>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
        <p:nvSpPr>
          <p:cNvPr id="4100" name="Rectangle 4"/>
          <p:cNvSpPr>
            <a:spLocks noChangeArrowheads="1"/>
          </p:cNvSpPr>
          <p:nvPr/>
        </p:nvSpPr>
        <p:spPr bwMode="auto">
          <a:xfrm>
            <a:off x="769938" y="1079500"/>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EMP</a:t>
            </a:r>
          </a:p>
        </p:txBody>
      </p:sp>
      <p:grpSp>
        <p:nvGrpSpPr>
          <p:cNvPr id="4101" name="Group 5"/>
          <p:cNvGrpSpPr>
            <a:grpSpLocks/>
          </p:cNvGrpSpPr>
          <p:nvPr/>
        </p:nvGrpSpPr>
        <p:grpSpPr bwMode="auto">
          <a:xfrm>
            <a:off x="414338" y="3767138"/>
            <a:ext cx="3467100" cy="2103437"/>
            <a:chOff x="261" y="2373"/>
            <a:chExt cx="2184" cy="1325"/>
          </a:xfrm>
        </p:grpSpPr>
        <p:sp>
          <p:nvSpPr>
            <p:cNvPr id="4102" name="Rectangle 6"/>
            <p:cNvSpPr>
              <a:spLocks noChangeArrowheads="1"/>
            </p:cNvSpPr>
            <p:nvPr/>
          </p:nvSpPr>
          <p:spPr bwMode="auto">
            <a:xfrm>
              <a:off x="267" y="347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DEPT</a:t>
              </a:r>
            </a:p>
          </p:txBody>
        </p:sp>
        <p:sp>
          <p:nvSpPr>
            <p:cNvPr id="4103" name="Rectangle 7"/>
            <p:cNvSpPr>
              <a:spLocks noChangeArrowheads="1"/>
            </p:cNvSpPr>
            <p:nvPr/>
          </p:nvSpPr>
          <p:spPr bwMode="blackWhite">
            <a:xfrm>
              <a:off x="261" y="2373"/>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grpSp>
        <p:nvGrpSpPr>
          <p:cNvPr id="4104" name="Group 8"/>
          <p:cNvGrpSpPr>
            <a:grpSpLocks/>
          </p:cNvGrpSpPr>
          <p:nvPr/>
        </p:nvGrpSpPr>
        <p:grpSpPr bwMode="auto">
          <a:xfrm>
            <a:off x="5654675" y="4208463"/>
            <a:ext cx="3035300" cy="2084387"/>
            <a:chOff x="3562" y="2651"/>
            <a:chExt cx="1912" cy="1313"/>
          </a:xfrm>
        </p:grpSpPr>
        <p:sp>
          <p:nvSpPr>
            <p:cNvPr id="4105"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dirty="0">
                  <a:solidFill>
                    <a:srgbClr val="000000"/>
                  </a:solidFill>
                  <a:effectLst/>
                  <a:latin typeface="Courier New" pitchFamily="49" charset="0"/>
                </a:rPr>
                <a:t>--------- --------- ---------</a:t>
              </a:r>
            </a:p>
            <a:p>
              <a:pPr defTabSz="400050">
                <a:lnSpc>
                  <a:spcPct val="125000"/>
                </a:lnSpc>
                <a:tabLst>
                  <a:tab pos="400050" algn="r"/>
                  <a:tab pos="685800" algn="l"/>
                </a:tabLst>
              </a:pPr>
              <a:r>
                <a:rPr lang="tr-TR" sz="1200" b="1" dirty="0">
                  <a:solidFill>
                    <a:srgbClr val="000000"/>
                  </a:solidFill>
                  <a:effectLst/>
                  <a:latin typeface="Courier New" pitchFamily="49" charset="0"/>
                </a:rPr>
                <a:t>        1       700      1200</a:t>
              </a:r>
            </a:p>
            <a:p>
              <a:pPr defTabSz="400050">
                <a:lnSpc>
                  <a:spcPct val="125000"/>
                </a:lnSpc>
                <a:tabLst>
                  <a:tab pos="400050" algn="r"/>
                  <a:tab pos="685800" algn="l"/>
                </a:tabLst>
              </a:pPr>
              <a:r>
                <a:rPr lang="tr-TR" sz="1200" b="1" dirty="0">
                  <a:solidFill>
                    <a:srgbClr val="000000"/>
                  </a:solidFill>
                  <a:effectLst/>
                  <a:latin typeface="Courier New" pitchFamily="49" charset="0"/>
                </a:rPr>
                <a:t>        2      1201      1400</a:t>
              </a:r>
            </a:p>
            <a:p>
              <a:pPr defTabSz="400050">
                <a:lnSpc>
                  <a:spcPct val="125000"/>
                </a:lnSpc>
                <a:tabLst>
                  <a:tab pos="400050" algn="r"/>
                  <a:tab pos="685800" algn="l"/>
                </a:tabLst>
              </a:pPr>
              <a:r>
                <a:rPr lang="tr-TR" sz="1200" b="1" dirty="0">
                  <a:solidFill>
                    <a:srgbClr val="000000"/>
                  </a:solidFill>
                  <a:effectLst/>
                  <a:latin typeface="Courier New" pitchFamily="49" charset="0"/>
                </a:rPr>
                <a:t>        3      1401      2000</a:t>
              </a:r>
            </a:p>
            <a:p>
              <a:pPr defTabSz="400050">
                <a:lnSpc>
                  <a:spcPct val="125000"/>
                </a:lnSpc>
                <a:tabLst>
                  <a:tab pos="400050" algn="r"/>
                  <a:tab pos="685800" algn="l"/>
                </a:tabLst>
              </a:pPr>
              <a:r>
                <a:rPr lang="tr-TR" sz="1200" b="1" dirty="0">
                  <a:solidFill>
                    <a:srgbClr val="000000"/>
                  </a:solidFill>
                  <a:effectLst/>
                  <a:latin typeface="Courier New" pitchFamily="49" charset="0"/>
                </a:rPr>
                <a:t>        4      2001      3000</a:t>
              </a:r>
            </a:p>
            <a:p>
              <a:pPr defTabSz="400050">
                <a:lnSpc>
                  <a:spcPct val="125000"/>
                </a:lnSpc>
                <a:tabLst>
                  <a:tab pos="400050" algn="r"/>
                  <a:tab pos="685800" algn="l"/>
                </a:tabLst>
              </a:pPr>
              <a:r>
                <a:rPr lang="tr-TR" sz="1200" b="1" dirty="0">
                  <a:solidFill>
                    <a:srgbClr val="000000"/>
                  </a:solidFill>
                  <a:effectLst/>
                  <a:latin typeface="Courier New" pitchFamily="49" charset="0"/>
                </a:rPr>
                <a:t>        5      3001      9999</a:t>
              </a:r>
            </a:p>
          </p:txBody>
        </p:sp>
        <p:sp>
          <p:nvSpPr>
            <p:cNvPr id="4106"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SALGRADE</a:t>
              </a:r>
            </a:p>
          </p:txBody>
        </p:sp>
      </p:grpSp>
      <p:grpSp>
        <p:nvGrpSpPr>
          <p:cNvPr id="4107" name="Group 11"/>
          <p:cNvGrpSpPr>
            <a:grpSpLocks/>
          </p:cNvGrpSpPr>
          <p:nvPr/>
        </p:nvGrpSpPr>
        <p:grpSpPr bwMode="auto">
          <a:xfrm>
            <a:off x="8386763" y="6324600"/>
            <a:ext cx="414337" cy="292100"/>
            <a:chOff x="5283" y="3984"/>
            <a:chExt cx="261" cy="184"/>
          </a:xfrm>
        </p:grpSpPr>
        <p:sp>
          <p:nvSpPr>
            <p:cNvPr id="41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0-#ppt_w/2"/>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4104"/>
                                        </p:tgtEl>
                                        <p:attrNameLst>
                                          <p:attrName>style.visibility</p:attrName>
                                        </p:attrNameLst>
                                      </p:cBhvr>
                                      <p:to>
                                        <p:strVal val="visible"/>
                                      </p:to>
                                    </p:set>
                                    <p:anim calcmode="lin" valueType="num">
                                      <p:cBhvr additive="base">
                                        <p:cTn id="13" dur="500" fill="hold"/>
                                        <p:tgtEl>
                                          <p:spTgt spid="4104"/>
                                        </p:tgtEl>
                                        <p:attrNameLst>
                                          <p:attrName>ppt_x</p:attrName>
                                        </p:attrNameLst>
                                      </p:cBhvr>
                                      <p:tavLst>
                                        <p:tav tm="0">
                                          <p:val>
                                            <p:strVal val="1+#ppt_w/2"/>
                                          </p:val>
                                        </p:tav>
                                        <p:tav tm="100000">
                                          <p:val>
                                            <p:strVal val="#ppt_x"/>
                                          </p:val>
                                        </p:tav>
                                      </p:tavLst>
                                    </p:anim>
                                    <p:anim calcmode="lin" valueType="num">
                                      <p:cBhvr additive="base">
                                        <p:cTn id="14" dur="500" fill="hold"/>
                                        <p:tgtEl>
                                          <p:spTgt spid="410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2- Restricting and Sorting Data</a:t>
            </a:r>
            <a:endParaRPr lang="tr-TR" sz="4800"/>
          </a:p>
        </p:txBody>
      </p:sp>
      <p:sp>
        <p:nvSpPr>
          <p:cNvPr id="4198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41988" name="Group 4"/>
          <p:cNvGrpSpPr>
            <a:grpSpLocks/>
          </p:cNvGrpSpPr>
          <p:nvPr/>
        </p:nvGrpSpPr>
        <p:grpSpPr bwMode="auto">
          <a:xfrm>
            <a:off x="8386763" y="6324600"/>
            <a:ext cx="414337" cy="292100"/>
            <a:chOff x="5283" y="3984"/>
            <a:chExt cx="261" cy="184"/>
          </a:xfrm>
        </p:grpSpPr>
        <p:sp>
          <p:nvSpPr>
            <p:cNvPr id="4198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99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99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99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99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99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
          <p:cNvSpPr>
            <a:spLocks noGrp="1"/>
          </p:cNvSpPr>
          <p:nvPr>
            <p:ph type="ftr" sz="quarter" idx="11"/>
          </p:nvPr>
        </p:nvSpPr>
        <p:spPr/>
        <p:txBody>
          <a:bodyPr/>
          <a:lstStyle/>
          <a:p>
            <a:r>
              <a:rPr lang="tr-TR"/>
              <a:t>Information Management</a:t>
            </a:r>
          </a:p>
        </p:txBody>
      </p:sp>
      <p:sp>
        <p:nvSpPr>
          <p:cNvPr id="440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Limiting Rows Using a Selection</a:t>
            </a:r>
            <a:endParaRPr lang="tr-TR"/>
          </a:p>
        </p:txBody>
      </p:sp>
      <p:grpSp>
        <p:nvGrpSpPr>
          <p:cNvPr id="44035" name="Group 3"/>
          <p:cNvGrpSpPr>
            <a:grpSpLocks/>
          </p:cNvGrpSpPr>
          <p:nvPr/>
        </p:nvGrpSpPr>
        <p:grpSpPr bwMode="auto">
          <a:xfrm>
            <a:off x="5970588" y="1712913"/>
            <a:ext cx="2716212" cy="2228850"/>
            <a:chOff x="3761" y="1079"/>
            <a:chExt cx="1711" cy="1404"/>
          </a:xfrm>
        </p:grpSpPr>
        <p:sp>
          <p:nvSpPr>
            <p:cNvPr id="44036" name="Rectangle 4"/>
            <p:cNvSpPr>
              <a:spLocks noChangeArrowheads="1"/>
            </p:cNvSpPr>
            <p:nvPr/>
          </p:nvSpPr>
          <p:spPr bwMode="auto">
            <a:xfrm>
              <a:off x="3761" y="1079"/>
              <a:ext cx="1711" cy="658"/>
            </a:xfrm>
            <a:prstGeom prst="rect">
              <a:avLst/>
            </a:prstGeom>
            <a:noFill/>
            <a:ln w="9525">
              <a:noFill/>
              <a:miter lim="800000"/>
              <a:headEnd/>
              <a:tailEnd/>
            </a:ln>
            <a:effectLst/>
          </p:spPr>
          <p:txBody>
            <a:bodyPr lIns="92075" tIns="46038" rIns="92075" bIns="46038">
              <a:spAutoFit/>
            </a:bodyPr>
            <a:lstStyle/>
            <a:p>
              <a:pPr algn="ctr" defTabSz="346075">
                <a:lnSpc>
                  <a:spcPct val="95000"/>
                </a:lnSpc>
                <a:spcBef>
                  <a:spcPct val="35000"/>
                </a:spcBef>
                <a:tabLst>
                  <a:tab pos="576263" algn="l"/>
                </a:tabLst>
              </a:pPr>
              <a:r>
                <a:rPr lang="tr-TR" sz="2200" b="1">
                  <a:solidFill>
                    <a:srgbClr val="FF6600"/>
                  </a:solidFill>
                  <a:effectLst>
                    <a:outerShdw blurRad="38100" dist="38100" dir="2700000" algn="tl">
                      <a:srgbClr val="C0C0C0"/>
                    </a:outerShdw>
                  </a:effectLst>
                  <a:latin typeface="Arial" charset="0"/>
                </a:rPr>
                <a:t>"…retrieve all</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employees</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in department 10"</a:t>
              </a:r>
            </a:p>
          </p:txBody>
        </p:sp>
        <p:sp>
          <p:nvSpPr>
            <p:cNvPr id="44037" name="Arc 5"/>
            <p:cNvSpPr>
              <a:spLocks/>
            </p:cNvSpPr>
            <p:nvPr/>
          </p:nvSpPr>
          <p:spPr bwMode="auto">
            <a:xfrm>
              <a:off x="3875" y="1835"/>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44038" name="Group 6"/>
          <p:cNvGrpSpPr>
            <a:grpSpLocks/>
          </p:cNvGrpSpPr>
          <p:nvPr/>
        </p:nvGrpSpPr>
        <p:grpSpPr bwMode="auto">
          <a:xfrm>
            <a:off x="596900" y="1193800"/>
            <a:ext cx="5746750" cy="2360613"/>
            <a:chOff x="376" y="752"/>
            <a:chExt cx="3620" cy="1487"/>
          </a:xfrm>
        </p:grpSpPr>
        <p:sp>
          <p:nvSpPr>
            <p:cNvPr id="44039" name="Rectangle 7"/>
            <p:cNvSpPr>
              <a:spLocks noChangeArrowheads="1"/>
            </p:cNvSpPr>
            <p:nvPr/>
          </p:nvSpPr>
          <p:spPr bwMode="blackWhite">
            <a:xfrm>
              <a:off x="431" y="987"/>
              <a:ext cx="3299" cy="122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40" name="Rectangle 8"/>
            <p:cNvSpPr>
              <a:spLocks noChangeArrowheads="1"/>
            </p:cNvSpPr>
            <p:nvPr/>
          </p:nvSpPr>
          <p:spPr bwMode="auto">
            <a:xfrm>
              <a:off x="376" y="75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41" name="Line 9"/>
            <p:cNvSpPr>
              <a:spLocks noChangeShapeType="1"/>
            </p:cNvSpPr>
            <p:nvPr/>
          </p:nvSpPr>
          <p:spPr bwMode="auto">
            <a:xfrm>
              <a:off x="432" y="127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42" name="Line 10"/>
            <p:cNvSpPr>
              <a:spLocks noChangeShapeType="1"/>
            </p:cNvSpPr>
            <p:nvPr/>
          </p:nvSpPr>
          <p:spPr bwMode="auto">
            <a:xfrm>
              <a:off x="428" y="152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3" name="Line 11"/>
            <p:cNvSpPr>
              <a:spLocks noChangeShapeType="1"/>
            </p:cNvSpPr>
            <p:nvPr/>
          </p:nvSpPr>
          <p:spPr bwMode="auto">
            <a:xfrm>
              <a:off x="1060" y="981"/>
              <a:ext cx="0" cy="125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4" name="Line 12"/>
            <p:cNvSpPr>
              <a:spLocks noChangeShapeType="1"/>
            </p:cNvSpPr>
            <p:nvPr/>
          </p:nvSpPr>
          <p:spPr bwMode="auto">
            <a:xfrm>
              <a:off x="1596" y="981"/>
              <a:ext cx="0" cy="1246"/>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5" name="Line 13"/>
            <p:cNvSpPr>
              <a:spLocks noChangeShapeType="1"/>
            </p:cNvSpPr>
            <p:nvPr/>
          </p:nvSpPr>
          <p:spPr bwMode="auto">
            <a:xfrm>
              <a:off x="2538" y="981"/>
              <a:ext cx="0" cy="1234"/>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6" name="Line 14"/>
            <p:cNvSpPr>
              <a:spLocks noChangeShapeType="1"/>
            </p:cNvSpPr>
            <p:nvPr/>
          </p:nvSpPr>
          <p:spPr bwMode="auto">
            <a:xfrm>
              <a:off x="2928" y="981"/>
              <a:ext cx="0" cy="1258"/>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7" name="Line 15"/>
            <p:cNvSpPr>
              <a:spLocks noChangeShapeType="1"/>
            </p:cNvSpPr>
            <p:nvPr/>
          </p:nvSpPr>
          <p:spPr bwMode="auto">
            <a:xfrm>
              <a:off x="428" y="2029"/>
              <a:ext cx="3322"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8" name="Rectangle 16"/>
            <p:cNvSpPr>
              <a:spLocks noChangeArrowheads="1"/>
            </p:cNvSpPr>
            <p:nvPr/>
          </p:nvSpPr>
          <p:spPr bwMode="blackWhite">
            <a:xfrm>
              <a:off x="451" y="1013"/>
              <a:ext cx="3545" cy="120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44049" name="Line 17"/>
            <p:cNvSpPr>
              <a:spLocks noChangeShapeType="1"/>
            </p:cNvSpPr>
            <p:nvPr/>
          </p:nvSpPr>
          <p:spPr bwMode="auto">
            <a:xfrm>
              <a:off x="428" y="167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0" name="Line 18"/>
            <p:cNvSpPr>
              <a:spLocks noChangeShapeType="1"/>
            </p:cNvSpPr>
            <p:nvPr/>
          </p:nvSpPr>
          <p:spPr bwMode="auto">
            <a:xfrm>
              <a:off x="428" y="1845"/>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51" name="Group 19"/>
          <p:cNvGrpSpPr>
            <a:grpSpLocks/>
          </p:cNvGrpSpPr>
          <p:nvPr/>
        </p:nvGrpSpPr>
        <p:grpSpPr bwMode="auto">
          <a:xfrm>
            <a:off x="3321050" y="3765550"/>
            <a:ext cx="5746750" cy="1808163"/>
            <a:chOff x="2092" y="2372"/>
            <a:chExt cx="3620" cy="1139"/>
          </a:xfrm>
        </p:grpSpPr>
        <p:sp>
          <p:nvSpPr>
            <p:cNvPr id="44052" name="Rectangle 20"/>
            <p:cNvSpPr>
              <a:spLocks noChangeArrowheads="1"/>
            </p:cNvSpPr>
            <p:nvPr/>
          </p:nvSpPr>
          <p:spPr bwMode="blackWhite">
            <a:xfrm>
              <a:off x="2147" y="2607"/>
              <a:ext cx="3299" cy="894"/>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53" name="Rectangle 21"/>
            <p:cNvSpPr>
              <a:spLocks noChangeArrowheads="1"/>
            </p:cNvSpPr>
            <p:nvPr/>
          </p:nvSpPr>
          <p:spPr bwMode="auto">
            <a:xfrm>
              <a:off x="2092" y="237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54" name="Line 22"/>
            <p:cNvSpPr>
              <a:spLocks noChangeShapeType="1"/>
            </p:cNvSpPr>
            <p:nvPr/>
          </p:nvSpPr>
          <p:spPr bwMode="auto">
            <a:xfrm>
              <a:off x="2148" y="289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55" name="Line 23"/>
            <p:cNvSpPr>
              <a:spLocks noChangeShapeType="1"/>
            </p:cNvSpPr>
            <p:nvPr/>
          </p:nvSpPr>
          <p:spPr bwMode="auto">
            <a:xfrm>
              <a:off x="2144" y="314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44056" name="Group 24"/>
            <p:cNvGrpSpPr>
              <a:grpSpLocks/>
            </p:cNvGrpSpPr>
            <p:nvPr/>
          </p:nvGrpSpPr>
          <p:grpSpPr bwMode="auto">
            <a:xfrm>
              <a:off x="2776" y="2601"/>
              <a:ext cx="1868" cy="903"/>
              <a:chOff x="2776" y="2601"/>
              <a:chExt cx="1868" cy="903"/>
            </a:xfrm>
          </p:grpSpPr>
          <p:sp>
            <p:nvSpPr>
              <p:cNvPr id="44057" name="Line 25"/>
              <p:cNvSpPr>
                <a:spLocks noChangeShapeType="1"/>
              </p:cNvSpPr>
              <p:nvPr/>
            </p:nvSpPr>
            <p:spPr bwMode="auto">
              <a:xfrm>
                <a:off x="2776" y="2601"/>
                <a:ext cx="0" cy="899"/>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8" name="Line 26"/>
              <p:cNvSpPr>
                <a:spLocks noChangeShapeType="1"/>
              </p:cNvSpPr>
              <p:nvPr/>
            </p:nvSpPr>
            <p:spPr bwMode="auto">
              <a:xfrm>
                <a:off x="3384" y="2601"/>
                <a:ext cx="0" cy="89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9" name="Line 27"/>
              <p:cNvSpPr>
                <a:spLocks noChangeShapeType="1"/>
              </p:cNvSpPr>
              <p:nvPr/>
            </p:nvSpPr>
            <p:spPr bwMode="auto">
              <a:xfrm>
                <a:off x="4254" y="2601"/>
                <a:ext cx="0" cy="88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60" name="Line 28"/>
              <p:cNvSpPr>
                <a:spLocks noChangeShapeType="1"/>
              </p:cNvSpPr>
              <p:nvPr/>
            </p:nvSpPr>
            <p:spPr bwMode="auto">
              <a:xfrm>
                <a:off x="4644" y="2601"/>
                <a:ext cx="0" cy="903"/>
              </a:xfrm>
              <a:prstGeom prst="line">
                <a:avLst/>
              </a:prstGeom>
              <a:noFill/>
              <a:ln w="25400">
                <a:solidFill>
                  <a:srgbClr val="000000"/>
                </a:solidFill>
                <a:round/>
                <a:headEnd type="none" w="sm" len="sm"/>
                <a:tailEnd type="none" w="sm" len="sm"/>
              </a:ln>
              <a:effectLst/>
            </p:spPr>
            <p:txBody>
              <a:bodyPr wrap="none" anchor="ctr"/>
              <a:lstStyle/>
              <a:p>
                <a:endParaRPr lang="tr-TR"/>
              </a:p>
            </p:txBody>
          </p:sp>
        </p:grpSp>
        <p:sp>
          <p:nvSpPr>
            <p:cNvPr id="44061" name="Rectangle 29"/>
            <p:cNvSpPr>
              <a:spLocks noChangeArrowheads="1"/>
            </p:cNvSpPr>
            <p:nvPr/>
          </p:nvSpPr>
          <p:spPr bwMode="blackWhite">
            <a:xfrm>
              <a:off x="2167" y="2633"/>
              <a:ext cx="3545" cy="878"/>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194310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7934	MILLER		CLERK		      10</a:t>
              </a:r>
            </a:p>
          </p:txBody>
        </p:sp>
        <p:sp>
          <p:nvSpPr>
            <p:cNvPr id="44062" name="Line 30"/>
            <p:cNvSpPr>
              <a:spLocks noChangeShapeType="1"/>
            </p:cNvSpPr>
            <p:nvPr/>
          </p:nvSpPr>
          <p:spPr bwMode="auto">
            <a:xfrm>
              <a:off x="2144" y="329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63" name="Group 31"/>
          <p:cNvGrpSpPr>
            <a:grpSpLocks/>
          </p:cNvGrpSpPr>
          <p:nvPr/>
        </p:nvGrpSpPr>
        <p:grpSpPr bwMode="auto">
          <a:xfrm>
            <a:off x="8386763" y="6324600"/>
            <a:ext cx="414337" cy="292100"/>
            <a:chOff x="5283" y="3984"/>
            <a:chExt cx="261" cy="184"/>
          </a:xfrm>
        </p:grpSpPr>
        <p:sp>
          <p:nvSpPr>
            <p:cNvPr id="44064"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4065"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4066"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4067"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4068"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4069"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051"/>
                                        </p:tgtEl>
                                        <p:attrNameLst>
                                          <p:attrName>style.visibility</p:attrName>
                                        </p:attrNameLst>
                                      </p:cBhvr>
                                      <p:to>
                                        <p:strVal val="visible"/>
                                      </p:to>
                                    </p:set>
                                    <p:animEffect transition="in" filter="wipe(up)">
                                      <p:cBhvr>
                                        <p:cTn id="11" dur="500"/>
                                        <p:tgtEl>
                                          <p:spTgt spid="4405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46082" name="Rectangle 2"/>
          <p:cNvSpPr>
            <a:spLocks noChangeArrowheads="1"/>
          </p:cNvSpPr>
          <p:nvPr/>
        </p:nvSpPr>
        <p:spPr bwMode="blackWhite">
          <a:xfrm>
            <a:off x="947738"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60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Limiting Rows Selected</a:t>
            </a:r>
            <a:endParaRPr lang="tr-TR"/>
          </a:p>
        </p:txBody>
      </p:sp>
      <p:sp>
        <p:nvSpPr>
          <p:cNvPr id="46084" name="Rectangle 4"/>
          <p:cNvSpPr>
            <a:spLocks noGrp="1" noChangeArrowheads="1"/>
          </p:cNvSpPr>
          <p:nvPr>
            <p:ph type="body" idx="1"/>
          </p:nvPr>
        </p:nvSpPr>
        <p:spPr>
          <a:xfrm>
            <a:off x="917575" y="1547813"/>
            <a:ext cx="7385050" cy="34242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Restrict the rows returned by using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The WHERE clause follows the FROM clause.</a:t>
            </a:r>
          </a:p>
        </p:txBody>
      </p:sp>
      <p:sp>
        <p:nvSpPr>
          <p:cNvPr id="46085" name="Rectangle 5"/>
          <p:cNvSpPr>
            <a:spLocks noChangeArrowheads="1"/>
          </p:cNvSpPr>
          <p:nvPr/>
        </p:nvSpPr>
        <p:spPr bwMode="ltGray">
          <a:xfrm>
            <a:off x="1014413" y="3416300"/>
            <a:ext cx="3709987" cy="2603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6086" name="Rectangle 6"/>
          <p:cNvSpPr>
            <a:spLocks noChangeArrowheads="1"/>
          </p:cNvSpPr>
          <p:nvPr/>
        </p:nvSpPr>
        <p:spPr bwMode="blackWhite">
          <a:xfrm>
            <a:off x="922338" y="2749550"/>
            <a:ext cx="7223125" cy="1003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[DISTINCT]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alias</a:t>
            </a: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condition(s)</a:t>
            </a:r>
            <a:r>
              <a:rPr lang="tr-TR" sz="1800" b="1">
                <a:solidFill>
                  <a:srgbClr val="000000"/>
                </a:solidFill>
                <a:effectLst/>
                <a:latin typeface="Courier New" pitchFamily="49" charset="0"/>
              </a:rPr>
              <a:t>];</a:t>
            </a:r>
          </a:p>
        </p:txBody>
      </p:sp>
      <p:grpSp>
        <p:nvGrpSpPr>
          <p:cNvPr id="46087" name="Group 7"/>
          <p:cNvGrpSpPr>
            <a:grpSpLocks/>
          </p:cNvGrpSpPr>
          <p:nvPr/>
        </p:nvGrpSpPr>
        <p:grpSpPr bwMode="auto">
          <a:xfrm>
            <a:off x="8386763" y="6324600"/>
            <a:ext cx="414337" cy="292100"/>
            <a:chOff x="5283" y="3984"/>
            <a:chExt cx="261" cy="184"/>
          </a:xfrm>
        </p:grpSpPr>
        <p:sp>
          <p:nvSpPr>
            <p:cNvPr id="4608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608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609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609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609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609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up)">
                                      <p:cBhvr>
                                        <p:cTn id="7" dur="500"/>
                                        <p:tgtEl>
                                          <p:spTgt spid="460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48130" name="Rectangle 2"/>
          <p:cNvSpPr>
            <a:spLocks noChangeArrowheads="1"/>
          </p:cNvSpPr>
          <p:nvPr/>
        </p:nvSpPr>
        <p:spPr bwMode="blackWhite">
          <a:xfrm>
            <a:off x="857250" y="18303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8131" name="Rectangle 3"/>
          <p:cNvSpPr>
            <a:spLocks noChangeArrowheads="1"/>
          </p:cNvSpPr>
          <p:nvPr/>
        </p:nvSpPr>
        <p:spPr bwMode="blackWhite">
          <a:xfrm>
            <a:off x="857250" y="3297238"/>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4813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latin typeface="Arial" charset="0"/>
              </a:rPr>
              <a:t>Using the WHERE Clause</a:t>
            </a:r>
            <a:endParaRPr lang="tr-TR"/>
          </a:p>
        </p:txBody>
      </p:sp>
      <p:grpSp>
        <p:nvGrpSpPr>
          <p:cNvPr id="48133" name="Group 5"/>
          <p:cNvGrpSpPr>
            <a:grpSpLocks/>
          </p:cNvGrpSpPr>
          <p:nvPr/>
        </p:nvGrpSpPr>
        <p:grpSpPr bwMode="auto">
          <a:xfrm>
            <a:off x="1592263" y="2408238"/>
            <a:ext cx="2687637" cy="2576512"/>
            <a:chOff x="1003" y="1517"/>
            <a:chExt cx="1693" cy="1623"/>
          </a:xfrm>
        </p:grpSpPr>
        <p:sp>
          <p:nvSpPr>
            <p:cNvPr id="48134" name="Rectangle 6"/>
            <p:cNvSpPr>
              <a:spLocks noChangeArrowheads="1"/>
            </p:cNvSpPr>
            <p:nvPr/>
          </p:nvSpPr>
          <p:spPr bwMode="ltGray">
            <a:xfrm>
              <a:off x="1003" y="1517"/>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8135" name="Rectangle 7"/>
            <p:cNvSpPr>
              <a:spLocks noChangeArrowheads="1"/>
            </p:cNvSpPr>
            <p:nvPr/>
          </p:nvSpPr>
          <p:spPr bwMode="ltGray">
            <a:xfrm>
              <a:off x="1507" y="2101"/>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48136" name="Rectangle 8"/>
          <p:cNvSpPr>
            <a:spLocks noChangeArrowheads="1"/>
          </p:cNvSpPr>
          <p:nvPr/>
        </p:nvSpPr>
        <p:spPr bwMode="blackWhite">
          <a:xfrm>
            <a:off x="869950" y="18176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job,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job='CLERK';</a:t>
            </a:r>
          </a:p>
        </p:txBody>
      </p:sp>
      <p:sp>
        <p:nvSpPr>
          <p:cNvPr id="48137" name="Rectangle 9"/>
          <p:cNvSpPr>
            <a:spLocks noChangeArrowheads="1"/>
          </p:cNvSpPr>
          <p:nvPr/>
        </p:nvSpPr>
        <p:spPr bwMode="blackWhite">
          <a:xfrm>
            <a:off x="869950" y="3284538"/>
            <a:ext cx="73406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JOB          DEPTNO</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CLERK            30</a:t>
            </a:r>
          </a:p>
          <a:p>
            <a:r>
              <a:rPr lang="tr-TR" sz="1800" b="1">
                <a:solidFill>
                  <a:srgbClr val="000000"/>
                </a:solidFill>
                <a:effectLst/>
                <a:latin typeface="Courier New" pitchFamily="49" charset="0"/>
              </a:rPr>
              <a:t>SMITH      CLERK            20</a:t>
            </a:r>
          </a:p>
          <a:p>
            <a:r>
              <a:rPr lang="tr-TR" sz="1800" b="1">
                <a:solidFill>
                  <a:srgbClr val="000000"/>
                </a:solidFill>
                <a:effectLst/>
                <a:latin typeface="Courier New" pitchFamily="49" charset="0"/>
              </a:rPr>
              <a:t>ADAMS      CLERK            20</a:t>
            </a:r>
          </a:p>
          <a:p>
            <a:r>
              <a:rPr lang="tr-TR" sz="1800" b="1">
                <a:solidFill>
                  <a:srgbClr val="000000"/>
                </a:solidFill>
                <a:effectLst/>
                <a:latin typeface="Courier New" pitchFamily="49" charset="0"/>
              </a:rPr>
              <a:t>MILLER     CLERK            10</a:t>
            </a:r>
          </a:p>
        </p:txBody>
      </p:sp>
      <p:grpSp>
        <p:nvGrpSpPr>
          <p:cNvPr id="48138" name="Group 10"/>
          <p:cNvGrpSpPr>
            <a:grpSpLocks/>
          </p:cNvGrpSpPr>
          <p:nvPr/>
        </p:nvGrpSpPr>
        <p:grpSpPr bwMode="auto">
          <a:xfrm>
            <a:off x="8386763" y="6324600"/>
            <a:ext cx="414337" cy="292100"/>
            <a:chOff x="5283" y="3984"/>
            <a:chExt cx="261" cy="184"/>
          </a:xfrm>
        </p:grpSpPr>
        <p:sp>
          <p:nvSpPr>
            <p:cNvPr id="4813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814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814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814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814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814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5017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Character Strings and Dates</a:t>
            </a:r>
            <a:endParaRPr lang="tr-TR"/>
          </a:p>
        </p:txBody>
      </p:sp>
      <p:sp>
        <p:nvSpPr>
          <p:cNvPr id="50179" name="Rectangle 3"/>
          <p:cNvSpPr>
            <a:spLocks noGrp="1" noChangeArrowheads="1"/>
          </p:cNvSpPr>
          <p:nvPr>
            <p:ph type="body" idx="1"/>
          </p:nvPr>
        </p:nvSpPr>
        <p:spPr>
          <a:xfrm>
            <a:off x="847725" y="1516063"/>
            <a:ext cx="7385050" cy="258445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Character strings and date values are enclosed in single quotation marks.</a:t>
            </a:r>
          </a:p>
          <a:p>
            <a:pPr marL="341313" lvl="1" indent="-227013" defTabSz="346075">
              <a:tabLst>
                <a:tab pos="571500" algn="l"/>
              </a:tabLst>
            </a:pPr>
            <a:r>
              <a:rPr lang="tr-TR" b="1">
                <a:solidFill>
                  <a:srgbClr val="FF0066"/>
                </a:solidFill>
                <a:latin typeface="Arial" charset="0"/>
              </a:rPr>
              <a:t>Character values are case sensitive and date values are format sensitive.</a:t>
            </a:r>
          </a:p>
          <a:p>
            <a:pPr marL="341313" lvl="1" indent="-227013" defTabSz="346075">
              <a:tabLst>
                <a:tab pos="571500" algn="l"/>
              </a:tabLst>
            </a:pPr>
            <a:r>
              <a:rPr lang="tr-TR" b="1">
                <a:solidFill>
                  <a:srgbClr val="FF0066"/>
                </a:solidFill>
                <a:latin typeface="Arial" charset="0"/>
              </a:rPr>
              <a:t>The default date format is DD-MON-YY.</a:t>
            </a:r>
            <a:endParaRPr lang="tr-TR">
              <a:latin typeface="Courier New" pitchFamily="49" charset="0"/>
            </a:endParaRPr>
          </a:p>
        </p:txBody>
      </p:sp>
      <p:sp>
        <p:nvSpPr>
          <p:cNvPr id="50180" name="Rectangle 4"/>
          <p:cNvSpPr>
            <a:spLocks noChangeArrowheads="1"/>
          </p:cNvSpPr>
          <p:nvPr/>
        </p:nvSpPr>
        <p:spPr bwMode="blackWhite">
          <a:xfrm>
            <a:off x="1043608" y="4149080"/>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job,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        ;</a:t>
            </a:r>
          </a:p>
        </p:txBody>
      </p:sp>
      <p:sp>
        <p:nvSpPr>
          <p:cNvPr id="50181" name="Rectangle 5"/>
          <p:cNvSpPr>
            <a:spLocks noChangeArrowheads="1"/>
          </p:cNvSpPr>
          <p:nvPr/>
        </p:nvSpPr>
        <p:spPr bwMode="auto">
          <a:xfrm>
            <a:off x="4211960" y="4725144"/>
            <a:ext cx="989012" cy="3000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50182" name="Group 6"/>
          <p:cNvGrpSpPr>
            <a:grpSpLocks/>
          </p:cNvGrpSpPr>
          <p:nvPr/>
        </p:nvGrpSpPr>
        <p:grpSpPr bwMode="auto">
          <a:xfrm>
            <a:off x="8386763" y="6324600"/>
            <a:ext cx="414337" cy="292100"/>
            <a:chOff x="5283" y="3984"/>
            <a:chExt cx="261" cy="184"/>
          </a:xfrm>
        </p:grpSpPr>
        <p:sp>
          <p:nvSpPr>
            <p:cNvPr id="5018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018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018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018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018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018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50189" name="Rectangle 13"/>
          <p:cNvSpPr>
            <a:spLocks noChangeArrowheads="1"/>
          </p:cNvSpPr>
          <p:nvPr/>
        </p:nvSpPr>
        <p:spPr bwMode="auto">
          <a:xfrm>
            <a:off x="3995936" y="4653136"/>
            <a:ext cx="1341437" cy="422275"/>
          </a:xfrm>
          <a:prstGeom prst="rect">
            <a:avLst/>
          </a:prstGeom>
          <a:noFill/>
          <a:ln w="9525">
            <a:noFill/>
            <a:miter lim="800000"/>
            <a:headEnd/>
            <a:tailEnd/>
          </a:ln>
          <a:effectLst/>
        </p:spPr>
        <p:txBody>
          <a:bodyPr lIns="92075" tIns="46038" rIns="92075" bIns="46038">
            <a:spAutoFit/>
          </a:bodyPr>
          <a:lstStyle/>
          <a:p>
            <a:pPr algn="ctr">
              <a:lnSpc>
                <a:spcPct val="120000"/>
              </a:lnSpc>
              <a:spcBef>
                <a:spcPct val="50000"/>
              </a:spcBef>
            </a:pPr>
            <a:r>
              <a:rPr lang="tr-TR" sz="1800" b="1" dirty="0">
                <a:solidFill>
                  <a:srgbClr val="000000"/>
                </a:solidFill>
                <a:effectLst/>
                <a:latin typeface="Courier New" pitchFamily="49" charset="0"/>
              </a:rPr>
              <a:t>'JAMES'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54274" name="Rectangle 2"/>
          <p:cNvSpPr>
            <a:spLocks noChangeArrowheads="1"/>
          </p:cNvSpPr>
          <p:nvPr/>
        </p:nvSpPr>
        <p:spPr bwMode="blackWhite">
          <a:xfrm>
            <a:off x="928688" y="23685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5" name="Rectangle 3"/>
          <p:cNvSpPr>
            <a:spLocks noChangeArrowheads="1"/>
          </p:cNvSpPr>
          <p:nvPr/>
        </p:nvSpPr>
        <p:spPr bwMode="blackWhite">
          <a:xfrm>
            <a:off x="928688" y="3860800"/>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Using the Comparison Operators</a:t>
            </a:r>
            <a:endParaRPr lang="tr-TR" dirty="0"/>
          </a:p>
        </p:txBody>
      </p:sp>
      <p:grpSp>
        <p:nvGrpSpPr>
          <p:cNvPr id="54277" name="Group 5"/>
          <p:cNvGrpSpPr>
            <a:grpSpLocks/>
          </p:cNvGrpSpPr>
          <p:nvPr/>
        </p:nvGrpSpPr>
        <p:grpSpPr bwMode="auto">
          <a:xfrm>
            <a:off x="2468563" y="2960688"/>
            <a:ext cx="1582737" cy="1776412"/>
            <a:chOff x="1555" y="1865"/>
            <a:chExt cx="997" cy="1119"/>
          </a:xfrm>
        </p:grpSpPr>
        <p:sp>
          <p:nvSpPr>
            <p:cNvPr id="54278" name="Rectangle 6"/>
            <p:cNvSpPr>
              <a:spLocks noChangeArrowheads="1"/>
            </p:cNvSpPr>
            <p:nvPr/>
          </p:nvSpPr>
          <p:spPr bwMode="ltGray">
            <a:xfrm>
              <a:off x="1627" y="1865"/>
              <a:ext cx="9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4279" name="Rectangle 7"/>
            <p:cNvSpPr>
              <a:spLocks noChangeArrowheads="1"/>
            </p:cNvSpPr>
            <p:nvPr/>
          </p:nvSpPr>
          <p:spPr bwMode="ltGray">
            <a:xfrm>
              <a:off x="1555" y="2465"/>
              <a:ext cx="845" cy="51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4280" name="Rectangle 8"/>
          <p:cNvSpPr>
            <a:spLocks noChangeArrowheads="1"/>
          </p:cNvSpPr>
          <p:nvPr/>
        </p:nvSpPr>
        <p:spPr bwMode="blackWhite">
          <a:xfrm>
            <a:off x="903288" y="23558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comm</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sal&lt;=comm;</a:t>
            </a:r>
          </a:p>
        </p:txBody>
      </p:sp>
      <p:sp>
        <p:nvSpPr>
          <p:cNvPr id="54281" name="Rectangle 9"/>
          <p:cNvSpPr>
            <a:spLocks noChangeArrowheads="1"/>
          </p:cNvSpPr>
          <p:nvPr/>
        </p:nvSpPr>
        <p:spPr bwMode="blackWhite">
          <a:xfrm>
            <a:off x="903288" y="384810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      COMM</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MARTIN          1250      1400</a:t>
            </a:r>
          </a:p>
        </p:txBody>
      </p:sp>
      <p:sp>
        <p:nvSpPr>
          <p:cNvPr id="54282" name="Line 10"/>
          <p:cNvSpPr>
            <a:spLocks noChangeShapeType="1"/>
          </p:cNvSpPr>
          <p:nvPr/>
        </p:nvSpPr>
        <p:spPr bwMode="auto">
          <a:xfrm>
            <a:off x="3905250" y="4572000"/>
            <a:ext cx="552450" cy="0"/>
          </a:xfrm>
          <a:prstGeom prst="line">
            <a:avLst/>
          </a:prstGeom>
          <a:noFill/>
          <a:ln w="25400">
            <a:solidFill>
              <a:srgbClr val="FF0033"/>
            </a:solidFill>
            <a:round/>
            <a:headEnd type="stealth" w="med" len="lg"/>
            <a:tailEnd type="stealth" w="med" len="lg"/>
          </a:ln>
          <a:effectLst>
            <a:outerShdw dist="17961" dir="2700000" algn="ctr" rotWithShape="0">
              <a:srgbClr val="000000"/>
            </a:outerShdw>
          </a:effectLst>
        </p:spPr>
        <p:txBody>
          <a:bodyPr wrap="none" anchor="ctr"/>
          <a:lstStyle/>
          <a:p>
            <a:endParaRPr lang="tr-TR"/>
          </a:p>
        </p:txBody>
      </p:sp>
      <p:grpSp>
        <p:nvGrpSpPr>
          <p:cNvPr id="54283" name="Group 11"/>
          <p:cNvGrpSpPr>
            <a:grpSpLocks/>
          </p:cNvGrpSpPr>
          <p:nvPr/>
        </p:nvGrpSpPr>
        <p:grpSpPr bwMode="auto">
          <a:xfrm>
            <a:off x="8386763" y="6324600"/>
            <a:ext cx="414337" cy="292100"/>
            <a:chOff x="5283" y="3984"/>
            <a:chExt cx="261" cy="184"/>
          </a:xfrm>
        </p:grpSpPr>
        <p:sp>
          <p:nvSpPr>
            <p:cNvPr id="5428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428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428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428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428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428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up)">
                                      <p:cBhvr>
                                        <p:cTn id="7" dur="500"/>
                                        <p:tgtEl>
                                          <p:spTgt spid="542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left)">
                                      <p:cBhvr>
                                        <p:cTn id="11" dur="500"/>
                                        <p:tgtEl>
                                          <p:spTgt spid="54282"/>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4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Other Comparison Operators</a:t>
            </a:r>
            <a:endParaRPr lang="tr-TR" dirty="0"/>
          </a:p>
        </p:txBody>
      </p:sp>
      <p:sp>
        <p:nvSpPr>
          <p:cNvPr id="56323" name="Rectangle 3"/>
          <p:cNvSpPr>
            <a:spLocks noChangeArrowheads="1"/>
          </p:cNvSpPr>
          <p:nvPr/>
        </p:nvSpPr>
        <p:spPr bwMode="blackWhite">
          <a:xfrm>
            <a:off x="1682750" y="1897063"/>
            <a:ext cx="1673225"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Operator</a:t>
            </a:r>
          </a:p>
          <a:p>
            <a:pPr>
              <a:lnSpc>
                <a:spcPct val="120000"/>
              </a:lnSpc>
              <a:spcBef>
                <a:spcPct val="60000"/>
              </a:spcBef>
            </a:pPr>
            <a:r>
              <a:rPr lang="tr-TR" sz="1800" b="1">
                <a:solidFill>
                  <a:srgbClr val="000000"/>
                </a:solidFill>
                <a:effectLst/>
                <a:latin typeface="Arial" charset="0"/>
              </a:rPr>
              <a:t>BETWEEN</a:t>
            </a:r>
            <a:br>
              <a:rPr lang="tr-TR" sz="1800" b="1">
                <a:solidFill>
                  <a:srgbClr val="000000"/>
                </a:solidFill>
                <a:effectLst/>
                <a:latin typeface="Arial" charset="0"/>
              </a:rPr>
            </a:br>
            <a:r>
              <a:rPr lang="tr-TR" sz="1800" b="1">
                <a:solidFill>
                  <a:srgbClr val="000000"/>
                </a:solidFill>
                <a:effectLst/>
                <a:latin typeface="Arial" charset="0"/>
              </a:rPr>
              <a:t>...AND...</a:t>
            </a:r>
          </a:p>
          <a:p>
            <a:pPr>
              <a:lnSpc>
                <a:spcPct val="120000"/>
              </a:lnSpc>
              <a:spcBef>
                <a:spcPct val="60000"/>
              </a:spcBef>
            </a:pPr>
            <a:r>
              <a:rPr lang="tr-TR" sz="1800" b="1">
                <a:solidFill>
                  <a:srgbClr val="000000"/>
                </a:solidFill>
                <a:effectLst/>
                <a:latin typeface="Arial" charset="0"/>
              </a:rPr>
              <a:t>IN(list)</a:t>
            </a:r>
          </a:p>
          <a:p>
            <a:pPr>
              <a:lnSpc>
                <a:spcPct val="120000"/>
              </a:lnSpc>
              <a:spcBef>
                <a:spcPct val="60000"/>
              </a:spcBef>
            </a:pPr>
            <a:r>
              <a:rPr lang="tr-TR" sz="1800" b="1">
                <a:solidFill>
                  <a:srgbClr val="000000"/>
                </a:solidFill>
                <a:effectLst/>
                <a:latin typeface="Arial" charset="0"/>
              </a:rPr>
              <a:t>LIKE</a:t>
            </a:r>
          </a:p>
          <a:p>
            <a:pPr>
              <a:lnSpc>
                <a:spcPct val="120000"/>
              </a:lnSpc>
              <a:spcBef>
                <a:spcPct val="60000"/>
              </a:spcBef>
            </a:pPr>
            <a:r>
              <a:rPr lang="tr-TR" sz="1800" b="1">
                <a:solidFill>
                  <a:srgbClr val="000000"/>
                </a:solidFill>
                <a:effectLst/>
                <a:latin typeface="Arial" charset="0"/>
              </a:rPr>
              <a:t>IS NULL</a:t>
            </a:r>
          </a:p>
        </p:txBody>
      </p:sp>
      <p:sp>
        <p:nvSpPr>
          <p:cNvPr id="56324" name="Rectangle 4"/>
          <p:cNvSpPr>
            <a:spLocks noChangeArrowheads="1"/>
          </p:cNvSpPr>
          <p:nvPr/>
        </p:nvSpPr>
        <p:spPr bwMode="blackWhite">
          <a:xfrm>
            <a:off x="3338513" y="1897063"/>
            <a:ext cx="4090987"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dirty="0">
                <a:solidFill>
                  <a:srgbClr val="000000"/>
                </a:solidFill>
                <a:effectLst/>
                <a:latin typeface="Arial" charset="0"/>
              </a:rPr>
              <a:t>Meaning</a:t>
            </a:r>
          </a:p>
          <a:p>
            <a:pPr>
              <a:lnSpc>
                <a:spcPct val="120000"/>
              </a:lnSpc>
              <a:spcBef>
                <a:spcPct val="60000"/>
              </a:spcBef>
            </a:pPr>
            <a:r>
              <a:rPr lang="tr-TR" sz="1800" b="1" dirty="0">
                <a:solidFill>
                  <a:srgbClr val="000000"/>
                </a:solidFill>
                <a:effectLst/>
                <a:latin typeface="Arial" charset="0"/>
              </a:rPr>
              <a:t>Between two values (inclusive)	</a:t>
            </a:r>
            <a:br>
              <a:rPr lang="tr-TR" sz="1800" b="1" dirty="0">
                <a:solidFill>
                  <a:srgbClr val="000000"/>
                </a:solidFill>
                <a:effectLst/>
                <a:latin typeface="Arial" charset="0"/>
              </a:rPr>
            </a:br>
            <a:endParaRPr lang="tr-TR" sz="1800" b="1" dirty="0">
              <a:solidFill>
                <a:srgbClr val="000000"/>
              </a:solidFill>
              <a:effectLst/>
              <a:latin typeface="Arial" charset="0"/>
            </a:endParaRPr>
          </a:p>
          <a:p>
            <a:pPr>
              <a:lnSpc>
                <a:spcPct val="120000"/>
              </a:lnSpc>
              <a:spcBef>
                <a:spcPct val="60000"/>
              </a:spcBef>
            </a:pPr>
            <a:r>
              <a:rPr lang="tr-TR" sz="1800" b="1" dirty="0">
                <a:solidFill>
                  <a:srgbClr val="000000"/>
                </a:solidFill>
                <a:effectLst/>
                <a:latin typeface="Arial" charset="0"/>
              </a:rPr>
              <a:t>Match any of a list of values </a:t>
            </a:r>
          </a:p>
          <a:p>
            <a:pPr>
              <a:lnSpc>
                <a:spcPct val="120000"/>
              </a:lnSpc>
              <a:spcBef>
                <a:spcPct val="60000"/>
              </a:spcBef>
            </a:pPr>
            <a:r>
              <a:rPr lang="tr-TR" sz="1800" b="1" dirty="0">
                <a:solidFill>
                  <a:srgbClr val="000000"/>
                </a:solidFill>
                <a:effectLst/>
                <a:latin typeface="Arial" charset="0"/>
              </a:rPr>
              <a:t>Match a character pattern </a:t>
            </a:r>
          </a:p>
          <a:p>
            <a:pPr>
              <a:lnSpc>
                <a:spcPct val="120000"/>
              </a:lnSpc>
              <a:spcBef>
                <a:spcPct val="60000"/>
              </a:spcBef>
            </a:pPr>
            <a:r>
              <a:rPr lang="tr-TR" sz="1800" b="1" dirty="0">
                <a:solidFill>
                  <a:srgbClr val="000000"/>
                </a:solidFill>
                <a:effectLst/>
                <a:latin typeface="Arial" charset="0"/>
              </a:rPr>
              <a:t>Is a null value </a:t>
            </a:r>
          </a:p>
        </p:txBody>
      </p:sp>
      <p:sp>
        <p:nvSpPr>
          <p:cNvPr id="56325" name="Line 5"/>
          <p:cNvSpPr>
            <a:spLocks noChangeShapeType="1"/>
          </p:cNvSpPr>
          <p:nvPr/>
        </p:nvSpPr>
        <p:spPr bwMode="auto">
          <a:xfrm>
            <a:off x="1685925" y="2316163"/>
            <a:ext cx="5735638"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56326" name="Line 6"/>
          <p:cNvSpPr>
            <a:spLocks noChangeShapeType="1"/>
          </p:cNvSpPr>
          <p:nvPr/>
        </p:nvSpPr>
        <p:spPr bwMode="auto">
          <a:xfrm>
            <a:off x="1685925" y="3178175"/>
            <a:ext cx="57435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7" name="Line 7"/>
          <p:cNvSpPr>
            <a:spLocks noChangeShapeType="1"/>
          </p:cNvSpPr>
          <p:nvPr/>
        </p:nvSpPr>
        <p:spPr bwMode="auto">
          <a:xfrm>
            <a:off x="1682750" y="3678238"/>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8" name="Line 8"/>
          <p:cNvSpPr>
            <a:spLocks noChangeShapeType="1"/>
          </p:cNvSpPr>
          <p:nvPr/>
        </p:nvSpPr>
        <p:spPr bwMode="auto">
          <a:xfrm>
            <a:off x="1682750" y="4171950"/>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56329" name="Group 9"/>
          <p:cNvGrpSpPr>
            <a:grpSpLocks/>
          </p:cNvGrpSpPr>
          <p:nvPr/>
        </p:nvGrpSpPr>
        <p:grpSpPr bwMode="auto">
          <a:xfrm>
            <a:off x="8386763" y="6324600"/>
            <a:ext cx="414337" cy="292100"/>
            <a:chOff x="5283" y="3984"/>
            <a:chExt cx="261" cy="184"/>
          </a:xfrm>
        </p:grpSpPr>
        <p:sp>
          <p:nvSpPr>
            <p:cNvPr id="5633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633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633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633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633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633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tr-TR"/>
              <a:t>Information Management</a:t>
            </a:r>
          </a:p>
        </p:txBody>
      </p:sp>
      <p:sp>
        <p:nvSpPr>
          <p:cNvPr id="58370" name="Rectangle 2"/>
          <p:cNvSpPr>
            <a:spLocks noChangeArrowheads="1"/>
          </p:cNvSpPr>
          <p:nvPr/>
        </p:nvSpPr>
        <p:spPr bwMode="blackWhite">
          <a:xfrm>
            <a:off x="925513" y="2393950"/>
            <a:ext cx="72659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1" name="Rectangle 3"/>
          <p:cNvSpPr>
            <a:spLocks noChangeArrowheads="1"/>
          </p:cNvSpPr>
          <p:nvPr/>
        </p:nvSpPr>
        <p:spPr bwMode="blackWhite">
          <a:xfrm>
            <a:off x="925513" y="3487738"/>
            <a:ext cx="7289800" cy="21383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the BETWEEN Operator</a:t>
            </a:r>
            <a:endParaRPr lang="tr-TR"/>
          </a:p>
        </p:txBody>
      </p:sp>
      <p:grpSp>
        <p:nvGrpSpPr>
          <p:cNvPr id="58373" name="Group 5"/>
          <p:cNvGrpSpPr>
            <a:grpSpLocks/>
          </p:cNvGrpSpPr>
          <p:nvPr/>
        </p:nvGrpSpPr>
        <p:grpSpPr bwMode="auto">
          <a:xfrm>
            <a:off x="2506663" y="2968625"/>
            <a:ext cx="3932237" cy="2536825"/>
            <a:chOff x="1579" y="1870"/>
            <a:chExt cx="2477" cy="1598"/>
          </a:xfrm>
        </p:grpSpPr>
        <p:sp>
          <p:nvSpPr>
            <p:cNvPr id="58374" name="Rectangle 6"/>
            <p:cNvSpPr>
              <a:spLocks noChangeArrowheads="1"/>
            </p:cNvSpPr>
            <p:nvPr/>
          </p:nvSpPr>
          <p:spPr bwMode="ltGray">
            <a:xfrm>
              <a:off x="1763" y="1870"/>
              <a:ext cx="22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8375" name="Rectangle 7"/>
            <p:cNvSpPr>
              <a:spLocks noChangeArrowheads="1"/>
            </p:cNvSpPr>
            <p:nvPr/>
          </p:nvSpPr>
          <p:spPr bwMode="ltGray">
            <a:xfrm>
              <a:off x="1579" y="2238"/>
              <a:ext cx="845" cy="123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8376" name="Rectangle 8"/>
          <p:cNvSpPr>
            <a:spLocks noChangeArrowheads="1"/>
          </p:cNvSpPr>
          <p:nvPr/>
        </p:nvSpPr>
        <p:spPr bwMode="blackWhite">
          <a:xfrm>
            <a:off x="925513" y="324643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          1250</a:t>
            </a:r>
          </a:p>
          <a:p>
            <a:pPr>
              <a:tabLst>
                <a:tab pos="1200150" algn="l"/>
              </a:tabLst>
            </a:pPr>
            <a:r>
              <a:rPr lang="tr-TR" sz="1800" b="1">
                <a:solidFill>
                  <a:srgbClr val="000000"/>
                </a:solidFill>
                <a:effectLst/>
                <a:latin typeface="Courier New" pitchFamily="49" charset="0"/>
              </a:rPr>
              <a:t>TURNER          1500</a:t>
            </a:r>
          </a:p>
          <a:p>
            <a:pPr>
              <a:tabLst>
                <a:tab pos="1200150" algn="l"/>
              </a:tabLst>
            </a:pPr>
            <a:r>
              <a:rPr lang="tr-TR" sz="1800" b="1">
                <a:solidFill>
                  <a:srgbClr val="000000"/>
                </a:solidFill>
                <a:effectLst/>
                <a:latin typeface="Courier New" pitchFamily="49" charset="0"/>
              </a:rPr>
              <a:t>WARD            1250</a:t>
            </a:r>
          </a:p>
          <a:p>
            <a:pPr>
              <a:tabLst>
                <a:tab pos="1200150" algn="l"/>
              </a:tabLst>
            </a:pPr>
            <a:r>
              <a:rPr lang="tr-TR" sz="1800" b="1">
                <a:solidFill>
                  <a:srgbClr val="000000"/>
                </a:solidFill>
                <a:effectLst/>
                <a:latin typeface="Courier New" pitchFamily="49" charset="0"/>
              </a:rPr>
              <a:t>ADAMS           1100</a:t>
            </a:r>
          </a:p>
          <a:p>
            <a:pPr>
              <a:tabLst>
                <a:tab pos="1200150" algn="l"/>
              </a:tabLst>
            </a:pPr>
            <a:r>
              <a:rPr lang="tr-TR" sz="1800" b="1">
                <a:solidFill>
                  <a:srgbClr val="000000"/>
                </a:solidFill>
                <a:effectLst/>
                <a:latin typeface="Courier New" pitchFamily="49" charset="0"/>
              </a:rPr>
              <a:t>MILLER          1300</a:t>
            </a:r>
          </a:p>
          <a:p>
            <a:pPr>
              <a:tabLst>
                <a:tab pos="1200150" algn="l"/>
              </a:tabLst>
            </a:pPr>
            <a:endParaRPr lang="tr-TR" sz="1800" b="1">
              <a:solidFill>
                <a:srgbClr val="000000"/>
              </a:solidFill>
              <a:effectLst/>
              <a:latin typeface="Courier New" pitchFamily="49" charset="0"/>
            </a:endParaRPr>
          </a:p>
        </p:txBody>
      </p:sp>
      <p:grpSp>
        <p:nvGrpSpPr>
          <p:cNvPr id="58377" name="Group 9"/>
          <p:cNvGrpSpPr>
            <a:grpSpLocks/>
          </p:cNvGrpSpPr>
          <p:nvPr/>
        </p:nvGrpSpPr>
        <p:grpSpPr bwMode="auto">
          <a:xfrm>
            <a:off x="3365500" y="2971800"/>
            <a:ext cx="2311400" cy="307975"/>
            <a:chOff x="2120" y="1872"/>
            <a:chExt cx="1456" cy="194"/>
          </a:xfrm>
        </p:grpSpPr>
        <p:sp>
          <p:nvSpPr>
            <p:cNvPr id="58378" name="Rectangle 10"/>
            <p:cNvSpPr>
              <a:spLocks noChangeArrowheads="1"/>
            </p:cNvSpPr>
            <p:nvPr/>
          </p:nvSpPr>
          <p:spPr bwMode="ltGray">
            <a:xfrm>
              <a:off x="2120" y="1872"/>
              <a:ext cx="664" cy="194"/>
            </a:xfrm>
            <a:prstGeom prst="rect">
              <a:avLst/>
            </a:prstGeom>
            <a:solidFill>
              <a:srgbClr val="FF0033"/>
            </a:solidFill>
            <a:ln w="9525">
              <a:noFill/>
              <a:miter lim="800000"/>
              <a:headEnd/>
              <a:tailEnd/>
            </a:ln>
            <a:effectLst/>
          </p:spPr>
          <p:txBody>
            <a:bodyPr wrap="none" anchor="ctr"/>
            <a:lstStyle/>
            <a:p>
              <a:endParaRPr lang="tr-TR"/>
            </a:p>
          </p:txBody>
        </p:sp>
        <p:sp>
          <p:nvSpPr>
            <p:cNvPr id="58379" name="Rectangle 11"/>
            <p:cNvSpPr>
              <a:spLocks noChangeArrowheads="1"/>
            </p:cNvSpPr>
            <p:nvPr/>
          </p:nvSpPr>
          <p:spPr bwMode="ltGray">
            <a:xfrm>
              <a:off x="3236" y="1872"/>
              <a:ext cx="340" cy="194"/>
            </a:xfrm>
            <a:prstGeom prst="rect">
              <a:avLst/>
            </a:prstGeom>
            <a:solidFill>
              <a:srgbClr val="FF0033"/>
            </a:solidFill>
            <a:ln w="9525">
              <a:noFill/>
              <a:miter lim="800000"/>
              <a:headEnd/>
              <a:tailEnd/>
            </a:ln>
            <a:effectLst/>
          </p:spPr>
          <p:txBody>
            <a:bodyPr wrap="none" anchor="ctr"/>
            <a:lstStyle/>
            <a:p>
              <a:endParaRPr lang="tr-TR"/>
            </a:p>
          </p:txBody>
        </p:sp>
      </p:grpSp>
      <p:sp>
        <p:nvSpPr>
          <p:cNvPr id="58380" name="Rectangle 12"/>
          <p:cNvSpPr>
            <a:spLocks noChangeArrowheads="1"/>
          </p:cNvSpPr>
          <p:nvPr/>
        </p:nvSpPr>
        <p:spPr bwMode="blackWhite">
          <a:xfrm>
            <a:off x="925513" y="2381250"/>
            <a:ext cx="72913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BETWEEN 1000 AND 1500;</a:t>
            </a:r>
          </a:p>
        </p:txBody>
      </p:sp>
      <p:grpSp>
        <p:nvGrpSpPr>
          <p:cNvPr id="58381" name="Group 13"/>
          <p:cNvGrpSpPr>
            <a:grpSpLocks/>
          </p:cNvGrpSpPr>
          <p:nvPr/>
        </p:nvGrpSpPr>
        <p:grpSpPr bwMode="auto">
          <a:xfrm>
            <a:off x="4316413" y="3200400"/>
            <a:ext cx="2139950" cy="1212850"/>
            <a:chOff x="2719" y="2016"/>
            <a:chExt cx="1348" cy="764"/>
          </a:xfrm>
        </p:grpSpPr>
        <p:grpSp>
          <p:nvGrpSpPr>
            <p:cNvPr id="58382" name="Group 14"/>
            <p:cNvGrpSpPr>
              <a:grpSpLocks/>
            </p:cNvGrpSpPr>
            <p:nvPr/>
          </p:nvGrpSpPr>
          <p:grpSpPr bwMode="auto">
            <a:xfrm>
              <a:off x="2719" y="2016"/>
              <a:ext cx="540" cy="764"/>
              <a:chOff x="2719" y="2016"/>
              <a:chExt cx="540" cy="764"/>
            </a:xfrm>
          </p:grpSpPr>
          <p:sp>
            <p:nvSpPr>
              <p:cNvPr id="58383" name="Rectangle 15"/>
              <p:cNvSpPr>
                <a:spLocks noChangeArrowheads="1"/>
              </p:cNvSpPr>
              <p:nvPr/>
            </p:nvSpPr>
            <p:spPr bwMode="auto">
              <a:xfrm>
                <a:off x="2719" y="2376"/>
                <a:ext cx="540"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Lower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4" name="Line 16"/>
              <p:cNvSpPr>
                <a:spLocks noChangeShapeType="1"/>
              </p:cNvSpPr>
              <p:nvPr/>
            </p:nvSpPr>
            <p:spPr bwMode="auto">
              <a:xfrm>
                <a:off x="2976"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nvGrpSpPr>
            <p:cNvPr id="58385" name="Group 17"/>
            <p:cNvGrpSpPr>
              <a:grpSpLocks/>
            </p:cNvGrpSpPr>
            <p:nvPr/>
          </p:nvGrpSpPr>
          <p:grpSpPr bwMode="auto">
            <a:xfrm>
              <a:off x="3495" y="2016"/>
              <a:ext cx="572" cy="764"/>
              <a:chOff x="3495" y="2016"/>
              <a:chExt cx="572" cy="764"/>
            </a:xfrm>
          </p:grpSpPr>
          <p:sp>
            <p:nvSpPr>
              <p:cNvPr id="58386" name="Rectangle 18"/>
              <p:cNvSpPr>
                <a:spLocks noChangeArrowheads="1"/>
              </p:cNvSpPr>
              <p:nvPr/>
            </p:nvSpPr>
            <p:spPr bwMode="auto">
              <a:xfrm>
                <a:off x="3495" y="2376"/>
                <a:ext cx="572"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Higher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7" name="Line 19"/>
              <p:cNvSpPr>
                <a:spLocks noChangeShapeType="1"/>
              </p:cNvSpPr>
              <p:nvPr/>
            </p:nvSpPr>
            <p:spPr bwMode="auto">
              <a:xfrm>
                <a:off x="3768"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sp>
        <p:nvSpPr>
          <p:cNvPr id="58388" name="Rectangle 20"/>
          <p:cNvSpPr>
            <a:spLocks noGrp="1" noChangeArrowheads="1"/>
          </p:cNvSpPr>
          <p:nvPr>
            <p:ph type="body" idx="1"/>
          </p:nvPr>
        </p:nvSpPr>
        <p:spPr>
          <a:xfrm>
            <a:off x="860425" y="1423988"/>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BETWEEN operator to display rows based on a range of values.</a:t>
            </a:r>
          </a:p>
        </p:txBody>
      </p:sp>
      <p:grpSp>
        <p:nvGrpSpPr>
          <p:cNvPr id="58389" name="Group 21"/>
          <p:cNvGrpSpPr>
            <a:grpSpLocks/>
          </p:cNvGrpSpPr>
          <p:nvPr/>
        </p:nvGrpSpPr>
        <p:grpSpPr bwMode="auto">
          <a:xfrm>
            <a:off x="8386763" y="6324600"/>
            <a:ext cx="414337" cy="292100"/>
            <a:chOff x="5283" y="3984"/>
            <a:chExt cx="261" cy="184"/>
          </a:xfrm>
        </p:grpSpPr>
        <p:sp>
          <p:nvSpPr>
            <p:cNvPr id="58390" name="Rectangle 2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8391" name="Rectangle 2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8392" name="Rectangle 2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8393" name="Freeform 2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8394" name="Freeform 2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8395" name="Freeform 2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up)">
                                      <p:cBhvr>
                                        <p:cTn id="7" dur="500"/>
                                        <p:tgtEl>
                                          <p:spTgt spid="583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7"/>
                                        </p:tgtEl>
                                        <p:attrNameLst>
                                          <p:attrName>style.visibility</p:attrName>
                                        </p:attrNameLst>
                                      </p:cBhvr>
                                      <p:to>
                                        <p:strVal val="visible"/>
                                      </p:to>
                                    </p:set>
                                    <p:animEffect transition="in" filter="wipe(left)">
                                      <p:cBhvr>
                                        <p:cTn id="11" dur="500"/>
                                        <p:tgtEl>
                                          <p:spTgt spid="58377"/>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8381"/>
                                        </p:tgtEl>
                                        <p:attrNameLst>
                                          <p:attrName>style.visibility</p:attrName>
                                        </p:attrNameLst>
                                      </p:cBhvr>
                                      <p:to>
                                        <p:strVal val="visible"/>
                                      </p:to>
                                    </p:set>
                                    <p:anim calcmode="lin" valueType="num">
                                      <p:cBhvr additive="base">
                                        <p:cTn id="15" dur="500" fill="hold"/>
                                        <p:tgtEl>
                                          <p:spTgt spid="58381"/>
                                        </p:tgtEl>
                                        <p:attrNameLst>
                                          <p:attrName>ppt_x</p:attrName>
                                        </p:attrNameLst>
                                      </p:cBhvr>
                                      <p:tavLst>
                                        <p:tav tm="0">
                                          <p:val>
                                            <p:strVal val="#ppt_x"/>
                                          </p:val>
                                        </p:tav>
                                        <p:tav tm="100000">
                                          <p:val>
                                            <p:strVal val="#ppt_x"/>
                                          </p:val>
                                        </p:tav>
                                      </p:tavLst>
                                    </p:anim>
                                    <p:anim calcmode="lin" valueType="num">
                                      <p:cBhvr additive="base">
                                        <p:cTn id="16" dur="500" fill="hold"/>
                                        <p:tgtEl>
                                          <p:spTgt spid="5838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0418" name="Rectangle 2"/>
          <p:cNvSpPr>
            <a:spLocks noChangeArrowheads="1"/>
          </p:cNvSpPr>
          <p:nvPr/>
        </p:nvSpPr>
        <p:spPr bwMode="blackWhite">
          <a:xfrm>
            <a:off x="977900" y="27066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19" name="Rectangle 3"/>
          <p:cNvSpPr>
            <a:spLocks noChangeArrowheads="1"/>
          </p:cNvSpPr>
          <p:nvPr/>
        </p:nvSpPr>
        <p:spPr bwMode="blackWhite">
          <a:xfrm>
            <a:off x="977900" y="4092575"/>
            <a:ext cx="72898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IN Operator</a:t>
            </a:r>
            <a:endParaRPr lang="tr-TR"/>
          </a:p>
        </p:txBody>
      </p:sp>
      <p:sp>
        <p:nvSpPr>
          <p:cNvPr id="60421" name="Rectangle 5"/>
          <p:cNvSpPr>
            <a:spLocks noGrp="1" noChangeArrowheads="1"/>
          </p:cNvSpPr>
          <p:nvPr>
            <p:ph type="body" idx="1"/>
          </p:nvPr>
        </p:nvSpPr>
        <p:spPr>
          <a:xfrm>
            <a:off x="1006475" y="140811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IN operator to test for values in a list.</a:t>
            </a:r>
          </a:p>
        </p:txBody>
      </p:sp>
      <p:grpSp>
        <p:nvGrpSpPr>
          <p:cNvPr id="60422" name="Group 6"/>
          <p:cNvGrpSpPr>
            <a:grpSpLocks/>
          </p:cNvGrpSpPr>
          <p:nvPr/>
        </p:nvGrpSpPr>
        <p:grpSpPr bwMode="auto">
          <a:xfrm>
            <a:off x="2773363" y="3290888"/>
            <a:ext cx="3843337" cy="2500312"/>
            <a:chOff x="1747" y="2073"/>
            <a:chExt cx="2421" cy="1575"/>
          </a:xfrm>
        </p:grpSpPr>
        <p:sp>
          <p:nvSpPr>
            <p:cNvPr id="60423" name="Rectangle 7"/>
            <p:cNvSpPr>
              <a:spLocks noChangeArrowheads="1"/>
            </p:cNvSpPr>
            <p:nvPr/>
          </p:nvSpPr>
          <p:spPr bwMode="ltGray">
            <a:xfrm>
              <a:off x="1747" y="2073"/>
              <a:ext cx="2229"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0424" name="Rectangle 8"/>
            <p:cNvSpPr>
              <a:spLocks noChangeArrowheads="1"/>
            </p:cNvSpPr>
            <p:nvPr/>
          </p:nvSpPr>
          <p:spPr bwMode="ltGray">
            <a:xfrm>
              <a:off x="3323" y="2609"/>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0425" name="Rectangle 9"/>
          <p:cNvSpPr>
            <a:spLocks noChangeArrowheads="1"/>
          </p:cNvSpPr>
          <p:nvPr/>
        </p:nvSpPr>
        <p:spPr bwMode="blackWhite">
          <a:xfrm>
            <a:off x="952500" y="26939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IN (7902, 7566, 7788);</a:t>
            </a:r>
          </a:p>
        </p:txBody>
      </p:sp>
      <p:sp>
        <p:nvSpPr>
          <p:cNvPr id="60426" name="Rectangle 10"/>
          <p:cNvSpPr>
            <a:spLocks noChangeArrowheads="1"/>
          </p:cNvSpPr>
          <p:nvPr/>
        </p:nvSpPr>
        <p:spPr bwMode="blackWhite">
          <a:xfrm>
            <a:off x="952500" y="4079875"/>
            <a:ext cx="7315200" cy="1765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SAL       MGR</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7902 FORD            3000      7566</a:t>
            </a:r>
          </a:p>
          <a:p>
            <a:pPr>
              <a:tabLst>
                <a:tab pos="1200150" algn="l"/>
              </a:tabLst>
            </a:pPr>
            <a:r>
              <a:rPr lang="tr-TR" sz="1800" b="1">
                <a:solidFill>
                  <a:srgbClr val="000000"/>
                </a:solidFill>
                <a:effectLst/>
                <a:latin typeface="Courier New" pitchFamily="49" charset="0"/>
              </a:rPr>
              <a:t>     7369 SMITH            800      7902</a:t>
            </a:r>
          </a:p>
          <a:p>
            <a:pPr>
              <a:tabLst>
                <a:tab pos="1200150" algn="l"/>
              </a:tabLst>
            </a:pPr>
            <a:r>
              <a:rPr lang="tr-TR" sz="1800" b="1">
                <a:solidFill>
                  <a:srgbClr val="000000"/>
                </a:solidFill>
                <a:effectLst/>
                <a:latin typeface="Courier New" pitchFamily="49" charset="0"/>
              </a:rPr>
              <a:t>     7788 SCOTT           3000      7566</a:t>
            </a:r>
          </a:p>
          <a:p>
            <a:pPr>
              <a:tabLst>
                <a:tab pos="1200150" algn="l"/>
              </a:tabLst>
            </a:pPr>
            <a:r>
              <a:rPr lang="tr-TR" sz="1800" b="1">
                <a:solidFill>
                  <a:srgbClr val="000000"/>
                </a:solidFill>
                <a:effectLst/>
                <a:latin typeface="Courier New" pitchFamily="49" charset="0"/>
              </a:rPr>
              <a:t>     7876 ADAMS           1100      7788</a:t>
            </a:r>
          </a:p>
        </p:txBody>
      </p:sp>
      <p:grpSp>
        <p:nvGrpSpPr>
          <p:cNvPr id="60427" name="Group 11"/>
          <p:cNvGrpSpPr>
            <a:grpSpLocks/>
          </p:cNvGrpSpPr>
          <p:nvPr/>
        </p:nvGrpSpPr>
        <p:grpSpPr bwMode="auto">
          <a:xfrm>
            <a:off x="8386763" y="6324600"/>
            <a:ext cx="414337" cy="292100"/>
            <a:chOff x="5283" y="3984"/>
            <a:chExt cx="261" cy="184"/>
          </a:xfrm>
        </p:grpSpPr>
        <p:sp>
          <p:nvSpPr>
            <p:cNvPr id="604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04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04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04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04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04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wipe(up)">
                                      <p:cBhvr>
                                        <p:cTn id="7" dur="500"/>
                                        <p:tgtEl>
                                          <p:spTgt spid="604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0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2466" name="Rectangle 2"/>
          <p:cNvSpPr>
            <a:spLocks noChangeArrowheads="1"/>
          </p:cNvSpPr>
          <p:nvPr/>
        </p:nvSpPr>
        <p:spPr bwMode="blackWhite">
          <a:xfrm>
            <a:off x="925513" y="4860925"/>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246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LIKE Operator</a:t>
            </a:r>
            <a:endParaRPr lang="tr-TR"/>
          </a:p>
        </p:txBody>
      </p:sp>
      <p:sp>
        <p:nvSpPr>
          <p:cNvPr id="62468" name="Rectangle 4"/>
          <p:cNvSpPr>
            <a:spLocks noChangeArrowheads="1"/>
          </p:cNvSpPr>
          <p:nvPr/>
        </p:nvSpPr>
        <p:spPr bwMode="auto">
          <a:xfrm>
            <a:off x="879475" y="6257925"/>
            <a:ext cx="184150" cy="427038"/>
          </a:xfrm>
          <a:prstGeom prst="rect">
            <a:avLst/>
          </a:prstGeom>
          <a:noFill/>
          <a:ln w="9525">
            <a:noFill/>
            <a:miter lim="800000"/>
            <a:headEnd/>
            <a:tailEnd/>
          </a:ln>
          <a:effectLst/>
        </p:spPr>
        <p:txBody>
          <a:bodyPr wrap="none" anchor="ctr"/>
          <a:lstStyle/>
          <a:p>
            <a:endParaRPr lang="tr-TR"/>
          </a:p>
        </p:txBody>
      </p:sp>
      <p:sp>
        <p:nvSpPr>
          <p:cNvPr id="62469" name="Rectangle 5"/>
          <p:cNvSpPr>
            <a:spLocks noChangeArrowheads="1"/>
          </p:cNvSpPr>
          <p:nvPr/>
        </p:nvSpPr>
        <p:spPr bwMode="auto">
          <a:xfrm>
            <a:off x="746125" y="1262063"/>
            <a:ext cx="7648575" cy="338455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dirty="0">
                <a:solidFill>
                  <a:srgbClr val="FF6600"/>
                </a:solidFill>
                <a:effectLst/>
                <a:latin typeface="Arial" charset="0"/>
              </a:rPr>
              <a:t>Use the LIKE operator to perform wildcard searches of valid search string values.</a:t>
            </a:r>
          </a:p>
          <a:p>
            <a:pPr marL="341313" lvl="1" indent="-227013" defTabSz="346075">
              <a:lnSpc>
                <a:spcPct val="95000"/>
              </a:lnSpc>
              <a:spcBef>
                <a:spcPct val="35000"/>
              </a:spcBef>
              <a:buClr>
                <a:srgbClr val="FFCC66"/>
              </a:buClr>
              <a:buFontTx/>
              <a:buChar char="•"/>
              <a:tabLst>
                <a:tab pos="571500" algn="l"/>
              </a:tabLst>
            </a:pPr>
            <a:r>
              <a:rPr lang="tr-TR" sz="2800" b="1" dirty="0">
                <a:solidFill>
                  <a:srgbClr val="FF6600"/>
                </a:solidFill>
                <a:effectLst/>
                <a:latin typeface="Arial" charset="0"/>
              </a:rPr>
              <a:t>Search conditions can contain either literal characters or numbers.</a:t>
            </a:r>
          </a:p>
          <a:p>
            <a:pPr marL="741363" lvl="2" indent="-285750" defTabSz="346075">
              <a:lnSpc>
                <a:spcPct val="95000"/>
              </a:lnSpc>
              <a:spcBef>
                <a:spcPct val="35000"/>
              </a:spcBef>
              <a:buClr>
                <a:srgbClr val="FFCC66"/>
              </a:buClr>
              <a:buSzPct val="90000"/>
              <a:buFontTx/>
              <a:buChar char="–"/>
              <a:tabLst>
                <a:tab pos="571500" algn="l"/>
              </a:tabLst>
            </a:pPr>
            <a:r>
              <a:rPr lang="tr-TR" sz="2800" b="1" dirty="0">
                <a:solidFill>
                  <a:srgbClr val="FF6600"/>
                </a:solidFill>
                <a:effectLst/>
                <a:latin typeface="Arial" charset="0"/>
              </a:rPr>
              <a:t>% denotes zero or many characters.</a:t>
            </a:r>
          </a:p>
          <a:p>
            <a:pPr marL="741363" lvl="2" indent="-285750" defTabSz="346075">
              <a:lnSpc>
                <a:spcPct val="95000"/>
              </a:lnSpc>
              <a:spcBef>
                <a:spcPct val="35000"/>
              </a:spcBef>
              <a:buClr>
                <a:srgbClr val="FFCC66"/>
              </a:buClr>
              <a:buSzPct val="90000"/>
              <a:buFontTx/>
              <a:buChar char="–"/>
              <a:tabLst>
                <a:tab pos="571500" algn="l"/>
              </a:tabLst>
            </a:pPr>
            <a:r>
              <a:rPr lang="tr-TR" sz="2800" b="1" dirty="0">
                <a:solidFill>
                  <a:srgbClr val="FF6600"/>
                </a:solidFill>
                <a:effectLst/>
                <a:latin typeface="Arial" charset="0"/>
              </a:rPr>
              <a:t> _ denotes one character.</a:t>
            </a:r>
            <a:endParaRPr lang="tr-TR" sz="2800" b="1" dirty="0">
              <a:solidFill>
                <a:srgbClr val="F8F8D3"/>
              </a:solidFill>
              <a:effectLst/>
              <a:latin typeface="Arial" charset="0"/>
            </a:endParaRPr>
          </a:p>
        </p:txBody>
      </p:sp>
      <p:sp>
        <p:nvSpPr>
          <p:cNvPr id="62470" name="Rectangle 6"/>
          <p:cNvSpPr>
            <a:spLocks noChangeArrowheads="1"/>
          </p:cNvSpPr>
          <p:nvPr/>
        </p:nvSpPr>
        <p:spPr bwMode="ltGray">
          <a:xfrm>
            <a:off x="3630613" y="5443538"/>
            <a:ext cx="1525587" cy="3095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2471" name="Rectangle 7"/>
          <p:cNvSpPr>
            <a:spLocks noChangeArrowheads="1"/>
          </p:cNvSpPr>
          <p:nvPr/>
        </p:nvSpPr>
        <p:spPr bwMode="blackWhite">
          <a:xfrm>
            <a:off x="1001713" y="4886325"/>
            <a:ext cx="73040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LIKE 'S%';</a:t>
            </a:r>
          </a:p>
        </p:txBody>
      </p:sp>
      <p:grpSp>
        <p:nvGrpSpPr>
          <p:cNvPr id="62472" name="Group 8"/>
          <p:cNvGrpSpPr>
            <a:grpSpLocks/>
          </p:cNvGrpSpPr>
          <p:nvPr/>
        </p:nvGrpSpPr>
        <p:grpSpPr bwMode="auto">
          <a:xfrm>
            <a:off x="8386763" y="6324600"/>
            <a:ext cx="414337" cy="292100"/>
            <a:chOff x="5283" y="3984"/>
            <a:chExt cx="261" cy="184"/>
          </a:xfrm>
        </p:grpSpPr>
        <p:sp>
          <p:nvSpPr>
            <p:cNvPr id="6247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247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247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247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247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247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up)">
                                      <p:cBhvr>
                                        <p:cTn id="7" dur="500"/>
                                        <p:tgtEl>
                                          <p:spTgt spid="624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effectLst>
                  <a:outerShdw blurRad="38100" dist="38100" dir="2700000" algn="tl">
                    <a:srgbClr val="000000"/>
                  </a:outerShdw>
                </a:effectLst>
                <a:latin typeface="Arial" charset="0"/>
              </a:rPr>
              <a:t>1- Writing Basic </a:t>
            </a:r>
            <a:br>
              <a:rPr lang="tr-TR" sz="4800" b="1">
                <a:solidFill>
                  <a:schemeClr val="tx1"/>
                </a:solidFill>
                <a:effectLst>
                  <a:outerShdw blurRad="38100" dist="38100" dir="2700000" algn="tl">
                    <a:srgbClr val="000000"/>
                  </a:outerShdw>
                </a:effectLst>
                <a:latin typeface="Arial" charset="0"/>
              </a:rPr>
            </a:br>
            <a:r>
              <a:rPr lang="tr-TR" sz="4800" b="1">
                <a:solidFill>
                  <a:schemeClr val="tx1"/>
                </a:solidFill>
                <a:effectLst>
                  <a:outerShdw blurRad="38100" dist="38100" dir="2700000" algn="tl">
                    <a:srgbClr val="000000"/>
                  </a:outerShdw>
                </a:effectLst>
                <a:latin typeface="Arial" charset="0"/>
              </a:rPr>
              <a:t>SQL Statements</a:t>
            </a:r>
            <a:endParaRPr lang="tr-TR" sz="4800"/>
          </a:p>
        </p:txBody>
      </p:sp>
      <p:grpSp>
        <p:nvGrpSpPr>
          <p:cNvPr id="7171" name="Group 3"/>
          <p:cNvGrpSpPr>
            <a:grpSpLocks/>
          </p:cNvGrpSpPr>
          <p:nvPr/>
        </p:nvGrpSpPr>
        <p:grpSpPr bwMode="auto">
          <a:xfrm>
            <a:off x="8386763" y="6324600"/>
            <a:ext cx="414337" cy="292100"/>
            <a:chOff x="5283" y="3984"/>
            <a:chExt cx="261" cy="184"/>
          </a:xfrm>
        </p:grpSpPr>
        <p:sp>
          <p:nvSpPr>
            <p:cNvPr id="717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17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17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17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17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17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4514" name="Rectangle 2"/>
          <p:cNvSpPr>
            <a:spLocks noChangeArrowheads="1"/>
          </p:cNvSpPr>
          <p:nvPr/>
        </p:nvSpPr>
        <p:spPr bwMode="blackWhite">
          <a:xfrm>
            <a:off x="987425" y="2662238"/>
            <a:ext cx="7278688" cy="1196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4515" name="Rectangle 3"/>
          <p:cNvSpPr>
            <a:spLocks noChangeArrowheads="1"/>
          </p:cNvSpPr>
          <p:nvPr/>
        </p:nvSpPr>
        <p:spPr bwMode="blackWhite">
          <a:xfrm>
            <a:off x="989013" y="3998913"/>
            <a:ext cx="7278687" cy="1428750"/>
          </a:xfrm>
          <a:prstGeom prst="rect">
            <a:avLst/>
          </a:prstGeom>
          <a:solidFill>
            <a:srgbClr val="DDDDDD"/>
          </a:solidFill>
          <a:ln w="25400">
            <a:solidFill>
              <a:srgbClr val="000000"/>
            </a:solid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grpSp>
        <p:nvGrpSpPr>
          <p:cNvPr id="64516" name="Group 4"/>
          <p:cNvGrpSpPr>
            <a:grpSpLocks/>
          </p:cNvGrpSpPr>
          <p:nvPr/>
        </p:nvGrpSpPr>
        <p:grpSpPr bwMode="auto">
          <a:xfrm>
            <a:off x="1114425" y="3386138"/>
            <a:ext cx="4237038" cy="2011362"/>
            <a:chOff x="702" y="2133"/>
            <a:chExt cx="2669" cy="1267"/>
          </a:xfrm>
        </p:grpSpPr>
        <p:sp>
          <p:nvSpPr>
            <p:cNvPr id="64517" name="Rectangle 5"/>
            <p:cNvSpPr>
              <a:spLocks noChangeArrowheads="1"/>
            </p:cNvSpPr>
            <p:nvPr/>
          </p:nvSpPr>
          <p:spPr bwMode="ltGray">
            <a:xfrm>
              <a:off x="2326" y="2133"/>
              <a:ext cx="104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4518" name="Rectangle 6"/>
            <p:cNvSpPr>
              <a:spLocks noChangeArrowheads="1"/>
            </p:cNvSpPr>
            <p:nvPr/>
          </p:nvSpPr>
          <p:spPr bwMode="ltGray">
            <a:xfrm>
              <a:off x="702" y="2559"/>
              <a:ext cx="914" cy="84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451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LIKE Operator</a:t>
            </a:r>
            <a:endParaRPr lang="tr-TR"/>
          </a:p>
        </p:txBody>
      </p:sp>
      <p:sp>
        <p:nvSpPr>
          <p:cNvPr id="64520" name="Rectangle 8"/>
          <p:cNvSpPr>
            <a:spLocks noGrp="1" noChangeArrowheads="1"/>
          </p:cNvSpPr>
          <p:nvPr>
            <p:ph type="body" idx="1"/>
          </p:nvPr>
        </p:nvSpPr>
        <p:spPr>
          <a:xfrm>
            <a:off x="815975" y="1674813"/>
            <a:ext cx="7648575" cy="40571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dirty="0">
                <a:solidFill>
                  <a:srgbClr val="FF0066"/>
                </a:solidFill>
                <a:latin typeface="Arial" charset="0"/>
              </a:rPr>
              <a:t>You can combine pattern-matching characters.</a:t>
            </a:r>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tabLst>
                <a:tab pos="571500" algn="l"/>
              </a:tabLst>
            </a:pPr>
            <a:endParaRPr lang="tr-TR" b="1" dirty="0">
              <a:solidFill>
                <a:srgbClr val="FF0066"/>
              </a:solidFill>
              <a:latin typeface="Arial" charset="0"/>
            </a:endParaRPr>
          </a:p>
        </p:txBody>
      </p:sp>
      <p:sp>
        <p:nvSpPr>
          <p:cNvPr id="64521" name="Rectangle 9"/>
          <p:cNvSpPr>
            <a:spLocks noChangeArrowheads="1"/>
          </p:cNvSpPr>
          <p:nvPr/>
        </p:nvSpPr>
        <p:spPr bwMode="auto">
          <a:xfrm>
            <a:off x="1028700" y="2789238"/>
            <a:ext cx="4344988" cy="915987"/>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dirty="0">
                <a:solidFill>
                  <a:srgbClr val="000000"/>
                </a:solidFill>
                <a:effectLst/>
                <a:latin typeface="Courier New" pitchFamily="49" charset="0"/>
              </a:rPr>
              <a:t>SQL&gt; SELECT	ename</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LIKE '_A%';</a:t>
            </a:r>
          </a:p>
        </p:txBody>
      </p:sp>
      <p:sp>
        <p:nvSpPr>
          <p:cNvPr id="64522" name="Rectangle 10"/>
          <p:cNvSpPr>
            <a:spLocks noChangeArrowheads="1"/>
          </p:cNvSpPr>
          <p:nvPr/>
        </p:nvSpPr>
        <p:spPr bwMode="auto">
          <a:xfrm>
            <a:off x="1093788" y="3976688"/>
            <a:ext cx="1693862" cy="1465262"/>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a:t>
            </a:r>
          </a:p>
          <a:p>
            <a:pPr>
              <a:tabLst>
                <a:tab pos="1200150" algn="l"/>
              </a:tabLst>
            </a:pPr>
            <a:r>
              <a:rPr lang="tr-TR" sz="1800" b="1">
                <a:solidFill>
                  <a:srgbClr val="000000"/>
                </a:solidFill>
                <a:effectLst/>
                <a:latin typeface="Courier New" pitchFamily="49" charset="0"/>
              </a:rPr>
              <a:t>JAMES   </a:t>
            </a:r>
          </a:p>
          <a:p>
            <a:pPr>
              <a:tabLst>
                <a:tab pos="1200150" algn="l"/>
              </a:tabLst>
            </a:pPr>
            <a:r>
              <a:rPr lang="tr-TR" sz="1800" b="1">
                <a:solidFill>
                  <a:srgbClr val="000000"/>
                </a:solidFill>
                <a:effectLst/>
                <a:latin typeface="Courier New" pitchFamily="49" charset="0"/>
              </a:rPr>
              <a:t>WARD</a:t>
            </a:r>
          </a:p>
        </p:txBody>
      </p:sp>
      <p:grpSp>
        <p:nvGrpSpPr>
          <p:cNvPr id="64523" name="Group 11"/>
          <p:cNvGrpSpPr>
            <a:grpSpLocks/>
          </p:cNvGrpSpPr>
          <p:nvPr/>
        </p:nvGrpSpPr>
        <p:grpSpPr bwMode="auto">
          <a:xfrm>
            <a:off x="8386763" y="6324600"/>
            <a:ext cx="414337" cy="292100"/>
            <a:chOff x="5283" y="3984"/>
            <a:chExt cx="261" cy="184"/>
          </a:xfrm>
        </p:grpSpPr>
        <p:sp>
          <p:nvSpPr>
            <p:cNvPr id="6452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452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452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452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452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452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up)">
                                      <p:cBhvr>
                                        <p:cTn id="7" dur="500"/>
                                        <p:tgtEl>
                                          <p:spTgt spid="6451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6562" name="Rectangle 2"/>
          <p:cNvSpPr>
            <a:spLocks noChangeArrowheads="1"/>
          </p:cNvSpPr>
          <p:nvPr/>
        </p:nvSpPr>
        <p:spPr bwMode="blackWhite">
          <a:xfrm>
            <a:off x="976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3" name="Rectangle 3"/>
          <p:cNvSpPr>
            <a:spLocks noChangeArrowheads="1"/>
          </p:cNvSpPr>
          <p:nvPr/>
        </p:nvSpPr>
        <p:spPr bwMode="blackWhite">
          <a:xfrm>
            <a:off x="976313" y="4505325"/>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IS NULL Operator</a:t>
            </a:r>
            <a:endParaRPr lang="tr-TR"/>
          </a:p>
        </p:txBody>
      </p:sp>
      <p:sp>
        <p:nvSpPr>
          <p:cNvPr id="66565" name="Rectangle 5"/>
          <p:cNvSpPr>
            <a:spLocks noGrp="1" noChangeArrowheads="1"/>
          </p:cNvSpPr>
          <p:nvPr>
            <p:ph type="body" idx="1"/>
          </p:nvPr>
        </p:nvSpPr>
        <p:spPr>
          <a:xfrm>
            <a:off x="885825" y="17446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Test for null values with the IS NULL operator.</a:t>
            </a:r>
          </a:p>
        </p:txBody>
      </p:sp>
      <p:grpSp>
        <p:nvGrpSpPr>
          <p:cNvPr id="66566" name="Group 6"/>
          <p:cNvGrpSpPr>
            <a:grpSpLocks/>
          </p:cNvGrpSpPr>
          <p:nvPr/>
        </p:nvGrpSpPr>
        <p:grpSpPr bwMode="auto">
          <a:xfrm>
            <a:off x="2506663" y="3646488"/>
            <a:ext cx="2027237" cy="1712912"/>
            <a:chOff x="1579" y="2297"/>
            <a:chExt cx="1277" cy="1079"/>
          </a:xfrm>
        </p:grpSpPr>
        <p:sp>
          <p:nvSpPr>
            <p:cNvPr id="66567" name="Rectangle 7"/>
            <p:cNvSpPr>
              <a:spLocks noChangeArrowheads="1"/>
            </p:cNvSpPr>
            <p:nvPr/>
          </p:nvSpPr>
          <p:spPr bwMode="ltGray">
            <a:xfrm>
              <a:off x="1731" y="2297"/>
              <a:ext cx="11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6568" name="Rectangle 8"/>
            <p:cNvSpPr>
              <a:spLocks noChangeArrowheads="1"/>
            </p:cNvSpPr>
            <p:nvPr/>
          </p:nvSpPr>
          <p:spPr bwMode="ltGray">
            <a:xfrm>
              <a:off x="1579" y="2873"/>
              <a:ext cx="845" cy="50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6569" name="Rectangle 9"/>
          <p:cNvSpPr>
            <a:spLocks noChangeArrowheads="1"/>
          </p:cNvSpPr>
          <p:nvPr/>
        </p:nvSpPr>
        <p:spPr bwMode="blackWhite">
          <a:xfrm>
            <a:off x="950913" y="30416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IS NULL;</a:t>
            </a:r>
          </a:p>
        </p:txBody>
      </p:sp>
      <p:sp>
        <p:nvSpPr>
          <p:cNvPr id="66570" name="Rectangle 10"/>
          <p:cNvSpPr>
            <a:spLocks noChangeArrowheads="1"/>
          </p:cNvSpPr>
          <p:nvPr/>
        </p:nvSpPr>
        <p:spPr bwMode="blackWhite">
          <a:xfrm>
            <a:off x="950913" y="4492625"/>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MGR</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KING</a:t>
            </a:r>
          </a:p>
        </p:txBody>
      </p:sp>
      <p:grpSp>
        <p:nvGrpSpPr>
          <p:cNvPr id="66571" name="Group 11"/>
          <p:cNvGrpSpPr>
            <a:grpSpLocks/>
          </p:cNvGrpSpPr>
          <p:nvPr/>
        </p:nvGrpSpPr>
        <p:grpSpPr bwMode="auto">
          <a:xfrm>
            <a:off x="8386763" y="6324600"/>
            <a:ext cx="414337" cy="292100"/>
            <a:chOff x="5283" y="3984"/>
            <a:chExt cx="261" cy="184"/>
          </a:xfrm>
        </p:grpSpPr>
        <p:sp>
          <p:nvSpPr>
            <p:cNvPr id="6657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657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657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657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657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657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up)">
                                      <p:cBhvr>
                                        <p:cTn id="7" dur="500"/>
                                        <p:tgtEl>
                                          <p:spTgt spid="6656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86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Logical Operators</a:t>
            </a:r>
            <a:endParaRPr lang="tr-TR"/>
          </a:p>
        </p:txBody>
      </p:sp>
      <p:sp>
        <p:nvSpPr>
          <p:cNvPr id="68611" name="Rectangle 3"/>
          <p:cNvSpPr>
            <a:spLocks noChangeArrowheads="1"/>
          </p:cNvSpPr>
          <p:nvPr/>
        </p:nvSpPr>
        <p:spPr bwMode="blackWhite">
          <a:xfrm>
            <a:off x="1473200" y="1897063"/>
            <a:ext cx="1758950" cy="2871787"/>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30000"/>
              </a:lnSpc>
              <a:spcBef>
                <a:spcPct val="60000"/>
              </a:spcBef>
            </a:pPr>
            <a:r>
              <a:rPr lang="tr-TR" sz="1800" b="1">
                <a:solidFill>
                  <a:srgbClr val="000000"/>
                </a:solidFill>
                <a:effectLst/>
                <a:latin typeface="Arial" charset="0"/>
              </a:rPr>
              <a:t>Operator</a:t>
            </a:r>
          </a:p>
          <a:p>
            <a:pPr>
              <a:lnSpc>
                <a:spcPct val="130000"/>
              </a:lnSpc>
              <a:spcBef>
                <a:spcPct val="60000"/>
              </a:spcBef>
            </a:pPr>
            <a:r>
              <a:rPr lang="tr-TR" sz="1800" b="1">
                <a:solidFill>
                  <a:srgbClr val="000000"/>
                </a:solidFill>
                <a:effectLst/>
                <a:latin typeface="Arial" charset="0"/>
              </a:rPr>
              <a:t>AND</a:t>
            </a:r>
            <a:br>
              <a:rPr lang="tr-TR" sz="1800" b="1">
                <a:solidFill>
                  <a:srgbClr val="000000"/>
                </a:solidFill>
                <a:effectLst/>
                <a:latin typeface="Arial" charset="0"/>
              </a:rPr>
            </a:br>
            <a:br>
              <a:rPr lang="tr-TR" sz="1800" b="1">
                <a:solidFill>
                  <a:srgbClr val="000000"/>
                </a:solidFill>
                <a:effectLst/>
                <a:latin typeface="Arial" charset="0"/>
              </a:rPr>
            </a:br>
            <a:r>
              <a:rPr lang="tr-TR" sz="1800" b="1">
                <a:solidFill>
                  <a:srgbClr val="000000"/>
                </a:solidFill>
                <a:effectLst/>
                <a:latin typeface="Arial" charset="0"/>
              </a:rPr>
              <a:t>OR</a:t>
            </a:r>
          </a:p>
          <a:p>
            <a:pPr>
              <a:lnSpc>
                <a:spcPct val="130000"/>
              </a:lnSpc>
              <a:spcBef>
                <a:spcPct val="60000"/>
              </a:spcBef>
            </a:pPr>
            <a:br>
              <a:rPr lang="tr-TR" sz="1800" b="1">
                <a:solidFill>
                  <a:srgbClr val="000000"/>
                </a:solidFill>
                <a:effectLst/>
                <a:latin typeface="Arial" charset="0"/>
              </a:rPr>
            </a:br>
            <a:r>
              <a:rPr lang="tr-TR" sz="1800" b="1">
                <a:solidFill>
                  <a:srgbClr val="000000"/>
                </a:solidFill>
                <a:effectLst/>
                <a:latin typeface="Arial" charset="0"/>
              </a:rPr>
              <a:t>NOT</a:t>
            </a:r>
          </a:p>
        </p:txBody>
      </p:sp>
      <p:sp>
        <p:nvSpPr>
          <p:cNvPr id="68612" name="Rectangle 4"/>
          <p:cNvSpPr>
            <a:spLocks noChangeArrowheads="1"/>
          </p:cNvSpPr>
          <p:nvPr/>
        </p:nvSpPr>
        <p:spPr bwMode="blackWhite">
          <a:xfrm>
            <a:off x="3213100" y="1897063"/>
            <a:ext cx="4298950" cy="28670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Meaning</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both </a:t>
            </a:r>
            <a:r>
              <a:rPr lang="tr-TR" sz="1800" b="1">
                <a:solidFill>
                  <a:srgbClr val="000000"/>
                </a:solidFill>
                <a:effectLst/>
                <a:latin typeface="Arial" charset="0"/>
              </a:rPr>
              <a:t>component conditions are TRUE	</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either </a:t>
            </a:r>
            <a:r>
              <a:rPr lang="tr-TR" sz="1800" b="1">
                <a:solidFill>
                  <a:srgbClr val="000000"/>
                </a:solidFill>
                <a:effectLst/>
                <a:latin typeface="Arial" charset="0"/>
              </a:rPr>
              <a:t>component condition is TRUE</a:t>
            </a:r>
          </a:p>
          <a:p>
            <a:pPr>
              <a:lnSpc>
                <a:spcPct val="110000"/>
              </a:lnSpc>
              <a:spcBef>
                <a:spcPct val="60000"/>
              </a:spcBef>
            </a:pPr>
            <a:r>
              <a:rPr lang="tr-TR" sz="1800" b="1">
                <a:solidFill>
                  <a:srgbClr val="000000"/>
                </a:solidFill>
                <a:effectLst/>
                <a:latin typeface="Arial" charset="0"/>
              </a:rPr>
              <a:t>Returns TRUE if the following  condition is FALSE</a:t>
            </a:r>
          </a:p>
        </p:txBody>
      </p:sp>
      <p:sp>
        <p:nvSpPr>
          <p:cNvPr id="68613" name="Line 5"/>
          <p:cNvSpPr>
            <a:spLocks noChangeShapeType="1"/>
          </p:cNvSpPr>
          <p:nvPr/>
        </p:nvSpPr>
        <p:spPr bwMode="auto">
          <a:xfrm>
            <a:off x="1471613" y="2316163"/>
            <a:ext cx="6032500"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68614" name="Line 6"/>
          <p:cNvSpPr>
            <a:spLocks noChangeShapeType="1"/>
          </p:cNvSpPr>
          <p:nvPr/>
        </p:nvSpPr>
        <p:spPr bwMode="auto">
          <a:xfrm>
            <a:off x="1470025" y="3184525"/>
            <a:ext cx="60356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68615" name="Line 7"/>
          <p:cNvSpPr>
            <a:spLocks noChangeShapeType="1"/>
          </p:cNvSpPr>
          <p:nvPr/>
        </p:nvSpPr>
        <p:spPr bwMode="auto">
          <a:xfrm>
            <a:off x="1470025" y="4014788"/>
            <a:ext cx="6048375"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68616" name="Group 8"/>
          <p:cNvGrpSpPr>
            <a:grpSpLocks/>
          </p:cNvGrpSpPr>
          <p:nvPr/>
        </p:nvGrpSpPr>
        <p:grpSpPr bwMode="auto">
          <a:xfrm>
            <a:off x="8386763" y="6324600"/>
            <a:ext cx="414337" cy="292100"/>
            <a:chOff x="5283" y="3984"/>
            <a:chExt cx="261" cy="184"/>
          </a:xfrm>
        </p:grpSpPr>
        <p:sp>
          <p:nvSpPr>
            <p:cNvPr id="686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86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86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86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86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86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0658" name="Rectangle 2"/>
          <p:cNvSpPr>
            <a:spLocks noChangeArrowheads="1"/>
          </p:cNvSpPr>
          <p:nvPr/>
        </p:nvSpPr>
        <p:spPr bwMode="blackWhite">
          <a:xfrm>
            <a:off x="990600" y="2346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59" name="Rectangle 3"/>
          <p:cNvSpPr>
            <a:spLocks noChangeArrowheads="1"/>
          </p:cNvSpPr>
          <p:nvPr/>
        </p:nvSpPr>
        <p:spPr bwMode="blackWhite">
          <a:xfrm>
            <a:off x="990600" y="3938588"/>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AND Operator</a:t>
            </a:r>
            <a:endParaRPr lang="tr-TR"/>
          </a:p>
        </p:txBody>
      </p:sp>
      <p:sp>
        <p:nvSpPr>
          <p:cNvPr id="70661" name="Rectangle 5"/>
          <p:cNvSpPr>
            <a:spLocks noChangeArrowheads="1"/>
          </p:cNvSpPr>
          <p:nvPr/>
        </p:nvSpPr>
        <p:spPr bwMode="auto">
          <a:xfrm>
            <a:off x="936625" y="1401763"/>
            <a:ext cx="7342188" cy="498475"/>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AND requires both conditions to be TRUE.</a:t>
            </a:r>
          </a:p>
        </p:txBody>
      </p:sp>
      <p:grpSp>
        <p:nvGrpSpPr>
          <p:cNvPr id="70662" name="Group 6"/>
          <p:cNvGrpSpPr>
            <a:grpSpLocks/>
          </p:cNvGrpSpPr>
          <p:nvPr/>
        </p:nvGrpSpPr>
        <p:grpSpPr bwMode="auto">
          <a:xfrm>
            <a:off x="1701800" y="2967038"/>
            <a:ext cx="4940300" cy="2138362"/>
            <a:chOff x="1072" y="1869"/>
            <a:chExt cx="3112" cy="1347"/>
          </a:xfrm>
        </p:grpSpPr>
        <p:sp>
          <p:nvSpPr>
            <p:cNvPr id="70663" name="Rectangle 7"/>
            <p:cNvSpPr>
              <a:spLocks noChangeArrowheads="1"/>
            </p:cNvSpPr>
            <p:nvPr/>
          </p:nvSpPr>
          <p:spPr bwMode="ltGray">
            <a:xfrm>
              <a:off x="1072" y="1869"/>
              <a:ext cx="1616" cy="35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4" name="Rectangle 8"/>
            <p:cNvSpPr>
              <a:spLocks noChangeArrowheads="1"/>
            </p:cNvSpPr>
            <p:nvPr/>
          </p:nvSpPr>
          <p:spPr bwMode="ltGray">
            <a:xfrm>
              <a:off x="2451"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5" name="Rectangle 9"/>
            <p:cNvSpPr>
              <a:spLocks noChangeArrowheads="1"/>
            </p:cNvSpPr>
            <p:nvPr/>
          </p:nvSpPr>
          <p:spPr bwMode="ltGray">
            <a:xfrm>
              <a:off x="3347"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0666" name="Rectangle 10"/>
          <p:cNvSpPr>
            <a:spLocks noChangeArrowheads="1"/>
          </p:cNvSpPr>
          <p:nvPr/>
        </p:nvSpPr>
        <p:spPr bwMode="blackWhite">
          <a:xfrm>
            <a:off x="965200" y="2333625"/>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AND    job='CLERK';</a:t>
            </a:r>
          </a:p>
        </p:txBody>
      </p:sp>
      <p:sp>
        <p:nvSpPr>
          <p:cNvPr id="70667" name="Rectangle 11"/>
          <p:cNvSpPr>
            <a:spLocks noChangeArrowheads="1"/>
          </p:cNvSpPr>
          <p:nvPr/>
        </p:nvSpPr>
        <p:spPr bwMode="blackWhite">
          <a:xfrm>
            <a:off x="965200" y="392588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7876 ADAMS      CLERK          1100</a:t>
            </a:r>
          </a:p>
          <a:p>
            <a:pPr>
              <a:tabLst>
                <a:tab pos="1200150" algn="l"/>
              </a:tabLst>
            </a:pPr>
            <a:r>
              <a:rPr lang="tr-TR" sz="1800" b="1">
                <a:solidFill>
                  <a:srgbClr val="000000"/>
                </a:solidFill>
                <a:effectLst/>
                <a:latin typeface="Courier New" pitchFamily="49" charset="0"/>
              </a:rPr>
              <a:t>     7934 MILLER     CLERK          1300</a:t>
            </a:r>
          </a:p>
        </p:txBody>
      </p:sp>
      <p:grpSp>
        <p:nvGrpSpPr>
          <p:cNvPr id="70668" name="Group 12"/>
          <p:cNvGrpSpPr>
            <a:grpSpLocks/>
          </p:cNvGrpSpPr>
          <p:nvPr/>
        </p:nvGrpSpPr>
        <p:grpSpPr bwMode="auto">
          <a:xfrm>
            <a:off x="8386763" y="6324600"/>
            <a:ext cx="414337" cy="292100"/>
            <a:chOff x="5283" y="3984"/>
            <a:chExt cx="261" cy="184"/>
          </a:xfrm>
        </p:grpSpPr>
        <p:sp>
          <p:nvSpPr>
            <p:cNvPr id="7066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067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067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067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067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067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wipe(up)">
                                      <p:cBhvr>
                                        <p:cTn id="7" dur="500"/>
                                        <p:tgtEl>
                                          <p:spTgt spid="706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0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2706" name="Rectangle 2"/>
          <p:cNvSpPr>
            <a:spLocks noChangeArrowheads="1"/>
          </p:cNvSpPr>
          <p:nvPr/>
        </p:nvSpPr>
        <p:spPr bwMode="blackWhite">
          <a:xfrm>
            <a:off x="990600" y="1862138"/>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7" name="Rectangle 3"/>
          <p:cNvSpPr>
            <a:spLocks noChangeArrowheads="1"/>
          </p:cNvSpPr>
          <p:nvPr/>
        </p:nvSpPr>
        <p:spPr bwMode="blackWhite">
          <a:xfrm>
            <a:off x="990600" y="3098800"/>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OR Operator</a:t>
            </a:r>
            <a:endParaRPr lang="tr-TR"/>
          </a:p>
        </p:txBody>
      </p:sp>
      <p:sp>
        <p:nvSpPr>
          <p:cNvPr id="72709" name="Rectangle 5"/>
          <p:cNvSpPr>
            <a:spLocks noChangeArrowheads="1"/>
          </p:cNvSpPr>
          <p:nvPr/>
        </p:nvSpPr>
        <p:spPr bwMode="auto">
          <a:xfrm>
            <a:off x="796925" y="1411288"/>
            <a:ext cx="7724775"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OR requires either condition to be TRUE.</a:t>
            </a:r>
          </a:p>
        </p:txBody>
      </p:sp>
      <p:grpSp>
        <p:nvGrpSpPr>
          <p:cNvPr id="72710" name="Group 6"/>
          <p:cNvGrpSpPr>
            <a:grpSpLocks/>
          </p:cNvGrpSpPr>
          <p:nvPr/>
        </p:nvGrpSpPr>
        <p:grpSpPr bwMode="auto">
          <a:xfrm>
            <a:off x="1643063" y="2424113"/>
            <a:ext cx="5024437" cy="3362325"/>
            <a:chOff x="1035" y="1527"/>
            <a:chExt cx="3165" cy="2118"/>
          </a:xfrm>
        </p:grpSpPr>
        <p:sp>
          <p:nvSpPr>
            <p:cNvPr id="72711" name="Rectangle 7"/>
            <p:cNvSpPr>
              <a:spLocks noChangeArrowheads="1"/>
            </p:cNvSpPr>
            <p:nvPr/>
          </p:nvSpPr>
          <p:spPr bwMode="ltGray">
            <a:xfrm>
              <a:off x="1035" y="1527"/>
              <a:ext cx="1693" cy="35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2" name="Rectangle 8"/>
            <p:cNvSpPr>
              <a:spLocks noChangeArrowheads="1"/>
            </p:cNvSpPr>
            <p:nvPr/>
          </p:nvSpPr>
          <p:spPr bwMode="ltGray">
            <a:xfrm>
              <a:off x="2451"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3" name="Rectangle 9"/>
            <p:cNvSpPr>
              <a:spLocks noChangeArrowheads="1"/>
            </p:cNvSpPr>
            <p:nvPr/>
          </p:nvSpPr>
          <p:spPr bwMode="ltGray">
            <a:xfrm>
              <a:off x="3355"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2714" name="Rectangle 10"/>
          <p:cNvSpPr>
            <a:spLocks noChangeArrowheads="1"/>
          </p:cNvSpPr>
          <p:nvPr/>
        </p:nvSpPr>
        <p:spPr bwMode="blackWhite">
          <a:xfrm>
            <a:off x="969963" y="184943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OR     job='CLERK';</a:t>
            </a:r>
          </a:p>
        </p:txBody>
      </p:sp>
      <p:sp>
        <p:nvSpPr>
          <p:cNvPr id="72715" name="Rectangle 11"/>
          <p:cNvSpPr>
            <a:spLocks noChangeArrowheads="1"/>
          </p:cNvSpPr>
          <p:nvPr/>
        </p:nvSpPr>
        <p:spPr bwMode="blackWhite">
          <a:xfrm>
            <a:off x="969963" y="326548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7839 KING       PRESIDENT      5000</a:t>
            </a:r>
          </a:p>
          <a:p>
            <a:pPr>
              <a:tabLst>
                <a:tab pos="1200150" algn="l"/>
              </a:tabLst>
            </a:pPr>
            <a:r>
              <a:rPr lang="tr-TR" sz="1800" b="1">
                <a:solidFill>
                  <a:srgbClr val="000000"/>
                </a:solidFill>
                <a:effectLst/>
                <a:latin typeface="Courier New" pitchFamily="49" charset="0"/>
              </a:rPr>
              <a:t>     7698 BLAKE      MANAGER        2850</a:t>
            </a:r>
          </a:p>
          <a:p>
            <a:pPr>
              <a:tabLst>
                <a:tab pos="1200150" algn="l"/>
              </a:tabLst>
            </a:pPr>
            <a:r>
              <a:rPr lang="tr-TR" sz="1800" b="1">
                <a:solidFill>
                  <a:srgbClr val="000000"/>
                </a:solidFill>
                <a:effectLst/>
                <a:latin typeface="Courier New" pitchFamily="49" charset="0"/>
              </a:rPr>
              <a:t>     7782 CLARK      MANAGER        2450</a:t>
            </a:r>
          </a:p>
          <a:p>
            <a:pPr>
              <a:tabLst>
                <a:tab pos="1200150" algn="l"/>
              </a:tabLst>
            </a:pPr>
            <a:r>
              <a:rPr lang="tr-TR" sz="1800" b="1">
                <a:solidFill>
                  <a:srgbClr val="000000"/>
                </a:solidFill>
                <a:effectLst/>
                <a:latin typeface="Courier New" pitchFamily="49" charset="0"/>
              </a:rPr>
              <a:t>     7566 JONES      MANAGER        2975</a:t>
            </a:r>
          </a:p>
          <a:p>
            <a:pPr>
              <a:tabLst>
                <a:tab pos="1200150" algn="l"/>
              </a:tabLst>
            </a:pPr>
            <a:r>
              <a:rPr lang="tr-TR" sz="1800" b="1">
                <a:solidFill>
                  <a:srgbClr val="000000"/>
                </a:solidFill>
                <a:effectLst/>
                <a:latin typeface="Courier New" pitchFamily="49" charset="0"/>
              </a:rPr>
              <a:t>     7654 MARTIN     SALESMAN       1250</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7900 JAMES      CLERK           950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14 rows selected.</a:t>
            </a:r>
          </a:p>
        </p:txBody>
      </p:sp>
      <p:grpSp>
        <p:nvGrpSpPr>
          <p:cNvPr id="72716" name="Group 12"/>
          <p:cNvGrpSpPr>
            <a:grpSpLocks/>
          </p:cNvGrpSpPr>
          <p:nvPr/>
        </p:nvGrpSpPr>
        <p:grpSpPr bwMode="auto">
          <a:xfrm>
            <a:off x="8386763" y="6324600"/>
            <a:ext cx="414337" cy="292100"/>
            <a:chOff x="5283" y="3984"/>
            <a:chExt cx="261" cy="184"/>
          </a:xfrm>
        </p:grpSpPr>
        <p:sp>
          <p:nvSpPr>
            <p:cNvPr id="72717"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2718"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2719"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2720"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2721"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2722"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wipe(up)">
                                      <p:cBhvr>
                                        <p:cTn id="7" dur="500"/>
                                        <p:tgtEl>
                                          <p:spTgt spid="727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74754" name="Rectangle 2"/>
          <p:cNvSpPr>
            <a:spLocks noChangeArrowheads="1"/>
          </p:cNvSpPr>
          <p:nvPr/>
        </p:nvSpPr>
        <p:spPr bwMode="blackWhite">
          <a:xfrm>
            <a:off x="857250" y="1716088"/>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5" name="Rectangle 3"/>
          <p:cNvSpPr>
            <a:spLocks noChangeArrowheads="1"/>
          </p:cNvSpPr>
          <p:nvPr/>
        </p:nvSpPr>
        <p:spPr bwMode="blackWhite">
          <a:xfrm>
            <a:off x="857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NOT Operator</a:t>
            </a:r>
            <a:endParaRPr lang="tr-TR"/>
          </a:p>
        </p:txBody>
      </p:sp>
      <p:grpSp>
        <p:nvGrpSpPr>
          <p:cNvPr id="74757" name="Group 5"/>
          <p:cNvGrpSpPr>
            <a:grpSpLocks/>
          </p:cNvGrpSpPr>
          <p:nvPr/>
        </p:nvGrpSpPr>
        <p:grpSpPr bwMode="auto">
          <a:xfrm>
            <a:off x="1541463" y="2300288"/>
            <a:ext cx="6688137" cy="2957512"/>
            <a:chOff x="971" y="1449"/>
            <a:chExt cx="4213" cy="1863"/>
          </a:xfrm>
        </p:grpSpPr>
        <p:sp>
          <p:nvSpPr>
            <p:cNvPr id="74758" name="Rectangle 6"/>
            <p:cNvSpPr>
              <a:spLocks noChangeArrowheads="1"/>
            </p:cNvSpPr>
            <p:nvPr/>
          </p:nvSpPr>
          <p:spPr bwMode="ltGray">
            <a:xfrm>
              <a:off x="971" y="1449"/>
              <a:ext cx="421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4759" name="Rectangle 7"/>
            <p:cNvSpPr>
              <a:spLocks noChangeArrowheads="1"/>
            </p:cNvSpPr>
            <p:nvPr/>
          </p:nvSpPr>
          <p:spPr bwMode="ltGray">
            <a:xfrm>
              <a:off x="1507" y="2111"/>
              <a:ext cx="845" cy="120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4760" name="Rectangle 8"/>
          <p:cNvSpPr>
            <a:spLocks noChangeArrowheads="1"/>
          </p:cNvSpPr>
          <p:nvPr/>
        </p:nvSpPr>
        <p:spPr bwMode="blackWhite">
          <a:xfrm>
            <a:off x="819150" y="1703388"/>
            <a:ext cx="7532688"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job NOT IN ('CLERK','MANAGER','ANALYST');</a:t>
            </a:r>
          </a:p>
        </p:txBody>
      </p:sp>
      <p:sp>
        <p:nvSpPr>
          <p:cNvPr id="74761" name="Rectangle 9"/>
          <p:cNvSpPr>
            <a:spLocks noChangeArrowheads="1"/>
          </p:cNvSpPr>
          <p:nvPr/>
        </p:nvSpPr>
        <p:spPr bwMode="blackWhite">
          <a:xfrm>
            <a:off x="819150" y="3292475"/>
            <a:ext cx="7524750" cy="203993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a:t>
            </a:r>
          </a:p>
          <a:p>
            <a:pPr>
              <a:tabLst>
                <a:tab pos="1200150" algn="l"/>
              </a:tabLst>
            </a:pPr>
            <a:r>
              <a:rPr lang="tr-TR" sz="1800" b="1" dirty="0">
                <a:solidFill>
                  <a:srgbClr val="000000"/>
                </a:solidFill>
                <a:effectLst/>
                <a:latin typeface="Courier New" pitchFamily="49" charset="0"/>
              </a:rPr>
              <a:t>---------- ---------</a:t>
            </a:r>
          </a:p>
          <a:p>
            <a:pPr>
              <a:tabLst>
                <a:tab pos="1200150" algn="l"/>
              </a:tabLst>
            </a:pPr>
            <a:r>
              <a:rPr lang="tr-TR" sz="1800" b="1" dirty="0">
                <a:solidFill>
                  <a:srgbClr val="000000"/>
                </a:solidFill>
                <a:effectLst/>
                <a:latin typeface="Courier New" pitchFamily="49" charset="0"/>
              </a:rPr>
              <a:t>KING       PRESIDENT</a:t>
            </a:r>
          </a:p>
          <a:p>
            <a:pPr>
              <a:tabLst>
                <a:tab pos="1200150" algn="l"/>
              </a:tabLst>
            </a:pPr>
            <a:r>
              <a:rPr lang="tr-TR" sz="1800" b="1" dirty="0">
                <a:solidFill>
                  <a:srgbClr val="000000"/>
                </a:solidFill>
                <a:effectLst/>
                <a:latin typeface="Courier New" pitchFamily="49" charset="0"/>
              </a:rPr>
              <a:t>MARTIN     SALESMAN</a:t>
            </a:r>
          </a:p>
          <a:p>
            <a:pPr>
              <a:tabLst>
                <a:tab pos="1200150" algn="l"/>
              </a:tabLst>
            </a:pPr>
            <a:r>
              <a:rPr lang="tr-TR" sz="1800" b="1" dirty="0">
                <a:solidFill>
                  <a:srgbClr val="000000"/>
                </a:solidFill>
                <a:effectLst/>
                <a:latin typeface="Courier New" pitchFamily="49" charset="0"/>
              </a:rPr>
              <a:t>ALLEN      SALESMAN</a:t>
            </a:r>
          </a:p>
          <a:p>
            <a:pPr>
              <a:tabLst>
                <a:tab pos="1200150" algn="l"/>
              </a:tabLst>
            </a:pPr>
            <a:r>
              <a:rPr lang="tr-TR" sz="1800" b="1" dirty="0">
                <a:solidFill>
                  <a:srgbClr val="000000"/>
                </a:solidFill>
                <a:effectLst/>
                <a:latin typeface="Courier New" pitchFamily="49" charset="0"/>
              </a:rPr>
              <a:t>TURNER     SALESMAN</a:t>
            </a:r>
          </a:p>
          <a:p>
            <a:pPr>
              <a:tabLst>
                <a:tab pos="1200150" algn="l"/>
              </a:tabLst>
            </a:pPr>
            <a:r>
              <a:rPr lang="tr-TR" sz="1800" b="1" dirty="0">
                <a:solidFill>
                  <a:srgbClr val="000000"/>
                </a:solidFill>
                <a:effectLst/>
                <a:latin typeface="Courier New" pitchFamily="49" charset="0"/>
              </a:rPr>
              <a:t>WARD       SALESMAN</a:t>
            </a:r>
          </a:p>
        </p:txBody>
      </p:sp>
      <p:grpSp>
        <p:nvGrpSpPr>
          <p:cNvPr id="74762" name="Group 10"/>
          <p:cNvGrpSpPr>
            <a:grpSpLocks/>
          </p:cNvGrpSpPr>
          <p:nvPr/>
        </p:nvGrpSpPr>
        <p:grpSpPr bwMode="auto">
          <a:xfrm>
            <a:off x="8386763" y="6324600"/>
            <a:ext cx="414337" cy="292100"/>
            <a:chOff x="5283" y="3984"/>
            <a:chExt cx="261" cy="184"/>
          </a:xfrm>
        </p:grpSpPr>
        <p:sp>
          <p:nvSpPr>
            <p:cNvPr id="747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47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47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47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47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47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503040" y="5517232"/>
            <a:ext cx="8640960" cy="707886"/>
          </a:xfrm>
          <a:prstGeom prst="rect">
            <a:avLst/>
          </a:prstGeom>
        </p:spPr>
        <p:txBody>
          <a:bodyPr wrap="square">
            <a:spAutoFit/>
          </a:bodyPr>
          <a:lstStyle/>
          <a:p>
            <a:r>
              <a:rPr lang="tr-TR" sz="2000" b="1" dirty="0"/>
              <a:t>Note: </a:t>
            </a:r>
            <a:r>
              <a:rPr lang="tr-TR" sz="2000" dirty="0"/>
              <a:t>The NOT operator can also be used with other SQL operators, such as BETWEEN, LIKE, and NULL.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wipe(up)">
                                      <p:cBhvr>
                                        <p:cTn id="7" dur="500"/>
                                        <p:tgtEl>
                                          <p:spTgt spid="74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82946" name="Rectangle 2"/>
          <p:cNvSpPr>
            <a:spLocks noChangeArrowheads="1"/>
          </p:cNvSpPr>
          <p:nvPr/>
        </p:nvSpPr>
        <p:spPr bwMode="blackWhite">
          <a:xfrm>
            <a:off x="842963" y="3430588"/>
            <a:ext cx="72913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7" name="Rectangle 3"/>
          <p:cNvSpPr>
            <a:spLocks noChangeArrowheads="1"/>
          </p:cNvSpPr>
          <p:nvPr/>
        </p:nvSpPr>
        <p:spPr bwMode="blackWhite">
          <a:xfrm>
            <a:off x="862013" y="4527550"/>
            <a:ext cx="7297737" cy="16319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8" name="Rectangle 4"/>
          <p:cNvSpPr>
            <a:spLocks noGrp="1" noChangeArrowheads="1"/>
          </p:cNvSpPr>
          <p:nvPr>
            <p:ph type="title"/>
          </p:nvPr>
        </p:nvSpPr>
        <p:spPr>
          <a:xfrm>
            <a:off x="922338" y="4730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ORDER BY Clause</a:t>
            </a:r>
            <a:endParaRPr lang="tr-TR"/>
          </a:p>
        </p:txBody>
      </p:sp>
      <p:sp>
        <p:nvSpPr>
          <p:cNvPr id="82949" name="Rectangle 5"/>
          <p:cNvSpPr>
            <a:spLocks noGrp="1" noChangeArrowheads="1"/>
          </p:cNvSpPr>
          <p:nvPr>
            <p:ph type="body" idx="1"/>
          </p:nvPr>
        </p:nvSpPr>
        <p:spPr>
          <a:xfrm>
            <a:off x="860425" y="1141413"/>
            <a:ext cx="7385050" cy="266906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75000"/>
              </a:lnSpc>
              <a:tabLst>
                <a:tab pos="571500" algn="l"/>
              </a:tabLst>
            </a:pPr>
            <a:endParaRPr lang="tr-TR" b="1" dirty="0">
              <a:solidFill>
                <a:srgbClr val="FF0066"/>
              </a:solidFill>
              <a:latin typeface="Arial" charset="0"/>
            </a:endParaRPr>
          </a:p>
          <a:p>
            <a:pPr marL="341313" lvl="1" indent="-227013" defTabSz="346075">
              <a:lnSpc>
                <a:spcPct val="75000"/>
              </a:lnSpc>
              <a:tabLst>
                <a:tab pos="571500" algn="l"/>
              </a:tabLst>
            </a:pPr>
            <a:r>
              <a:rPr lang="tr-TR" dirty="0"/>
              <a:t>The order of rows returned in a query result is undefined.</a:t>
            </a:r>
            <a:endParaRPr lang="tr-TR" b="1" dirty="0">
              <a:solidFill>
                <a:srgbClr val="FF0066"/>
              </a:solidFill>
              <a:latin typeface="Arial" charset="0"/>
            </a:endParaRPr>
          </a:p>
          <a:p>
            <a:pPr marL="341313" lvl="1" indent="-227013" defTabSz="346075">
              <a:lnSpc>
                <a:spcPct val="75000"/>
              </a:lnSpc>
              <a:tabLst>
                <a:tab pos="571500" algn="l"/>
              </a:tabLst>
            </a:pPr>
            <a:r>
              <a:rPr lang="tr-TR" b="1" dirty="0">
                <a:solidFill>
                  <a:srgbClr val="FF0066"/>
                </a:solidFill>
                <a:latin typeface="Arial" charset="0"/>
              </a:rPr>
              <a:t>Sort rows with the ORDER BY clause</a:t>
            </a:r>
          </a:p>
          <a:p>
            <a:pPr marL="741363" lvl="2" indent="-285750" defTabSz="346075">
              <a:lnSpc>
                <a:spcPct val="75000"/>
              </a:lnSpc>
              <a:tabLst>
                <a:tab pos="571500" algn="l"/>
              </a:tabLst>
            </a:pPr>
            <a:r>
              <a:rPr lang="tr-TR" b="1" dirty="0">
                <a:solidFill>
                  <a:srgbClr val="FF0066"/>
                </a:solidFill>
                <a:latin typeface="Arial" charset="0"/>
              </a:rPr>
              <a:t>ASC: ascending order, default</a:t>
            </a:r>
          </a:p>
          <a:p>
            <a:pPr marL="741363" lvl="2" indent="-285750" defTabSz="346075">
              <a:lnSpc>
                <a:spcPct val="75000"/>
              </a:lnSpc>
              <a:tabLst>
                <a:tab pos="571500" algn="l"/>
              </a:tabLst>
            </a:pPr>
            <a:r>
              <a:rPr lang="tr-TR" b="1" dirty="0">
                <a:solidFill>
                  <a:srgbClr val="FF0066"/>
                </a:solidFill>
                <a:latin typeface="Arial" charset="0"/>
              </a:rPr>
              <a:t>DESC: descending order</a:t>
            </a:r>
          </a:p>
          <a:p>
            <a:pPr marL="341313" lvl="1" indent="-227013" defTabSz="346075">
              <a:lnSpc>
                <a:spcPct val="75000"/>
              </a:lnSpc>
              <a:tabLst>
                <a:tab pos="571500" algn="l"/>
              </a:tabLst>
            </a:pPr>
            <a:endParaRPr lang="tr-TR" dirty="0">
              <a:solidFill>
                <a:srgbClr val="FF0066"/>
              </a:solidFill>
            </a:endParaRPr>
          </a:p>
        </p:txBody>
      </p:sp>
      <p:grpSp>
        <p:nvGrpSpPr>
          <p:cNvPr id="82950" name="Group 6"/>
          <p:cNvGrpSpPr>
            <a:grpSpLocks/>
          </p:cNvGrpSpPr>
          <p:nvPr/>
        </p:nvGrpSpPr>
        <p:grpSpPr bwMode="auto">
          <a:xfrm>
            <a:off x="1497013" y="4016375"/>
            <a:ext cx="5011737" cy="1622425"/>
            <a:chOff x="943" y="2530"/>
            <a:chExt cx="3157" cy="1022"/>
          </a:xfrm>
        </p:grpSpPr>
        <p:sp>
          <p:nvSpPr>
            <p:cNvPr id="82951" name="Rectangle 7"/>
            <p:cNvSpPr>
              <a:spLocks noChangeArrowheads="1"/>
            </p:cNvSpPr>
            <p:nvPr/>
          </p:nvSpPr>
          <p:spPr bwMode="ltGray">
            <a:xfrm>
              <a:off x="943" y="2530"/>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2952" name="Rectangle 8"/>
            <p:cNvSpPr>
              <a:spLocks noChangeArrowheads="1"/>
            </p:cNvSpPr>
            <p:nvPr/>
          </p:nvSpPr>
          <p:spPr bwMode="ltGray">
            <a:xfrm>
              <a:off x="3255" y="2856"/>
              <a:ext cx="845" cy="69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2953" name="Rectangle 9"/>
          <p:cNvSpPr>
            <a:spLocks noChangeArrowheads="1"/>
          </p:cNvSpPr>
          <p:nvPr/>
        </p:nvSpPr>
        <p:spPr bwMode="blackWhite">
          <a:xfrm>
            <a:off x="830263" y="3417888"/>
            <a:ext cx="7316787" cy="941387"/>
          </a:xfrm>
          <a:prstGeom prst="rect">
            <a:avLst/>
          </a:prstGeom>
          <a:noFill/>
          <a:ln w="9525">
            <a:no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a:t>
            </a:r>
          </a:p>
          <a:p>
            <a:pPr>
              <a:tabLst>
                <a:tab pos="1200150" algn="l"/>
              </a:tabLst>
            </a:pPr>
            <a:endParaRPr lang="tr-TR" sz="1800" b="1">
              <a:solidFill>
                <a:srgbClr val="000000"/>
              </a:solidFill>
              <a:effectLst/>
              <a:latin typeface="Courier New" pitchFamily="49" charset="0"/>
            </a:endParaRPr>
          </a:p>
        </p:txBody>
      </p:sp>
      <p:sp>
        <p:nvSpPr>
          <p:cNvPr id="82954" name="Rectangle 10"/>
          <p:cNvSpPr>
            <a:spLocks noChangeArrowheads="1"/>
          </p:cNvSpPr>
          <p:nvPr/>
        </p:nvSpPr>
        <p:spPr bwMode="blackWhite">
          <a:xfrm>
            <a:off x="849313" y="4514850"/>
            <a:ext cx="7323137" cy="16573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          DEPTNO HIREDATE</a:t>
            </a:r>
          </a:p>
          <a:p>
            <a:pPr>
              <a:tabLst>
                <a:tab pos="1200150" algn="l"/>
              </a:tabLst>
            </a:pPr>
            <a:r>
              <a:rPr lang="tr-TR" sz="1800" b="1" dirty="0">
                <a:solidFill>
                  <a:srgbClr val="000000"/>
                </a:solidFill>
                <a:effectLst/>
                <a:latin typeface="Courier New" pitchFamily="49" charset="0"/>
              </a:rPr>
              <a:t>---------- --------- --------- ---------</a:t>
            </a:r>
          </a:p>
          <a:p>
            <a:pPr>
              <a:tabLst>
                <a:tab pos="1200150" algn="l"/>
              </a:tabLst>
            </a:pPr>
            <a:r>
              <a:rPr lang="tr-TR" sz="1800" b="1" dirty="0">
                <a:solidFill>
                  <a:srgbClr val="000000"/>
                </a:solidFill>
                <a:effectLst/>
                <a:latin typeface="Courier New" pitchFamily="49" charset="0"/>
              </a:rPr>
              <a:t>SMITH      CLERK            20 17-DEC-80</a:t>
            </a:r>
          </a:p>
          <a:p>
            <a:pPr>
              <a:tabLst>
                <a:tab pos="1200150" algn="l"/>
              </a:tabLst>
            </a:pPr>
            <a:r>
              <a:rPr lang="tr-TR" sz="1800" b="1" dirty="0">
                <a:solidFill>
                  <a:srgbClr val="000000"/>
                </a:solidFill>
                <a:effectLst/>
                <a:latin typeface="Courier New" pitchFamily="49" charset="0"/>
              </a:rPr>
              <a:t>ALLEN      SALESMAN         30 20-FEB-81</a:t>
            </a:r>
          </a:p>
          <a:p>
            <a:pPr>
              <a:tabLst>
                <a:tab pos="1200150" algn="l"/>
              </a:tabLst>
            </a:pP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14 rows selected.</a:t>
            </a:r>
          </a:p>
        </p:txBody>
      </p:sp>
      <p:grpSp>
        <p:nvGrpSpPr>
          <p:cNvPr id="82955" name="Group 11"/>
          <p:cNvGrpSpPr>
            <a:grpSpLocks/>
          </p:cNvGrpSpPr>
          <p:nvPr/>
        </p:nvGrpSpPr>
        <p:grpSpPr bwMode="auto">
          <a:xfrm>
            <a:off x="8386763" y="6324600"/>
            <a:ext cx="414337" cy="292100"/>
            <a:chOff x="5283" y="3984"/>
            <a:chExt cx="261" cy="184"/>
          </a:xfrm>
        </p:grpSpPr>
        <p:sp>
          <p:nvSpPr>
            <p:cNvPr id="8295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295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295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295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296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296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82962" name="Oval 18"/>
          <p:cNvSpPr>
            <a:spLocks noChangeArrowheads="1"/>
          </p:cNvSpPr>
          <p:nvPr/>
        </p:nvSpPr>
        <p:spPr bwMode="auto">
          <a:xfrm>
            <a:off x="1143000" y="3962400"/>
            <a:ext cx="3124200" cy="533400"/>
          </a:xfrm>
          <a:prstGeom prst="ellipse">
            <a:avLst/>
          </a:prstGeom>
          <a:noFill/>
          <a:ln w="38100">
            <a:solidFill>
              <a:srgbClr val="FF00FF"/>
            </a:solidFill>
            <a:round/>
            <a:headEnd/>
            <a:tailEnd/>
          </a:ln>
          <a:effectLst/>
        </p:spPr>
        <p:txBody>
          <a:bodyPr wrap="none" anchor="ctr"/>
          <a:lstStyle/>
          <a:p>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up)">
                                      <p:cBhvr>
                                        <p:cTn id="7" dur="500"/>
                                        <p:tgtEl>
                                          <p:spTgt spid="8295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84994" name="Rectangle 2"/>
          <p:cNvSpPr>
            <a:spLocks noChangeArrowheads="1"/>
          </p:cNvSpPr>
          <p:nvPr/>
        </p:nvSpPr>
        <p:spPr bwMode="blackWhite">
          <a:xfrm>
            <a:off x="8890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5" name="Rectangle 3"/>
          <p:cNvSpPr>
            <a:spLocks noChangeArrowheads="1"/>
          </p:cNvSpPr>
          <p:nvPr/>
        </p:nvSpPr>
        <p:spPr bwMode="blackWhite">
          <a:xfrm>
            <a:off x="906463" y="2828925"/>
            <a:ext cx="7289800" cy="31130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in Descending Order</a:t>
            </a:r>
            <a:endParaRPr lang="tr-TR"/>
          </a:p>
        </p:txBody>
      </p:sp>
      <p:grpSp>
        <p:nvGrpSpPr>
          <p:cNvPr id="84997" name="Group 5"/>
          <p:cNvGrpSpPr>
            <a:grpSpLocks/>
          </p:cNvGrpSpPr>
          <p:nvPr/>
        </p:nvGrpSpPr>
        <p:grpSpPr bwMode="auto">
          <a:xfrm>
            <a:off x="4064000" y="2109788"/>
            <a:ext cx="2501900" cy="3249612"/>
            <a:chOff x="2560" y="1329"/>
            <a:chExt cx="1576" cy="2047"/>
          </a:xfrm>
        </p:grpSpPr>
        <p:sp>
          <p:nvSpPr>
            <p:cNvPr id="84998" name="Rectangle 6"/>
            <p:cNvSpPr>
              <a:spLocks noChangeArrowheads="1"/>
            </p:cNvSpPr>
            <p:nvPr/>
          </p:nvSpPr>
          <p:spPr bwMode="ltGray">
            <a:xfrm>
              <a:off x="2560" y="1329"/>
              <a:ext cx="520"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4999" name="Rectangle 7"/>
            <p:cNvSpPr>
              <a:spLocks noChangeArrowheads="1"/>
            </p:cNvSpPr>
            <p:nvPr/>
          </p:nvSpPr>
          <p:spPr bwMode="ltGray">
            <a:xfrm>
              <a:off x="3291" y="1801"/>
              <a:ext cx="845" cy="157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5000" name="Rectangle 8"/>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 DESC;</a:t>
            </a:r>
          </a:p>
        </p:txBody>
      </p:sp>
      <p:sp>
        <p:nvSpPr>
          <p:cNvPr id="85001" name="Rectangle 9"/>
          <p:cNvSpPr>
            <a:spLocks noChangeArrowheads="1"/>
          </p:cNvSpPr>
          <p:nvPr/>
        </p:nvSpPr>
        <p:spPr bwMode="blackWhite">
          <a:xfrm>
            <a:off x="919163" y="2816225"/>
            <a:ext cx="7315200" cy="31384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          DEPTNO HIREDATE</a:t>
            </a:r>
          </a:p>
          <a:p>
            <a:pPr>
              <a:tabLst>
                <a:tab pos="1200150" algn="l"/>
              </a:tabLst>
            </a:pPr>
            <a:r>
              <a:rPr lang="tr-TR" sz="1800" b="1" dirty="0">
                <a:solidFill>
                  <a:srgbClr val="000000"/>
                </a:solidFill>
                <a:effectLst/>
                <a:latin typeface="Courier New" pitchFamily="49" charset="0"/>
              </a:rPr>
              <a:t>---------- --------- --------- ---------</a:t>
            </a:r>
          </a:p>
          <a:p>
            <a:pPr>
              <a:tabLst>
                <a:tab pos="1200150" algn="l"/>
              </a:tabLst>
            </a:pPr>
            <a:r>
              <a:rPr lang="tr-TR" sz="1800" b="1" dirty="0">
                <a:solidFill>
                  <a:srgbClr val="000000"/>
                </a:solidFill>
                <a:effectLst/>
                <a:latin typeface="Courier New" pitchFamily="49" charset="0"/>
              </a:rPr>
              <a:t>ADAMS      CLERK            20 12-JAN-83</a:t>
            </a:r>
          </a:p>
          <a:p>
            <a:pPr>
              <a:tabLst>
                <a:tab pos="1200150" algn="l"/>
              </a:tabLst>
            </a:pPr>
            <a:r>
              <a:rPr lang="tr-TR" sz="1800" b="1" dirty="0">
                <a:solidFill>
                  <a:srgbClr val="000000"/>
                </a:solidFill>
                <a:effectLst/>
                <a:latin typeface="Courier New" pitchFamily="49" charset="0"/>
              </a:rPr>
              <a:t>SCOTT      ANALYST          20 09-DEC-82</a:t>
            </a:r>
          </a:p>
          <a:p>
            <a:pPr>
              <a:tabLst>
                <a:tab pos="1200150" algn="l"/>
              </a:tabLst>
            </a:pPr>
            <a:r>
              <a:rPr lang="tr-TR" sz="1800" b="1" dirty="0">
                <a:solidFill>
                  <a:srgbClr val="000000"/>
                </a:solidFill>
                <a:effectLst/>
                <a:latin typeface="Courier New" pitchFamily="49" charset="0"/>
              </a:rPr>
              <a:t>MILLER     CLERK            10 23-JAN-82</a:t>
            </a:r>
          </a:p>
          <a:p>
            <a:pPr>
              <a:tabLst>
                <a:tab pos="1200150" algn="l"/>
              </a:tabLst>
            </a:pPr>
            <a:r>
              <a:rPr lang="tr-TR" sz="1800" b="1" dirty="0">
                <a:solidFill>
                  <a:srgbClr val="000000"/>
                </a:solidFill>
                <a:effectLst/>
                <a:latin typeface="Courier New" pitchFamily="49" charset="0"/>
              </a:rPr>
              <a:t>JAMES      CLERK            30 03-DEC-81</a:t>
            </a:r>
          </a:p>
          <a:p>
            <a:pPr>
              <a:tabLst>
                <a:tab pos="1200150" algn="l"/>
              </a:tabLst>
            </a:pPr>
            <a:r>
              <a:rPr lang="tr-TR" sz="1800" b="1" dirty="0">
                <a:solidFill>
                  <a:srgbClr val="000000"/>
                </a:solidFill>
                <a:effectLst/>
                <a:latin typeface="Courier New" pitchFamily="49" charset="0"/>
              </a:rPr>
              <a:t>FORD       ANALYST          20 03-DEC-81</a:t>
            </a:r>
          </a:p>
          <a:p>
            <a:pPr>
              <a:tabLst>
                <a:tab pos="1200150" algn="l"/>
              </a:tabLst>
            </a:pPr>
            <a:r>
              <a:rPr lang="tr-TR" sz="1800" b="1" dirty="0">
                <a:solidFill>
                  <a:srgbClr val="000000"/>
                </a:solidFill>
                <a:effectLst/>
                <a:latin typeface="Courier New" pitchFamily="49" charset="0"/>
              </a:rPr>
              <a:t>KING       PRESIDENT        10 17-NOV-81</a:t>
            </a:r>
          </a:p>
          <a:p>
            <a:pPr>
              <a:tabLst>
                <a:tab pos="1200150" algn="l"/>
              </a:tabLst>
            </a:pPr>
            <a:r>
              <a:rPr lang="tr-TR" sz="1800" b="1" dirty="0">
                <a:solidFill>
                  <a:srgbClr val="000000"/>
                </a:solidFill>
                <a:effectLst/>
                <a:latin typeface="Courier New" pitchFamily="49" charset="0"/>
              </a:rPr>
              <a:t>MARTIN     SALESMAN         30 28-SEP-81</a:t>
            </a:r>
          </a:p>
          <a:p>
            <a:pPr>
              <a:tabLst>
                <a:tab pos="1200150" algn="l"/>
              </a:tabLst>
            </a:pP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14 rows selected.</a:t>
            </a:r>
          </a:p>
        </p:txBody>
      </p:sp>
      <p:grpSp>
        <p:nvGrpSpPr>
          <p:cNvPr id="85002" name="Group 10"/>
          <p:cNvGrpSpPr>
            <a:grpSpLocks/>
          </p:cNvGrpSpPr>
          <p:nvPr/>
        </p:nvGrpSpPr>
        <p:grpSpPr bwMode="auto">
          <a:xfrm>
            <a:off x="8386763" y="6324600"/>
            <a:ext cx="414337" cy="292100"/>
            <a:chOff x="5283" y="3984"/>
            <a:chExt cx="261" cy="184"/>
          </a:xfrm>
        </p:grpSpPr>
        <p:sp>
          <p:nvSpPr>
            <p:cNvPr id="8500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500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500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500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500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500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up)">
                                      <p:cBhvr>
                                        <p:cTn id="7" dur="500"/>
                                        <p:tgtEl>
                                          <p:spTgt spid="849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87042" name="Rectangle 2"/>
          <p:cNvSpPr>
            <a:spLocks noChangeArrowheads="1"/>
          </p:cNvSpPr>
          <p:nvPr/>
        </p:nvSpPr>
        <p:spPr bwMode="blackWhite">
          <a:xfrm>
            <a:off x="9144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3" name="Rectangle 3"/>
          <p:cNvSpPr>
            <a:spLocks noChangeArrowheads="1"/>
          </p:cNvSpPr>
          <p:nvPr/>
        </p:nvSpPr>
        <p:spPr bwMode="blackWhite">
          <a:xfrm>
            <a:off x="914400" y="2765425"/>
            <a:ext cx="7289800" cy="3387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Column Alias</a:t>
            </a:r>
            <a:endParaRPr lang="tr-TR"/>
          </a:p>
        </p:txBody>
      </p:sp>
      <p:grpSp>
        <p:nvGrpSpPr>
          <p:cNvPr id="87045" name="Group 5"/>
          <p:cNvGrpSpPr>
            <a:grpSpLocks/>
          </p:cNvGrpSpPr>
          <p:nvPr/>
        </p:nvGrpSpPr>
        <p:grpSpPr bwMode="auto">
          <a:xfrm>
            <a:off x="2832100" y="1589088"/>
            <a:ext cx="3886200" cy="3973512"/>
            <a:chOff x="1784" y="1001"/>
            <a:chExt cx="2448" cy="2503"/>
          </a:xfrm>
        </p:grpSpPr>
        <p:sp>
          <p:nvSpPr>
            <p:cNvPr id="87046" name="Rectangle 6"/>
            <p:cNvSpPr>
              <a:spLocks noChangeArrowheads="1"/>
            </p:cNvSpPr>
            <p:nvPr/>
          </p:nvSpPr>
          <p:spPr bwMode="ltGray">
            <a:xfrm>
              <a:off x="1784" y="1337"/>
              <a:ext cx="696"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7" name="Rectangle 7"/>
            <p:cNvSpPr>
              <a:spLocks noChangeArrowheads="1"/>
            </p:cNvSpPr>
            <p:nvPr/>
          </p:nvSpPr>
          <p:spPr bwMode="ltGray">
            <a:xfrm>
              <a:off x="2419" y="1775"/>
              <a:ext cx="845" cy="172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8" name="Rectangle 8"/>
            <p:cNvSpPr>
              <a:spLocks noChangeArrowheads="1"/>
            </p:cNvSpPr>
            <p:nvPr/>
          </p:nvSpPr>
          <p:spPr bwMode="ltGray">
            <a:xfrm>
              <a:off x="3592" y="1001"/>
              <a:ext cx="640" cy="1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7049" name="Rectangle 9"/>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sal*12 annsal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annsal;</a:t>
            </a:r>
          </a:p>
        </p:txBody>
      </p:sp>
      <p:sp>
        <p:nvSpPr>
          <p:cNvPr id="87050" name="Rectangle 10"/>
          <p:cNvSpPr>
            <a:spLocks noChangeArrowheads="1"/>
          </p:cNvSpPr>
          <p:nvPr/>
        </p:nvSpPr>
        <p:spPr bwMode="blackWhite">
          <a:xfrm>
            <a:off x="901700" y="2752725"/>
            <a:ext cx="7315200" cy="34131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ANNSAL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7369 SMITH           9600</a:t>
            </a:r>
          </a:p>
          <a:p>
            <a:pPr>
              <a:tabLst>
                <a:tab pos="1200150" algn="l"/>
              </a:tabLst>
            </a:pPr>
            <a:r>
              <a:rPr lang="tr-TR" sz="1800" b="1">
                <a:solidFill>
                  <a:srgbClr val="000000"/>
                </a:solidFill>
                <a:effectLst/>
                <a:latin typeface="Courier New" pitchFamily="49" charset="0"/>
              </a:rPr>
              <a:t>     7900 JAMES          11400</a:t>
            </a:r>
          </a:p>
          <a:p>
            <a:pPr>
              <a:tabLst>
                <a:tab pos="1200150" algn="l"/>
              </a:tabLst>
            </a:pPr>
            <a:r>
              <a:rPr lang="tr-TR" sz="1800" b="1">
                <a:solidFill>
                  <a:srgbClr val="000000"/>
                </a:solidFill>
                <a:effectLst/>
                <a:latin typeface="Courier New" pitchFamily="49" charset="0"/>
              </a:rPr>
              <a:t>     7876 ADAMS          13200</a:t>
            </a:r>
          </a:p>
          <a:p>
            <a:pPr>
              <a:tabLst>
                <a:tab pos="1200150" algn="l"/>
              </a:tabLst>
            </a:pPr>
            <a:r>
              <a:rPr lang="tr-TR" sz="1800" b="1">
                <a:solidFill>
                  <a:srgbClr val="000000"/>
                </a:solidFill>
                <a:effectLst/>
                <a:latin typeface="Courier New" pitchFamily="49" charset="0"/>
              </a:rPr>
              <a:t>     7654 MARTIN         15000</a:t>
            </a:r>
          </a:p>
          <a:p>
            <a:pPr>
              <a:tabLst>
                <a:tab pos="1200150" algn="l"/>
              </a:tabLst>
            </a:pPr>
            <a:r>
              <a:rPr lang="tr-TR" sz="1800" b="1">
                <a:solidFill>
                  <a:srgbClr val="000000"/>
                </a:solidFill>
                <a:effectLst/>
                <a:latin typeface="Courier New" pitchFamily="49" charset="0"/>
              </a:rPr>
              <a:t>     7521 WARD           15000</a:t>
            </a:r>
          </a:p>
          <a:p>
            <a:pPr>
              <a:tabLst>
                <a:tab pos="1200150" algn="l"/>
              </a:tabLst>
            </a:pPr>
            <a:r>
              <a:rPr lang="tr-TR" sz="1800" b="1">
                <a:solidFill>
                  <a:srgbClr val="000000"/>
                </a:solidFill>
                <a:effectLst/>
                <a:latin typeface="Courier New" pitchFamily="49" charset="0"/>
              </a:rPr>
              <a:t>     7934 MILLER         15600</a:t>
            </a:r>
          </a:p>
          <a:p>
            <a:pPr>
              <a:tabLst>
                <a:tab pos="1200150" algn="l"/>
              </a:tabLst>
            </a:pPr>
            <a:r>
              <a:rPr lang="tr-TR" sz="1800" b="1">
                <a:solidFill>
                  <a:srgbClr val="000000"/>
                </a:solidFill>
                <a:effectLst/>
                <a:latin typeface="Courier New" pitchFamily="49" charset="0"/>
              </a:rPr>
              <a:t>     7844 TURNER         18000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7051" name="Group 11"/>
          <p:cNvGrpSpPr>
            <a:grpSpLocks/>
          </p:cNvGrpSpPr>
          <p:nvPr/>
        </p:nvGrpSpPr>
        <p:grpSpPr bwMode="auto">
          <a:xfrm>
            <a:off x="8386763" y="6324600"/>
            <a:ext cx="414337" cy="292100"/>
            <a:chOff x="5283" y="3984"/>
            <a:chExt cx="261" cy="184"/>
          </a:xfrm>
        </p:grpSpPr>
        <p:sp>
          <p:nvSpPr>
            <p:cNvPr id="870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70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70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70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70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70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wipe(up)">
                                      <p:cBhvr>
                                        <p:cTn id="7" dur="500"/>
                                        <p:tgtEl>
                                          <p:spTgt spid="870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89090" name="Rectangle 2"/>
          <p:cNvSpPr>
            <a:spLocks noChangeArrowheads="1"/>
          </p:cNvSpPr>
          <p:nvPr/>
        </p:nvSpPr>
        <p:spPr bwMode="blackWhite">
          <a:xfrm>
            <a:off x="1092200" y="2060575"/>
            <a:ext cx="687705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1" name="Rectangle 3"/>
          <p:cNvSpPr>
            <a:spLocks noChangeArrowheads="1"/>
          </p:cNvSpPr>
          <p:nvPr/>
        </p:nvSpPr>
        <p:spPr bwMode="blackWhite">
          <a:xfrm>
            <a:off x="1092200" y="3098800"/>
            <a:ext cx="6877050" cy="24130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Multiple Columns</a:t>
            </a:r>
            <a:endParaRPr lang="tr-TR"/>
          </a:p>
        </p:txBody>
      </p:sp>
      <p:sp>
        <p:nvSpPr>
          <p:cNvPr id="89093" name="Rectangle 5"/>
          <p:cNvSpPr>
            <a:spLocks noGrp="1" noChangeArrowheads="1"/>
          </p:cNvSpPr>
          <p:nvPr>
            <p:ph type="body" idx="1"/>
          </p:nvPr>
        </p:nvSpPr>
        <p:spPr>
          <a:xfrm>
            <a:off x="663575" y="1179513"/>
            <a:ext cx="7832725" cy="94615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The order of ORDER BY list is the order of sort.</a:t>
            </a:r>
          </a:p>
        </p:txBody>
      </p:sp>
      <p:sp>
        <p:nvSpPr>
          <p:cNvPr id="89094" name="Rectangle 6"/>
          <p:cNvSpPr>
            <a:spLocks noChangeArrowheads="1"/>
          </p:cNvSpPr>
          <p:nvPr/>
        </p:nvSpPr>
        <p:spPr bwMode="auto">
          <a:xfrm>
            <a:off x="663575" y="5522913"/>
            <a:ext cx="7832725"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You can sort by a column that is not in the SELECT list.</a:t>
            </a:r>
          </a:p>
        </p:txBody>
      </p:sp>
      <p:grpSp>
        <p:nvGrpSpPr>
          <p:cNvPr id="89095" name="Group 7"/>
          <p:cNvGrpSpPr>
            <a:grpSpLocks/>
          </p:cNvGrpSpPr>
          <p:nvPr/>
        </p:nvGrpSpPr>
        <p:grpSpPr bwMode="auto">
          <a:xfrm>
            <a:off x="1746250" y="2655888"/>
            <a:ext cx="3721100" cy="2239962"/>
            <a:chOff x="1100" y="1673"/>
            <a:chExt cx="2344" cy="1411"/>
          </a:xfrm>
        </p:grpSpPr>
        <p:sp>
          <p:nvSpPr>
            <p:cNvPr id="89096" name="Rectangle 8"/>
            <p:cNvSpPr>
              <a:spLocks noChangeArrowheads="1"/>
            </p:cNvSpPr>
            <p:nvPr/>
          </p:nvSpPr>
          <p:spPr bwMode="ltGray">
            <a:xfrm>
              <a:off x="1100" y="1673"/>
              <a:ext cx="2344"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7" name="Rectangle 9"/>
            <p:cNvSpPr>
              <a:spLocks noChangeArrowheads="1"/>
            </p:cNvSpPr>
            <p:nvPr/>
          </p:nvSpPr>
          <p:spPr bwMode="ltGray">
            <a:xfrm>
              <a:off x="1667"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8" name="Rectangle 10"/>
            <p:cNvSpPr>
              <a:spLocks noChangeArrowheads="1"/>
            </p:cNvSpPr>
            <p:nvPr/>
          </p:nvSpPr>
          <p:spPr bwMode="ltGray">
            <a:xfrm>
              <a:off x="2563"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9099" name="Rectangle 11"/>
          <p:cNvSpPr>
            <a:spLocks noChangeArrowheads="1"/>
          </p:cNvSpPr>
          <p:nvPr/>
        </p:nvSpPr>
        <p:spPr bwMode="blackWhite">
          <a:xfrm>
            <a:off x="1089025" y="2047875"/>
            <a:ext cx="690245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deptno,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deptno, sal DESC;</a:t>
            </a:r>
          </a:p>
        </p:txBody>
      </p:sp>
      <p:sp>
        <p:nvSpPr>
          <p:cNvPr id="89100" name="Rectangle 12"/>
          <p:cNvSpPr>
            <a:spLocks noChangeArrowheads="1"/>
          </p:cNvSpPr>
          <p:nvPr/>
        </p:nvSpPr>
        <p:spPr bwMode="blackWhite">
          <a:xfrm>
            <a:off x="1089025" y="2805113"/>
            <a:ext cx="6902450" cy="31384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DEPTNO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KING              10      5000</a:t>
            </a:r>
          </a:p>
          <a:p>
            <a:pPr>
              <a:tabLst>
                <a:tab pos="1200150" algn="l"/>
              </a:tabLst>
            </a:pPr>
            <a:r>
              <a:rPr lang="tr-TR" sz="1800" b="1">
                <a:solidFill>
                  <a:srgbClr val="000000"/>
                </a:solidFill>
                <a:effectLst/>
                <a:latin typeface="Courier New" pitchFamily="49" charset="0"/>
              </a:rPr>
              <a:t>CLARK             10      2450</a:t>
            </a:r>
          </a:p>
          <a:p>
            <a:pPr>
              <a:tabLst>
                <a:tab pos="1200150" algn="l"/>
              </a:tabLst>
            </a:pPr>
            <a:r>
              <a:rPr lang="tr-TR" sz="1800" b="1">
                <a:solidFill>
                  <a:srgbClr val="000000"/>
                </a:solidFill>
                <a:effectLst/>
                <a:latin typeface="Courier New" pitchFamily="49" charset="0"/>
              </a:rPr>
              <a:t>MILLER            10      1300</a:t>
            </a:r>
          </a:p>
          <a:p>
            <a:pPr>
              <a:tabLst>
                <a:tab pos="1200150" algn="l"/>
              </a:tabLst>
            </a:pPr>
            <a:r>
              <a:rPr lang="tr-TR" sz="1800" b="1">
                <a:solidFill>
                  <a:srgbClr val="000000"/>
                </a:solidFill>
                <a:effectLst/>
                <a:latin typeface="Courier New" pitchFamily="49" charset="0"/>
              </a:rPr>
              <a:t>FORD              20      3000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9101" name="Group 13"/>
          <p:cNvGrpSpPr>
            <a:grpSpLocks/>
          </p:cNvGrpSpPr>
          <p:nvPr/>
        </p:nvGrpSpPr>
        <p:grpSpPr bwMode="auto">
          <a:xfrm>
            <a:off x="8386763" y="6324600"/>
            <a:ext cx="414337" cy="292100"/>
            <a:chOff x="5283" y="3984"/>
            <a:chExt cx="261" cy="184"/>
          </a:xfrm>
        </p:grpSpPr>
        <p:sp>
          <p:nvSpPr>
            <p:cNvPr id="89102"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9103"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9104"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9105"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9106"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9107"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wipe(up)">
                                      <p:cBhvr>
                                        <p:cTn id="7" dur="500"/>
                                        <p:tgtEl>
                                          <p:spTgt spid="890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9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3"/>
          <p:cNvSpPr>
            <a:spLocks noGrp="1"/>
          </p:cNvSpPr>
          <p:nvPr>
            <p:ph type="ftr" sz="quarter" idx="11"/>
          </p:nvPr>
        </p:nvSpPr>
        <p:spPr/>
        <p:txBody>
          <a:bodyPr/>
          <a:lstStyle/>
          <a:p>
            <a:r>
              <a:rPr lang="tr-TR"/>
              <a:t>Information Management</a:t>
            </a:r>
          </a:p>
        </p:txBody>
      </p:sp>
      <p:sp>
        <p:nvSpPr>
          <p:cNvPr id="9218"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19"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20" name="Group 4"/>
          <p:cNvGrpSpPr>
            <a:grpSpLocks/>
          </p:cNvGrpSpPr>
          <p:nvPr/>
        </p:nvGrpSpPr>
        <p:grpSpPr bwMode="auto">
          <a:xfrm>
            <a:off x="1655763" y="2368550"/>
            <a:ext cx="1825625" cy="1066800"/>
            <a:chOff x="1043" y="1492"/>
            <a:chExt cx="1150" cy="672"/>
          </a:xfrm>
        </p:grpSpPr>
        <p:sp>
          <p:nvSpPr>
            <p:cNvPr id="9221" name="Rectangle 5"/>
            <p:cNvSpPr>
              <a:spLocks noChangeArrowheads="1"/>
            </p:cNvSpPr>
            <p:nvPr/>
          </p:nvSpPr>
          <p:spPr bwMode="ltGray">
            <a:xfrm>
              <a:off x="1043" y="1684"/>
              <a:ext cx="1150" cy="91"/>
            </a:xfrm>
            <a:prstGeom prst="rect">
              <a:avLst/>
            </a:prstGeom>
            <a:solidFill>
              <a:srgbClr val="CC3399"/>
            </a:solidFill>
            <a:ln w="9525">
              <a:noFill/>
              <a:miter lim="800000"/>
              <a:headEnd/>
              <a:tailEnd/>
            </a:ln>
            <a:effectLst/>
          </p:spPr>
          <p:txBody>
            <a:bodyPr wrap="none" anchor="ctr"/>
            <a:lstStyle/>
            <a:p>
              <a:endParaRPr lang="tr-TR"/>
            </a:p>
          </p:txBody>
        </p:sp>
        <p:sp>
          <p:nvSpPr>
            <p:cNvPr id="9222" name="Rectangle 6"/>
            <p:cNvSpPr>
              <a:spLocks noChangeArrowheads="1"/>
            </p:cNvSpPr>
            <p:nvPr/>
          </p:nvSpPr>
          <p:spPr bwMode="ltGray">
            <a:xfrm>
              <a:off x="1043" y="1969"/>
              <a:ext cx="1150" cy="195"/>
            </a:xfrm>
            <a:prstGeom prst="rect">
              <a:avLst/>
            </a:prstGeom>
            <a:solidFill>
              <a:srgbClr val="CC3399"/>
            </a:solidFill>
            <a:ln w="9525">
              <a:noFill/>
              <a:miter lim="800000"/>
              <a:headEnd/>
              <a:tailEnd/>
            </a:ln>
            <a:effectLst/>
          </p:spPr>
          <p:txBody>
            <a:bodyPr wrap="none" anchor="ctr"/>
            <a:lstStyle/>
            <a:p>
              <a:endParaRPr lang="tr-TR"/>
            </a:p>
          </p:txBody>
        </p:sp>
        <p:sp>
          <p:nvSpPr>
            <p:cNvPr id="9223" name="Rectangle 7"/>
            <p:cNvSpPr>
              <a:spLocks noChangeArrowheads="1"/>
            </p:cNvSpPr>
            <p:nvPr/>
          </p:nvSpPr>
          <p:spPr bwMode="ltGray">
            <a:xfrm>
              <a:off x="1043" y="1492"/>
              <a:ext cx="1150" cy="85"/>
            </a:xfrm>
            <a:prstGeom prst="rect">
              <a:avLst/>
            </a:prstGeom>
            <a:solidFill>
              <a:srgbClr val="CC3399"/>
            </a:solidFill>
            <a:ln w="9525">
              <a:noFill/>
              <a:miter lim="800000"/>
              <a:headEnd/>
              <a:tailEnd/>
            </a:ln>
            <a:effectLst/>
          </p:spPr>
          <p:txBody>
            <a:bodyPr wrap="none" anchor="ctr"/>
            <a:lstStyle/>
            <a:p>
              <a:endParaRPr lang="tr-TR"/>
            </a:p>
          </p:txBody>
        </p:sp>
      </p:grpSp>
      <p:sp>
        <p:nvSpPr>
          <p:cNvPr id="9224"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5"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6"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7"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8"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9"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0"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1"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2"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3"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4"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5"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6" name="Rectangle 2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effectLst>
                  <a:outerShdw blurRad="38100" dist="38100" dir="2700000" algn="tl">
                    <a:srgbClr val="C0C0C0"/>
                  </a:outerShdw>
                </a:effectLst>
                <a:latin typeface="Arial" charset="0"/>
              </a:rPr>
              <a:t>Capabilities of SQL SELECT Statements</a:t>
            </a:r>
            <a:endParaRPr lang="tr-TR" dirty="0"/>
          </a:p>
        </p:txBody>
      </p:sp>
      <p:sp>
        <p:nvSpPr>
          <p:cNvPr id="9237"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38"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39" name="Group 23"/>
          <p:cNvGrpSpPr>
            <a:grpSpLocks/>
          </p:cNvGrpSpPr>
          <p:nvPr/>
        </p:nvGrpSpPr>
        <p:grpSpPr bwMode="auto">
          <a:xfrm>
            <a:off x="5942013" y="2216150"/>
            <a:ext cx="1274762" cy="1327150"/>
            <a:chOff x="3743" y="1396"/>
            <a:chExt cx="803" cy="836"/>
          </a:xfrm>
        </p:grpSpPr>
        <p:sp>
          <p:nvSpPr>
            <p:cNvPr id="9240" name="Rectangle 24"/>
            <p:cNvSpPr>
              <a:spLocks noChangeArrowheads="1"/>
            </p:cNvSpPr>
            <p:nvPr/>
          </p:nvSpPr>
          <p:spPr bwMode="ltGray">
            <a:xfrm>
              <a:off x="3743" y="1396"/>
              <a:ext cx="425" cy="836"/>
            </a:xfrm>
            <a:prstGeom prst="rect">
              <a:avLst/>
            </a:prstGeom>
            <a:solidFill>
              <a:srgbClr val="CC3399"/>
            </a:solidFill>
            <a:ln w="9525">
              <a:noFill/>
              <a:miter lim="800000"/>
              <a:headEnd/>
              <a:tailEnd/>
            </a:ln>
            <a:effectLst/>
          </p:spPr>
          <p:txBody>
            <a:bodyPr wrap="none" anchor="ctr"/>
            <a:lstStyle/>
            <a:p>
              <a:endParaRPr lang="tr-TR"/>
            </a:p>
          </p:txBody>
        </p:sp>
        <p:sp>
          <p:nvSpPr>
            <p:cNvPr id="9241" name="Rectangle 25"/>
            <p:cNvSpPr>
              <a:spLocks noChangeArrowheads="1"/>
            </p:cNvSpPr>
            <p:nvPr/>
          </p:nvSpPr>
          <p:spPr bwMode="ltGray">
            <a:xfrm>
              <a:off x="4351" y="1396"/>
              <a:ext cx="195" cy="836"/>
            </a:xfrm>
            <a:prstGeom prst="rect">
              <a:avLst/>
            </a:prstGeom>
            <a:solidFill>
              <a:srgbClr val="CC3399"/>
            </a:solidFill>
            <a:ln w="9525">
              <a:noFill/>
              <a:miter lim="800000"/>
              <a:headEnd/>
              <a:tailEnd/>
            </a:ln>
            <a:effectLst/>
          </p:spPr>
          <p:txBody>
            <a:bodyPr wrap="none" anchor="ctr"/>
            <a:lstStyle/>
            <a:p>
              <a:endParaRPr lang="tr-TR"/>
            </a:p>
          </p:txBody>
        </p:sp>
      </p:grpSp>
      <p:grpSp>
        <p:nvGrpSpPr>
          <p:cNvPr id="9242" name="Group 26"/>
          <p:cNvGrpSpPr>
            <a:grpSpLocks/>
          </p:cNvGrpSpPr>
          <p:nvPr/>
        </p:nvGrpSpPr>
        <p:grpSpPr bwMode="auto">
          <a:xfrm>
            <a:off x="3216275" y="4398963"/>
            <a:ext cx="2708275" cy="1330325"/>
            <a:chOff x="2026" y="2771"/>
            <a:chExt cx="1706" cy="838"/>
          </a:xfrm>
        </p:grpSpPr>
        <p:sp>
          <p:nvSpPr>
            <p:cNvPr id="9243" name="Rectangle 27"/>
            <p:cNvSpPr>
              <a:spLocks noChangeArrowheads="1"/>
            </p:cNvSpPr>
            <p:nvPr/>
          </p:nvSpPr>
          <p:spPr bwMode="ltGray">
            <a:xfrm>
              <a:off x="2026" y="2771"/>
              <a:ext cx="165" cy="835"/>
            </a:xfrm>
            <a:prstGeom prst="rect">
              <a:avLst/>
            </a:prstGeom>
            <a:solidFill>
              <a:srgbClr val="CC3399"/>
            </a:solidFill>
            <a:ln w="9525">
              <a:noFill/>
              <a:miter lim="800000"/>
              <a:headEnd/>
              <a:tailEnd/>
            </a:ln>
            <a:effectLst/>
          </p:spPr>
          <p:txBody>
            <a:bodyPr wrap="none" anchor="ctr"/>
            <a:lstStyle/>
            <a:p>
              <a:endParaRPr lang="tr-TR"/>
            </a:p>
          </p:txBody>
        </p:sp>
        <p:sp>
          <p:nvSpPr>
            <p:cNvPr id="9244" name="Rectangle 28"/>
            <p:cNvSpPr>
              <a:spLocks noChangeArrowheads="1"/>
            </p:cNvSpPr>
            <p:nvPr/>
          </p:nvSpPr>
          <p:spPr bwMode="ltGray">
            <a:xfrm>
              <a:off x="3567" y="2774"/>
              <a:ext cx="165" cy="835"/>
            </a:xfrm>
            <a:prstGeom prst="rect">
              <a:avLst/>
            </a:prstGeom>
            <a:solidFill>
              <a:srgbClr val="CC3399"/>
            </a:solidFill>
            <a:ln w="9525">
              <a:noFill/>
              <a:miter lim="800000"/>
              <a:headEnd/>
              <a:tailEnd/>
            </a:ln>
            <a:effectLst/>
          </p:spPr>
          <p:txBody>
            <a:bodyPr wrap="none" anchor="ctr"/>
            <a:lstStyle/>
            <a:p>
              <a:endParaRPr lang="tr-TR"/>
            </a:p>
          </p:txBody>
        </p:sp>
      </p:grpSp>
      <p:sp>
        <p:nvSpPr>
          <p:cNvPr id="9245" name="Rectangle 29"/>
          <p:cNvSpPr>
            <a:spLocks noChangeArrowheads="1"/>
          </p:cNvSpPr>
          <p:nvPr/>
        </p:nvSpPr>
        <p:spPr bwMode="auto">
          <a:xfrm>
            <a:off x="1525588" y="1668463"/>
            <a:ext cx="1766887" cy="519112"/>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Selection</a:t>
            </a:r>
          </a:p>
        </p:txBody>
      </p:sp>
      <p:sp>
        <p:nvSpPr>
          <p:cNvPr id="9246" name="Rectangle 30"/>
          <p:cNvSpPr>
            <a:spLocks noChangeArrowheads="1"/>
          </p:cNvSpPr>
          <p:nvPr/>
        </p:nvSpPr>
        <p:spPr bwMode="auto">
          <a:xfrm>
            <a:off x="5545138" y="1651000"/>
            <a:ext cx="1924050" cy="519113"/>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Projection</a:t>
            </a:r>
            <a:endParaRPr lang="tr-TR" sz="2800" b="1">
              <a:solidFill>
                <a:srgbClr val="CCECFF"/>
              </a:solidFill>
              <a:effectLst>
                <a:outerShdw blurRad="38100" dist="38100" dir="2700000" algn="tl">
                  <a:srgbClr val="C0C0C0"/>
                </a:outerShdw>
              </a:effectLst>
              <a:latin typeface="Arial" charset="0"/>
            </a:endParaRPr>
          </a:p>
        </p:txBody>
      </p:sp>
      <p:sp>
        <p:nvSpPr>
          <p:cNvPr id="924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2" name="Rectangle 56"/>
          <p:cNvSpPr>
            <a:spLocks noChangeArrowheads="1"/>
          </p:cNvSpPr>
          <p:nvPr/>
        </p:nvSpPr>
        <p:spPr bwMode="auto">
          <a:xfrm>
            <a:off x="1541463" y="5800725"/>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3" name="Rectangle 57"/>
          <p:cNvSpPr>
            <a:spLocks noChangeArrowheads="1"/>
          </p:cNvSpPr>
          <p:nvPr/>
        </p:nvSpPr>
        <p:spPr bwMode="auto">
          <a:xfrm>
            <a:off x="5561013" y="57959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2</a:t>
            </a:r>
          </a:p>
        </p:txBody>
      </p:sp>
      <p:sp>
        <p:nvSpPr>
          <p:cNvPr id="9274" name="Rectangle 58"/>
          <p:cNvSpPr>
            <a:spLocks noChangeArrowheads="1"/>
          </p:cNvSpPr>
          <p:nvPr/>
        </p:nvSpPr>
        <p:spPr bwMode="auto">
          <a:xfrm>
            <a:off x="1543050" y="3606800"/>
            <a:ext cx="1233488"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5" name="Rectangle 59"/>
          <p:cNvSpPr>
            <a:spLocks noChangeArrowheads="1"/>
          </p:cNvSpPr>
          <p:nvPr/>
        </p:nvSpPr>
        <p:spPr bwMode="auto">
          <a:xfrm>
            <a:off x="5551488" y="35988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6"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7"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8"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9"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0"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1"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2"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3"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4"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5"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6"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7"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8" name="Rectangle 72"/>
          <p:cNvSpPr>
            <a:spLocks noChangeArrowheads="1"/>
          </p:cNvSpPr>
          <p:nvPr/>
        </p:nvSpPr>
        <p:spPr bwMode="auto">
          <a:xfrm>
            <a:off x="4052888" y="3865563"/>
            <a:ext cx="915987" cy="519112"/>
          </a:xfrm>
          <a:prstGeom prst="rect">
            <a:avLst/>
          </a:prstGeom>
          <a:noFill/>
          <a:ln w="9525">
            <a:noFill/>
            <a:miter lim="800000"/>
            <a:headEnd/>
            <a:tailEnd/>
          </a:ln>
          <a:effectLst/>
        </p:spPr>
        <p:txBody>
          <a:bodyPr wrap="none" lIns="92075" tIns="46038" rIns="92075" bIns="46038">
            <a:spAutoFit/>
          </a:bodyPr>
          <a:lstStyle/>
          <a:p>
            <a:r>
              <a:rPr lang="tr-TR" sz="2800" b="1">
                <a:solidFill>
                  <a:schemeClr val="accent2"/>
                </a:solidFill>
                <a:effectLst>
                  <a:outerShdw blurRad="38100" dist="38100" dir="2700000" algn="tl">
                    <a:srgbClr val="C0C0C0"/>
                  </a:outerShdw>
                </a:effectLst>
                <a:latin typeface="Arial" charset="0"/>
              </a:rPr>
              <a:t>Join</a:t>
            </a:r>
            <a:endParaRPr lang="tr-TR" sz="2800" b="1">
              <a:solidFill>
                <a:srgbClr val="CCECFF"/>
              </a:solidFill>
              <a:effectLst>
                <a:outerShdw blurRad="38100" dist="38100" dir="2700000" algn="tl">
                  <a:srgbClr val="C0C0C0"/>
                </a:outerShdw>
              </a:effectLst>
              <a:latin typeface="Arial" charset="0"/>
            </a:endParaRPr>
          </a:p>
        </p:txBody>
      </p:sp>
      <p:sp>
        <p:nvSpPr>
          <p:cNvPr id="928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p:spPr>
        <p:txBody>
          <a:bodyPr wrap="none" anchor="ctr"/>
          <a:lstStyle/>
          <a:p>
            <a:endParaRPr lang="tr-TR"/>
          </a:p>
        </p:txBody>
      </p:sp>
      <p:grpSp>
        <p:nvGrpSpPr>
          <p:cNvPr id="9290" name="Group 74"/>
          <p:cNvGrpSpPr>
            <a:grpSpLocks/>
          </p:cNvGrpSpPr>
          <p:nvPr/>
        </p:nvGrpSpPr>
        <p:grpSpPr bwMode="auto">
          <a:xfrm>
            <a:off x="8386763" y="6324600"/>
            <a:ext cx="414337" cy="292100"/>
            <a:chOff x="5283" y="3984"/>
            <a:chExt cx="261" cy="184"/>
          </a:xfrm>
        </p:grpSpPr>
        <p:sp>
          <p:nvSpPr>
            <p:cNvPr id="9291" name="Rectangle 7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292" name="Rectangle 7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293" name="Rectangle 7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294" name="Freeform 7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295" name="Freeform 7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296" name="Freeform 8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wipe(up)">
                                      <p:cBhvr>
                                        <p:cTn id="12" dur="500"/>
                                        <p:tgtEl>
                                          <p:spTgt spid="92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42"/>
                                        </p:tgtEl>
                                        <p:attrNameLst>
                                          <p:attrName>style.visibility</p:attrName>
                                        </p:attrNameLst>
                                      </p:cBhvr>
                                      <p:to>
                                        <p:strVal val="visible"/>
                                      </p:to>
                                    </p:set>
                                    <p:animEffect transition="in" filter="wipe(up)">
                                      <p:cBhvr>
                                        <p:cTn id="17" dur="500"/>
                                        <p:tgtEl>
                                          <p:spTgt spid="9242"/>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9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3</a:t>
            </a:r>
            <a:endParaRPr lang="en-US" dirty="0"/>
          </a:p>
        </p:txBody>
      </p:sp>
      <p:sp>
        <p:nvSpPr>
          <p:cNvPr id="3" name="İçerik Yer Tutucusu 2"/>
          <p:cNvSpPr>
            <a:spLocks noGrp="1"/>
          </p:cNvSpPr>
          <p:nvPr>
            <p:ph idx="1"/>
          </p:nvPr>
        </p:nvSpPr>
        <p:spPr/>
        <p:txBody>
          <a:bodyPr/>
          <a:lstStyle/>
          <a:p>
            <a:pPr marL="0" indent="0">
              <a:buNone/>
            </a:pPr>
            <a:r>
              <a:rPr lang="en-US" sz="2800" dirty="0"/>
              <a:t>List the name and salary of employees who can earn more than 1</a:t>
            </a:r>
            <a:r>
              <a:rPr lang="tr-TR" sz="2800" dirty="0"/>
              <a:t>0</a:t>
            </a:r>
            <a:r>
              <a:rPr lang="en-US" sz="2800" dirty="0"/>
              <a:t>00 and are in</a:t>
            </a:r>
            <a:r>
              <a:rPr lang="tr-TR" sz="2800" dirty="0"/>
              <a:t> </a:t>
            </a:r>
            <a:r>
              <a:rPr lang="en-US" sz="2800" dirty="0"/>
              <a:t>department 10 or </a:t>
            </a:r>
            <a:r>
              <a:rPr lang="tr-TR" sz="2800" dirty="0"/>
              <a:t>2</a:t>
            </a:r>
            <a:r>
              <a:rPr lang="en-US" sz="2800" dirty="0"/>
              <a:t>0. Label the columns </a:t>
            </a:r>
            <a:r>
              <a:rPr lang="tr-TR" sz="2800" dirty="0"/>
              <a:t>‘Name’</a:t>
            </a:r>
            <a:r>
              <a:rPr lang="en-US" sz="2800" dirty="0"/>
              <a:t> and</a:t>
            </a:r>
            <a:r>
              <a:rPr lang="tr-TR" sz="2800" dirty="0"/>
              <a:t> ‘</a:t>
            </a:r>
            <a:r>
              <a:rPr lang="en-US" sz="2800" dirty="0"/>
              <a:t>Monthly Salary</a:t>
            </a:r>
            <a:r>
              <a:rPr lang="tr-TR" sz="2800" dirty="0"/>
              <a:t>’</a:t>
            </a:r>
            <a:r>
              <a:rPr lang="en-US" sz="2800" dirty="0"/>
              <a:t> respectively.</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186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3</a:t>
            </a:r>
            <a:endParaRPr lang="en-US" dirty="0"/>
          </a:p>
        </p:txBody>
      </p:sp>
      <p:sp>
        <p:nvSpPr>
          <p:cNvPr id="3" name="İçerik Yer Tutucusu 2"/>
          <p:cNvSpPr>
            <a:spLocks noGrp="1"/>
          </p:cNvSpPr>
          <p:nvPr>
            <p:ph idx="1"/>
          </p:nvPr>
        </p:nvSpPr>
        <p:spPr/>
        <p:txBody>
          <a:bodyPr/>
          <a:lstStyle/>
          <a:p>
            <a:pPr marL="0" indent="0">
              <a:buNone/>
            </a:pPr>
            <a:r>
              <a:rPr lang="en-US" sz="2800" kern="1200" dirty="0">
                <a:solidFill>
                  <a:srgbClr val="FF0000"/>
                </a:solidFill>
                <a:latin typeface="Times New Roman" pitchFamily="18" charset="0"/>
              </a:rPr>
              <a:t>SELECT</a:t>
            </a:r>
            <a:r>
              <a:rPr lang="en-US" sz="2800" kern="1200" dirty="0">
                <a:latin typeface="Times New Roman" pitchFamily="18" charset="0"/>
              </a:rPr>
              <a:t> ENAME "NAME",</a:t>
            </a:r>
            <a:r>
              <a:rPr lang="tr-TR" sz="2800" kern="1200" dirty="0">
                <a:latin typeface="Times New Roman" pitchFamily="18" charset="0"/>
              </a:rPr>
              <a:t> </a:t>
            </a:r>
            <a:r>
              <a:rPr lang="en-US" sz="2800" kern="1200" dirty="0">
                <a:latin typeface="Times New Roman" pitchFamily="18" charset="0"/>
              </a:rPr>
              <a:t>SAL "MONTHLY SALARY" </a:t>
            </a:r>
            <a:endParaRPr lang="tr-TR" sz="2800" kern="1200" dirty="0">
              <a:latin typeface="Times New Roman" pitchFamily="18" charset="0"/>
            </a:endParaRPr>
          </a:p>
          <a:p>
            <a:pPr marL="0" indent="0">
              <a:buNone/>
            </a:pPr>
            <a:r>
              <a:rPr lang="en-US" sz="2800" kern="1200" dirty="0">
                <a:solidFill>
                  <a:srgbClr val="FF0000"/>
                </a:solidFill>
                <a:latin typeface="Times New Roman" pitchFamily="18" charset="0"/>
              </a:rPr>
              <a:t>FROM</a:t>
            </a:r>
            <a:r>
              <a:rPr lang="tr-TR" sz="2800" kern="1200" dirty="0">
                <a:latin typeface="Times New Roman" pitchFamily="18" charset="0"/>
              </a:rPr>
              <a:t> </a:t>
            </a:r>
            <a:r>
              <a:rPr lang="en-US" sz="2800" kern="1200" dirty="0">
                <a:latin typeface="Times New Roman" pitchFamily="18" charset="0"/>
              </a:rPr>
              <a:t>EMP </a:t>
            </a:r>
            <a:endParaRPr lang="tr-TR" sz="2800" kern="1200" dirty="0">
              <a:latin typeface="Times New Roman" pitchFamily="18" charset="0"/>
            </a:endParaRPr>
          </a:p>
          <a:p>
            <a:pPr marL="0" indent="0">
              <a:buNone/>
            </a:pPr>
            <a:r>
              <a:rPr lang="en-US" sz="2800" kern="1200" dirty="0">
                <a:solidFill>
                  <a:srgbClr val="FF0000"/>
                </a:solidFill>
                <a:latin typeface="Times New Roman" pitchFamily="18" charset="0"/>
              </a:rPr>
              <a:t>WHERE</a:t>
            </a:r>
            <a:r>
              <a:rPr lang="en-US" sz="2800" kern="1200" dirty="0">
                <a:latin typeface="Times New Roman" pitchFamily="18" charset="0"/>
              </a:rPr>
              <a:t> SAL&gt;1</a:t>
            </a:r>
            <a:r>
              <a:rPr lang="tr-TR" sz="2800" kern="1200" dirty="0">
                <a:latin typeface="Times New Roman" pitchFamily="18" charset="0"/>
              </a:rPr>
              <a:t>0</a:t>
            </a:r>
            <a:r>
              <a:rPr lang="en-US" sz="2800" kern="1200" dirty="0">
                <a:latin typeface="Times New Roman" pitchFamily="18" charset="0"/>
              </a:rPr>
              <a:t>00 AND DEPTNO</a:t>
            </a:r>
            <a:r>
              <a:rPr lang="tr-TR" sz="2800" kern="1200" dirty="0">
                <a:latin typeface="Times New Roman" pitchFamily="18" charset="0"/>
              </a:rPr>
              <a:t> </a:t>
            </a:r>
            <a:r>
              <a:rPr lang="en-US" sz="2800" kern="1200" dirty="0">
                <a:latin typeface="Times New Roman" pitchFamily="18" charset="0"/>
              </a:rPr>
              <a:t>IN(10,</a:t>
            </a:r>
            <a:r>
              <a:rPr lang="tr-TR" sz="2800" kern="1200" dirty="0">
                <a:latin typeface="Times New Roman" pitchFamily="18" charset="0"/>
              </a:rPr>
              <a:t>2</a:t>
            </a:r>
            <a:r>
              <a:rPr lang="en-US" sz="2800" kern="1200" dirty="0">
                <a:latin typeface="Times New Roman" pitchFamily="18" charset="0"/>
              </a:rPr>
              <a:t>0); </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8741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4</a:t>
            </a:r>
            <a:endParaRPr lang="en-US" dirty="0"/>
          </a:p>
        </p:txBody>
      </p:sp>
      <p:sp>
        <p:nvSpPr>
          <p:cNvPr id="3" name="İçerik Yer Tutucusu 2"/>
          <p:cNvSpPr>
            <a:spLocks noGrp="1"/>
          </p:cNvSpPr>
          <p:nvPr>
            <p:ph idx="1"/>
          </p:nvPr>
        </p:nvSpPr>
        <p:spPr/>
        <p:txBody>
          <a:bodyPr/>
          <a:lstStyle/>
          <a:p>
            <a:r>
              <a:rPr lang="en-US" dirty="0"/>
              <a:t>Display the employee name and department number of presidents or managers in alphabetical order by name</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48047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4</a:t>
            </a:r>
            <a:endParaRPr lang="en-US" dirty="0"/>
          </a:p>
        </p:txBody>
      </p:sp>
      <p:sp>
        <p:nvSpPr>
          <p:cNvPr id="3" name="İçerik Yer Tutucusu 2"/>
          <p:cNvSpPr>
            <a:spLocks noGrp="1"/>
          </p:cNvSpPr>
          <p:nvPr>
            <p:ph idx="1"/>
          </p:nvPr>
        </p:nvSpPr>
        <p:spPr/>
        <p:txBody>
          <a:bodyPr/>
          <a:lstStyle/>
          <a:p>
            <a:pPr marL="0" indent="0">
              <a:buNone/>
            </a:pPr>
            <a:r>
              <a:rPr lang="en-US" sz="2800" kern="1200" dirty="0">
                <a:solidFill>
                  <a:srgbClr val="FF0000"/>
                </a:solidFill>
                <a:latin typeface="Times New Roman" pitchFamily="18" charset="0"/>
              </a:rPr>
              <a:t>SELECT</a:t>
            </a:r>
            <a:r>
              <a:rPr lang="en-US" sz="2800" kern="1200" dirty="0">
                <a:latin typeface="Times New Roman" pitchFamily="18" charset="0"/>
              </a:rPr>
              <a:t> </a:t>
            </a:r>
            <a:r>
              <a:rPr lang="en-US" sz="2800" kern="1200" dirty="0" err="1">
                <a:latin typeface="Times New Roman" pitchFamily="18" charset="0"/>
              </a:rPr>
              <a:t>ename</a:t>
            </a:r>
            <a:r>
              <a:rPr lang="en-US" sz="2800" kern="1200" dirty="0">
                <a:latin typeface="Times New Roman" pitchFamily="18" charset="0"/>
              </a:rPr>
              <a:t>, </a:t>
            </a:r>
            <a:r>
              <a:rPr lang="en-US" sz="2800" kern="1200" dirty="0" err="1">
                <a:latin typeface="Times New Roman" pitchFamily="18" charset="0"/>
              </a:rPr>
              <a:t>deptno</a:t>
            </a:r>
            <a:endParaRPr lang="en-US" sz="2800" kern="1200" dirty="0">
              <a:latin typeface="Times New Roman" pitchFamily="18" charset="0"/>
            </a:endParaRPr>
          </a:p>
          <a:p>
            <a:pPr marL="0" indent="0">
              <a:buNone/>
            </a:pPr>
            <a:r>
              <a:rPr lang="en-US" sz="2800" kern="1200" dirty="0">
                <a:solidFill>
                  <a:srgbClr val="FF0000"/>
                </a:solidFill>
                <a:latin typeface="Times New Roman" pitchFamily="18" charset="0"/>
              </a:rPr>
              <a:t>FROM</a:t>
            </a:r>
            <a:r>
              <a:rPr lang="en-US" sz="2800" kern="1200" dirty="0">
                <a:latin typeface="Times New Roman" pitchFamily="18" charset="0"/>
              </a:rPr>
              <a:t> </a:t>
            </a:r>
            <a:r>
              <a:rPr lang="en-US" sz="2800" kern="1200" dirty="0" err="1">
                <a:latin typeface="Times New Roman" pitchFamily="18" charset="0"/>
              </a:rPr>
              <a:t>emp</a:t>
            </a:r>
            <a:endParaRPr lang="en-US" sz="2800" kern="1200" dirty="0">
              <a:latin typeface="Times New Roman" pitchFamily="18" charset="0"/>
            </a:endParaRPr>
          </a:p>
          <a:p>
            <a:pPr marL="0" indent="0">
              <a:buNone/>
            </a:pPr>
            <a:r>
              <a:rPr lang="en-US" sz="2800" kern="1200" dirty="0">
                <a:solidFill>
                  <a:srgbClr val="FF0000"/>
                </a:solidFill>
                <a:latin typeface="Times New Roman" pitchFamily="18" charset="0"/>
              </a:rPr>
              <a:t>WHERE</a:t>
            </a:r>
            <a:r>
              <a:rPr lang="en-US" sz="2800" kern="1200" dirty="0">
                <a:latin typeface="Times New Roman" pitchFamily="18" charset="0"/>
              </a:rPr>
              <a:t> </a:t>
            </a:r>
            <a:r>
              <a:rPr lang="tr-TR" sz="2800" kern="1200" dirty="0" err="1">
                <a:latin typeface="Times New Roman" pitchFamily="18" charset="0"/>
              </a:rPr>
              <a:t>job</a:t>
            </a:r>
            <a:r>
              <a:rPr lang="en-US" sz="2800" kern="1200" dirty="0">
                <a:latin typeface="Times New Roman" pitchFamily="18" charset="0"/>
              </a:rPr>
              <a:t> IN (</a:t>
            </a:r>
            <a:r>
              <a:rPr lang="tr-TR" sz="2800" kern="1200" dirty="0">
                <a:latin typeface="Times New Roman" pitchFamily="18" charset="0"/>
              </a:rPr>
              <a:t>‘PRESIDENT’</a:t>
            </a:r>
            <a:r>
              <a:rPr lang="en-US" sz="2800" kern="1200" dirty="0">
                <a:latin typeface="Times New Roman" pitchFamily="18" charset="0"/>
              </a:rPr>
              <a:t>, </a:t>
            </a:r>
            <a:r>
              <a:rPr lang="tr-TR" sz="2800" kern="1200" dirty="0">
                <a:latin typeface="Times New Roman" pitchFamily="18" charset="0"/>
              </a:rPr>
              <a:t>‘MANAGER’</a:t>
            </a:r>
            <a:r>
              <a:rPr lang="en-US" sz="2800" kern="1200" dirty="0">
                <a:latin typeface="Times New Roman" pitchFamily="18" charset="0"/>
              </a:rPr>
              <a:t>)</a:t>
            </a:r>
          </a:p>
          <a:p>
            <a:pPr marL="0" indent="0">
              <a:buNone/>
            </a:pPr>
            <a:r>
              <a:rPr lang="en-US" sz="2800" kern="1200" dirty="0">
                <a:solidFill>
                  <a:srgbClr val="FF0000"/>
                </a:solidFill>
                <a:latin typeface="Times New Roman" pitchFamily="18" charset="0"/>
              </a:rPr>
              <a:t>ORDER BY </a:t>
            </a:r>
            <a:r>
              <a:rPr lang="en-US" sz="2800" kern="1200" dirty="0" err="1">
                <a:latin typeface="Times New Roman" pitchFamily="18" charset="0"/>
              </a:rPr>
              <a:t>ename</a:t>
            </a:r>
            <a:r>
              <a:rPr lang="en-US" sz="2800" kern="1200" dirty="0">
                <a:latin typeface="Times New Roman" pitchFamily="18" charset="0"/>
              </a:rPr>
              <a:t>;</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344272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5</a:t>
            </a:r>
            <a:endParaRPr lang="en-US" dirty="0"/>
          </a:p>
        </p:txBody>
      </p:sp>
      <p:sp>
        <p:nvSpPr>
          <p:cNvPr id="3" name="İçerik Yer Tutucusu 2"/>
          <p:cNvSpPr>
            <a:spLocks noGrp="1"/>
          </p:cNvSpPr>
          <p:nvPr>
            <p:ph idx="1"/>
          </p:nvPr>
        </p:nvSpPr>
        <p:spPr/>
        <p:txBody>
          <a:bodyPr/>
          <a:lstStyle/>
          <a:p>
            <a:r>
              <a:rPr lang="en-US" dirty="0"/>
              <a:t>Display the name, job and salary for all employees whose salary is not equal to $1000, $3000, or $5000.</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301009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5</a:t>
            </a:r>
            <a:endParaRPr lang="en-US" dirty="0"/>
          </a:p>
        </p:txBody>
      </p:sp>
      <p:sp>
        <p:nvSpPr>
          <p:cNvPr id="3" name="İçerik Yer Tutucusu 2"/>
          <p:cNvSpPr>
            <a:spLocks noGrp="1"/>
          </p:cNvSpPr>
          <p:nvPr>
            <p:ph idx="1"/>
          </p:nvPr>
        </p:nvSpPr>
        <p:spPr/>
        <p:txBody>
          <a:bodyPr/>
          <a:lstStyle/>
          <a:p>
            <a:pPr marL="0" indent="0">
              <a:buNone/>
            </a:pPr>
            <a:r>
              <a:rPr lang="tr-TR" kern="1200" dirty="0">
                <a:solidFill>
                  <a:srgbClr val="FF0000"/>
                </a:solidFill>
                <a:latin typeface="Times New Roman" pitchFamily="18" charset="0"/>
              </a:rPr>
              <a:t>S</a:t>
            </a:r>
            <a:r>
              <a:rPr lang="en-US" kern="1200" dirty="0">
                <a:solidFill>
                  <a:srgbClr val="FF0000"/>
                </a:solidFill>
                <a:latin typeface="Times New Roman" pitchFamily="18" charset="0"/>
              </a:rPr>
              <a:t>ELECT </a:t>
            </a:r>
            <a:r>
              <a:rPr lang="en-US" kern="1200" dirty="0" err="1">
                <a:latin typeface="Times New Roman" pitchFamily="18" charset="0"/>
              </a:rPr>
              <a:t>ename</a:t>
            </a:r>
            <a:r>
              <a:rPr lang="en-US" kern="1200" dirty="0">
                <a:latin typeface="Times New Roman" pitchFamily="18" charset="0"/>
              </a:rPr>
              <a:t>, job, </a:t>
            </a:r>
            <a:r>
              <a:rPr lang="en-US" kern="1200" dirty="0" err="1">
                <a:latin typeface="Times New Roman" pitchFamily="18" charset="0"/>
              </a:rPr>
              <a:t>sal</a:t>
            </a:r>
            <a:endParaRPr lang="en-US" kern="1200" dirty="0">
              <a:latin typeface="Times New Roman" pitchFamily="18" charset="0"/>
            </a:endParaRPr>
          </a:p>
          <a:p>
            <a:pPr marL="0" indent="0">
              <a:buNone/>
            </a:pPr>
            <a:r>
              <a:rPr lang="en-US" kern="1200" dirty="0">
                <a:solidFill>
                  <a:srgbClr val="FF0000"/>
                </a:solidFill>
                <a:latin typeface="Times New Roman" pitchFamily="18" charset="0"/>
              </a:rPr>
              <a:t>FROM</a:t>
            </a:r>
            <a:r>
              <a:rPr lang="en-US" kern="1200" dirty="0">
                <a:latin typeface="Times New Roman" pitchFamily="18" charset="0"/>
              </a:rPr>
              <a:t> </a:t>
            </a:r>
            <a:r>
              <a:rPr lang="en-US" kern="1200" dirty="0" err="1">
                <a:latin typeface="Times New Roman" pitchFamily="18" charset="0"/>
              </a:rPr>
              <a:t>emp</a:t>
            </a:r>
            <a:endParaRPr lang="en-US" kern="1200" dirty="0">
              <a:latin typeface="Times New Roman" pitchFamily="18" charset="0"/>
            </a:endParaRPr>
          </a:p>
          <a:p>
            <a:pPr marL="0" indent="0">
              <a:buNone/>
            </a:pPr>
            <a:r>
              <a:rPr lang="en-US" kern="1200" dirty="0">
                <a:solidFill>
                  <a:srgbClr val="FF0000"/>
                </a:solidFill>
                <a:latin typeface="Times New Roman" pitchFamily="18" charset="0"/>
              </a:rPr>
              <a:t>WHERE</a:t>
            </a:r>
            <a:r>
              <a:rPr lang="en-US" kern="1200" dirty="0">
                <a:latin typeface="Times New Roman" pitchFamily="18" charset="0"/>
              </a:rPr>
              <a:t> </a:t>
            </a:r>
            <a:r>
              <a:rPr lang="en-US" kern="1200" dirty="0" err="1">
                <a:latin typeface="Times New Roman" pitchFamily="18" charset="0"/>
              </a:rPr>
              <a:t>sal</a:t>
            </a:r>
            <a:r>
              <a:rPr lang="en-US" kern="1200" dirty="0">
                <a:latin typeface="Times New Roman" pitchFamily="18" charset="0"/>
              </a:rPr>
              <a:t> </a:t>
            </a:r>
            <a:r>
              <a:rPr lang="en-US" kern="1200" dirty="0">
                <a:solidFill>
                  <a:srgbClr val="FF0000"/>
                </a:solidFill>
                <a:latin typeface="Times New Roman" pitchFamily="18" charset="0"/>
              </a:rPr>
              <a:t>NOT IN </a:t>
            </a:r>
            <a:r>
              <a:rPr lang="en-US" kern="1200" dirty="0">
                <a:latin typeface="Times New Roman" pitchFamily="18" charset="0"/>
              </a:rPr>
              <a:t>(1000, 3000, 5000);</a:t>
            </a:r>
          </a:p>
          <a:p>
            <a:pPr marL="0" indent="0">
              <a:buNone/>
            </a:pPr>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20685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3- Single-Row Functions</a:t>
            </a:r>
            <a:endParaRPr lang="tr-TR" sz="4800"/>
          </a:p>
        </p:txBody>
      </p:sp>
      <p:grpSp>
        <p:nvGrpSpPr>
          <p:cNvPr id="91139" name="Group 3"/>
          <p:cNvGrpSpPr>
            <a:grpSpLocks/>
          </p:cNvGrpSpPr>
          <p:nvPr/>
        </p:nvGrpSpPr>
        <p:grpSpPr bwMode="auto">
          <a:xfrm>
            <a:off x="8386763" y="6324600"/>
            <a:ext cx="414337" cy="292100"/>
            <a:chOff x="5283" y="3984"/>
            <a:chExt cx="261" cy="184"/>
          </a:xfrm>
        </p:grpSpPr>
        <p:sp>
          <p:nvSpPr>
            <p:cNvPr id="91140"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1141"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1142"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1143"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1144"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1145"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1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93186" name="Rectangle 2"/>
          <p:cNvSpPr>
            <a:spLocks noGrp="1" noChangeArrowheads="1"/>
          </p:cNvSpPr>
          <p:nvPr>
            <p:ph type="title"/>
          </p:nvPr>
        </p:nvSpPr>
        <p:spPr>
          <a:xfrm>
            <a:off x="939800" y="368300"/>
            <a:ext cx="7712075" cy="881063"/>
          </a:xfrm>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effectLst>
                  <a:outerShdw blurRad="38100" dist="38100" dir="2700000" algn="tl">
                    <a:srgbClr val="C0C0C0"/>
                  </a:outerShdw>
                </a:effectLst>
                <a:latin typeface="Arial" charset="0"/>
              </a:rPr>
              <a:t>Using Case Conversion Functions</a:t>
            </a:r>
            <a:endParaRPr lang="tr-TR" dirty="0"/>
          </a:p>
        </p:txBody>
      </p:sp>
      <p:sp>
        <p:nvSpPr>
          <p:cNvPr id="93187" name="Rectangle 3"/>
          <p:cNvSpPr>
            <a:spLocks noGrp="1" noChangeArrowheads="1"/>
          </p:cNvSpPr>
          <p:nvPr>
            <p:ph type="body" idx="1"/>
          </p:nvPr>
        </p:nvSpPr>
        <p:spPr>
          <a:xfrm>
            <a:off x="968375" y="125095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Display the employee number, name, and department number for employee Blake.</a:t>
            </a:r>
          </a:p>
        </p:txBody>
      </p:sp>
      <p:sp>
        <p:nvSpPr>
          <p:cNvPr id="9318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deptno         </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 'blake';</a:t>
            </a:r>
          </a:p>
          <a:p>
            <a:pPr>
              <a:tabLst>
                <a:tab pos="1200150" algn="l"/>
              </a:tabLst>
            </a:pPr>
            <a:r>
              <a:rPr lang="tr-TR" sz="1800" b="1">
                <a:solidFill>
                  <a:srgbClr val="FF3300"/>
                </a:solidFill>
                <a:effectLst>
                  <a:outerShdw blurRad="38100" dist="38100" dir="2700000" algn="tl">
                    <a:srgbClr val="000000"/>
                  </a:outerShdw>
                </a:effectLst>
                <a:latin typeface="Courier New" pitchFamily="49" charset="0"/>
              </a:rPr>
              <a:t>no rows selected</a:t>
            </a:r>
          </a:p>
        </p:txBody>
      </p:sp>
      <p:sp>
        <p:nvSpPr>
          <p:cNvPr id="93189" name="Rectangle 5"/>
          <p:cNvSpPr>
            <a:spLocks noChangeArrowheads="1"/>
          </p:cNvSpPr>
          <p:nvPr/>
        </p:nvSpPr>
        <p:spPr bwMode="blackWhite">
          <a:xfrm>
            <a:off x="914400" y="3813175"/>
            <a:ext cx="7356475" cy="1095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93190" name="Rectangle 6"/>
          <p:cNvSpPr>
            <a:spLocks noChangeArrowheads="1"/>
          </p:cNvSpPr>
          <p:nvPr/>
        </p:nvSpPr>
        <p:spPr bwMode="blackWhite">
          <a:xfrm>
            <a:off x="925513" y="517683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    EMPNO ENAME         DEPTNO</a:t>
            </a:r>
          </a:p>
          <a:p>
            <a:pPr>
              <a:lnSpc>
                <a:spcPct val="90000"/>
              </a:lnSpc>
              <a:tabLst>
                <a:tab pos="1200150" algn="l"/>
              </a:tabLst>
            </a:pPr>
            <a:r>
              <a:rPr lang="tr-TR" sz="1800" b="1">
                <a:solidFill>
                  <a:srgbClr val="000000"/>
                </a:solidFill>
                <a:effectLst/>
                <a:latin typeface="Courier New" pitchFamily="49" charset="0"/>
              </a:rPr>
              <a:t>--------- ---------- ---------</a:t>
            </a:r>
          </a:p>
          <a:p>
            <a:pPr>
              <a:lnSpc>
                <a:spcPct val="90000"/>
              </a:lnSpc>
              <a:tabLst>
                <a:tab pos="1200150" algn="l"/>
              </a:tabLst>
            </a:pPr>
            <a:r>
              <a:rPr lang="tr-TR" sz="1800" b="1">
                <a:solidFill>
                  <a:srgbClr val="000000"/>
                </a:solidFill>
                <a:effectLst/>
                <a:latin typeface="Courier New" pitchFamily="49" charset="0"/>
              </a:rPr>
              <a:t>     7698 BLAKE             30</a:t>
            </a:r>
          </a:p>
        </p:txBody>
      </p:sp>
      <p:sp>
        <p:nvSpPr>
          <p:cNvPr id="93191" name="Rectangle 7"/>
          <p:cNvSpPr>
            <a:spLocks noChangeArrowheads="1"/>
          </p:cNvSpPr>
          <p:nvPr/>
        </p:nvSpPr>
        <p:spPr bwMode="ltGray">
          <a:xfrm>
            <a:off x="2789238" y="4489450"/>
            <a:ext cx="3260725"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3192" name="Rectangle 8"/>
          <p:cNvSpPr>
            <a:spLocks noChangeArrowheads="1"/>
          </p:cNvSpPr>
          <p:nvPr/>
        </p:nvSpPr>
        <p:spPr bwMode="blackWhite">
          <a:xfrm>
            <a:off x="928688" y="3800475"/>
            <a:ext cx="7381875" cy="11207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empno, ename,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 UPPER('blake');</a:t>
            </a:r>
          </a:p>
        </p:txBody>
      </p:sp>
      <p:grpSp>
        <p:nvGrpSpPr>
          <p:cNvPr id="93193" name="Group 9"/>
          <p:cNvGrpSpPr>
            <a:grpSpLocks/>
          </p:cNvGrpSpPr>
          <p:nvPr/>
        </p:nvGrpSpPr>
        <p:grpSpPr bwMode="auto">
          <a:xfrm>
            <a:off x="8386763" y="6324600"/>
            <a:ext cx="414337" cy="292100"/>
            <a:chOff x="5283" y="3984"/>
            <a:chExt cx="261" cy="184"/>
          </a:xfrm>
        </p:grpSpPr>
        <p:sp>
          <p:nvSpPr>
            <p:cNvPr id="9319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319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319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319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319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319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3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3188"/>
                                        </p:tgtEl>
                                        <p:attrNameLst>
                                          <p:attrName>style.visibility</p:attrName>
                                        </p:attrNameLst>
                                      </p:cBhvr>
                                      <p:to>
                                        <p:strVal val="visible"/>
                                      </p:to>
                                    </p:set>
                                    <p:anim calcmode="lin" valueType="num">
                                      <p:cBhvr additive="base">
                                        <p:cTn id="11" dur="500" fill="hold"/>
                                        <p:tgtEl>
                                          <p:spTgt spid="93188"/>
                                        </p:tgtEl>
                                        <p:attrNameLst>
                                          <p:attrName>ppt_x</p:attrName>
                                        </p:attrNameLst>
                                      </p:cBhvr>
                                      <p:tavLst>
                                        <p:tav tm="0">
                                          <p:val>
                                            <p:strVal val="#ppt_x"/>
                                          </p:val>
                                        </p:tav>
                                        <p:tav tm="100000">
                                          <p:val>
                                            <p:strVal val="#ppt_x"/>
                                          </p:val>
                                        </p:tav>
                                      </p:tavLst>
                                    </p:anim>
                                    <p:anim calcmode="lin" valueType="num">
                                      <p:cBhvr additive="base">
                                        <p:cTn id="12"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3189"/>
                                        </p:tgtEl>
                                        <p:attrNameLst>
                                          <p:attrName>style.visibility</p:attrName>
                                        </p:attrNameLst>
                                      </p:cBhvr>
                                      <p:to>
                                        <p:strVal val="visible"/>
                                      </p:to>
                                    </p:set>
                                    <p:anim calcmode="lin" valueType="num">
                                      <p:cBhvr additive="base">
                                        <p:cTn id="17" dur="500" fill="hold"/>
                                        <p:tgtEl>
                                          <p:spTgt spid="93189"/>
                                        </p:tgtEl>
                                        <p:attrNameLst>
                                          <p:attrName>ppt_x</p:attrName>
                                        </p:attrNameLst>
                                      </p:cBhvr>
                                      <p:tavLst>
                                        <p:tav tm="0">
                                          <p:val>
                                            <p:strVal val="#ppt_x"/>
                                          </p:val>
                                        </p:tav>
                                        <p:tav tm="100000">
                                          <p:val>
                                            <p:strVal val="#ppt_x"/>
                                          </p:val>
                                        </p:tav>
                                      </p:tavLst>
                                    </p:anim>
                                    <p:anim calcmode="lin" valueType="num">
                                      <p:cBhvr additive="base">
                                        <p:cTn id="1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3190"/>
                                        </p:tgtEl>
                                        <p:attrNameLst>
                                          <p:attrName>style.visibility</p:attrName>
                                        </p:attrNameLst>
                                      </p:cBhvr>
                                      <p:to>
                                        <p:strVal val="visible"/>
                                      </p:to>
                                    </p:set>
                                    <p:anim calcmode="lin" valueType="num">
                                      <p:cBhvr additive="base">
                                        <p:cTn id="23" dur="500" fill="hold"/>
                                        <p:tgtEl>
                                          <p:spTgt spid="93190"/>
                                        </p:tgtEl>
                                        <p:attrNameLst>
                                          <p:attrName>ppt_x</p:attrName>
                                        </p:attrNameLst>
                                      </p:cBhvr>
                                      <p:tavLst>
                                        <p:tav tm="0">
                                          <p:val>
                                            <p:strVal val="#ppt_x"/>
                                          </p:val>
                                        </p:tav>
                                        <p:tav tm="100000">
                                          <p:val>
                                            <p:strVal val="#ppt_x"/>
                                          </p:val>
                                        </p:tav>
                                      </p:tavLst>
                                    </p:anim>
                                    <p:anim calcmode="lin" valueType="num">
                                      <p:cBhvr additive="base">
                                        <p:cTn id="24"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3191"/>
                                        </p:tgtEl>
                                        <p:attrNameLst>
                                          <p:attrName>style.visibility</p:attrName>
                                        </p:attrNameLst>
                                      </p:cBhvr>
                                      <p:to>
                                        <p:strVal val="visible"/>
                                      </p:to>
                                    </p:set>
                                    <p:anim calcmode="lin" valueType="num">
                                      <p:cBhvr additive="base">
                                        <p:cTn id="29" dur="500" fill="hold"/>
                                        <p:tgtEl>
                                          <p:spTgt spid="93191"/>
                                        </p:tgtEl>
                                        <p:attrNameLst>
                                          <p:attrName>ppt_x</p:attrName>
                                        </p:attrNameLst>
                                      </p:cBhvr>
                                      <p:tavLst>
                                        <p:tav tm="0">
                                          <p:val>
                                            <p:strVal val="#ppt_x"/>
                                          </p:val>
                                        </p:tav>
                                        <p:tav tm="100000">
                                          <p:val>
                                            <p:strVal val="#ppt_x"/>
                                          </p:val>
                                        </p:tav>
                                      </p:tavLst>
                                    </p:anim>
                                    <p:anim calcmode="lin" valueType="num">
                                      <p:cBhvr additive="base">
                                        <p:cTn id="30"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3192"/>
                                        </p:tgtEl>
                                        <p:attrNameLst>
                                          <p:attrName>style.visibility</p:attrName>
                                        </p:attrNameLst>
                                      </p:cBhvr>
                                      <p:to>
                                        <p:strVal val="visible"/>
                                      </p:to>
                                    </p:set>
                                    <p:anim calcmode="lin" valueType="num">
                                      <p:cBhvr additive="base">
                                        <p:cTn id="35" dur="500" fill="hold"/>
                                        <p:tgtEl>
                                          <p:spTgt spid="93192"/>
                                        </p:tgtEl>
                                        <p:attrNameLst>
                                          <p:attrName>ppt_x</p:attrName>
                                        </p:attrNameLst>
                                      </p:cBhvr>
                                      <p:tavLst>
                                        <p:tav tm="0">
                                          <p:val>
                                            <p:strVal val="#ppt_x"/>
                                          </p:val>
                                        </p:tav>
                                        <p:tav tm="100000">
                                          <p:val>
                                            <p:strVal val="#ppt_x"/>
                                          </p:val>
                                        </p:tav>
                                      </p:tavLst>
                                    </p:anim>
                                    <p:anim calcmode="lin" valueType="num">
                                      <p:cBhvr additive="base">
                                        <p:cTn id="36"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89" grpId="0" animBg="1"/>
      <p:bldP spid="93190" grpId="0" animBg="1"/>
      <p:bldP spid="93191" grpId="0" animBg="1"/>
      <p:bldP spid="931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95234"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5235"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523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Character Manipulation Functions</a:t>
            </a:r>
            <a:endParaRPr lang="tr-TR"/>
          </a:p>
        </p:txBody>
      </p:sp>
      <p:grpSp>
        <p:nvGrpSpPr>
          <p:cNvPr id="95237" name="Group 5"/>
          <p:cNvGrpSpPr>
            <a:grpSpLocks/>
          </p:cNvGrpSpPr>
          <p:nvPr/>
        </p:nvGrpSpPr>
        <p:grpSpPr bwMode="auto">
          <a:xfrm>
            <a:off x="2374900" y="2192338"/>
            <a:ext cx="3860800" cy="2976562"/>
            <a:chOff x="1496" y="1381"/>
            <a:chExt cx="2432" cy="1875"/>
          </a:xfrm>
        </p:grpSpPr>
        <p:sp>
          <p:nvSpPr>
            <p:cNvPr id="95238" name="Rectangle 6"/>
            <p:cNvSpPr>
              <a:spLocks noChangeArrowheads="1"/>
            </p:cNvSpPr>
            <p:nvPr/>
          </p:nvSpPr>
          <p:spPr bwMode="ltGray">
            <a:xfrm>
              <a:off x="2256" y="1381"/>
              <a:ext cx="1672" cy="22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5239" name="Rectangle 7"/>
            <p:cNvSpPr>
              <a:spLocks noChangeArrowheads="1"/>
            </p:cNvSpPr>
            <p:nvPr/>
          </p:nvSpPr>
          <p:spPr bwMode="ltGray">
            <a:xfrm>
              <a:off x="1496" y="2377"/>
              <a:ext cx="1519" cy="879"/>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95240" name="Group 8"/>
          <p:cNvGrpSpPr>
            <a:grpSpLocks/>
          </p:cNvGrpSpPr>
          <p:nvPr/>
        </p:nvGrpSpPr>
        <p:grpSpPr bwMode="auto">
          <a:xfrm>
            <a:off x="4838700" y="2190750"/>
            <a:ext cx="3479800" cy="2978150"/>
            <a:chOff x="3048" y="1380"/>
            <a:chExt cx="2192" cy="1876"/>
          </a:xfrm>
        </p:grpSpPr>
        <p:sp>
          <p:nvSpPr>
            <p:cNvPr id="95241" name="Rectangle 9"/>
            <p:cNvSpPr>
              <a:spLocks noChangeArrowheads="1"/>
            </p:cNvSpPr>
            <p:nvPr/>
          </p:nvSpPr>
          <p:spPr bwMode="ltGray">
            <a:xfrm>
              <a:off x="4048" y="1380"/>
              <a:ext cx="1192" cy="226"/>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95242" name="Rectangle 10"/>
            <p:cNvSpPr>
              <a:spLocks noChangeArrowheads="1"/>
            </p:cNvSpPr>
            <p:nvPr/>
          </p:nvSpPr>
          <p:spPr bwMode="ltGray">
            <a:xfrm>
              <a:off x="3048" y="2376"/>
              <a:ext cx="1040" cy="880"/>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95243" name="Group 11"/>
          <p:cNvGrpSpPr>
            <a:grpSpLocks/>
          </p:cNvGrpSpPr>
          <p:nvPr/>
        </p:nvGrpSpPr>
        <p:grpSpPr bwMode="auto">
          <a:xfrm>
            <a:off x="2654300" y="2587625"/>
            <a:ext cx="5918200" cy="2581275"/>
            <a:chOff x="1672" y="1630"/>
            <a:chExt cx="3728" cy="1626"/>
          </a:xfrm>
        </p:grpSpPr>
        <p:sp>
          <p:nvSpPr>
            <p:cNvPr id="95244" name="Rectangle 12"/>
            <p:cNvSpPr>
              <a:spLocks noChangeArrowheads="1"/>
            </p:cNvSpPr>
            <p:nvPr/>
          </p:nvSpPr>
          <p:spPr bwMode="ltGray">
            <a:xfrm>
              <a:off x="1672" y="1630"/>
              <a:ext cx="1512" cy="180"/>
            </a:xfrm>
            <a:prstGeom prst="rect">
              <a:avLst/>
            </a:prstGeom>
            <a:solidFill>
              <a:srgbClr val="0066CC">
                <a:alpha val="50000"/>
              </a:srgbClr>
            </a:solidFill>
            <a:ln w="9525">
              <a:noFill/>
              <a:miter lim="800000"/>
              <a:headEnd/>
              <a:tailEnd/>
            </a:ln>
            <a:effectLst/>
          </p:spPr>
          <p:txBody>
            <a:bodyPr wrap="none" anchor="ctr"/>
            <a:lstStyle/>
            <a:p>
              <a:endParaRPr lang="tr-TR"/>
            </a:p>
          </p:txBody>
        </p:sp>
        <p:sp>
          <p:nvSpPr>
            <p:cNvPr id="95245" name="Rectangle 13"/>
            <p:cNvSpPr>
              <a:spLocks noChangeArrowheads="1"/>
            </p:cNvSpPr>
            <p:nvPr/>
          </p:nvSpPr>
          <p:spPr bwMode="ltGray">
            <a:xfrm>
              <a:off x="4120" y="2376"/>
              <a:ext cx="1280" cy="880"/>
            </a:xfrm>
            <a:prstGeom prst="rect">
              <a:avLst/>
            </a:prstGeom>
            <a:solidFill>
              <a:srgbClr val="0066CC">
                <a:alpha val="50000"/>
              </a:srgbClr>
            </a:solidFill>
            <a:ln w="9525">
              <a:noFill/>
              <a:miter lim="800000"/>
              <a:headEnd/>
              <a:tailEnd/>
            </a:ln>
            <a:effectLst/>
          </p:spPr>
          <p:txBody>
            <a:bodyPr wrap="none" anchor="ctr"/>
            <a:lstStyle/>
            <a:p>
              <a:endParaRPr lang="tr-TR"/>
            </a:p>
          </p:txBody>
        </p:sp>
      </p:grpSp>
      <p:sp>
        <p:nvSpPr>
          <p:cNvPr id="95246" name="Rectangle 14"/>
          <p:cNvSpPr>
            <a:spLocks noChangeArrowheads="1"/>
          </p:cNvSpPr>
          <p:nvPr/>
        </p:nvSpPr>
        <p:spPr bwMode="blackWhite">
          <a:xfrm>
            <a:off x="950913" y="2155825"/>
            <a:ext cx="7315200" cy="1355725"/>
          </a:xfrm>
          <a:prstGeom prst="rect">
            <a:avLst/>
          </a:prstGeom>
          <a:noFill/>
          <a:ln w="9525">
            <a:noFill/>
            <a:miter lim="800000"/>
            <a:headEnd/>
            <a:tailEnd/>
          </a:ln>
          <a:effectLst/>
        </p:spPr>
        <p:txBody>
          <a:bodyPr wrap="none" lIns="92075" tIns="46038" rIns="92075" bIns="46038" anchor="ctr"/>
          <a:lstStyle/>
          <a:p>
            <a:pPr>
              <a:lnSpc>
                <a:spcPct val="110000"/>
              </a:lnSpc>
              <a:tabLst>
                <a:tab pos="1663700" algn="l"/>
              </a:tabLst>
            </a:pPr>
            <a:r>
              <a:rPr lang="tr-TR" sz="1800" b="1">
                <a:solidFill>
                  <a:srgbClr val="000000"/>
                </a:solidFill>
                <a:effectLst/>
                <a:latin typeface="Courier New" pitchFamily="49" charset="0"/>
              </a:rPr>
              <a:t>SQL&gt; SELECT ename, CONCAT (ename, job), LENGTH(ename),</a:t>
            </a:r>
          </a:p>
          <a:p>
            <a:pPr>
              <a:lnSpc>
                <a:spcPct val="110000"/>
              </a:lnSpc>
              <a:tabLst>
                <a:tab pos="1663700" algn="l"/>
              </a:tabLst>
            </a:pPr>
            <a:r>
              <a:rPr lang="tr-TR" sz="1800" b="1">
                <a:solidFill>
                  <a:srgbClr val="000000"/>
                </a:solidFill>
                <a:effectLst/>
                <a:latin typeface="Courier New" pitchFamily="49" charset="0"/>
              </a:rPr>
              <a:t>   2 	INSTR(ename, 'A')</a:t>
            </a:r>
          </a:p>
          <a:p>
            <a:pPr>
              <a:lnSpc>
                <a:spcPct val="110000"/>
              </a:lnSpc>
              <a:tabLst>
                <a:tab pos="1663700" algn="l"/>
              </a:tabLst>
            </a:pPr>
            <a:r>
              <a:rPr lang="tr-TR" sz="1800" b="1">
                <a:solidFill>
                  <a:srgbClr val="000000"/>
                </a:solidFill>
                <a:effectLst/>
                <a:latin typeface="Courier New" pitchFamily="49" charset="0"/>
              </a:rPr>
              <a:t>   3 FROM   emp</a:t>
            </a:r>
          </a:p>
          <a:p>
            <a:pPr>
              <a:lnSpc>
                <a:spcPct val="110000"/>
              </a:lnSpc>
              <a:tabLst>
                <a:tab pos="1663700" algn="l"/>
              </a:tabLst>
            </a:pPr>
            <a:r>
              <a:rPr lang="tr-TR" sz="1800" b="1">
                <a:solidFill>
                  <a:srgbClr val="000000"/>
                </a:solidFill>
                <a:effectLst/>
                <a:latin typeface="Courier New" pitchFamily="49" charset="0"/>
              </a:rPr>
              <a:t>   4 WHERE</a:t>
            </a:r>
          </a:p>
        </p:txBody>
      </p:sp>
      <p:sp>
        <p:nvSpPr>
          <p:cNvPr id="95247" name="Rectangle 15"/>
          <p:cNvSpPr>
            <a:spLocks noChangeArrowheads="1"/>
          </p:cNvSpPr>
          <p:nvPr/>
        </p:nvSpPr>
        <p:spPr bwMode="auto">
          <a:xfrm>
            <a:off x="2654300" y="3125788"/>
            <a:ext cx="3454400" cy="288925"/>
          </a:xfrm>
          <a:prstGeom prst="rect">
            <a:avLst/>
          </a:prstGeom>
          <a:solidFill>
            <a:srgbClr val="CC9900">
              <a:alpha val="50000"/>
            </a:srgbClr>
          </a:solidFill>
          <a:ln w="9525">
            <a:noFill/>
            <a:miter lim="800000"/>
            <a:headEnd/>
            <a:tailEnd/>
          </a:ln>
          <a:effectLst/>
        </p:spPr>
        <p:txBody>
          <a:bodyPr wrap="none" anchor="ctr"/>
          <a:lstStyle/>
          <a:p>
            <a:endParaRPr lang="tr-TR"/>
          </a:p>
        </p:txBody>
      </p:sp>
      <p:sp>
        <p:nvSpPr>
          <p:cNvPr id="95248" name="Rectangle 16"/>
          <p:cNvSpPr>
            <a:spLocks noChangeArrowheads="1"/>
          </p:cNvSpPr>
          <p:nvPr/>
        </p:nvSpPr>
        <p:spPr bwMode="auto">
          <a:xfrm>
            <a:off x="2597150" y="3048000"/>
            <a:ext cx="3751263" cy="422275"/>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800" b="1" dirty="0">
                <a:solidFill>
                  <a:srgbClr val="000000"/>
                </a:solidFill>
                <a:effectLst/>
                <a:latin typeface="Courier New" pitchFamily="49" charset="0"/>
              </a:rPr>
              <a:t>SUBSTR(job,1,5) = 'SALES';</a:t>
            </a:r>
          </a:p>
        </p:txBody>
      </p:sp>
      <p:sp>
        <p:nvSpPr>
          <p:cNvPr id="95249" name="Rectangle 17"/>
          <p:cNvSpPr>
            <a:spLocks noChangeArrowheads="1"/>
          </p:cNvSpPr>
          <p:nvPr/>
        </p:nvSpPr>
        <p:spPr bwMode="blackWhite">
          <a:xfrm>
            <a:off x="1014413" y="3692525"/>
            <a:ext cx="7653337" cy="1558925"/>
          </a:xfrm>
          <a:prstGeom prst="rect">
            <a:avLst/>
          </a:prstGeom>
          <a:noFill/>
          <a:ln w="9525">
            <a:noFill/>
            <a:miter lim="800000"/>
            <a:headEnd/>
            <a:tailEnd/>
          </a:ln>
          <a:effectLst/>
        </p:spPr>
        <p:txBody>
          <a:bodyPr lIns="92075" tIns="46038" rIns="92075" bIns="46038">
            <a:spAutoFit/>
          </a:bodyPr>
          <a:lstStyle/>
          <a:p>
            <a:pPr>
              <a:tabLst>
                <a:tab pos="1200150" algn="l"/>
              </a:tabLst>
            </a:pPr>
            <a:r>
              <a:rPr lang="tr-TR" sz="1600" b="1" dirty="0">
                <a:solidFill>
                  <a:srgbClr val="000000"/>
                </a:solidFill>
                <a:effectLst/>
                <a:latin typeface="Courier New" pitchFamily="49" charset="0"/>
              </a:rPr>
              <a:t>ENAME      CONCAT(ENAME,JOB)   LENGTH(ENAME) INSTR(ENAME,'A')</a:t>
            </a:r>
          </a:p>
          <a:p>
            <a:pPr>
              <a:tabLst>
                <a:tab pos="1200150" algn="l"/>
              </a:tabLst>
            </a:pPr>
            <a:r>
              <a:rPr lang="tr-TR" sz="1600" b="1" dirty="0">
                <a:solidFill>
                  <a:srgbClr val="000000"/>
                </a:solidFill>
                <a:effectLst/>
                <a:latin typeface="Courier New" pitchFamily="49" charset="0"/>
              </a:rPr>
              <a:t>---------- ------------------- ------------- ----------------</a:t>
            </a:r>
          </a:p>
          <a:p>
            <a:pPr>
              <a:tabLst>
                <a:tab pos="1200150" algn="l"/>
              </a:tabLst>
            </a:pPr>
            <a:r>
              <a:rPr lang="tr-TR" sz="1600" b="1" dirty="0">
                <a:solidFill>
                  <a:srgbClr val="000000"/>
                </a:solidFill>
                <a:effectLst/>
                <a:latin typeface="Courier New" pitchFamily="49" charset="0"/>
              </a:rPr>
              <a:t>MARTIN     MARTINSALESMAN                  6                2</a:t>
            </a:r>
          </a:p>
          <a:p>
            <a:pPr>
              <a:tabLst>
                <a:tab pos="1200150" algn="l"/>
              </a:tabLst>
            </a:pPr>
            <a:r>
              <a:rPr lang="tr-TR" sz="1600" b="1" dirty="0">
                <a:solidFill>
                  <a:srgbClr val="000000"/>
                </a:solidFill>
                <a:effectLst/>
                <a:latin typeface="Courier New" pitchFamily="49" charset="0"/>
              </a:rPr>
              <a:t>ALLEN      ALLENSALESMAN                   5                1</a:t>
            </a:r>
          </a:p>
          <a:p>
            <a:pPr>
              <a:tabLst>
                <a:tab pos="1200150" algn="l"/>
              </a:tabLst>
            </a:pPr>
            <a:r>
              <a:rPr lang="tr-TR" sz="1600" b="1" dirty="0">
                <a:solidFill>
                  <a:srgbClr val="000000"/>
                </a:solidFill>
                <a:effectLst/>
                <a:latin typeface="Courier New" pitchFamily="49" charset="0"/>
              </a:rPr>
              <a:t>TURNER     TURNERSALESMAN                  6                0</a:t>
            </a:r>
          </a:p>
          <a:p>
            <a:pPr>
              <a:tabLst>
                <a:tab pos="1200150" algn="l"/>
              </a:tabLst>
            </a:pPr>
            <a:r>
              <a:rPr lang="tr-TR" sz="1600" b="1" dirty="0">
                <a:solidFill>
                  <a:srgbClr val="000000"/>
                </a:solidFill>
                <a:effectLst/>
                <a:latin typeface="Courier New" pitchFamily="49" charset="0"/>
              </a:rPr>
              <a:t>WARD       WARDSALESMAN                    4                2</a:t>
            </a:r>
          </a:p>
        </p:txBody>
      </p:sp>
      <p:grpSp>
        <p:nvGrpSpPr>
          <p:cNvPr id="95250" name="Group 18"/>
          <p:cNvGrpSpPr>
            <a:grpSpLocks/>
          </p:cNvGrpSpPr>
          <p:nvPr/>
        </p:nvGrpSpPr>
        <p:grpSpPr bwMode="auto">
          <a:xfrm>
            <a:off x="8386763" y="6324600"/>
            <a:ext cx="414337" cy="292100"/>
            <a:chOff x="5283" y="3984"/>
            <a:chExt cx="261" cy="184"/>
          </a:xfrm>
        </p:grpSpPr>
        <p:sp>
          <p:nvSpPr>
            <p:cNvPr id="95251"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5252"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5253"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5254"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5255"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5256"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wipe(up)">
                                      <p:cBhvr>
                                        <p:cTn id="7" dur="500"/>
                                        <p:tgtEl>
                                          <p:spTgt spid="952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5240"/>
                                        </p:tgtEl>
                                        <p:attrNameLst>
                                          <p:attrName>style.visibility</p:attrName>
                                        </p:attrNameLst>
                                      </p:cBhvr>
                                      <p:to>
                                        <p:strVal val="visible"/>
                                      </p:to>
                                    </p:set>
                                    <p:animEffect transition="in" filter="wipe(up)">
                                      <p:cBhvr>
                                        <p:cTn id="11" dur="500"/>
                                        <p:tgtEl>
                                          <p:spTgt spid="952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5243"/>
                                        </p:tgtEl>
                                        <p:attrNameLst>
                                          <p:attrName>style.visibility</p:attrName>
                                        </p:attrNameLst>
                                      </p:cBhvr>
                                      <p:to>
                                        <p:strVal val="visible"/>
                                      </p:to>
                                    </p:set>
                                    <p:animEffect transition="in" filter="wipe(up)">
                                      <p:cBhvr>
                                        <p:cTn id="15" dur="500"/>
                                        <p:tgtEl>
                                          <p:spTgt spid="9524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247"/>
                                        </p:tgtEl>
                                        <p:attrNameLst>
                                          <p:attrName>style.visibility</p:attrName>
                                        </p:attrNameLst>
                                      </p:cBhvr>
                                      <p:to>
                                        <p:strVal val="visible"/>
                                      </p:to>
                                    </p:set>
                                    <p:animEffect transition="in" filter="wipe(up)">
                                      <p:cBhvr>
                                        <p:cTn id="19" dur="500"/>
                                        <p:tgtEl>
                                          <p:spTgt spid="95247"/>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95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97282"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7283"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728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Arithmetic Operators</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with Dates</a:t>
            </a:r>
            <a:endParaRPr lang="tr-TR"/>
          </a:p>
        </p:txBody>
      </p:sp>
      <p:grpSp>
        <p:nvGrpSpPr>
          <p:cNvPr id="97285" name="Group 5"/>
          <p:cNvGrpSpPr>
            <a:grpSpLocks/>
          </p:cNvGrpSpPr>
          <p:nvPr/>
        </p:nvGrpSpPr>
        <p:grpSpPr bwMode="auto">
          <a:xfrm>
            <a:off x="2400300" y="2441575"/>
            <a:ext cx="4076700" cy="2759075"/>
            <a:chOff x="1512" y="1538"/>
            <a:chExt cx="2568" cy="1738"/>
          </a:xfrm>
        </p:grpSpPr>
        <p:sp>
          <p:nvSpPr>
            <p:cNvPr id="97286" name="Rectangle 6"/>
            <p:cNvSpPr>
              <a:spLocks noChangeArrowheads="1"/>
            </p:cNvSpPr>
            <p:nvPr/>
          </p:nvSpPr>
          <p:spPr bwMode="ltGray">
            <a:xfrm>
              <a:off x="2292" y="1538"/>
              <a:ext cx="1788"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7287" name="Rectangle 7"/>
            <p:cNvSpPr>
              <a:spLocks noChangeArrowheads="1"/>
            </p:cNvSpPr>
            <p:nvPr/>
          </p:nvSpPr>
          <p:spPr bwMode="ltGray">
            <a:xfrm>
              <a:off x="1512" y="2474"/>
              <a:ext cx="996" cy="80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97288" name="Rectangle 8"/>
          <p:cNvSpPr>
            <a:spLocks noChangeArrowheads="1"/>
          </p:cNvSpPr>
          <p:nvPr/>
        </p:nvSpPr>
        <p:spPr bwMode="blackWhite">
          <a:xfrm>
            <a:off x="949325" y="2155825"/>
            <a:ext cx="7315200" cy="14366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(SYSDATE-hiredate)/7 WEEKS</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deptno = 10;</a:t>
            </a:r>
          </a:p>
        </p:txBody>
      </p:sp>
      <p:sp>
        <p:nvSpPr>
          <p:cNvPr id="97289" name="Rectangle 9"/>
          <p:cNvSpPr>
            <a:spLocks noChangeArrowheads="1"/>
          </p:cNvSpPr>
          <p:nvPr/>
        </p:nvSpPr>
        <p:spPr bwMode="blackWhite">
          <a:xfrm>
            <a:off x="950913" y="3908425"/>
            <a:ext cx="7289800" cy="13303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ENAME          WEEKS</a:t>
            </a:r>
          </a:p>
          <a:p>
            <a:pPr>
              <a:lnSpc>
                <a:spcPct val="90000"/>
              </a:lnSpc>
              <a:tabLst>
                <a:tab pos="1200150" algn="l"/>
              </a:tabLst>
            </a:pPr>
            <a:r>
              <a:rPr lang="tr-TR" sz="1800" b="1">
                <a:solidFill>
                  <a:srgbClr val="000000"/>
                </a:solidFill>
                <a:effectLst/>
                <a:latin typeface="Courier New" pitchFamily="49" charset="0"/>
              </a:rPr>
              <a:t>---------- ---------</a:t>
            </a:r>
          </a:p>
          <a:p>
            <a:pPr>
              <a:lnSpc>
                <a:spcPct val="90000"/>
              </a:lnSpc>
              <a:tabLst>
                <a:tab pos="1200150" algn="l"/>
              </a:tabLst>
            </a:pPr>
            <a:r>
              <a:rPr lang="tr-TR" sz="1800" b="1">
                <a:solidFill>
                  <a:srgbClr val="000000"/>
                </a:solidFill>
                <a:effectLst/>
                <a:latin typeface="Courier New" pitchFamily="49" charset="0"/>
              </a:rPr>
              <a:t>KING       830.93709</a:t>
            </a:r>
          </a:p>
          <a:p>
            <a:pPr>
              <a:lnSpc>
                <a:spcPct val="90000"/>
              </a:lnSpc>
              <a:tabLst>
                <a:tab pos="1200150" algn="l"/>
              </a:tabLst>
            </a:pPr>
            <a:r>
              <a:rPr lang="tr-TR" sz="1800" b="1">
                <a:solidFill>
                  <a:srgbClr val="000000"/>
                </a:solidFill>
                <a:effectLst/>
                <a:latin typeface="Courier New" pitchFamily="49" charset="0"/>
              </a:rPr>
              <a:t>CLARK      853.93709</a:t>
            </a:r>
          </a:p>
          <a:p>
            <a:pPr>
              <a:lnSpc>
                <a:spcPct val="90000"/>
              </a:lnSpc>
              <a:tabLst>
                <a:tab pos="1200150" algn="l"/>
              </a:tabLst>
            </a:pPr>
            <a:r>
              <a:rPr lang="tr-TR" sz="1800" b="1">
                <a:solidFill>
                  <a:srgbClr val="000000"/>
                </a:solidFill>
                <a:effectLst/>
                <a:latin typeface="Courier New" pitchFamily="49" charset="0"/>
              </a:rPr>
              <a:t>MILLER     821.36566</a:t>
            </a:r>
          </a:p>
        </p:txBody>
      </p:sp>
      <p:grpSp>
        <p:nvGrpSpPr>
          <p:cNvPr id="97290" name="Group 10"/>
          <p:cNvGrpSpPr>
            <a:grpSpLocks/>
          </p:cNvGrpSpPr>
          <p:nvPr/>
        </p:nvGrpSpPr>
        <p:grpSpPr bwMode="auto">
          <a:xfrm>
            <a:off x="8386763" y="6324600"/>
            <a:ext cx="414337" cy="292100"/>
            <a:chOff x="5283" y="3984"/>
            <a:chExt cx="261" cy="184"/>
          </a:xfrm>
        </p:grpSpPr>
        <p:sp>
          <p:nvSpPr>
            <p:cNvPr id="9729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729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729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729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729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729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wipe(up)">
                                      <p:cBhvr>
                                        <p:cTn id="7" dur="500"/>
                                        <p:tgtEl>
                                          <p:spTgt spid="972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Basic SELECT Statement</a:t>
            </a:r>
            <a:endParaRPr lang="tr-T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SELECT	[DISTINCT] {*, </a:t>
            </a:r>
            <a:r>
              <a:rPr lang="tr-TR" sz="1800" b="1" i="1" dirty="0">
                <a:solidFill>
                  <a:srgbClr val="000000"/>
                </a:solidFill>
                <a:effectLst/>
                <a:latin typeface="Courier New" pitchFamily="49" charset="0"/>
              </a:rPr>
              <a:t>column</a:t>
            </a:r>
            <a:r>
              <a:rPr lang="tr-TR" sz="1800" b="1" dirty="0">
                <a:solidFill>
                  <a:srgbClr val="000000"/>
                </a:solidFill>
                <a:effectLst/>
                <a:latin typeface="Courier New" pitchFamily="49" charset="0"/>
              </a:rPr>
              <a:t> [</a:t>
            </a:r>
            <a:r>
              <a:rPr lang="tr-TR" sz="1800" b="1" i="1" dirty="0">
                <a:solidFill>
                  <a:srgbClr val="000000"/>
                </a:solidFill>
                <a:effectLst/>
                <a:latin typeface="Courier New" pitchFamily="49" charset="0"/>
              </a:rPr>
              <a:t>alias</a:t>
            </a: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a:t>
            </a:r>
          </a:p>
        </p:txBody>
      </p:sp>
      <p:sp>
        <p:nvSpPr>
          <p:cNvPr id="11268" name="Rectangle 4"/>
          <p:cNvSpPr>
            <a:spLocks noGrp="1" noChangeArrowheads="1"/>
          </p:cNvSpPr>
          <p:nvPr>
            <p:ph type="body" idx="1"/>
          </p:nvPr>
        </p:nvSpPr>
        <p:spPr>
          <a:xfrm>
            <a:off x="914400" y="3276600"/>
            <a:ext cx="7385050"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dirty="0">
                <a:solidFill>
                  <a:schemeClr val="accent2"/>
                </a:solidFill>
                <a:effectLst>
                  <a:outerShdw blurRad="38100" dist="38100" dir="2700000" algn="tl">
                    <a:srgbClr val="C0C0C0"/>
                  </a:outerShdw>
                </a:effectLst>
                <a:latin typeface="Arial" charset="0"/>
              </a:rPr>
              <a:t>SELECT identifies</a:t>
            </a:r>
            <a:r>
              <a:rPr lang="tr-TR" dirty="0">
                <a:latin typeface="Arial" charset="0"/>
              </a:rPr>
              <a:t> </a:t>
            </a:r>
            <a:r>
              <a:rPr lang="tr-TR" i="1" dirty="0">
                <a:solidFill>
                  <a:srgbClr val="FF0066"/>
                </a:solidFill>
                <a:effectLst>
                  <a:outerShdw blurRad="38100" dist="38100" dir="2700000" algn="tl">
                    <a:srgbClr val="C0C0C0"/>
                  </a:outerShdw>
                </a:effectLst>
                <a:latin typeface="Arial" charset="0"/>
              </a:rPr>
              <a:t>what</a:t>
            </a:r>
            <a:r>
              <a:rPr lang="tr-TR" dirty="0">
                <a:solidFill>
                  <a:schemeClr val="accent2"/>
                </a:solidFill>
                <a:effectLst>
                  <a:outerShdw blurRad="38100" dist="38100" dir="2700000" algn="tl">
                    <a:srgbClr val="C0C0C0"/>
                  </a:outerShdw>
                </a:effectLst>
                <a:latin typeface="Arial" charset="0"/>
              </a:rPr>
              <a:t> columns</a:t>
            </a:r>
            <a:r>
              <a:rPr lang="tr-TR" dirty="0">
                <a:latin typeface="Arial" charset="0"/>
              </a:rPr>
              <a:t>.</a:t>
            </a:r>
          </a:p>
          <a:p>
            <a:pPr marL="341313" lvl="1" indent="-227013" defTabSz="346075">
              <a:tabLst>
                <a:tab pos="571500" algn="l"/>
              </a:tabLst>
            </a:pPr>
            <a:r>
              <a:rPr lang="tr-TR" dirty="0">
                <a:solidFill>
                  <a:schemeClr val="accent2"/>
                </a:solidFill>
                <a:effectLst>
                  <a:outerShdw blurRad="38100" dist="38100" dir="2700000" algn="tl">
                    <a:srgbClr val="C0C0C0"/>
                  </a:outerShdw>
                </a:effectLst>
                <a:latin typeface="Arial" charset="0"/>
              </a:rPr>
              <a:t>FROM identifies</a:t>
            </a:r>
            <a:r>
              <a:rPr lang="tr-TR" dirty="0">
                <a:effectLst>
                  <a:outerShdw blurRad="38100" dist="38100" dir="2700000" algn="tl">
                    <a:srgbClr val="C0C0C0"/>
                  </a:outerShdw>
                </a:effectLst>
                <a:latin typeface="Arial" charset="0"/>
              </a:rPr>
              <a:t> </a:t>
            </a:r>
            <a:r>
              <a:rPr lang="tr-TR" i="1" dirty="0">
                <a:solidFill>
                  <a:srgbClr val="FF0066"/>
                </a:solidFill>
                <a:effectLst>
                  <a:outerShdw blurRad="38100" dist="38100" dir="2700000" algn="tl">
                    <a:srgbClr val="C0C0C0"/>
                  </a:outerShdw>
                </a:effectLst>
                <a:latin typeface="Arial" charset="0"/>
              </a:rPr>
              <a:t>which</a:t>
            </a:r>
            <a:r>
              <a:rPr lang="tr-TR" dirty="0">
                <a:effectLst>
                  <a:outerShdw blurRad="38100" dist="38100" dir="2700000" algn="tl">
                    <a:srgbClr val="C0C0C0"/>
                  </a:outerShdw>
                </a:effectLst>
                <a:latin typeface="Arial" charset="0"/>
              </a:rPr>
              <a:t> </a:t>
            </a:r>
            <a:r>
              <a:rPr lang="tr-TR" dirty="0">
                <a:solidFill>
                  <a:schemeClr val="accent2"/>
                </a:solidFill>
                <a:effectLst>
                  <a:outerShdw blurRad="38100" dist="38100" dir="2700000" algn="tl">
                    <a:srgbClr val="C0C0C0"/>
                  </a:outerShdw>
                </a:effectLst>
                <a:latin typeface="Arial" charset="0"/>
              </a:rPr>
              <a:t>table.</a:t>
            </a:r>
          </a:p>
        </p:txBody>
      </p:sp>
      <p:grpSp>
        <p:nvGrpSpPr>
          <p:cNvPr id="11269" name="Group 5"/>
          <p:cNvGrpSpPr>
            <a:grpSpLocks/>
          </p:cNvGrpSpPr>
          <p:nvPr/>
        </p:nvGrpSpPr>
        <p:grpSpPr bwMode="auto">
          <a:xfrm>
            <a:off x="8386763" y="6324600"/>
            <a:ext cx="414337" cy="292100"/>
            <a:chOff x="5283" y="3984"/>
            <a:chExt cx="261" cy="184"/>
          </a:xfrm>
        </p:grpSpPr>
        <p:sp>
          <p:nvSpPr>
            <p:cNvPr id="1127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27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27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27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27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27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4- Displaying Data </a:t>
            </a:r>
            <a:br>
              <a:rPr lang="tr-TR" sz="4800" b="1">
                <a:solidFill>
                  <a:schemeClr val="tx1"/>
                </a:solidFill>
                <a:latin typeface="Arial" charset="0"/>
              </a:rPr>
            </a:br>
            <a:r>
              <a:rPr lang="tr-TR" sz="4800" b="1">
                <a:solidFill>
                  <a:schemeClr val="tx1"/>
                </a:solidFill>
                <a:latin typeface="Arial" charset="0"/>
              </a:rPr>
              <a:t>from Multiple Tables</a:t>
            </a:r>
            <a:endParaRPr lang="tr-TR" sz="4800"/>
          </a:p>
        </p:txBody>
      </p:sp>
      <p:grpSp>
        <p:nvGrpSpPr>
          <p:cNvPr id="99331" name="Group 3"/>
          <p:cNvGrpSpPr>
            <a:grpSpLocks/>
          </p:cNvGrpSpPr>
          <p:nvPr/>
        </p:nvGrpSpPr>
        <p:grpSpPr bwMode="auto">
          <a:xfrm>
            <a:off x="8386763" y="6324600"/>
            <a:ext cx="414337" cy="292100"/>
            <a:chOff x="5283" y="3984"/>
            <a:chExt cx="261" cy="184"/>
          </a:xfrm>
        </p:grpSpPr>
        <p:sp>
          <p:nvSpPr>
            <p:cNvPr id="9933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933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933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933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933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933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9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137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137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0138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EMPNO 	DEPTNO 	LOC</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 -------- </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7839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7698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7782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7566  	20 DALLAS</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7654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7499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14 rows selected.</a:t>
            </a:r>
          </a:p>
        </p:txBody>
      </p:sp>
      <p:sp>
        <p:nvSpPr>
          <p:cNvPr id="101381" name="Rectangle 5"/>
          <p:cNvSpPr>
            <a:spLocks noGrp="1" noChangeArrowheads="1"/>
          </p:cNvSpPr>
          <p:nvPr>
            <p:ph type="title"/>
          </p:nvPr>
        </p:nvSpPr>
        <p:spPr>
          <a:xfrm>
            <a:off x="0" y="511175"/>
            <a:ext cx="9142413"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Obtaining Data from Multiple Tables</a:t>
            </a:r>
            <a:endParaRPr lang="tr-TR" sz="4300"/>
          </a:p>
        </p:txBody>
      </p:sp>
      <p:sp>
        <p:nvSpPr>
          <p:cNvPr id="101382" name="Rectangle 6"/>
          <p:cNvSpPr>
            <a:spLocks noChangeArrowheads="1"/>
          </p:cNvSpPr>
          <p:nvPr/>
        </p:nvSpPr>
        <p:spPr bwMode="auto">
          <a:xfrm>
            <a:off x="742950" y="1087438"/>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01383" name="Rectangle 7"/>
          <p:cNvSpPr>
            <a:spLocks noChangeArrowheads="1"/>
          </p:cNvSpPr>
          <p:nvPr/>
        </p:nvSpPr>
        <p:spPr bwMode="auto">
          <a:xfrm>
            <a:off x="4419600" y="1087438"/>
            <a:ext cx="931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DEPT </a:t>
            </a:r>
          </a:p>
        </p:txBody>
      </p:sp>
      <p:grpSp>
        <p:nvGrpSpPr>
          <p:cNvPr id="101384" name="Group 8"/>
          <p:cNvGrpSpPr>
            <a:grpSpLocks/>
          </p:cNvGrpSpPr>
          <p:nvPr/>
        </p:nvGrpSpPr>
        <p:grpSpPr bwMode="auto">
          <a:xfrm>
            <a:off x="895350" y="1504950"/>
            <a:ext cx="7313613" cy="1573213"/>
            <a:chOff x="564" y="948"/>
            <a:chExt cx="4607" cy="991"/>
          </a:xfrm>
        </p:grpSpPr>
        <p:sp>
          <p:nvSpPr>
            <p:cNvPr id="101385" name="Rectangle 9"/>
            <p:cNvSpPr>
              <a:spLocks noChangeArrowheads="1"/>
            </p:cNvSpPr>
            <p:nvPr/>
          </p:nvSpPr>
          <p:spPr bwMode="ltGray">
            <a:xfrm>
              <a:off x="564"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6" name="Rectangle 10"/>
            <p:cNvSpPr>
              <a:spLocks noChangeArrowheads="1"/>
            </p:cNvSpPr>
            <p:nvPr/>
          </p:nvSpPr>
          <p:spPr bwMode="ltGray">
            <a:xfrm>
              <a:off x="2110"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7" name="Rectangle 11"/>
            <p:cNvSpPr>
              <a:spLocks noChangeArrowheads="1"/>
            </p:cNvSpPr>
            <p:nvPr/>
          </p:nvSpPr>
          <p:spPr bwMode="ltGray">
            <a:xfrm>
              <a:off x="4419" y="948"/>
              <a:ext cx="752" cy="991"/>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01388" name="Group 12"/>
          <p:cNvGrpSpPr>
            <a:grpSpLocks/>
          </p:cNvGrpSpPr>
          <p:nvPr/>
        </p:nvGrpSpPr>
        <p:grpSpPr bwMode="auto">
          <a:xfrm>
            <a:off x="3937000" y="3213100"/>
            <a:ext cx="966788" cy="473075"/>
            <a:chOff x="2480" y="2024"/>
            <a:chExt cx="609" cy="298"/>
          </a:xfrm>
        </p:grpSpPr>
        <p:sp>
          <p:nvSpPr>
            <p:cNvPr id="101389" name="Line 13"/>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sp>
          <p:nvSpPr>
            <p:cNvPr id="101390" name="Line 14"/>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sp>
        <p:nvSpPr>
          <p:cNvPr id="101391" name="Rectangle 15"/>
          <p:cNvSpPr>
            <a:spLocks noChangeArrowheads="1"/>
          </p:cNvSpPr>
          <p:nvPr/>
        </p:nvSpPr>
        <p:spPr bwMode="blackWhite">
          <a:xfrm>
            <a:off x="844550" y="1476375"/>
            <a:ext cx="3479800" cy="16541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	...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7839	KING	...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	    30</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7934	MILLER	...	    10</a:t>
            </a:r>
          </a:p>
        </p:txBody>
      </p:sp>
      <p:sp>
        <p:nvSpPr>
          <p:cNvPr id="101392" name="Rectangle 16"/>
          <p:cNvSpPr>
            <a:spLocks noChangeArrowheads="1"/>
          </p:cNvSpPr>
          <p:nvPr/>
        </p:nvSpPr>
        <p:spPr bwMode="blackWhite">
          <a:xfrm>
            <a:off x="4519613" y="1482725"/>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tr-TR" sz="1800" b="1" dirty="0">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dirty="0">
                <a:solidFill>
                  <a:srgbClr val="000000"/>
                </a:solidFill>
                <a:effectLst/>
                <a:latin typeface="Courier New" pitchFamily="49" charset="0"/>
              </a:rPr>
              <a:t>------ ----------	--------</a:t>
            </a:r>
          </a:p>
          <a:p>
            <a:pPr>
              <a:lnSpc>
                <a:spcPct val="95000"/>
              </a:lnSpc>
              <a:tabLst>
                <a:tab pos="966788" algn="l"/>
                <a:tab pos="1885950" algn="l"/>
                <a:tab pos="2457450" algn="l"/>
              </a:tabLst>
            </a:pPr>
            <a:r>
              <a:rPr lang="tr-TR" sz="1800" b="1" dirty="0">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dirty="0">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dirty="0">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dirty="0">
                <a:solidFill>
                  <a:srgbClr val="000000"/>
                </a:solidFill>
                <a:effectLst/>
                <a:latin typeface="Courier New" pitchFamily="49" charset="0"/>
              </a:rPr>
              <a:t>    40	OPERATIONS	BOSTON</a:t>
            </a:r>
          </a:p>
        </p:txBody>
      </p:sp>
      <p:grpSp>
        <p:nvGrpSpPr>
          <p:cNvPr id="101393" name="Group 17"/>
          <p:cNvGrpSpPr>
            <a:grpSpLocks/>
          </p:cNvGrpSpPr>
          <p:nvPr/>
        </p:nvGrpSpPr>
        <p:grpSpPr bwMode="auto">
          <a:xfrm>
            <a:off x="8386763" y="6324600"/>
            <a:ext cx="414337" cy="292100"/>
            <a:chOff x="5283" y="3984"/>
            <a:chExt cx="261" cy="184"/>
          </a:xfrm>
        </p:grpSpPr>
        <p:sp>
          <p:nvSpPr>
            <p:cNvPr id="101394"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1395"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1396"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1397"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1398"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1399"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wipe(up)">
                                      <p:cBhvr>
                                        <p:cTn id="7" dur="500"/>
                                        <p:tgtEl>
                                          <p:spTgt spid="10138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1388"/>
                                        </p:tgtEl>
                                        <p:attrNameLst>
                                          <p:attrName>style.visibility</p:attrName>
                                        </p:attrNameLst>
                                      </p:cBhvr>
                                      <p:to>
                                        <p:strVal val="visible"/>
                                      </p:to>
                                    </p:set>
                                    <p:animEffect transition="in" filter="wipe(up)">
                                      <p:cBhvr>
                                        <p:cTn id="11" dur="500"/>
                                        <p:tgtEl>
                                          <p:spTgt spid="101388"/>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01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0342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What Is a Join?</a:t>
            </a:r>
            <a:endParaRPr lang="tr-TR"/>
          </a:p>
        </p:txBody>
      </p:sp>
      <p:sp>
        <p:nvSpPr>
          <p:cNvPr id="103427" name="Rectangle 3"/>
          <p:cNvSpPr>
            <a:spLocks noGrp="1" noChangeArrowheads="1"/>
          </p:cNvSpPr>
          <p:nvPr>
            <p:ph type="body" idx="1"/>
          </p:nvPr>
        </p:nvSpPr>
        <p:spPr>
          <a:xfrm>
            <a:off x="898525" y="1328738"/>
            <a:ext cx="7385050" cy="50053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dirty="0">
                <a:solidFill>
                  <a:srgbClr val="FF0066"/>
                </a:solidFill>
                <a:latin typeface="Arial" charset="0"/>
              </a:rPr>
              <a:t>Use a join to query data from more than one table.</a:t>
            </a:r>
          </a:p>
          <a:p>
            <a:pPr marL="0" indent="0" defTabSz="346075">
              <a:tabLst>
                <a:tab pos="571500" algn="l"/>
              </a:tabLst>
            </a:pPr>
            <a:endParaRPr lang="tr-TR" dirty="0"/>
          </a:p>
          <a:p>
            <a:pPr marL="0" indent="0" defTabSz="346075">
              <a:tabLst>
                <a:tab pos="571500" algn="l"/>
              </a:tabLst>
            </a:pPr>
            <a:endParaRPr lang="tr-TR" dirty="0"/>
          </a:p>
          <a:p>
            <a:pPr marL="0" indent="0" defTabSz="346075">
              <a:tabLst>
                <a:tab pos="571500" algn="l"/>
              </a:tabLst>
            </a:pPr>
            <a:endParaRPr lang="tr-TR" dirty="0"/>
          </a:p>
          <a:p>
            <a:pPr marL="341313" lvl="1" indent="-227013" defTabSz="346075">
              <a:tabLst>
                <a:tab pos="571500" algn="l"/>
              </a:tabLst>
            </a:pPr>
            <a:r>
              <a:rPr lang="tr-TR" b="1" dirty="0">
                <a:solidFill>
                  <a:srgbClr val="FF0066"/>
                </a:solidFill>
                <a:latin typeface="Arial" charset="0"/>
              </a:rPr>
              <a:t>Write the join condition in the WHERE clause.</a:t>
            </a:r>
          </a:p>
          <a:p>
            <a:pPr marL="341313" lvl="1" indent="-227013" defTabSz="346075">
              <a:tabLst>
                <a:tab pos="571500" algn="l"/>
              </a:tabLst>
            </a:pPr>
            <a:r>
              <a:rPr lang="tr-TR" b="1" dirty="0">
                <a:solidFill>
                  <a:srgbClr val="FF0066"/>
                </a:solidFill>
                <a:latin typeface="Arial" charset="0"/>
              </a:rPr>
              <a:t>Prefix the column name with the table name when the same column name appears in more than one table.</a:t>
            </a:r>
          </a:p>
        </p:txBody>
      </p:sp>
      <p:sp>
        <p:nvSpPr>
          <p:cNvPr id="10342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SELECT	</a:t>
            </a:r>
            <a:r>
              <a:rPr lang="tr-TR" sz="1800" b="1" i="1" dirty="0">
                <a:solidFill>
                  <a:srgbClr val="000000"/>
                </a:solidFill>
                <a:effectLst/>
                <a:latin typeface="Courier New" pitchFamily="49" charset="0"/>
              </a:rPr>
              <a:t>table1.column, table2.column</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table1, table2</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WHERE	</a:t>
            </a:r>
            <a:r>
              <a:rPr lang="tr-TR" sz="1800" b="1" i="1" dirty="0">
                <a:solidFill>
                  <a:srgbClr val="000000"/>
                </a:solidFill>
                <a:effectLst/>
                <a:latin typeface="Courier New" pitchFamily="49" charset="0"/>
              </a:rPr>
              <a:t>table1.column1 </a:t>
            </a:r>
            <a:r>
              <a:rPr lang="tr-TR" sz="1800" b="1" dirty="0">
                <a:solidFill>
                  <a:srgbClr val="000000"/>
                </a:solidFill>
                <a:effectLst/>
                <a:latin typeface="Courier New" pitchFamily="49" charset="0"/>
              </a:rPr>
              <a:t>=</a:t>
            </a:r>
            <a:r>
              <a:rPr lang="tr-TR" sz="1800" b="1" i="1" dirty="0">
                <a:solidFill>
                  <a:srgbClr val="000000"/>
                </a:solidFill>
                <a:effectLst/>
                <a:latin typeface="Courier New" pitchFamily="49" charset="0"/>
              </a:rPr>
              <a:t> table2.column2</a:t>
            </a:r>
            <a:r>
              <a:rPr lang="tr-TR" sz="1800" b="1" dirty="0">
                <a:solidFill>
                  <a:srgbClr val="000000"/>
                </a:solidFill>
                <a:effectLst/>
                <a:latin typeface="Courier New" pitchFamily="49" charset="0"/>
              </a:rPr>
              <a:t>;</a:t>
            </a:r>
          </a:p>
        </p:txBody>
      </p:sp>
      <p:grpSp>
        <p:nvGrpSpPr>
          <p:cNvPr id="103429" name="Group 5"/>
          <p:cNvGrpSpPr>
            <a:grpSpLocks/>
          </p:cNvGrpSpPr>
          <p:nvPr/>
        </p:nvGrpSpPr>
        <p:grpSpPr bwMode="auto">
          <a:xfrm>
            <a:off x="8386763" y="6324600"/>
            <a:ext cx="414337" cy="292100"/>
            <a:chOff x="5283" y="3984"/>
            <a:chExt cx="261" cy="184"/>
          </a:xfrm>
        </p:grpSpPr>
        <p:sp>
          <p:nvSpPr>
            <p:cNvPr id="10343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343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343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343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343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343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7522"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7523"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p:txBody>
      </p:sp>
      <p:sp>
        <p:nvSpPr>
          <p:cNvPr id="1075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What Is an Equijoin? </a:t>
            </a:r>
            <a:endParaRPr lang="tr-TR" dirty="0"/>
          </a:p>
        </p:txBody>
      </p:sp>
      <p:sp>
        <p:nvSpPr>
          <p:cNvPr id="107525" name="Rectangle 5"/>
          <p:cNvSpPr>
            <a:spLocks noChangeArrowheads="1"/>
          </p:cNvSpPr>
          <p:nvPr/>
        </p:nvSpPr>
        <p:spPr bwMode="auto">
          <a:xfrm>
            <a:off x="766763" y="1230313"/>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a:t>
            </a:r>
          </a:p>
        </p:txBody>
      </p:sp>
      <p:sp>
        <p:nvSpPr>
          <p:cNvPr id="107526" name="Rectangle 6"/>
          <p:cNvSpPr>
            <a:spLocks noChangeArrowheads="1"/>
          </p:cNvSpPr>
          <p:nvPr/>
        </p:nvSpPr>
        <p:spPr bwMode="auto">
          <a:xfrm>
            <a:off x="4386263" y="1254125"/>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grpSp>
        <p:nvGrpSpPr>
          <p:cNvPr id="107527" name="Group 7"/>
          <p:cNvGrpSpPr>
            <a:grpSpLocks/>
          </p:cNvGrpSpPr>
          <p:nvPr/>
        </p:nvGrpSpPr>
        <p:grpSpPr bwMode="auto">
          <a:xfrm>
            <a:off x="2960688" y="1682750"/>
            <a:ext cx="2601912" cy="3405188"/>
            <a:chOff x="1865" y="1060"/>
            <a:chExt cx="1639" cy="2145"/>
          </a:xfrm>
        </p:grpSpPr>
        <p:sp>
          <p:nvSpPr>
            <p:cNvPr id="107528" name="Rectangle 8"/>
            <p:cNvSpPr>
              <a:spLocks noChangeArrowheads="1"/>
            </p:cNvSpPr>
            <p:nvPr/>
          </p:nvSpPr>
          <p:spPr bwMode="ltGray">
            <a:xfrm>
              <a:off x="1865"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7529" name="Rectangle 9"/>
            <p:cNvSpPr>
              <a:spLocks noChangeArrowheads="1"/>
            </p:cNvSpPr>
            <p:nvPr/>
          </p:nvSpPr>
          <p:spPr bwMode="ltGray">
            <a:xfrm>
              <a:off x="2820"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7530" name="Rectangle 10"/>
          <p:cNvSpPr>
            <a:spLocks noChangeArrowheads="1"/>
          </p:cNvSpPr>
          <p:nvPr/>
        </p:nvSpPr>
        <p:spPr bwMode="blackWhite">
          <a:xfrm>
            <a:off x="877888" y="1619250"/>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07531" name="Rectangle 11"/>
          <p:cNvSpPr>
            <a:spLocks noChangeArrowheads="1"/>
          </p:cNvSpPr>
          <p:nvPr/>
        </p:nvSpPr>
        <p:spPr bwMode="blackWhite">
          <a:xfrm>
            <a:off x="4462463" y="1630363"/>
            <a:ext cx="3952875"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627313" algn="l"/>
              </a:tabLst>
            </a:pPr>
            <a:r>
              <a:rPr lang="tr-TR" sz="1800" b="1">
                <a:solidFill>
                  <a:srgbClr val="000000"/>
                </a:solidFill>
                <a:effectLst/>
                <a:latin typeface="Courier New" pitchFamily="49" charset="0"/>
              </a:rPr>
              <a:t> DEPTNO DNAME      LOC     </a:t>
            </a:r>
          </a:p>
          <a:p>
            <a:pPr>
              <a:lnSpc>
                <a:spcPct val="95000"/>
              </a:lnSpc>
              <a:tabLst>
                <a:tab pos="914400" algn="l"/>
                <a:tab pos="1885950" algn="l"/>
                <a:tab pos="2627313" algn="l"/>
              </a:tabLst>
            </a:pPr>
            <a:r>
              <a:rPr lang="tr-TR" sz="1800" b="1">
                <a:solidFill>
                  <a:srgbClr val="000000"/>
                </a:solidFill>
                <a:effectLst/>
                <a:latin typeface="Courier New" pitchFamily="49" charset="0"/>
              </a:rPr>
              <a:t>------- ---------- --------</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a:t>
            </a:r>
          </a:p>
          <a:p>
            <a:pPr>
              <a:lnSpc>
                <a:spcPct val="95000"/>
              </a:lnSpc>
              <a:tabLst>
                <a:tab pos="914400" algn="l"/>
                <a:tab pos="1885950" algn="l"/>
                <a:tab pos="2627313" algn="l"/>
              </a:tabLst>
            </a:pPr>
            <a:r>
              <a:rPr lang="tr-TR" sz="1800" b="1">
                <a:solidFill>
                  <a:srgbClr val="000000"/>
                </a:solidFill>
                <a:effectLst/>
                <a:latin typeface="Courier New" pitchFamily="49" charset="0"/>
              </a:rPr>
              <a:t>14 rows selected.</a:t>
            </a:r>
          </a:p>
        </p:txBody>
      </p:sp>
      <p:grpSp>
        <p:nvGrpSpPr>
          <p:cNvPr id="107532" name="Group 12"/>
          <p:cNvGrpSpPr>
            <a:grpSpLocks/>
          </p:cNvGrpSpPr>
          <p:nvPr/>
        </p:nvGrpSpPr>
        <p:grpSpPr bwMode="auto">
          <a:xfrm>
            <a:off x="2751138" y="5133975"/>
            <a:ext cx="3332162" cy="1089025"/>
            <a:chOff x="1733" y="3234"/>
            <a:chExt cx="2099" cy="686"/>
          </a:xfrm>
        </p:grpSpPr>
        <p:sp>
          <p:nvSpPr>
            <p:cNvPr id="107533" name="Rectangle 13"/>
            <p:cNvSpPr>
              <a:spLocks noChangeArrowheads="1"/>
            </p:cNvSpPr>
            <p:nvPr/>
          </p:nvSpPr>
          <p:spPr bwMode="auto">
            <a:xfrm>
              <a:off x="1733" y="3651"/>
              <a:ext cx="1014"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Foreign key</a:t>
              </a:r>
            </a:p>
          </p:txBody>
        </p:sp>
        <p:sp>
          <p:nvSpPr>
            <p:cNvPr id="107534" name="Line 14"/>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07535" name="Rectangle 15"/>
            <p:cNvSpPr>
              <a:spLocks noChangeArrowheads="1"/>
            </p:cNvSpPr>
            <p:nvPr/>
          </p:nvSpPr>
          <p:spPr bwMode="auto">
            <a:xfrm>
              <a:off x="2810" y="3651"/>
              <a:ext cx="1022"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Primary key</a:t>
              </a:r>
            </a:p>
          </p:txBody>
        </p:sp>
        <p:sp>
          <p:nvSpPr>
            <p:cNvPr id="107536" name="Line 16"/>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107537" name="Group 17"/>
          <p:cNvGrpSpPr>
            <a:grpSpLocks/>
          </p:cNvGrpSpPr>
          <p:nvPr/>
        </p:nvGrpSpPr>
        <p:grpSpPr bwMode="auto">
          <a:xfrm>
            <a:off x="8386763" y="6324600"/>
            <a:ext cx="414337" cy="292100"/>
            <a:chOff x="5283" y="3984"/>
            <a:chExt cx="261" cy="184"/>
          </a:xfrm>
        </p:grpSpPr>
        <p:sp>
          <p:nvSpPr>
            <p:cNvPr id="107538"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7539"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7540"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7541"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7542"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7543"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wipe(up)">
                                      <p:cBhvr>
                                        <p:cTn id="7" dur="500"/>
                                        <p:tgtEl>
                                          <p:spTgt spid="10752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7532"/>
                                        </p:tgtEl>
                                        <p:attrNameLst>
                                          <p:attrName>style.visibility</p:attrName>
                                        </p:attrNameLst>
                                      </p:cBhvr>
                                      <p:to>
                                        <p:strVal val="visible"/>
                                      </p:to>
                                    </p:set>
                                    <p:anim calcmode="lin" valueType="num">
                                      <p:cBhvr additive="base">
                                        <p:cTn id="11" dur="500" fill="hold"/>
                                        <p:tgtEl>
                                          <p:spTgt spid="107532"/>
                                        </p:tgtEl>
                                        <p:attrNameLst>
                                          <p:attrName>ppt_x</p:attrName>
                                        </p:attrNameLst>
                                      </p:cBhvr>
                                      <p:tavLst>
                                        <p:tav tm="0">
                                          <p:val>
                                            <p:strVal val="#ppt_x"/>
                                          </p:val>
                                        </p:tav>
                                        <p:tav tm="100000">
                                          <p:val>
                                            <p:strVal val="#ppt_x"/>
                                          </p:val>
                                        </p:tav>
                                      </p:tavLst>
                                    </p:anim>
                                    <p:anim calcmode="lin" valueType="num">
                                      <p:cBhvr additive="base">
                                        <p:cTn id="12" dur="500" fill="hold"/>
                                        <p:tgtEl>
                                          <p:spTgt spid="10753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07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09570"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09571"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095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Retrieving Records </a:t>
            </a:r>
            <a:br>
              <a:rPr lang="tr-TR" sz="3600" b="1">
                <a:solidFill>
                  <a:schemeClr val="accent2"/>
                </a:solidFill>
                <a:latin typeface="Arial" charset="0"/>
              </a:rPr>
            </a:br>
            <a:r>
              <a:rPr lang="tr-TR" sz="3600" b="1">
                <a:solidFill>
                  <a:schemeClr val="accent2"/>
                </a:solidFill>
                <a:latin typeface="Arial" charset="0"/>
              </a:rPr>
              <a:t>with Equijoins</a:t>
            </a:r>
            <a:endParaRPr lang="tr-TR"/>
          </a:p>
        </p:txBody>
      </p:sp>
      <p:grpSp>
        <p:nvGrpSpPr>
          <p:cNvPr id="109573" name="Group 5"/>
          <p:cNvGrpSpPr>
            <a:grpSpLocks/>
          </p:cNvGrpSpPr>
          <p:nvPr/>
        </p:nvGrpSpPr>
        <p:grpSpPr bwMode="auto">
          <a:xfrm>
            <a:off x="2762250" y="2786063"/>
            <a:ext cx="3162300" cy="2446337"/>
            <a:chOff x="1740" y="1755"/>
            <a:chExt cx="1992" cy="1541"/>
          </a:xfrm>
        </p:grpSpPr>
        <p:sp>
          <p:nvSpPr>
            <p:cNvPr id="109574" name="Rectangle 6"/>
            <p:cNvSpPr>
              <a:spLocks noChangeArrowheads="1"/>
            </p:cNvSpPr>
            <p:nvPr/>
          </p:nvSpPr>
          <p:spPr bwMode="ltGray">
            <a:xfrm>
              <a:off x="1740" y="1755"/>
              <a:ext cx="1992" cy="17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9575" name="Rectangle 7"/>
            <p:cNvSpPr>
              <a:spLocks noChangeArrowheads="1"/>
            </p:cNvSpPr>
            <p:nvPr/>
          </p:nvSpPr>
          <p:spPr bwMode="ltGray">
            <a:xfrm>
              <a:off x="1740" y="2245"/>
              <a:ext cx="1225" cy="105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9576" name="Rectangle 8"/>
          <p:cNvSpPr>
            <a:spLocks noChangeArrowheads="1"/>
          </p:cNvSpPr>
          <p:nvPr/>
        </p:nvSpPr>
        <p:spPr bwMode="blackWhite">
          <a:xfrm>
            <a:off x="895350" y="1838325"/>
            <a:ext cx="7315200" cy="13049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emp.empno,   emp.ename, emp.deptno,</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2		dept.deptno, dept.loc</a:t>
            </a:r>
          </a:p>
          <a:p>
            <a:pPr>
              <a:tabLst>
                <a:tab pos="1200150" algn="l"/>
              </a:tabLst>
            </a:pPr>
            <a:r>
              <a:rPr lang="tr-TR" sz="1800" b="1" dirty="0">
                <a:solidFill>
                  <a:srgbClr val="000000"/>
                </a:solidFill>
                <a:effectLst/>
                <a:latin typeface="Courier New" pitchFamily="49" charset="0"/>
              </a:rPr>
              <a:t>  3  FROM   	emp, dept</a:t>
            </a:r>
          </a:p>
          <a:p>
            <a:pPr>
              <a:tabLst>
                <a:tab pos="1200150" algn="l"/>
              </a:tabLst>
            </a:pPr>
            <a:r>
              <a:rPr lang="tr-TR" sz="1800" b="1" dirty="0">
                <a:solidFill>
                  <a:srgbClr val="000000"/>
                </a:solidFill>
                <a:effectLst/>
                <a:latin typeface="Courier New" pitchFamily="49" charset="0"/>
              </a:rPr>
              <a:t>  4  WHERE  	emp.deptno=dept.deptno;</a:t>
            </a:r>
          </a:p>
        </p:txBody>
      </p:sp>
      <p:sp>
        <p:nvSpPr>
          <p:cNvPr id="109577" name="Rectangle 9"/>
          <p:cNvSpPr>
            <a:spLocks noChangeArrowheads="1"/>
          </p:cNvSpPr>
          <p:nvPr/>
        </p:nvSpPr>
        <p:spPr bwMode="blackWhite">
          <a:xfrm>
            <a:off x="919163" y="3506788"/>
            <a:ext cx="7278687" cy="2289175"/>
          </a:xfrm>
          <a:prstGeom prst="rect">
            <a:avLst/>
          </a:prstGeom>
          <a:noFill/>
          <a:ln w="9525">
            <a:noFill/>
            <a:miter lim="800000"/>
            <a:headEnd/>
            <a:tailEnd/>
          </a:ln>
          <a:effectLst/>
        </p:spPr>
        <p:txBody>
          <a:bodyPr lIns="92075" tIns="46038" rIns="92075" bIns="46038">
            <a:spAutoFit/>
          </a:bodyPr>
          <a:lstStyle/>
          <a:p>
            <a:pPr>
              <a:tabLst>
                <a:tab pos="1828800" algn="l"/>
                <a:tab pos="2400300" algn="l"/>
                <a:tab pos="3086100" algn="l"/>
                <a:tab pos="4229100" algn="l"/>
              </a:tabLst>
            </a:pPr>
            <a:r>
              <a:rPr lang="tr-TR" sz="1800" b="1">
                <a:solidFill>
                  <a:srgbClr val="000000"/>
                </a:solidFill>
                <a:effectLst/>
                <a:latin typeface="Courier New" pitchFamily="49" charset="0"/>
              </a:rPr>
              <a:t>EMPNO ENAME 	DEPTNO DEPTNO LOC</a:t>
            </a:r>
          </a:p>
          <a:p>
            <a:pPr>
              <a:tabLst>
                <a:tab pos="1828800" algn="l"/>
                <a:tab pos="2400300" algn="l"/>
                <a:tab pos="3086100" algn="l"/>
                <a:tab pos="4229100" algn="l"/>
              </a:tabLst>
            </a:pPr>
            <a:r>
              <a:rPr lang="tr-TR" sz="1800" b="1">
                <a:solidFill>
                  <a:srgbClr val="000000"/>
                </a:solidFill>
                <a:effectLst/>
                <a:latin typeface="Courier New" pitchFamily="49" charset="0"/>
              </a:rPr>
              <a:t>----- ------ ------ ------ ---------</a:t>
            </a:r>
          </a:p>
          <a:p>
            <a:pPr>
              <a:tabLst>
                <a:tab pos="1828800" algn="l"/>
                <a:tab pos="2400300" algn="l"/>
                <a:tab pos="3086100" algn="l"/>
                <a:tab pos="4229100" algn="l"/>
              </a:tabLst>
            </a:pPr>
            <a:r>
              <a:rPr lang="tr-TR" sz="1800" b="1">
                <a:solidFill>
                  <a:srgbClr val="000000"/>
                </a:solidFill>
                <a:effectLst/>
                <a:latin typeface="Courier New" pitchFamily="49" charset="0"/>
              </a:rPr>
              <a:t> 7839 KING	    	10     10 NEW YORK</a:t>
            </a:r>
          </a:p>
          <a:p>
            <a:pPr>
              <a:tabLst>
                <a:tab pos="1828800" algn="l"/>
                <a:tab pos="2400300" algn="l"/>
                <a:tab pos="3086100" algn="l"/>
                <a:tab pos="4229100" algn="l"/>
              </a:tabLst>
            </a:pPr>
            <a:r>
              <a:rPr lang="tr-TR" sz="1800" b="1">
                <a:solidFill>
                  <a:srgbClr val="000000"/>
                </a:solidFill>
                <a:effectLst/>
                <a:latin typeface="Courier New" pitchFamily="49" charset="0"/>
              </a:rPr>
              <a:t> 7698 BLAKE  	    	30     30 CHICAGO</a:t>
            </a:r>
          </a:p>
          <a:p>
            <a:pPr>
              <a:tabLst>
                <a:tab pos="1828800" algn="l"/>
                <a:tab pos="2400300" algn="l"/>
                <a:tab pos="3086100" algn="l"/>
                <a:tab pos="4229100" algn="l"/>
              </a:tabLst>
            </a:pPr>
            <a:r>
              <a:rPr lang="tr-TR" sz="1800" b="1">
                <a:solidFill>
                  <a:srgbClr val="000000"/>
                </a:solidFill>
                <a:effectLst/>
                <a:latin typeface="Courier New" pitchFamily="49" charset="0"/>
              </a:rPr>
              <a:t> 7782 CLARK	    	10     10 NEW YORK</a:t>
            </a:r>
          </a:p>
          <a:p>
            <a:pPr>
              <a:tabLst>
                <a:tab pos="1828800" algn="l"/>
                <a:tab pos="2400300" algn="l"/>
                <a:tab pos="3086100" algn="l"/>
                <a:tab pos="4229100" algn="l"/>
              </a:tabLst>
            </a:pPr>
            <a:r>
              <a:rPr lang="tr-TR" sz="1800" b="1">
                <a:solidFill>
                  <a:srgbClr val="000000"/>
                </a:solidFill>
                <a:effectLst/>
                <a:latin typeface="Courier New" pitchFamily="49" charset="0"/>
              </a:rPr>
              <a:t> 7566 JONES      	20     20 DALLAS</a:t>
            </a:r>
          </a:p>
          <a:p>
            <a:pPr>
              <a:tabLst>
                <a:tab pos="1828800" algn="l"/>
                <a:tab pos="2400300" algn="l"/>
                <a:tab pos="3086100" algn="l"/>
                <a:tab pos="4229100" algn="l"/>
              </a:tabLst>
            </a:pPr>
            <a:r>
              <a:rPr lang="tr-TR" sz="1800" b="1">
                <a:solidFill>
                  <a:srgbClr val="000000"/>
                </a:solidFill>
                <a:effectLst/>
                <a:latin typeface="Courier New" pitchFamily="49" charset="0"/>
              </a:rPr>
              <a:t>...</a:t>
            </a:r>
          </a:p>
          <a:p>
            <a:pPr>
              <a:tabLst>
                <a:tab pos="1828800" algn="l"/>
                <a:tab pos="2400300" algn="l"/>
                <a:tab pos="3086100" algn="l"/>
                <a:tab pos="4229100" algn="l"/>
              </a:tabLst>
            </a:pPr>
            <a:r>
              <a:rPr lang="tr-TR" sz="1800" b="1">
                <a:solidFill>
                  <a:srgbClr val="000000"/>
                </a:solidFill>
                <a:effectLst/>
                <a:latin typeface="Courier New" pitchFamily="49" charset="0"/>
              </a:rPr>
              <a:t>14 rows selected.</a:t>
            </a:r>
          </a:p>
        </p:txBody>
      </p:sp>
      <p:grpSp>
        <p:nvGrpSpPr>
          <p:cNvPr id="109578" name="Group 10"/>
          <p:cNvGrpSpPr>
            <a:grpSpLocks/>
          </p:cNvGrpSpPr>
          <p:nvPr/>
        </p:nvGrpSpPr>
        <p:grpSpPr bwMode="auto">
          <a:xfrm>
            <a:off x="8386763" y="6324600"/>
            <a:ext cx="414337" cy="292100"/>
            <a:chOff x="5283" y="3984"/>
            <a:chExt cx="261" cy="184"/>
          </a:xfrm>
        </p:grpSpPr>
        <p:sp>
          <p:nvSpPr>
            <p:cNvPr id="10957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958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958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958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958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958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wipe(up)">
                                      <p:cBhvr>
                                        <p:cTn id="7" dur="500"/>
                                        <p:tgtEl>
                                          <p:spTgt spid="10957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09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111618" name="Rectangle 2"/>
          <p:cNvSpPr>
            <a:spLocks noChangeArrowheads="1"/>
          </p:cNvSpPr>
          <p:nvPr/>
        </p:nvSpPr>
        <p:spPr bwMode="blackWhite">
          <a:xfrm>
            <a:off x="987425" y="2060848"/>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19" name="Rectangle 3"/>
          <p:cNvSpPr>
            <a:spLocks noChangeArrowheads="1"/>
          </p:cNvSpPr>
          <p:nvPr/>
        </p:nvSpPr>
        <p:spPr bwMode="blackWhite">
          <a:xfrm>
            <a:off x="4572000" y="2060848"/>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Additional Search Conditions</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Using the AND Operator </a:t>
            </a:r>
            <a:endParaRPr lang="tr-TR"/>
          </a:p>
        </p:txBody>
      </p:sp>
      <p:sp>
        <p:nvSpPr>
          <p:cNvPr id="111621" name="Rectangle 5"/>
          <p:cNvSpPr>
            <a:spLocks noChangeArrowheads="1"/>
          </p:cNvSpPr>
          <p:nvPr/>
        </p:nvSpPr>
        <p:spPr bwMode="auto">
          <a:xfrm>
            <a:off x="931863" y="1703661"/>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r>
              <a:rPr lang="tr-TR" sz="2000" b="1">
                <a:solidFill>
                  <a:srgbClr val="FFFFCC"/>
                </a:solidFill>
                <a:effectLst>
                  <a:outerShdw blurRad="38100" dist="38100" dir="2700000" algn="tl">
                    <a:srgbClr val="C0C0C0"/>
                  </a:outerShdw>
                </a:effectLst>
                <a:latin typeface="Arial" charset="0"/>
              </a:rPr>
              <a:t> </a:t>
            </a:r>
          </a:p>
        </p:txBody>
      </p:sp>
      <p:sp>
        <p:nvSpPr>
          <p:cNvPr id="111622" name="Rectangle 6"/>
          <p:cNvSpPr>
            <a:spLocks noChangeArrowheads="1"/>
          </p:cNvSpPr>
          <p:nvPr/>
        </p:nvSpPr>
        <p:spPr bwMode="auto">
          <a:xfrm>
            <a:off x="4479925" y="1703661"/>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sp>
        <p:nvSpPr>
          <p:cNvPr id="111623" name="Rectangle 7"/>
          <p:cNvSpPr>
            <a:spLocks noChangeArrowheads="1"/>
          </p:cNvSpPr>
          <p:nvPr/>
        </p:nvSpPr>
        <p:spPr bwMode="ltGray">
          <a:xfrm>
            <a:off x="3094038" y="2137048"/>
            <a:ext cx="2462212" cy="3405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1624" name="Rectangle 8"/>
          <p:cNvSpPr>
            <a:spLocks noChangeArrowheads="1"/>
          </p:cNvSpPr>
          <p:nvPr/>
        </p:nvSpPr>
        <p:spPr bwMode="ltGray">
          <a:xfrm>
            <a:off x="1095375" y="2616473"/>
            <a:ext cx="7216775" cy="31432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1625" name="Rectangle 9"/>
          <p:cNvSpPr>
            <a:spLocks noChangeArrowheads="1"/>
          </p:cNvSpPr>
          <p:nvPr/>
        </p:nvSpPr>
        <p:spPr bwMode="blackWhite">
          <a:xfrm>
            <a:off x="1000125" y="2092598"/>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11626" name="Rectangle 10"/>
          <p:cNvSpPr>
            <a:spLocks noChangeArrowheads="1"/>
          </p:cNvSpPr>
          <p:nvPr/>
        </p:nvSpPr>
        <p:spPr bwMode="blackWhite">
          <a:xfrm>
            <a:off x="4584700" y="2092598"/>
            <a:ext cx="3811588"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grpSp>
        <p:nvGrpSpPr>
          <p:cNvPr id="111627" name="Group 11"/>
          <p:cNvGrpSpPr>
            <a:grpSpLocks/>
          </p:cNvGrpSpPr>
          <p:nvPr/>
        </p:nvGrpSpPr>
        <p:grpSpPr bwMode="auto">
          <a:xfrm>
            <a:off x="8386763" y="6324600"/>
            <a:ext cx="414337" cy="292100"/>
            <a:chOff x="5283" y="3984"/>
            <a:chExt cx="261" cy="184"/>
          </a:xfrm>
        </p:grpSpPr>
        <p:sp>
          <p:nvSpPr>
            <p:cNvPr id="1116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16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16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16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16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16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wipe(up)">
                                      <p:cBhvr>
                                        <p:cTn id="7" dur="500"/>
                                        <p:tgtEl>
                                          <p:spTgt spid="1116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1624"/>
                                        </p:tgtEl>
                                        <p:attrNameLst>
                                          <p:attrName>style.visibility</p:attrName>
                                        </p:attrNameLst>
                                      </p:cBhvr>
                                      <p:to>
                                        <p:strVal val="visible"/>
                                      </p:to>
                                    </p:set>
                                    <p:animEffect transition="in" filter="wipe(left)">
                                      <p:cBhvr>
                                        <p:cTn id="11" dur="500"/>
                                        <p:tgtEl>
                                          <p:spTgt spid="11162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11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nimBg="1"/>
      <p:bldP spid="1116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1366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Using Table Aliases</a:t>
            </a:r>
            <a:endParaRPr lang="tr-TR" dirty="0"/>
          </a:p>
        </p:txBody>
      </p:sp>
      <p:sp>
        <p:nvSpPr>
          <p:cNvPr id="113669" name="Rectangle 5"/>
          <p:cNvSpPr>
            <a:spLocks noGrp="1" noChangeArrowheads="1"/>
          </p:cNvSpPr>
          <p:nvPr>
            <p:ph type="body" idx="1"/>
          </p:nvPr>
        </p:nvSpPr>
        <p:spPr>
          <a:xfrm>
            <a:off x="936625" y="1300163"/>
            <a:ext cx="7385050"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Simplify queries by using table aliases.</a:t>
            </a:r>
          </a:p>
        </p:txBody>
      </p:sp>
      <p:grpSp>
        <p:nvGrpSpPr>
          <p:cNvPr id="113670" name="Group 6"/>
          <p:cNvGrpSpPr>
            <a:grpSpLocks/>
          </p:cNvGrpSpPr>
          <p:nvPr/>
        </p:nvGrpSpPr>
        <p:grpSpPr bwMode="auto">
          <a:xfrm>
            <a:off x="2581275" y="2371725"/>
            <a:ext cx="2395538" cy="2825750"/>
            <a:chOff x="1626" y="1494"/>
            <a:chExt cx="1509" cy="1780"/>
          </a:xfrm>
        </p:grpSpPr>
        <p:sp>
          <p:nvSpPr>
            <p:cNvPr id="113671" name="Rectangle 7"/>
            <p:cNvSpPr>
              <a:spLocks noChangeArrowheads="1"/>
            </p:cNvSpPr>
            <p:nvPr/>
          </p:nvSpPr>
          <p:spPr bwMode="ltGray">
            <a:xfrm>
              <a:off x="1647"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2" name="Rectangle 8"/>
            <p:cNvSpPr>
              <a:spLocks noChangeArrowheads="1"/>
            </p:cNvSpPr>
            <p:nvPr/>
          </p:nvSpPr>
          <p:spPr bwMode="ltGray">
            <a:xfrm>
              <a:off x="2511"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3" name="Rectangle 9"/>
            <p:cNvSpPr>
              <a:spLocks noChangeArrowheads="1"/>
            </p:cNvSpPr>
            <p:nvPr/>
          </p:nvSpPr>
          <p:spPr bwMode="ltGray">
            <a:xfrm>
              <a:off x="2498" y="2876"/>
              <a:ext cx="552"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4" name="Rectangle 10"/>
            <p:cNvSpPr>
              <a:spLocks noChangeArrowheads="1"/>
            </p:cNvSpPr>
            <p:nvPr/>
          </p:nvSpPr>
          <p:spPr bwMode="ltGray">
            <a:xfrm>
              <a:off x="2505" y="3094"/>
              <a:ext cx="11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5" name="Rectangle 11"/>
            <p:cNvSpPr>
              <a:spLocks noChangeArrowheads="1"/>
            </p:cNvSpPr>
            <p:nvPr/>
          </p:nvSpPr>
          <p:spPr bwMode="ltGray">
            <a:xfrm>
              <a:off x="1626"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6" name="Rectangle 12"/>
            <p:cNvSpPr>
              <a:spLocks noChangeArrowheads="1"/>
            </p:cNvSpPr>
            <p:nvPr/>
          </p:nvSpPr>
          <p:spPr bwMode="ltGray">
            <a:xfrm>
              <a:off x="2751"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7" name="Rectangle 13"/>
            <p:cNvSpPr>
              <a:spLocks noChangeArrowheads="1"/>
            </p:cNvSpPr>
            <p:nvPr/>
          </p:nvSpPr>
          <p:spPr bwMode="ltGray">
            <a:xfrm>
              <a:off x="2082" y="1707"/>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8" name="Rectangle 14"/>
            <p:cNvSpPr>
              <a:spLocks noChangeArrowheads="1"/>
            </p:cNvSpPr>
            <p:nvPr/>
          </p:nvSpPr>
          <p:spPr bwMode="ltGray">
            <a:xfrm>
              <a:off x="2619" y="1908"/>
              <a:ext cx="366" cy="18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3679" name="Rectangle 15"/>
          <p:cNvSpPr>
            <a:spLocks noChangeArrowheads="1"/>
          </p:cNvSpPr>
          <p:nvPr/>
        </p:nvSpPr>
        <p:spPr bwMode="blackWhite">
          <a:xfrm>
            <a:off x="885825" y="1982788"/>
            <a:ext cx="7342188" cy="1382712"/>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emp.empno,   emp.ename, emp.deptno,  </a:t>
            </a:r>
          </a:p>
          <a:p>
            <a:pPr>
              <a:lnSpc>
                <a:spcPct val="120000"/>
              </a:lnSpc>
              <a:tabLst>
                <a:tab pos="1200150" algn="l"/>
              </a:tabLst>
            </a:pPr>
            <a:r>
              <a:rPr lang="tr-TR" sz="1800" b="1">
                <a:solidFill>
                  <a:srgbClr val="000000"/>
                </a:solidFill>
                <a:effectLst/>
                <a:latin typeface="Courier New" pitchFamily="49" charset="0"/>
              </a:rPr>
              <a:t>  2	   dept.deptno, dept.loc</a:t>
            </a:r>
          </a:p>
          <a:p>
            <a:pPr>
              <a:lnSpc>
                <a:spcPct val="120000"/>
              </a:lnSpc>
              <a:tabLst>
                <a:tab pos="1200150" algn="l"/>
              </a:tabLst>
            </a:pPr>
            <a:r>
              <a:rPr lang="tr-TR" sz="1800" b="1">
                <a:solidFill>
                  <a:srgbClr val="000000"/>
                </a:solidFill>
                <a:effectLst/>
                <a:latin typeface="Courier New" pitchFamily="49" charset="0"/>
              </a:rPr>
              <a:t>  3  FROM   emp, dept</a:t>
            </a:r>
          </a:p>
          <a:p>
            <a:pPr>
              <a:lnSpc>
                <a:spcPct val="120000"/>
              </a:lnSpc>
              <a:tabLst>
                <a:tab pos="1200150" algn="l"/>
              </a:tabLst>
            </a:pPr>
            <a:r>
              <a:rPr lang="tr-TR" sz="1800" b="1">
                <a:solidFill>
                  <a:srgbClr val="000000"/>
                </a:solidFill>
                <a:effectLst/>
                <a:latin typeface="Courier New" pitchFamily="49" charset="0"/>
              </a:rPr>
              <a:t>  4  WHERE  emp.deptno=dept.deptno;</a:t>
            </a:r>
          </a:p>
        </p:txBody>
      </p:sp>
      <p:sp>
        <p:nvSpPr>
          <p:cNvPr id="113680" name="Rectangle 16"/>
          <p:cNvSpPr>
            <a:spLocks noChangeArrowheads="1"/>
          </p:cNvSpPr>
          <p:nvPr/>
        </p:nvSpPr>
        <p:spPr bwMode="blackWhite">
          <a:xfrm>
            <a:off x="915988" y="3832225"/>
            <a:ext cx="7319962" cy="1395413"/>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e.empno,  e.ename, e.deptno,   </a:t>
            </a:r>
          </a:p>
          <a:p>
            <a:pPr>
              <a:lnSpc>
                <a:spcPct val="120000"/>
              </a:lnSpc>
              <a:tabLst>
                <a:tab pos="1200150" algn="l"/>
              </a:tabLst>
            </a:pPr>
            <a:r>
              <a:rPr lang="tr-TR" sz="1800" b="1">
                <a:solidFill>
                  <a:srgbClr val="000000"/>
                </a:solidFill>
                <a:effectLst/>
                <a:latin typeface="Courier New" pitchFamily="49" charset="0"/>
              </a:rPr>
              <a:t>  2         d.deptno, d.loc</a:t>
            </a:r>
          </a:p>
          <a:p>
            <a:pPr>
              <a:lnSpc>
                <a:spcPct val="120000"/>
              </a:lnSpc>
              <a:tabLst>
                <a:tab pos="1200150" algn="l"/>
              </a:tabLst>
            </a:pPr>
            <a:r>
              <a:rPr lang="tr-TR" sz="1800" b="1">
                <a:solidFill>
                  <a:srgbClr val="000000"/>
                </a:solidFill>
                <a:effectLst/>
                <a:latin typeface="Courier New" pitchFamily="49" charset="0"/>
              </a:rPr>
              <a:t>  3  FROM   emp e,    dept d</a:t>
            </a:r>
          </a:p>
          <a:p>
            <a:pPr>
              <a:lnSpc>
                <a:spcPct val="120000"/>
              </a:lnSpc>
              <a:tabLst>
                <a:tab pos="1200150" algn="l"/>
              </a:tabLst>
            </a:pPr>
            <a:r>
              <a:rPr lang="tr-TR" sz="1800" b="1">
                <a:solidFill>
                  <a:srgbClr val="000000"/>
                </a:solidFill>
                <a:effectLst/>
                <a:latin typeface="Courier New" pitchFamily="49" charset="0"/>
              </a:rPr>
              <a:t>  4  WHERE  e.deptno= d.deptno;</a:t>
            </a:r>
          </a:p>
        </p:txBody>
      </p:sp>
      <p:grpSp>
        <p:nvGrpSpPr>
          <p:cNvPr id="113681" name="Group 17"/>
          <p:cNvGrpSpPr>
            <a:grpSpLocks/>
          </p:cNvGrpSpPr>
          <p:nvPr/>
        </p:nvGrpSpPr>
        <p:grpSpPr bwMode="auto">
          <a:xfrm>
            <a:off x="8386763" y="6324600"/>
            <a:ext cx="414337" cy="292100"/>
            <a:chOff x="5283" y="3984"/>
            <a:chExt cx="261" cy="184"/>
          </a:xfrm>
        </p:grpSpPr>
        <p:sp>
          <p:nvSpPr>
            <p:cNvPr id="113682"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3683"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3684"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3685"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3686"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3687"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wipe(up)">
                                      <p:cBhvr>
                                        <p:cTn id="7" dur="500"/>
                                        <p:tgtEl>
                                          <p:spTgt spid="1136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tr-TR"/>
              <a:t>Information Management</a:t>
            </a:r>
          </a:p>
        </p:txBody>
      </p:sp>
      <p:sp>
        <p:nvSpPr>
          <p:cNvPr id="1157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Joining More Than Two Tables</a:t>
            </a:r>
            <a:endParaRPr lang="tr-TR" dirty="0"/>
          </a:p>
        </p:txBody>
      </p:sp>
      <p:sp>
        <p:nvSpPr>
          <p:cNvPr id="11571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2057400" algn="l"/>
              </a:tabLst>
            </a:pPr>
            <a:r>
              <a:rPr lang="tr-TR" sz="1800" b="1" dirty="0">
                <a:solidFill>
                  <a:srgbClr val="000000"/>
                </a:solidFill>
                <a:effectLst/>
                <a:latin typeface="Courier New" pitchFamily="49" charset="0"/>
              </a:rPr>
              <a:t>NAME	CUSTID</a:t>
            </a:r>
          </a:p>
          <a:p>
            <a:pPr>
              <a:lnSpc>
                <a:spcPct val="95000"/>
              </a:lnSpc>
              <a:tabLst>
                <a:tab pos="2057400" algn="l"/>
              </a:tabLst>
            </a:pPr>
            <a:r>
              <a:rPr lang="tr-TR" sz="1800" b="1" dirty="0">
                <a:solidFill>
                  <a:srgbClr val="000000"/>
                </a:solidFill>
                <a:effectLst/>
                <a:latin typeface="Courier New" pitchFamily="49" charset="0"/>
              </a:rPr>
              <a:t>-----------	------</a:t>
            </a:r>
          </a:p>
          <a:p>
            <a:pPr>
              <a:lnSpc>
                <a:spcPct val="95000"/>
              </a:lnSpc>
              <a:tabLst>
                <a:tab pos="2057400" algn="l"/>
              </a:tabLst>
            </a:pPr>
            <a:r>
              <a:rPr lang="tr-TR" sz="1800" b="1" dirty="0">
                <a:solidFill>
                  <a:srgbClr val="000000"/>
                </a:solidFill>
                <a:effectLst/>
                <a:latin typeface="Courier New" pitchFamily="49" charset="0"/>
              </a:rPr>
              <a:t>JOCKSPORTS	   100</a:t>
            </a:r>
          </a:p>
          <a:p>
            <a:pPr>
              <a:lnSpc>
                <a:spcPct val="95000"/>
              </a:lnSpc>
              <a:tabLst>
                <a:tab pos="2057400" algn="l"/>
              </a:tabLst>
            </a:pPr>
            <a:r>
              <a:rPr lang="tr-TR" sz="1800" b="1" dirty="0">
                <a:solidFill>
                  <a:srgbClr val="000000"/>
                </a:solidFill>
                <a:effectLst/>
                <a:latin typeface="Courier New" pitchFamily="49" charset="0"/>
              </a:rPr>
              <a:t>TKB SPORT SHOP	   101</a:t>
            </a:r>
          </a:p>
          <a:p>
            <a:pPr>
              <a:lnSpc>
                <a:spcPct val="95000"/>
              </a:lnSpc>
              <a:tabLst>
                <a:tab pos="2057400" algn="l"/>
              </a:tabLst>
            </a:pPr>
            <a:r>
              <a:rPr lang="tr-TR" sz="1800" b="1" dirty="0">
                <a:solidFill>
                  <a:srgbClr val="000000"/>
                </a:solidFill>
                <a:effectLst/>
                <a:latin typeface="Courier New" pitchFamily="49" charset="0"/>
              </a:rPr>
              <a:t>VOLLYRITE	   102</a:t>
            </a:r>
          </a:p>
          <a:p>
            <a:pPr>
              <a:lnSpc>
                <a:spcPct val="95000"/>
              </a:lnSpc>
              <a:tabLst>
                <a:tab pos="2057400" algn="l"/>
              </a:tabLst>
            </a:pPr>
            <a:r>
              <a:rPr lang="tr-TR" sz="1800" b="1" dirty="0">
                <a:solidFill>
                  <a:srgbClr val="000000"/>
                </a:solidFill>
                <a:effectLst/>
                <a:latin typeface="Courier New" pitchFamily="49" charset="0"/>
              </a:rPr>
              <a:t>JUST TENNIS	   103</a:t>
            </a:r>
          </a:p>
          <a:p>
            <a:pPr>
              <a:lnSpc>
                <a:spcPct val="95000"/>
              </a:lnSpc>
              <a:tabLst>
                <a:tab pos="2057400" algn="l"/>
              </a:tabLst>
            </a:pPr>
            <a:r>
              <a:rPr lang="tr-TR" sz="1800" b="1" dirty="0">
                <a:solidFill>
                  <a:srgbClr val="000000"/>
                </a:solidFill>
                <a:effectLst/>
                <a:latin typeface="Courier New" pitchFamily="49" charset="0"/>
              </a:rPr>
              <a:t>K+T SPORTS	   105</a:t>
            </a:r>
          </a:p>
          <a:p>
            <a:pPr>
              <a:lnSpc>
                <a:spcPct val="95000"/>
              </a:lnSpc>
              <a:tabLst>
                <a:tab pos="2057400" algn="l"/>
              </a:tabLst>
            </a:pPr>
            <a:r>
              <a:rPr lang="tr-TR" sz="1800" b="1" dirty="0">
                <a:solidFill>
                  <a:srgbClr val="000000"/>
                </a:solidFill>
                <a:effectLst/>
                <a:latin typeface="Courier New" pitchFamily="49" charset="0"/>
              </a:rPr>
              <a:t>SHAPE UP	   106</a:t>
            </a:r>
          </a:p>
          <a:p>
            <a:pPr>
              <a:lnSpc>
                <a:spcPct val="95000"/>
              </a:lnSpc>
              <a:tabLst>
                <a:tab pos="2057400" algn="l"/>
              </a:tabLst>
            </a:pPr>
            <a:r>
              <a:rPr lang="tr-TR" sz="1800" b="1" dirty="0">
                <a:solidFill>
                  <a:srgbClr val="000000"/>
                </a:solidFill>
                <a:effectLst/>
                <a:latin typeface="Courier New" pitchFamily="49" charset="0"/>
              </a:rPr>
              <a:t>WOMENS SPORTS     107</a:t>
            </a:r>
          </a:p>
          <a:p>
            <a:pPr>
              <a:lnSpc>
                <a:spcPct val="95000"/>
              </a:lnSpc>
              <a:tabLst>
                <a:tab pos="2057400" algn="l"/>
              </a:tabLst>
            </a:pPr>
            <a:r>
              <a:rPr lang="tr-TR" sz="1800" b="1" dirty="0">
                <a:solidFill>
                  <a:srgbClr val="000000"/>
                </a:solidFill>
                <a:effectLst/>
                <a:latin typeface="Courier New" pitchFamily="49" charset="0"/>
              </a:rPr>
              <a:t>...	...</a:t>
            </a:r>
          </a:p>
          <a:p>
            <a:pPr>
              <a:lnSpc>
                <a:spcPct val="95000"/>
              </a:lnSpc>
              <a:tabLst>
                <a:tab pos="2057400" algn="l"/>
              </a:tabLst>
            </a:pPr>
            <a:r>
              <a:rPr lang="tr-TR" sz="1800" b="1" dirty="0">
                <a:solidFill>
                  <a:srgbClr val="000000"/>
                </a:solidFill>
                <a:effectLst/>
                <a:latin typeface="Courier New" pitchFamily="49" charset="0"/>
              </a:rPr>
              <a:t>9 rows selected.</a:t>
            </a:r>
          </a:p>
        </p:txBody>
      </p:sp>
      <p:sp>
        <p:nvSpPr>
          <p:cNvPr id="115716" name="Rectangle 4"/>
          <p:cNvSpPr>
            <a:spLocks noChangeArrowheads="1"/>
          </p:cNvSpPr>
          <p:nvPr/>
        </p:nvSpPr>
        <p:spPr bwMode="auto">
          <a:xfrm>
            <a:off x="819150" y="1254125"/>
            <a:ext cx="1708150"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CUSTOMER </a:t>
            </a:r>
          </a:p>
        </p:txBody>
      </p:sp>
      <p:grpSp>
        <p:nvGrpSpPr>
          <p:cNvPr id="115717" name="Group 5"/>
          <p:cNvGrpSpPr>
            <a:grpSpLocks/>
          </p:cNvGrpSpPr>
          <p:nvPr/>
        </p:nvGrpSpPr>
        <p:grpSpPr bwMode="auto">
          <a:xfrm>
            <a:off x="4286250" y="1254125"/>
            <a:ext cx="2940050" cy="3357563"/>
            <a:chOff x="2700" y="790"/>
            <a:chExt cx="1852" cy="2115"/>
          </a:xfrm>
        </p:grpSpPr>
        <p:sp>
          <p:nvSpPr>
            <p:cNvPr id="1157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CUSTID   ORDID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101     610</a:t>
              </a:r>
            </a:p>
            <a:p>
              <a:pPr>
                <a:lnSpc>
                  <a:spcPct val="95000"/>
                </a:lnSpc>
                <a:tabLst>
                  <a:tab pos="1143000" algn="l"/>
                </a:tabLst>
              </a:pPr>
              <a:r>
                <a:rPr lang="tr-TR" sz="1800" b="1">
                  <a:solidFill>
                    <a:srgbClr val="000000"/>
                  </a:solidFill>
                  <a:effectLst/>
                  <a:latin typeface="Courier New" pitchFamily="49" charset="0"/>
                </a:rPr>
                <a:t>    102     611</a:t>
              </a:r>
            </a:p>
            <a:p>
              <a:pPr>
                <a:lnSpc>
                  <a:spcPct val="95000"/>
                </a:lnSpc>
                <a:tabLst>
                  <a:tab pos="1143000" algn="l"/>
                </a:tabLst>
              </a:pPr>
              <a:r>
                <a:rPr lang="tr-TR" sz="1800" b="1">
                  <a:solidFill>
                    <a:srgbClr val="000000"/>
                  </a:solidFill>
                  <a:effectLst/>
                  <a:latin typeface="Courier New" pitchFamily="49" charset="0"/>
                </a:rPr>
                <a:t>    104     612</a:t>
              </a:r>
            </a:p>
            <a:p>
              <a:pPr>
                <a:lnSpc>
                  <a:spcPct val="95000"/>
                </a:lnSpc>
                <a:tabLst>
                  <a:tab pos="1143000" algn="l"/>
                </a:tabLst>
              </a:pPr>
              <a:r>
                <a:rPr lang="tr-TR" sz="1800" b="1">
                  <a:solidFill>
                    <a:srgbClr val="000000"/>
                  </a:solidFill>
                  <a:effectLst/>
                  <a:latin typeface="Courier New" pitchFamily="49" charset="0"/>
                </a:rPr>
                <a:t>    106     601</a:t>
              </a:r>
            </a:p>
            <a:p>
              <a:pPr>
                <a:lnSpc>
                  <a:spcPct val="95000"/>
                </a:lnSpc>
                <a:tabLst>
                  <a:tab pos="1143000" algn="l"/>
                </a:tabLst>
              </a:pPr>
              <a:r>
                <a:rPr lang="tr-TR" sz="1800" b="1">
                  <a:solidFill>
                    <a:srgbClr val="000000"/>
                  </a:solidFill>
                  <a:effectLst/>
                  <a:latin typeface="Courier New" pitchFamily="49" charset="0"/>
                </a:rPr>
                <a:t>    102     602</a:t>
              </a:r>
            </a:p>
            <a:p>
              <a:pPr>
                <a:lnSpc>
                  <a:spcPct val="95000"/>
                </a:lnSpc>
                <a:tabLst>
                  <a:tab pos="1143000" algn="l"/>
                </a:tabLst>
              </a:pPr>
              <a:r>
                <a:rPr lang="tr-TR" sz="1800" b="1">
                  <a:solidFill>
                    <a:srgbClr val="000000"/>
                  </a:solidFill>
                  <a:effectLst/>
                  <a:latin typeface="Courier New" pitchFamily="49" charset="0"/>
                </a:rPr>
                <a:t>    106     604</a:t>
              </a:r>
            </a:p>
            <a:p>
              <a:pPr>
                <a:lnSpc>
                  <a:spcPct val="95000"/>
                </a:lnSpc>
                <a:tabLst>
                  <a:tab pos="1143000" algn="l"/>
                </a:tabLst>
              </a:pPr>
              <a:r>
                <a:rPr lang="tr-TR" sz="1800" b="1">
                  <a:solidFill>
                    <a:srgbClr val="000000"/>
                  </a:solidFill>
                  <a:effectLst/>
                  <a:latin typeface="Courier New" pitchFamily="49" charset="0"/>
                </a:rPr>
                <a:t>    106     605</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21 rows selected.</a:t>
              </a:r>
            </a:p>
          </p:txBody>
        </p:sp>
        <p:sp>
          <p:nvSpPr>
            <p:cNvPr id="115719" name="Rectangle 7"/>
            <p:cNvSpPr>
              <a:spLocks noChangeArrowheads="1"/>
            </p:cNvSpPr>
            <p:nvPr/>
          </p:nvSpPr>
          <p:spPr bwMode="auto">
            <a:xfrm>
              <a:off x="2700" y="790"/>
              <a:ext cx="516"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ORD </a:t>
              </a:r>
            </a:p>
          </p:txBody>
        </p:sp>
      </p:grpSp>
      <p:sp>
        <p:nvSpPr>
          <p:cNvPr id="115720" name="Rectangle 8"/>
          <p:cNvSpPr>
            <a:spLocks noChangeArrowheads="1"/>
          </p:cNvSpPr>
          <p:nvPr/>
        </p:nvSpPr>
        <p:spPr bwMode="ltGray">
          <a:xfrm>
            <a:off x="3009900" y="1643063"/>
            <a:ext cx="2457450" cy="2624137"/>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15721" name="Group 9"/>
          <p:cNvGrpSpPr>
            <a:grpSpLocks/>
          </p:cNvGrpSpPr>
          <p:nvPr/>
        </p:nvGrpSpPr>
        <p:grpSpPr bwMode="auto">
          <a:xfrm>
            <a:off x="5621338" y="3192463"/>
            <a:ext cx="2774950" cy="2838450"/>
            <a:chOff x="3541" y="2011"/>
            <a:chExt cx="1748" cy="1788"/>
          </a:xfrm>
        </p:grpSpPr>
        <p:sp>
          <p:nvSpPr>
            <p:cNvPr id="115722" name="Rectangle 10"/>
            <p:cNvSpPr>
              <a:spLocks noChangeArrowheads="1"/>
            </p:cNvSpPr>
            <p:nvPr/>
          </p:nvSpPr>
          <p:spPr bwMode="blackWhite">
            <a:xfrm>
              <a:off x="3541"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ORDID  ITEMID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610       3</a:t>
              </a:r>
            </a:p>
            <a:p>
              <a:pPr>
                <a:lnSpc>
                  <a:spcPct val="95000"/>
                </a:lnSpc>
                <a:tabLst>
                  <a:tab pos="1143000" algn="l"/>
                </a:tabLst>
              </a:pPr>
              <a:r>
                <a:rPr lang="tr-TR" sz="1800" b="1">
                  <a:solidFill>
                    <a:srgbClr val="000000"/>
                  </a:solidFill>
                  <a:effectLst/>
                  <a:latin typeface="Courier New" pitchFamily="49" charset="0"/>
                </a:rPr>
                <a:t>   611       1</a:t>
              </a:r>
            </a:p>
            <a:p>
              <a:pPr>
                <a:lnSpc>
                  <a:spcPct val="95000"/>
                </a:lnSpc>
                <a:tabLst>
                  <a:tab pos="1143000" algn="l"/>
                </a:tabLst>
              </a:pPr>
              <a:r>
                <a:rPr lang="tr-TR" sz="1800" b="1">
                  <a:solidFill>
                    <a:srgbClr val="000000"/>
                  </a:solidFill>
                  <a:effectLst/>
                  <a:latin typeface="Courier New" pitchFamily="49" charset="0"/>
                </a:rPr>
                <a:t>   612       1</a:t>
              </a:r>
            </a:p>
            <a:p>
              <a:pPr>
                <a:lnSpc>
                  <a:spcPct val="95000"/>
                </a:lnSpc>
                <a:tabLst>
                  <a:tab pos="1143000" algn="l"/>
                </a:tabLst>
              </a:pPr>
              <a:r>
                <a:rPr lang="tr-TR" sz="1800" b="1">
                  <a:solidFill>
                    <a:srgbClr val="000000"/>
                  </a:solidFill>
                  <a:effectLst/>
                  <a:latin typeface="Courier New" pitchFamily="49" charset="0"/>
                </a:rPr>
                <a:t>   601       1</a:t>
              </a:r>
            </a:p>
            <a:p>
              <a:pPr>
                <a:lnSpc>
                  <a:spcPct val="95000"/>
                </a:lnSpc>
                <a:tabLst>
                  <a:tab pos="1143000" algn="l"/>
                </a:tabLst>
              </a:pPr>
              <a:r>
                <a:rPr lang="tr-TR" sz="1800" b="1">
                  <a:solidFill>
                    <a:srgbClr val="000000"/>
                  </a:solidFill>
                  <a:effectLst/>
                  <a:latin typeface="Courier New" pitchFamily="49" charset="0"/>
                </a:rPr>
                <a:t>   602       1</a:t>
              </a:r>
            </a:p>
            <a:p>
              <a:pPr>
                <a:lnSpc>
                  <a:spcPct val="95000"/>
                </a:lnSpc>
                <a:tabLst>
                  <a:tab pos="1143000" algn="l"/>
                </a:tabLst>
              </a:pPr>
              <a:r>
                <a:rPr lang="tr-TR" sz="1800" b="1">
                  <a:solidFill>
                    <a:srgbClr val="000000"/>
                  </a:solidFill>
                  <a:effectLst/>
                  <a:latin typeface="Courier New" pitchFamily="49" charset="0"/>
                </a:rPr>
                <a:t>...</a:t>
              </a:r>
            </a:p>
            <a:p>
              <a:pPr>
                <a:lnSpc>
                  <a:spcPct val="95000"/>
                </a:lnSpc>
                <a:tabLst>
                  <a:tab pos="1143000" algn="l"/>
                </a:tabLst>
              </a:pPr>
              <a:r>
                <a:rPr lang="tr-TR" sz="1800" b="1">
                  <a:solidFill>
                    <a:srgbClr val="000000"/>
                  </a:solidFill>
                  <a:effectLst/>
                  <a:latin typeface="Courier New" pitchFamily="49" charset="0"/>
                </a:rPr>
                <a:t>64 rows selected.     </a:t>
              </a:r>
            </a:p>
          </p:txBody>
        </p:sp>
        <p:sp>
          <p:nvSpPr>
            <p:cNvPr id="115723" name="Rectangle 11"/>
            <p:cNvSpPr>
              <a:spLocks noChangeArrowheads="1"/>
            </p:cNvSpPr>
            <p:nvPr/>
          </p:nvSpPr>
          <p:spPr bwMode="auto">
            <a:xfrm>
              <a:off x="4746" y="2011"/>
              <a:ext cx="54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ITEM </a:t>
              </a:r>
            </a:p>
          </p:txBody>
        </p:sp>
      </p:grpSp>
      <p:grpSp>
        <p:nvGrpSpPr>
          <p:cNvPr id="115724" name="Group 12"/>
          <p:cNvGrpSpPr>
            <a:grpSpLocks/>
          </p:cNvGrpSpPr>
          <p:nvPr/>
        </p:nvGrpSpPr>
        <p:grpSpPr bwMode="auto">
          <a:xfrm>
            <a:off x="5775325" y="1643063"/>
            <a:ext cx="965200" cy="4051300"/>
            <a:chOff x="3638" y="1035"/>
            <a:chExt cx="608" cy="2552"/>
          </a:xfrm>
        </p:grpSpPr>
        <p:sp>
          <p:nvSpPr>
            <p:cNvPr id="115725" name="Rectangle 13"/>
            <p:cNvSpPr>
              <a:spLocks noChangeArrowheads="1"/>
            </p:cNvSpPr>
            <p:nvPr/>
          </p:nvSpPr>
          <p:spPr bwMode="ltGray">
            <a:xfrm>
              <a:off x="3647" y="1035"/>
              <a:ext cx="576" cy="119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5726" name="Rectangle 14"/>
            <p:cNvSpPr>
              <a:spLocks noChangeArrowheads="1"/>
            </p:cNvSpPr>
            <p:nvPr/>
          </p:nvSpPr>
          <p:spPr bwMode="ltGray">
            <a:xfrm>
              <a:off x="3638" y="2262"/>
              <a:ext cx="608" cy="1325"/>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15727" name="Group 15"/>
          <p:cNvGrpSpPr>
            <a:grpSpLocks/>
          </p:cNvGrpSpPr>
          <p:nvPr/>
        </p:nvGrpSpPr>
        <p:grpSpPr bwMode="auto">
          <a:xfrm>
            <a:off x="8386763" y="6324600"/>
            <a:ext cx="414337" cy="292100"/>
            <a:chOff x="5283" y="3984"/>
            <a:chExt cx="261" cy="184"/>
          </a:xfrm>
        </p:grpSpPr>
        <p:sp>
          <p:nvSpPr>
            <p:cNvPr id="11572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572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573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573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573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573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11560" y="4797152"/>
            <a:ext cx="4572000" cy="1323439"/>
          </a:xfrm>
          <a:prstGeom prst="rect">
            <a:avLst/>
          </a:prstGeom>
        </p:spPr>
        <p:txBody>
          <a:bodyPr>
            <a:spAutoFit/>
          </a:bodyPr>
          <a:lstStyle/>
          <a:p>
            <a:r>
              <a:rPr lang="tr-TR" sz="2000" b="1" dirty="0"/>
              <a:t>Display the customer name, the orders placed, the item numbers, the total for each item, and the total for each order for customer.</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up)">
                                      <p:cBhvr>
                                        <p:cTn id="7" dur="500"/>
                                        <p:tgtEl>
                                          <p:spTgt spid="115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wipe(up)">
                                      <p:cBhvr>
                                        <p:cTn id="12" dur="500"/>
                                        <p:tgtEl>
                                          <p:spTgt spid="1157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5721"/>
                                        </p:tgtEl>
                                        <p:attrNameLst>
                                          <p:attrName>style.visibility</p:attrName>
                                        </p:attrNameLst>
                                      </p:cBhvr>
                                      <p:to>
                                        <p:strVal val="visible"/>
                                      </p:to>
                                    </p:set>
                                    <p:animEffect transition="in" filter="wipe(up)">
                                      <p:cBhvr>
                                        <p:cTn id="17" dur="500"/>
                                        <p:tgtEl>
                                          <p:spTgt spid="1157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5724"/>
                                        </p:tgtEl>
                                        <p:attrNameLst>
                                          <p:attrName>style.visibility</p:attrName>
                                        </p:attrNameLst>
                                      </p:cBhvr>
                                      <p:to>
                                        <p:strVal val="visible"/>
                                      </p:to>
                                    </p:set>
                                    <p:animEffect transition="in" filter="wipe(up)">
                                      <p:cBhvr>
                                        <p:cTn id="22" dur="500"/>
                                        <p:tgtEl>
                                          <p:spTgt spid="115724"/>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5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tr-TR" dirty="0"/>
              <a:t>Information Management</a:t>
            </a:r>
          </a:p>
        </p:txBody>
      </p:sp>
      <p:sp>
        <p:nvSpPr>
          <p:cNvPr id="11776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p:txBody>
      </p:sp>
      <p:sp>
        <p:nvSpPr>
          <p:cNvPr id="11776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p:txBody>
      </p:sp>
      <p:sp>
        <p:nvSpPr>
          <p:cNvPr id="1177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Non-Equijoins</a:t>
            </a:r>
            <a:endParaRPr lang="tr-TR"/>
          </a:p>
        </p:txBody>
      </p:sp>
      <p:sp>
        <p:nvSpPr>
          <p:cNvPr id="117765" name="Rectangle 5"/>
          <p:cNvSpPr>
            <a:spLocks noChangeArrowheads="1"/>
          </p:cNvSpPr>
          <p:nvPr/>
        </p:nvSpPr>
        <p:spPr bwMode="auto">
          <a:xfrm>
            <a:off x="1157288" y="1325563"/>
            <a:ext cx="735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endParaRPr lang="tr-TR" sz="2000" b="1">
              <a:solidFill>
                <a:srgbClr val="FFFFCC"/>
              </a:solidFill>
              <a:effectLst>
                <a:outerShdw blurRad="38100" dist="38100" dir="2700000" algn="tl">
                  <a:srgbClr val="C0C0C0"/>
                </a:outerShdw>
              </a:effectLst>
              <a:latin typeface="Arial" charset="0"/>
            </a:endParaRPr>
          </a:p>
        </p:txBody>
      </p:sp>
      <p:sp>
        <p:nvSpPr>
          <p:cNvPr id="117766" name="Rectangle 6"/>
          <p:cNvSpPr>
            <a:spLocks noChangeArrowheads="1"/>
          </p:cNvSpPr>
          <p:nvPr/>
        </p:nvSpPr>
        <p:spPr bwMode="auto">
          <a:xfrm>
            <a:off x="5124450" y="1325563"/>
            <a:ext cx="161290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SALGRADE</a:t>
            </a:r>
          </a:p>
        </p:txBody>
      </p:sp>
      <p:grpSp>
        <p:nvGrpSpPr>
          <p:cNvPr id="117767" name="Group 7"/>
          <p:cNvGrpSpPr>
            <a:grpSpLocks/>
          </p:cNvGrpSpPr>
          <p:nvPr/>
        </p:nvGrpSpPr>
        <p:grpSpPr bwMode="auto">
          <a:xfrm>
            <a:off x="3422650" y="1773238"/>
            <a:ext cx="4395788" cy="2738437"/>
            <a:chOff x="2156" y="1117"/>
            <a:chExt cx="2769" cy="1725"/>
          </a:xfrm>
        </p:grpSpPr>
        <p:sp>
          <p:nvSpPr>
            <p:cNvPr id="117768" name="Rectangle 8"/>
            <p:cNvSpPr>
              <a:spLocks noChangeArrowheads="1"/>
            </p:cNvSpPr>
            <p:nvPr/>
          </p:nvSpPr>
          <p:spPr bwMode="ltGray">
            <a:xfrm>
              <a:off x="2156" y="1117"/>
              <a:ext cx="542" cy="172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69" name="Rectangle 9"/>
            <p:cNvSpPr>
              <a:spLocks noChangeArrowheads="1"/>
            </p:cNvSpPr>
            <p:nvPr/>
          </p:nvSpPr>
          <p:spPr bwMode="ltGray">
            <a:xfrm>
              <a:off x="3792"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70" name="Rectangle 10"/>
            <p:cNvSpPr>
              <a:spLocks noChangeArrowheads="1"/>
            </p:cNvSpPr>
            <p:nvPr/>
          </p:nvSpPr>
          <p:spPr bwMode="ltGray">
            <a:xfrm>
              <a:off x="4383"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17771" name="Group 11"/>
          <p:cNvGrpSpPr>
            <a:grpSpLocks/>
          </p:cNvGrpSpPr>
          <p:nvPr/>
        </p:nvGrpSpPr>
        <p:grpSpPr bwMode="auto">
          <a:xfrm>
            <a:off x="4225925" y="4195763"/>
            <a:ext cx="4154488" cy="1766887"/>
            <a:chOff x="2662" y="2643"/>
            <a:chExt cx="2617" cy="1113"/>
          </a:xfrm>
        </p:grpSpPr>
        <p:sp>
          <p:nvSpPr>
            <p:cNvPr id="117772" name="Rectangle 12"/>
            <p:cNvSpPr>
              <a:spLocks noChangeArrowheads="1"/>
            </p:cNvSpPr>
            <p:nvPr/>
          </p:nvSpPr>
          <p:spPr bwMode="auto">
            <a:xfrm>
              <a:off x="3287" y="2643"/>
              <a:ext cx="1992" cy="1113"/>
            </a:xfrm>
            <a:prstGeom prst="rect">
              <a:avLst/>
            </a:prstGeom>
            <a:noFill/>
            <a:ln w="9525">
              <a:noFill/>
              <a:miter lim="800000"/>
              <a:headEnd/>
              <a:tailEnd/>
            </a:ln>
            <a:effectLst/>
          </p:spPr>
          <p:txBody>
            <a:bodyPr wrap="none" lIns="92075" tIns="46038" rIns="92075" bIns="46038">
              <a:spAutoFit/>
            </a:bodyPr>
            <a:lstStyle/>
            <a:p>
              <a:pPr>
                <a:lnSpc>
                  <a:spcPct val="110000"/>
                </a:lnSpc>
              </a:pPr>
              <a:r>
                <a:rPr lang="tr-TR" sz="2000" b="1" dirty="0">
                  <a:solidFill>
                    <a:srgbClr val="FF6600"/>
                  </a:solidFill>
                  <a:effectLst>
                    <a:outerShdw blurRad="38100" dist="38100" dir="2700000" algn="tl">
                      <a:srgbClr val="C0C0C0"/>
                    </a:outerShdw>
                  </a:effectLst>
                  <a:latin typeface="Arial" charset="0"/>
                </a:rPr>
                <a:t>“salary in the EMP </a:t>
              </a:r>
            </a:p>
            <a:p>
              <a:pPr>
                <a:lnSpc>
                  <a:spcPct val="110000"/>
                </a:lnSpc>
              </a:pPr>
              <a:r>
                <a:rPr lang="tr-TR" sz="2000" b="1" dirty="0">
                  <a:solidFill>
                    <a:srgbClr val="FF6600"/>
                  </a:solidFill>
                  <a:effectLst>
                    <a:outerShdw blurRad="38100" dist="38100" dir="2700000" algn="tl">
                      <a:srgbClr val="C0C0C0"/>
                    </a:outerShdw>
                  </a:effectLst>
                  <a:latin typeface="Arial" charset="0"/>
                </a:rPr>
                <a:t>table is between </a:t>
              </a:r>
            </a:p>
            <a:p>
              <a:pPr>
                <a:lnSpc>
                  <a:spcPct val="110000"/>
                </a:lnSpc>
              </a:pPr>
              <a:r>
                <a:rPr lang="tr-TR" sz="2000" b="1" dirty="0">
                  <a:solidFill>
                    <a:srgbClr val="FF6600"/>
                  </a:solidFill>
                  <a:effectLst>
                    <a:outerShdw blurRad="38100" dist="38100" dir="2700000" algn="tl">
                      <a:srgbClr val="C0C0C0"/>
                    </a:outerShdw>
                  </a:effectLst>
                  <a:latin typeface="Arial" charset="0"/>
                </a:rPr>
                <a:t>low salary and high </a:t>
              </a:r>
            </a:p>
            <a:p>
              <a:pPr>
                <a:lnSpc>
                  <a:spcPct val="110000"/>
                </a:lnSpc>
              </a:pPr>
              <a:r>
                <a:rPr lang="tr-TR" sz="2000" b="1" dirty="0">
                  <a:solidFill>
                    <a:srgbClr val="FF6600"/>
                  </a:solidFill>
                  <a:effectLst>
                    <a:outerShdw blurRad="38100" dist="38100" dir="2700000" algn="tl">
                      <a:srgbClr val="C0C0C0"/>
                    </a:outerShdw>
                  </a:effectLst>
                  <a:latin typeface="Arial" charset="0"/>
                </a:rPr>
                <a:t>salary in the SALGRADE</a:t>
              </a:r>
            </a:p>
            <a:p>
              <a:pPr>
                <a:lnSpc>
                  <a:spcPct val="110000"/>
                </a:lnSpc>
              </a:pPr>
              <a:r>
                <a:rPr lang="tr-TR" sz="2000" b="1" dirty="0">
                  <a:solidFill>
                    <a:srgbClr val="FF6600"/>
                  </a:solidFill>
                  <a:effectLst>
                    <a:outerShdw blurRad="38100" dist="38100" dir="2700000" algn="tl">
                      <a:srgbClr val="C0C0C0"/>
                    </a:outerShdw>
                  </a:effectLst>
                  <a:latin typeface="Arial" charset="0"/>
                </a:rPr>
                <a:t>table”</a:t>
              </a:r>
              <a:endParaRPr lang="tr-TR" sz="2000" b="1" dirty="0">
                <a:solidFill>
                  <a:srgbClr val="FFFFCC"/>
                </a:solidFill>
                <a:effectLst>
                  <a:outerShdw blurRad="38100" dist="38100" dir="2700000" algn="tl">
                    <a:srgbClr val="C0C0C0"/>
                  </a:outerShdw>
                </a:effectLst>
                <a:latin typeface="Arial" charset="0"/>
              </a:endParaRPr>
            </a:p>
          </p:txBody>
        </p:sp>
        <p:sp>
          <p:nvSpPr>
            <p:cNvPr id="117773"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sp>
        <p:nvSpPr>
          <p:cNvPr id="117774" name="Rectangle 14"/>
          <p:cNvSpPr>
            <a:spLocks noChangeArrowheads="1"/>
          </p:cNvSpPr>
          <p:nvPr/>
        </p:nvSpPr>
        <p:spPr bwMode="blackWhite">
          <a:xfrm>
            <a:off x="1203325" y="1733550"/>
            <a:ext cx="3238500" cy="3216275"/>
          </a:xfrm>
          <a:prstGeom prst="rect">
            <a:avLst/>
          </a:prstGeom>
          <a:noFill/>
          <a:ln w="9525">
            <a:noFill/>
            <a:miter lim="800000"/>
            <a:headEnd/>
            <a:tailEnd/>
          </a:ln>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14 rows selected.</a:t>
            </a:r>
          </a:p>
        </p:txBody>
      </p:sp>
      <p:sp>
        <p:nvSpPr>
          <p:cNvPr id="117775" name="Rectangle 15"/>
          <p:cNvSpPr>
            <a:spLocks noChangeArrowheads="1"/>
          </p:cNvSpPr>
          <p:nvPr/>
        </p:nvSpPr>
        <p:spPr bwMode="blackWhite">
          <a:xfrm>
            <a:off x="5200650" y="1733550"/>
            <a:ext cx="2822575" cy="1914525"/>
          </a:xfrm>
          <a:prstGeom prst="rect">
            <a:avLst/>
          </a:prstGeom>
          <a:noFill/>
          <a:ln w="9525">
            <a:noFill/>
            <a:miter lim="800000"/>
            <a:headEnd/>
            <a:tailEnd/>
          </a:ln>
          <a:effectLst/>
        </p:spPr>
        <p:txBody>
          <a:bodyPr lIns="92075" tIns="46038" rIns="92075" bIns="46038">
            <a:spAutoFit/>
          </a:bodyPr>
          <a:lstStyle/>
          <a:p>
            <a:pPr>
              <a:lnSpc>
                <a:spcPct val="95000"/>
              </a:lnSpc>
              <a:tabLst>
                <a:tab pos="1485900" algn="r"/>
                <a:tab pos="1885950" algn="l"/>
              </a:tabLst>
            </a:pPr>
            <a:r>
              <a:rPr lang="tr-TR" sz="1800" b="1">
                <a:solidFill>
                  <a:srgbClr val="000000"/>
                </a:solidFill>
                <a:effectLst/>
                <a:latin typeface="Courier New" pitchFamily="49" charset="0"/>
              </a:rPr>
              <a:t>GRADE 	LOSAL  HISAL</a:t>
            </a:r>
          </a:p>
          <a:p>
            <a:pPr>
              <a:lnSpc>
                <a:spcPct val="95000"/>
              </a:lnSpc>
              <a:tabLst>
                <a:tab pos="1485900" algn="r"/>
                <a:tab pos="1885950" algn="l"/>
              </a:tabLst>
            </a:pPr>
            <a:r>
              <a:rPr lang="tr-TR" sz="1800" b="1">
                <a:solidFill>
                  <a:srgbClr val="000000"/>
                </a:solidFill>
                <a:effectLst/>
                <a:latin typeface="Courier New" pitchFamily="49" charset="0"/>
              </a:rPr>
              <a:t>----- ----- ------</a:t>
            </a:r>
          </a:p>
          <a:p>
            <a:pPr>
              <a:lnSpc>
                <a:spcPct val="95000"/>
              </a:lnSpc>
              <a:tabLst>
                <a:tab pos="1485900" algn="r"/>
                <a:tab pos="1885950" algn="l"/>
              </a:tabLst>
            </a:pPr>
            <a:r>
              <a:rPr lang="tr-TR" sz="1800" b="1">
                <a:solidFill>
                  <a:srgbClr val="000000"/>
                </a:solidFill>
                <a:effectLst/>
                <a:latin typeface="Courier New" pitchFamily="49" charset="0"/>
              </a:rPr>
              <a:t>1       700	1200</a:t>
            </a:r>
          </a:p>
          <a:p>
            <a:pPr>
              <a:lnSpc>
                <a:spcPct val="95000"/>
              </a:lnSpc>
              <a:tabLst>
                <a:tab pos="1485900" algn="r"/>
                <a:tab pos="1885950" algn="l"/>
              </a:tabLst>
            </a:pPr>
            <a:r>
              <a:rPr lang="tr-TR" sz="1800" b="1">
                <a:solidFill>
                  <a:srgbClr val="000000"/>
                </a:solidFill>
                <a:effectLst/>
                <a:latin typeface="Courier New" pitchFamily="49" charset="0"/>
              </a:rPr>
              <a:t>2      1201	1400</a:t>
            </a:r>
          </a:p>
          <a:p>
            <a:pPr>
              <a:lnSpc>
                <a:spcPct val="95000"/>
              </a:lnSpc>
              <a:tabLst>
                <a:tab pos="1485900" algn="r"/>
                <a:tab pos="1885950" algn="l"/>
              </a:tabLst>
            </a:pPr>
            <a:r>
              <a:rPr lang="tr-TR" sz="1800" b="1">
                <a:solidFill>
                  <a:srgbClr val="000000"/>
                </a:solidFill>
                <a:effectLst/>
                <a:latin typeface="Courier New" pitchFamily="49" charset="0"/>
              </a:rPr>
              <a:t>3      1401	2000</a:t>
            </a:r>
          </a:p>
          <a:p>
            <a:pPr>
              <a:lnSpc>
                <a:spcPct val="95000"/>
              </a:lnSpc>
              <a:tabLst>
                <a:tab pos="1485900" algn="r"/>
                <a:tab pos="1885950" algn="l"/>
              </a:tabLst>
            </a:pPr>
            <a:r>
              <a:rPr lang="tr-TR" sz="1800" b="1">
                <a:solidFill>
                  <a:srgbClr val="000000"/>
                </a:solidFill>
                <a:effectLst/>
                <a:latin typeface="Courier New" pitchFamily="49" charset="0"/>
              </a:rPr>
              <a:t>4	2001	3000</a:t>
            </a:r>
          </a:p>
          <a:p>
            <a:pPr>
              <a:lnSpc>
                <a:spcPct val="95000"/>
              </a:lnSpc>
              <a:tabLst>
                <a:tab pos="1485900" algn="r"/>
                <a:tab pos="1885950" algn="l"/>
              </a:tabLst>
            </a:pPr>
            <a:r>
              <a:rPr lang="tr-TR" sz="1800" b="1">
                <a:solidFill>
                  <a:srgbClr val="000000"/>
                </a:solidFill>
                <a:effectLst/>
                <a:latin typeface="Courier New" pitchFamily="49" charset="0"/>
              </a:rPr>
              <a:t>5      3001	9999</a:t>
            </a:r>
          </a:p>
        </p:txBody>
      </p:sp>
      <p:grpSp>
        <p:nvGrpSpPr>
          <p:cNvPr id="117776" name="Group 16"/>
          <p:cNvGrpSpPr>
            <a:grpSpLocks/>
          </p:cNvGrpSpPr>
          <p:nvPr/>
        </p:nvGrpSpPr>
        <p:grpSpPr bwMode="auto">
          <a:xfrm>
            <a:off x="8386763" y="6324600"/>
            <a:ext cx="414337" cy="292100"/>
            <a:chOff x="5283" y="3984"/>
            <a:chExt cx="261" cy="184"/>
          </a:xfrm>
        </p:grpSpPr>
        <p:sp>
          <p:nvSpPr>
            <p:cNvPr id="117777"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7778"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7779"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7780"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7781"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7782"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539552" y="5085184"/>
            <a:ext cx="4572000" cy="1015663"/>
          </a:xfrm>
          <a:prstGeom prst="rect">
            <a:avLst/>
          </a:prstGeom>
        </p:spPr>
        <p:txBody>
          <a:bodyPr wrap="square">
            <a:spAutoFit/>
          </a:bodyPr>
          <a:lstStyle/>
          <a:p>
            <a:r>
              <a:rPr lang="tr-TR" sz="2000" b="1" dirty="0"/>
              <a:t>No column in the EMP table corresponds directly to a column in the SALGRADE table.</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up)">
                                      <p:cBhvr>
                                        <p:cTn id="7" dur="500"/>
                                        <p:tgtEl>
                                          <p:spTgt spid="117767"/>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7771"/>
                                        </p:tgtEl>
                                        <p:attrNameLst>
                                          <p:attrName>style.visibility</p:attrName>
                                        </p:attrNameLst>
                                      </p:cBhvr>
                                      <p:to>
                                        <p:strVal val="visible"/>
                                      </p:to>
                                    </p:set>
                                    <p:anim calcmode="lin" valueType="num">
                                      <p:cBhvr additive="base">
                                        <p:cTn id="11" dur="500" fill="hold"/>
                                        <p:tgtEl>
                                          <p:spTgt spid="117771"/>
                                        </p:tgtEl>
                                        <p:attrNameLst>
                                          <p:attrName>ppt_x</p:attrName>
                                        </p:attrNameLst>
                                      </p:cBhvr>
                                      <p:tavLst>
                                        <p:tav tm="0">
                                          <p:val>
                                            <p:strVal val="1+#ppt_w/2"/>
                                          </p:val>
                                        </p:tav>
                                        <p:tav tm="100000">
                                          <p:val>
                                            <p:strVal val="#ppt_x"/>
                                          </p:val>
                                        </p:tav>
                                      </p:tavLst>
                                    </p:anim>
                                    <p:anim calcmode="lin" valueType="num">
                                      <p:cBhvr additive="base">
                                        <p:cTn id="12" dur="500" fill="hold"/>
                                        <p:tgtEl>
                                          <p:spTgt spid="11777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1777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1981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2063750" algn="l"/>
              </a:tabLst>
            </a:pPr>
            <a:endParaRPr lang="tr-TR" sz="1800" b="1">
              <a:solidFill>
                <a:srgbClr val="000000"/>
              </a:solidFill>
              <a:effectLst/>
              <a:latin typeface="Courier New" pitchFamily="49" charset="0"/>
            </a:endParaRPr>
          </a:p>
          <a:p>
            <a:pPr>
              <a:lnSpc>
                <a:spcPct val="120000"/>
              </a:lnSpc>
              <a:tabLst>
                <a:tab pos="857250" algn="l"/>
                <a:tab pos="2063750" algn="l"/>
              </a:tabLst>
            </a:pPr>
            <a:endParaRPr lang="tr-TR" sz="1800" b="1">
              <a:solidFill>
                <a:srgbClr val="000000"/>
              </a:solidFill>
              <a:effectLst/>
              <a:latin typeface="Courier New" pitchFamily="49" charset="0"/>
            </a:endParaRPr>
          </a:p>
        </p:txBody>
      </p:sp>
      <p:sp>
        <p:nvSpPr>
          <p:cNvPr id="11981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1981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Retrieving Records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with Non-Equijoins</a:t>
            </a:r>
            <a:endParaRPr lang="tr-TR"/>
          </a:p>
        </p:txBody>
      </p:sp>
      <p:grpSp>
        <p:nvGrpSpPr>
          <p:cNvPr id="119813" name="Group 5"/>
          <p:cNvGrpSpPr>
            <a:grpSpLocks/>
          </p:cNvGrpSpPr>
          <p:nvPr/>
        </p:nvGrpSpPr>
        <p:grpSpPr bwMode="auto">
          <a:xfrm>
            <a:off x="1765300" y="2593975"/>
            <a:ext cx="4025900" cy="2663825"/>
            <a:chOff x="1112" y="1634"/>
            <a:chExt cx="2536" cy="1678"/>
          </a:xfrm>
        </p:grpSpPr>
        <p:sp>
          <p:nvSpPr>
            <p:cNvPr id="119814" name="Rectangle 6"/>
            <p:cNvSpPr>
              <a:spLocks noChangeArrowheads="1"/>
            </p:cNvSpPr>
            <p:nvPr/>
          </p:nvSpPr>
          <p:spPr bwMode="ltGray">
            <a:xfrm>
              <a:off x="1112" y="1634"/>
              <a:ext cx="2536" cy="41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9815" name="Rectangle 7"/>
            <p:cNvSpPr>
              <a:spLocks noChangeArrowheads="1"/>
            </p:cNvSpPr>
            <p:nvPr/>
          </p:nvSpPr>
          <p:spPr bwMode="ltGray">
            <a:xfrm>
              <a:off x="1544" y="2390"/>
              <a:ext cx="856" cy="92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9816" name="Rectangle 8"/>
          <p:cNvSpPr>
            <a:spLocks noChangeArrowheads="1"/>
          </p:cNvSpPr>
          <p:nvPr/>
        </p:nvSpPr>
        <p:spPr bwMode="blackWhite">
          <a:xfrm>
            <a:off x="923925" y="3776663"/>
            <a:ext cx="7245350" cy="201453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GRADE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950         1</a:t>
            </a:r>
          </a:p>
          <a:p>
            <a:r>
              <a:rPr lang="tr-TR" sz="1800" b="1">
                <a:solidFill>
                  <a:srgbClr val="000000"/>
                </a:solidFill>
                <a:effectLst/>
                <a:latin typeface="Courier New" pitchFamily="49" charset="0"/>
              </a:rPr>
              <a:t>SMITH            800         1</a:t>
            </a:r>
          </a:p>
          <a:p>
            <a:r>
              <a:rPr lang="tr-TR" sz="1800" b="1">
                <a:solidFill>
                  <a:srgbClr val="000000"/>
                </a:solidFill>
                <a:effectLst/>
                <a:latin typeface="Courier New" pitchFamily="49" charset="0"/>
              </a:rPr>
              <a:t>ADAMS           1100         1</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sp>
        <p:nvSpPr>
          <p:cNvPr id="119817" name="Rectangle 9"/>
          <p:cNvSpPr>
            <a:spLocks noChangeArrowheads="1"/>
          </p:cNvSpPr>
          <p:nvPr/>
        </p:nvSpPr>
        <p:spPr bwMode="blackWhite">
          <a:xfrm>
            <a:off x="882650" y="1825625"/>
            <a:ext cx="7289800" cy="1489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2063750" algn="l"/>
              </a:tabLst>
            </a:pPr>
            <a:r>
              <a:rPr lang="tr-TR" sz="1800" b="1" dirty="0">
                <a:solidFill>
                  <a:srgbClr val="000000"/>
                </a:solidFill>
                <a:effectLst/>
                <a:latin typeface="Courier New" pitchFamily="49" charset="0"/>
              </a:rPr>
              <a:t>SQL&gt; 	SELECT 	e.ename, e.sal, s.grade</a:t>
            </a:r>
          </a:p>
          <a:p>
            <a:pPr>
              <a:lnSpc>
                <a:spcPct val="120000"/>
              </a:lnSpc>
              <a:tabLst>
                <a:tab pos="857250" algn="l"/>
                <a:tab pos="2063750" algn="l"/>
              </a:tabLst>
            </a:pPr>
            <a:r>
              <a:rPr lang="tr-TR" sz="1800" b="1" dirty="0">
                <a:solidFill>
                  <a:srgbClr val="000000"/>
                </a:solidFill>
                <a:effectLst/>
                <a:latin typeface="Courier New" pitchFamily="49" charset="0"/>
              </a:rPr>
              <a:t>   2	FROM	emp e,   salgrade s</a:t>
            </a:r>
          </a:p>
          <a:p>
            <a:pPr>
              <a:lnSpc>
                <a:spcPct val="120000"/>
              </a:lnSpc>
              <a:tabLst>
                <a:tab pos="857250" algn="l"/>
                <a:tab pos="2063750" algn="l"/>
              </a:tabLst>
            </a:pPr>
            <a:r>
              <a:rPr lang="tr-TR" sz="1800" b="1" dirty="0">
                <a:solidFill>
                  <a:srgbClr val="000000"/>
                </a:solidFill>
                <a:effectLst/>
                <a:latin typeface="Courier New" pitchFamily="49" charset="0"/>
              </a:rPr>
              <a:t>   3	WHERE 	e.sal</a:t>
            </a:r>
          </a:p>
          <a:p>
            <a:pPr>
              <a:lnSpc>
                <a:spcPct val="120000"/>
              </a:lnSpc>
              <a:tabLst>
                <a:tab pos="857250" algn="l"/>
                <a:tab pos="2063750" algn="l"/>
              </a:tabLst>
            </a:pPr>
            <a:r>
              <a:rPr lang="tr-TR" sz="1800" b="1" dirty="0">
                <a:solidFill>
                  <a:srgbClr val="000000"/>
                </a:solidFill>
                <a:effectLst/>
                <a:latin typeface="Courier New" pitchFamily="49" charset="0"/>
              </a:rPr>
              <a:t>   4	</a:t>
            </a:r>
            <a:r>
              <a:rPr lang="tr-TR" sz="1800" b="1" dirty="0">
                <a:solidFill>
                  <a:srgbClr val="000000"/>
                </a:solidFill>
                <a:latin typeface="Courier New" pitchFamily="49" charset="0"/>
              </a:rPr>
              <a:t>BETWEEN</a:t>
            </a:r>
            <a:r>
              <a:rPr lang="tr-TR" sz="1800" b="1" dirty="0">
                <a:solidFill>
                  <a:srgbClr val="000000"/>
                </a:solidFill>
                <a:effectLst/>
                <a:latin typeface="Courier New" pitchFamily="49" charset="0"/>
              </a:rPr>
              <a:t> 	s.losal AND s.hisal;</a:t>
            </a:r>
          </a:p>
        </p:txBody>
      </p:sp>
      <p:grpSp>
        <p:nvGrpSpPr>
          <p:cNvPr id="119818" name="Group 10"/>
          <p:cNvGrpSpPr>
            <a:grpSpLocks/>
          </p:cNvGrpSpPr>
          <p:nvPr/>
        </p:nvGrpSpPr>
        <p:grpSpPr bwMode="auto">
          <a:xfrm>
            <a:off x="8386763" y="6324600"/>
            <a:ext cx="414337" cy="292100"/>
            <a:chOff x="5283" y="3984"/>
            <a:chExt cx="261" cy="184"/>
          </a:xfrm>
        </p:grpSpPr>
        <p:sp>
          <p:nvSpPr>
            <p:cNvPr id="11981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982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982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982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982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982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ipe(up)">
                                      <p:cBhvr>
                                        <p:cTn id="7" dur="500"/>
                                        <p:tgtEl>
                                          <p:spTgt spid="1198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9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dirty="0"/>
              <a:t>Information Management</a:t>
            </a:r>
          </a:p>
        </p:txBody>
      </p:sp>
      <p:sp>
        <p:nvSpPr>
          <p:cNvPr id="13314"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3315"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3316" name="Rectangle 4"/>
          <p:cNvSpPr>
            <a:spLocks noChangeArrowheads="1"/>
          </p:cNvSpPr>
          <p:nvPr/>
        </p:nvSpPr>
        <p:spPr bwMode="ltGray">
          <a:xfrm>
            <a:off x="2571750" y="1885950"/>
            <a:ext cx="280988" cy="357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7" name="Rectangle 5"/>
          <p:cNvSpPr>
            <a:spLocks noChangeArrowheads="1"/>
          </p:cNvSpPr>
          <p:nvPr/>
        </p:nvSpPr>
        <p:spPr bwMode="ltGray">
          <a:xfrm>
            <a:off x="952500" y="2990850"/>
            <a:ext cx="5314950" cy="16764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8"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All Columns</a:t>
            </a:r>
            <a:endParaRPr lang="tr-TR"/>
          </a:p>
        </p:txBody>
      </p:sp>
      <p:sp>
        <p:nvSpPr>
          <p:cNvPr id="13319" name="Rectangle 7"/>
          <p:cNvSpPr>
            <a:spLocks noChangeArrowheads="1"/>
          </p:cNvSpPr>
          <p:nvPr/>
        </p:nvSpPr>
        <p:spPr bwMode="blackWhite">
          <a:xfrm>
            <a:off x="912813" y="2962275"/>
            <a:ext cx="7289800" cy="1739900"/>
          </a:xfrm>
          <a:prstGeom prst="rect">
            <a:avLst/>
          </a:prstGeom>
          <a:noFill/>
          <a:ln w="9525">
            <a:noFill/>
            <a:miter lim="800000"/>
            <a:headEnd/>
            <a:tailEnd/>
          </a:ln>
          <a:effectLst/>
        </p:spPr>
        <p:txBody>
          <a:bodyPr lIns="92075" tIns="46038" rIns="92075" bIns="46038">
            <a:spAutoFit/>
          </a:bodyPr>
          <a:lstStyle/>
          <a:p>
            <a:r>
              <a:rPr lang="tr-TR" sz="1800" b="1" dirty="0">
                <a:solidFill>
                  <a:srgbClr val="000000"/>
                </a:solidFill>
                <a:effectLst/>
                <a:latin typeface="Courier New" pitchFamily="49" charset="0"/>
              </a:rPr>
              <a:t>   DEPTNO DNAME          LOC</a:t>
            </a:r>
          </a:p>
          <a:p>
            <a:r>
              <a:rPr lang="tr-TR" sz="1800" b="1" dirty="0">
                <a:solidFill>
                  <a:srgbClr val="000000"/>
                </a:solidFill>
                <a:effectLst/>
                <a:latin typeface="Courier New" pitchFamily="49" charset="0"/>
              </a:rPr>
              <a:t>--------- -------------- -------------</a:t>
            </a:r>
          </a:p>
          <a:p>
            <a:r>
              <a:rPr lang="tr-TR" sz="1800" b="1" dirty="0">
                <a:solidFill>
                  <a:srgbClr val="000000"/>
                </a:solidFill>
                <a:effectLst/>
                <a:latin typeface="Courier New" pitchFamily="49" charset="0"/>
              </a:rPr>
              <a:t>       10 ACCOUNTING     NEW YORK</a:t>
            </a:r>
          </a:p>
          <a:p>
            <a:r>
              <a:rPr lang="tr-TR" sz="1800" b="1" dirty="0">
                <a:solidFill>
                  <a:srgbClr val="000000"/>
                </a:solidFill>
                <a:effectLst/>
                <a:latin typeface="Courier New" pitchFamily="49" charset="0"/>
              </a:rPr>
              <a:t>       20 RESEARCH       DALLAS</a:t>
            </a:r>
          </a:p>
          <a:p>
            <a:r>
              <a:rPr lang="tr-TR" sz="1800" b="1" dirty="0">
                <a:solidFill>
                  <a:srgbClr val="000000"/>
                </a:solidFill>
                <a:effectLst/>
                <a:latin typeface="Courier New" pitchFamily="49" charset="0"/>
              </a:rPr>
              <a:t>       30 SALES          CHICAGO</a:t>
            </a:r>
          </a:p>
          <a:p>
            <a:r>
              <a:rPr lang="tr-TR" sz="1800" b="1" dirty="0">
                <a:solidFill>
                  <a:srgbClr val="000000"/>
                </a:solidFill>
                <a:effectLst/>
                <a:latin typeface="Courier New" pitchFamily="49" charset="0"/>
              </a:rPr>
              <a:t>       40 OPERATIONS     BOSTON</a:t>
            </a:r>
          </a:p>
        </p:txBody>
      </p:sp>
      <p:sp>
        <p:nvSpPr>
          <p:cNvPr id="13320" name="Rectangle 8"/>
          <p:cNvSpPr>
            <a:spLocks noChangeArrowheads="1"/>
          </p:cNvSpPr>
          <p:nvPr/>
        </p:nvSpPr>
        <p:spPr bwMode="blackWhite">
          <a:xfrm>
            <a:off x="925513" y="1822450"/>
            <a:ext cx="72786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dirty="0">
                <a:solidFill>
                  <a:srgbClr val="000000"/>
                </a:solidFill>
                <a:effectLst/>
                <a:latin typeface="Courier New" pitchFamily="49" charset="0"/>
              </a:rPr>
              <a:t>SQL&gt; SELECT *</a:t>
            </a:r>
          </a:p>
          <a:p>
            <a:pPr>
              <a:tabLst>
                <a:tab pos="1200150" algn="l"/>
                <a:tab pos="1658938" algn="l"/>
              </a:tabLst>
            </a:pPr>
            <a:r>
              <a:rPr lang="tr-TR" sz="1800" b="1" dirty="0">
                <a:solidFill>
                  <a:srgbClr val="000000"/>
                </a:solidFill>
                <a:effectLst/>
                <a:latin typeface="Courier New" pitchFamily="49" charset="0"/>
              </a:rPr>
              <a:t>  2  FROM 	dept;</a:t>
            </a:r>
          </a:p>
        </p:txBody>
      </p:sp>
      <p:grpSp>
        <p:nvGrpSpPr>
          <p:cNvPr id="13321" name="Group 9"/>
          <p:cNvGrpSpPr>
            <a:grpSpLocks/>
          </p:cNvGrpSpPr>
          <p:nvPr/>
        </p:nvGrpSpPr>
        <p:grpSpPr bwMode="auto">
          <a:xfrm>
            <a:off x="8386763" y="6324600"/>
            <a:ext cx="414337" cy="292100"/>
            <a:chOff x="5283" y="3984"/>
            <a:chExt cx="261" cy="184"/>
          </a:xfrm>
        </p:grpSpPr>
        <p:sp>
          <p:nvSpPr>
            <p:cNvPr id="13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up)">
                                      <p:cBhvr>
                                        <p:cTn id="12" dur="500"/>
                                        <p:tgtEl>
                                          <p:spTgt spid="1331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185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5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1861" name="Rectangle 5"/>
          <p:cNvSpPr>
            <a:spLocks noChangeArrowheads="1"/>
          </p:cNvSpPr>
          <p:nvPr/>
        </p:nvSpPr>
        <p:spPr bwMode="auto">
          <a:xfrm>
            <a:off x="1962150" y="1344613"/>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21862" name="Rectangle 6"/>
          <p:cNvSpPr>
            <a:spLocks noChangeArrowheads="1"/>
          </p:cNvSpPr>
          <p:nvPr/>
        </p:nvSpPr>
        <p:spPr bwMode="auto">
          <a:xfrm>
            <a:off x="4476750" y="1349375"/>
            <a:ext cx="931863" cy="396875"/>
          </a:xfrm>
          <a:prstGeom prst="rect">
            <a:avLst/>
          </a:prstGeom>
          <a:noFill/>
          <a:ln w="9525">
            <a:noFill/>
            <a:miter lim="800000"/>
            <a:headEnd/>
            <a:tailEnd/>
          </a:ln>
          <a:effectLst/>
        </p:spPr>
        <p:txBody>
          <a:bodyPr lIns="92075" tIns="46038" rIns="92075" bIns="46038">
            <a:spAutoFit/>
          </a:bodyPr>
          <a:lstStyle/>
          <a:p>
            <a:r>
              <a:rPr lang="tr-TR" sz="2000" b="1">
                <a:effectLst>
                  <a:outerShdw blurRad="38100" dist="38100" dir="2700000" algn="tl">
                    <a:srgbClr val="C0C0C0"/>
                  </a:outerShdw>
                </a:effectLst>
                <a:latin typeface="Arial" charset="0"/>
              </a:rPr>
              <a:t>DEPT </a:t>
            </a:r>
          </a:p>
        </p:txBody>
      </p:sp>
      <p:sp>
        <p:nvSpPr>
          <p:cNvPr id="121863" name="Rectangle 7"/>
          <p:cNvSpPr>
            <a:spLocks noChangeArrowheads="1"/>
          </p:cNvSpPr>
          <p:nvPr/>
        </p:nvSpPr>
        <p:spPr bwMode="ltGray">
          <a:xfrm>
            <a:off x="2971800" y="1733550"/>
            <a:ext cx="2552700" cy="21764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1864" name="Rectangle 8"/>
          <p:cNvSpPr>
            <a:spLocks noChangeArrowheads="1"/>
          </p:cNvSpPr>
          <p:nvPr/>
        </p:nvSpPr>
        <p:spPr bwMode="ltGray">
          <a:xfrm>
            <a:off x="2066925" y="3600450"/>
            <a:ext cx="5067300" cy="314325"/>
          </a:xfrm>
          <a:prstGeom prst="rect">
            <a:avLst/>
          </a:prstGeom>
          <a:solidFill>
            <a:srgbClr val="009900">
              <a:alpha val="50000"/>
            </a:srgbClr>
          </a:solidFill>
          <a:ln w="9525">
            <a:noFill/>
            <a:miter lim="800000"/>
            <a:headEnd/>
            <a:tailEnd/>
          </a:ln>
          <a:effectLst/>
        </p:spPr>
        <p:txBody>
          <a:bodyPr wrap="none" anchor="ctr"/>
          <a:lstStyle/>
          <a:p>
            <a:endParaRPr lang="tr-TR"/>
          </a:p>
        </p:txBody>
      </p:sp>
      <p:grpSp>
        <p:nvGrpSpPr>
          <p:cNvPr id="121865" name="Group 9"/>
          <p:cNvGrpSpPr>
            <a:grpSpLocks/>
          </p:cNvGrpSpPr>
          <p:nvPr/>
        </p:nvGrpSpPr>
        <p:grpSpPr bwMode="auto">
          <a:xfrm>
            <a:off x="2343150" y="3790950"/>
            <a:ext cx="5448300" cy="1447800"/>
            <a:chOff x="1476" y="2388"/>
            <a:chExt cx="3432" cy="912"/>
          </a:xfrm>
        </p:grpSpPr>
        <p:sp>
          <p:nvSpPr>
            <p:cNvPr id="121866" name="Rectangle 10"/>
            <p:cNvSpPr>
              <a:spLocks noChangeArrowheads="1"/>
            </p:cNvSpPr>
            <p:nvPr/>
          </p:nvSpPr>
          <p:spPr bwMode="auto">
            <a:xfrm>
              <a:off x="1973" y="2782"/>
              <a:ext cx="2935" cy="518"/>
            </a:xfrm>
            <a:prstGeom prst="rect">
              <a:avLst/>
            </a:prstGeom>
            <a:noFill/>
            <a:ln w="9525">
              <a:noFill/>
              <a:miter lim="800000"/>
              <a:headEnd/>
              <a:tailEnd/>
            </a:ln>
            <a:effectLst/>
          </p:spPr>
          <p:txBody>
            <a:bodyPr lIns="92075" tIns="46038" rIns="92075" bIns="46038">
              <a:spAutoFit/>
            </a:bodyPr>
            <a:lstStyle/>
            <a:p>
              <a:r>
                <a:rPr lang="tr-TR" b="1">
                  <a:solidFill>
                    <a:srgbClr val="FF6600"/>
                  </a:solidFill>
                  <a:effectLst>
                    <a:outerShdw blurRad="38100" dist="38100" dir="2700000" algn="tl">
                      <a:srgbClr val="C0C0C0"/>
                    </a:outerShdw>
                  </a:effectLst>
                  <a:latin typeface="Arial" charset="0"/>
                </a:rPr>
                <a:t>No employee in the</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OPERATIONS department</a:t>
              </a:r>
            </a:p>
          </p:txBody>
        </p:sp>
        <p:sp>
          <p:nvSpPr>
            <p:cNvPr id="121867" name="Freeform 11"/>
            <p:cNvSpPr>
              <a:spLocks/>
            </p:cNvSpPr>
            <p:nvPr/>
          </p:nvSpPr>
          <p:spPr bwMode="auto">
            <a:xfrm>
              <a:off x="1476" y="2388"/>
              <a:ext cx="458" cy="529"/>
            </a:xfrm>
            <a:custGeom>
              <a:avLst/>
              <a:gdLst/>
              <a:ahLst/>
              <a:cxnLst>
                <a:cxn ang="0">
                  <a:pos x="457" y="528"/>
                </a:cxn>
                <a:cxn ang="0">
                  <a:pos x="0" y="528"/>
                </a:cxn>
                <a:cxn ang="0">
                  <a:pos x="0" y="480"/>
                </a:cxn>
                <a:cxn ang="0">
                  <a:pos x="0" y="408"/>
                </a:cxn>
                <a:cxn ang="0">
                  <a:pos x="0" y="0"/>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tr-TR"/>
            </a:p>
          </p:txBody>
        </p:sp>
      </p:grpSp>
      <p:sp>
        <p:nvSpPr>
          <p:cNvPr id="121868" name="Rectangle 12"/>
          <p:cNvSpPr>
            <a:spLocks noChangeArrowheads="1"/>
          </p:cNvSpPr>
          <p:nvPr/>
        </p:nvSpPr>
        <p:spPr bwMode="blackWhite">
          <a:xfrm>
            <a:off x="2038350" y="1720850"/>
            <a:ext cx="1981200"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ENAME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KING	10</a:t>
            </a:r>
          </a:p>
          <a:p>
            <a:pPr>
              <a:lnSpc>
                <a:spcPct val="95000"/>
              </a:lnSpc>
              <a:tabLst>
                <a:tab pos="914400" algn="l"/>
                <a:tab pos="1885950" algn="l"/>
                <a:tab pos="2457450" algn="l"/>
              </a:tabLst>
            </a:pPr>
            <a:r>
              <a:rPr lang="tr-TR" sz="1800" b="1">
                <a:solidFill>
                  <a:srgbClr val="000000"/>
                </a:solidFill>
                <a:effectLst/>
                <a:latin typeface="Courier New" pitchFamily="49" charset="0"/>
              </a:rPr>
              <a:t>BLAKE	30</a:t>
            </a:r>
          </a:p>
          <a:p>
            <a:pPr>
              <a:lnSpc>
                <a:spcPct val="95000"/>
              </a:lnSpc>
              <a:tabLst>
                <a:tab pos="914400" algn="l"/>
                <a:tab pos="1885950" algn="l"/>
                <a:tab pos="2457450" algn="l"/>
              </a:tabLst>
            </a:pPr>
            <a:r>
              <a:rPr lang="tr-TR" sz="1800" b="1">
                <a:solidFill>
                  <a:srgbClr val="000000"/>
                </a:solidFill>
                <a:effectLst/>
                <a:latin typeface="Courier New" pitchFamily="49" charset="0"/>
              </a:rPr>
              <a:t>CLARK	10</a:t>
            </a:r>
          </a:p>
          <a:p>
            <a:pPr>
              <a:lnSpc>
                <a:spcPct val="95000"/>
              </a:lnSpc>
              <a:tabLst>
                <a:tab pos="914400" algn="l"/>
                <a:tab pos="1885950" algn="l"/>
                <a:tab pos="2457450" algn="l"/>
              </a:tabLst>
            </a:pPr>
            <a:r>
              <a:rPr lang="tr-TR" sz="1800" b="1">
                <a:solidFill>
                  <a:srgbClr val="000000"/>
                </a:solidFill>
                <a:effectLst/>
                <a:latin typeface="Courier New" pitchFamily="49" charset="0"/>
              </a:rPr>
              <a:t>JONES	20</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9" name="Rectangle 13"/>
          <p:cNvSpPr>
            <a:spLocks noChangeArrowheads="1"/>
          </p:cNvSpPr>
          <p:nvPr/>
        </p:nvSpPr>
        <p:spPr bwMode="blackWhite">
          <a:xfrm>
            <a:off x="4576763" y="1739900"/>
            <a:ext cx="2560637"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30 	SALES</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20	RESEARCH</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40	OPERATIONS</a:t>
            </a:r>
          </a:p>
        </p:txBody>
      </p:sp>
      <p:grpSp>
        <p:nvGrpSpPr>
          <p:cNvPr id="121870" name="Group 14"/>
          <p:cNvGrpSpPr>
            <a:grpSpLocks/>
          </p:cNvGrpSpPr>
          <p:nvPr/>
        </p:nvGrpSpPr>
        <p:grpSpPr bwMode="auto">
          <a:xfrm>
            <a:off x="8386763" y="6324600"/>
            <a:ext cx="414337" cy="292100"/>
            <a:chOff x="5283" y="3984"/>
            <a:chExt cx="261" cy="184"/>
          </a:xfrm>
        </p:grpSpPr>
        <p:sp>
          <p:nvSpPr>
            <p:cNvPr id="12187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187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187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187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187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187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83568" y="5301208"/>
            <a:ext cx="8064896" cy="707886"/>
          </a:xfrm>
          <a:prstGeom prst="rect">
            <a:avLst/>
          </a:prstGeom>
        </p:spPr>
        <p:txBody>
          <a:bodyPr wrap="square">
            <a:spAutoFit/>
          </a:bodyPr>
          <a:lstStyle/>
          <a:p>
            <a:r>
              <a:rPr lang="tr-TR" sz="2000" b="1" dirty="0"/>
              <a:t>If a row does not satisfy a join condition, the row will not appear in the query result.</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wipe(up)">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4"/>
                                        </p:tgtEl>
                                        <p:attrNameLst>
                                          <p:attrName>style.visibility</p:attrName>
                                        </p:attrNameLst>
                                      </p:cBhvr>
                                      <p:to>
                                        <p:strVal val="visible"/>
                                      </p:to>
                                    </p:set>
                                    <p:animEffect transition="in" filter="wipe(left)">
                                      <p:cBhvr>
                                        <p:cTn id="12" dur="500"/>
                                        <p:tgtEl>
                                          <p:spTgt spid="121864"/>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1865"/>
                                        </p:tgtEl>
                                        <p:attrNameLst>
                                          <p:attrName>style.visibility</p:attrName>
                                        </p:attrNameLst>
                                      </p:cBhvr>
                                      <p:to>
                                        <p:strVal val="visible"/>
                                      </p:to>
                                    </p:set>
                                    <p:anim calcmode="lin" valueType="num">
                                      <p:cBhvr additive="base">
                                        <p:cTn id="16" dur="500" fill="hold"/>
                                        <p:tgtEl>
                                          <p:spTgt spid="121865"/>
                                        </p:tgtEl>
                                        <p:attrNameLst>
                                          <p:attrName>ppt_x</p:attrName>
                                        </p:attrNameLst>
                                      </p:cBhvr>
                                      <p:tavLst>
                                        <p:tav tm="0">
                                          <p:val>
                                            <p:strVal val="#ppt_x"/>
                                          </p:val>
                                        </p:tav>
                                        <p:tav tm="100000">
                                          <p:val>
                                            <p:strVal val="#ppt_x"/>
                                          </p:val>
                                        </p:tav>
                                      </p:tavLst>
                                    </p:anim>
                                    <p:anim calcmode="lin" valueType="num">
                                      <p:cBhvr additive="base">
                                        <p:cTn id="17" dur="500" fill="hold"/>
                                        <p:tgtEl>
                                          <p:spTgt spid="12186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218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nimBg="1"/>
      <p:bldP spid="121864" grpId="0" animBg="1"/>
      <p:bldP spid="2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239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3907" name="Rectangle 3"/>
          <p:cNvSpPr>
            <a:spLocks noGrp="1" noChangeArrowheads="1"/>
          </p:cNvSpPr>
          <p:nvPr>
            <p:ph type="body" idx="1"/>
          </p:nvPr>
        </p:nvSpPr>
        <p:spPr>
          <a:xfrm>
            <a:off x="860425" y="1295400"/>
            <a:ext cx="7385050" cy="4008438"/>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You use an outer join to also see rows that do not usually meet the join condition.</a:t>
            </a:r>
          </a:p>
          <a:p>
            <a:pPr marL="341313" lvl="1" indent="-227013" defTabSz="346075">
              <a:tabLst>
                <a:tab pos="571500" algn="l"/>
              </a:tabLst>
            </a:pPr>
            <a:r>
              <a:rPr lang="tr-TR" b="1">
                <a:solidFill>
                  <a:srgbClr val="FF0066"/>
                </a:solidFill>
                <a:latin typeface="Arial" charset="0"/>
              </a:rPr>
              <a:t>Outer join operator is the plus sign (+).</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0" indent="0" defTabSz="346075">
              <a:tabLst>
                <a:tab pos="571500" algn="l"/>
              </a:tabLst>
            </a:pPr>
            <a:endParaRPr lang="tr-TR">
              <a:solidFill>
                <a:srgbClr val="F8F8D3"/>
              </a:solidFill>
            </a:endParaRPr>
          </a:p>
        </p:txBody>
      </p:sp>
      <p:sp>
        <p:nvSpPr>
          <p:cNvPr id="12390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dirty="0">
                <a:solidFill>
                  <a:srgbClr val="000000"/>
                </a:solidFill>
                <a:effectLst/>
                <a:latin typeface="Courier New" pitchFamily="49" charset="0"/>
              </a:rPr>
              <a:t>SELECT	</a:t>
            </a:r>
            <a:r>
              <a:rPr lang="tr-TR" sz="1800" b="1" i="1" dirty="0">
                <a:solidFill>
                  <a:srgbClr val="000000"/>
                </a:solidFill>
                <a:effectLst/>
                <a:latin typeface="Courier New" pitchFamily="49" charset="0"/>
              </a:rPr>
              <a:t>table1.column, table2.column</a:t>
            </a:r>
            <a:endParaRPr lang="tr-TR" sz="1800" b="1" dirty="0">
              <a:solidFill>
                <a:srgbClr val="000000"/>
              </a:solidFill>
              <a:effectLst/>
              <a:latin typeface="Courier New" pitchFamily="49" charset="0"/>
            </a:endParaRPr>
          </a:p>
          <a:p>
            <a:pPr>
              <a:lnSpc>
                <a:spcPct val="120000"/>
              </a:lnSpc>
              <a:tabLst>
                <a:tab pos="966788"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table1, table2</a:t>
            </a:r>
            <a:endParaRPr lang="tr-TR" sz="1800" b="1" dirty="0">
              <a:solidFill>
                <a:srgbClr val="000000"/>
              </a:solidFill>
              <a:effectLst/>
              <a:latin typeface="Courier New" pitchFamily="49" charset="0"/>
            </a:endParaRPr>
          </a:p>
          <a:p>
            <a:pPr>
              <a:lnSpc>
                <a:spcPct val="120000"/>
              </a:lnSpc>
              <a:tabLst>
                <a:tab pos="966788" algn="l"/>
              </a:tabLst>
            </a:pPr>
            <a:r>
              <a:rPr lang="tr-TR" sz="1800" b="1" dirty="0">
                <a:solidFill>
                  <a:srgbClr val="000000"/>
                </a:solidFill>
                <a:effectLst/>
                <a:latin typeface="Courier New" pitchFamily="49" charset="0"/>
              </a:rPr>
              <a:t>WHERE	</a:t>
            </a:r>
            <a:r>
              <a:rPr lang="tr-TR" sz="1800" b="1" i="1" dirty="0">
                <a:solidFill>
                  <a:srgbClr val="000000"/>
                </a:solidFill>
                <a:effectLst/>
                <a:latin typeface="Courier New" pitchFamily="49" charset="0"/>
              </a:rPr>
              <a:t>table1.column</a:t>
            </a:r>
            <a:r>
              <a:rPr lang="tr-TR" sz="1800" b="1" i="1" dirty="0">
                <a:solidFill>
                  <a:srgbClr val="FF0033"/>
                </a:solidFill>
                <a:effectLst/>
                <a:latin typeface="Courier New" pitchFamily="49" charset="0"/>
              </a:rPr>
              <a:t>(+)</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a:t>
            </a:r>
            <a:r>
              <a:rPr lang="tr-TR" sz="1800" b="1" i="1" dirty="0">
                <a:solidFill>
                  <a:srgbClr val="000000"/>
                </a:solidFill>
                <a:effectLst/>
                <a:latin typeface="Courier New" pitchFamily="49" charset="0"/>
              </a:rPr>
              <a:t> table2.column</a:t>
            </a:r>
            <a:r>
              <a:rPr lang="tr-TR" sz="1800" b="1" dirty="0">
                <a:solidFill>
                  <a:srgbClr val="000000"/>
                </a:solidFill>
                <a:effectLst/>
                <a:latin typeface="Courier New" pitchFamily="49" charset="0"/>
              </a:rPr>
              <a:t>;</a:t>
            </a:r>
          </a:p>
        </p:txBody>
      </p:sp>
      <p:sp>
        <p:nvSpPr>
          <p:cNvPr id="12390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table1.column, table2.column</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table1, table2</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table1.column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table2.column</a:t>
            </a:r>
            <a:r>
              <a:rPr lang="tr-TR" sz="1800" b="1" i="1">
                <a:solidFill>
                  <a:srgbClr val="FF0033"/>
                </a:solidFill>
                <a:effectLst/>
                <a:latin typeface="Courier New" pitchFamily="49" charset="0"/>
              </a:rPr>
              <a:t>(+)</a:t>
            </a:r>
            <a:r>
              <a:rPr lang="tr-TR" sz="1800" b="1">
                <a:solidFill>
                  <a:srgbClr val="000000"/>
                </a:solidFill>
                <a:effectLst/>
                <a:latin typeface="Courier New" pitchFamily="49" charset="0"/>
              </a:rPr>
              <a:t>;</a:t>
            </a:r>
          </a:p>
        </p:txBody>
      </p:sp>
      <p:grpSp>
        <p:nvGrpSpPr>
          <p:cNvPr id="123910" name="Group 6"/>
          <p:cNvGrpSpPr>
            <a:grpSpLocks/>
          </p:cNvGrpSpPr>
          <p:nvPr/>
        </p:nvGrpSpPr>
        <p:grpSpPr bwMode="auto">
          <a:xfrm>
            <a:off x="8386763" y="6324600"/>
            <a:ext cx="414337" cy="292100"/>
            <a:chOff x="5283" y="3984"/>
            <a:chExt cx="261" cy="184"/>
          </a:xfrm>
        </p:grpSpPr>
        <p:sp>
          <p:nvSpPr>
            <p:cNvPr id="12391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391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391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391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391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391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Effect transition="in" filter="wipe(up)">
                                      <p:cBhvr>
                                        <p:cTn id="7" dur="500"/>
                                        <p:tgtEl>
                                          <p:spTgt spid="1239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3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2595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pPr>
            <a:endParaRPr lang="tr-TR" sz="1800" b="1">
              <a:solidFill>
                <a:srgbClr val="000000"/>
              </a:solidFill>
              <a:effectLst/>
              <a:latin typeface="Courier New" pitchFamily="49" charset="0"/>
            </a:endParaRPr>
          </a:p>
          <a:p>
            <a:pPr>
              <a:lnSpc>
                <a:spcPct val="120000"/>
              </a:lnSpc>
              <a:tabLst>
                <a:tab pos="857250" algn="l"/>
                <a:tab pos="1890713" algn="l"/>
              </a:tabLst>
            </a:pPr>
            <a:endParaRPr lang="tr-TR" sz="1800" b="1">
              <a:solidFill>
                <a:srgbClr val="000000"/>
              </a:solidFill>
              <a:effectLst/>
              <a:latin typeface="Courier New" pitchFamily="49" charset="0"/>
            </a:endParaRPr>
          </a:p>
        </p:txBody>
      </p:sp>
      <p:sp>
        <p:nvSpPr>
          <p:cNvPr id="12595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259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Outer Joins</a:t>
            </a:r>
            <a:endParaRPr lang="tr-TR"/>
          </a:p>
        </p:txBody>
      </p:sp>
      <p:grpSp>
        <p:nvGrpSpPr>
          <p:cNvPr id="125957" name="Group 5"/>
          <p:cNvGrpSpPr>
            <a:grpSpLocks/>
          </p:cNvGrpSpPr>
          <p:nvPr/>
        </p:nvGrpSpPr>
        <p:grpSpPr bwMode="auto">
          <a:xfrm>
            <a:off x="1604963" y="2155825"/>
            <a:ext cx="4357687" cy="2873375"/>
            <a:chOff x="1011" y="1358"/>
            <a:chExt cx="2745" cy="1810"/>
          </a:xfrm>
        </p:grpSpPr>
        <p:sp>
          <p:nvSpPr>
            <p:cNvPr id="125958" name="Rectangle 6"/>
            <p:cNvSpPr>
              <a:spLocks noChangeArrowheads="1"/>
            </p:cNvSpPr>
            <p:nvPr/>
          </p:nvSpPr>
          <p:spPr bwMode="ltGray">
            <a:xfrm>
              <a:off x="1011" y="1358"/>
              <a:ext cx="2745" cy="17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5959" name="Rectangle 7"/>
            <p:cNvSpPr>
              <a:spLocks noChangeArrowheads="1"/>
            </p:cNvSpPr>
            <p:nvPr/>
          </p:nvSpPr>
          <p:spPr bwMode="ltGray">
            <a:xfrm>
              <a:off x="2151" y="2964"/>
              <a:ext cx="1209" cy="204"/>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25960" name="Rectangle 8"/>
          <p:cNvSpPr>
            <a:spLocks noChangeArrowheads="1"/>
          </p:cNvSpPr>
          <p:nvPr/>
        </p:nvSpPr>
        <p:spPr bwMode="blackWhite">
          <a:xfrm>
            <a:off x="895350" y="1398588"/>
            <a:ext cx="7391400" cy="14382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890713" algn="l"/>
              </a:tabLst>
            </a:pPr>
            <a:r>
              <a:rPr lang="tr-TR" sz="1800" b="1" dirty="0">
                <a:solidFill>
                  <a:srgbClr val="000000"/>
                </a:solidFill>
                <a:effectLst/>
                <a:latin typeface="Courier New" pitchFamily="49" charset="0"/>
              </a:rPr>
              <a:t>SQL&gt; SELECT	e.ename, d.deptno, d.dname</a:t>
            </a:r>
          </a:p>
          <a:p>
            <a:pPr>
              <a:lnSpc>
                <a:spcPct val="120000"/>
              </a:lnSpc>
              <a:tabLst>
                <a:tab pos="857250" algn="l"/>
                <a:tab pos="1890713" algn="l"/>
              </a:tabLst>
            </a:pPr>
            <a:r>
              <a:rPr lang="tr-TR" sz="1800" b="1" dirty="0">
                <a:solidFill>
                  <a:srgbClr val="000000"/>
                </a:solidFill>
                <a:effectLst/>
                <a:latin typeface="Courier New" pitchFamily="49" charset="0"/>
              </a:rPr>
              <a:t>  2  FROM	emp e,   dept d</a:t>
            </a:r>
          </a:p>
          <a:p>
            <a:pPr>
              <a:lnSpc>
                <a:spcPct val="120000"/>
              </a:lnSpc>
              <a:tabLst>
                <a:tab pos="857250" algn="l"/>
                <a:tab pos="1890713" algn="l"/>
              </a:tabLst>
            </a:pPr>
            <a:r>
              <a:rPr lang="tr-TR" sz="1800" b="1" dirty="0">
                <a:solidFill>
                  <a:srgbClr val="000000"/>
                </a:solidFill>
                <a:effectLst/>
                <a:latin typeface="Courier New" pitchFamily="49" charset="0"/>
              </a:rPr>
              <a:t>  3  WHERE	e.deptno(+) = d.deptno</a:t>
            </a:r>
          </a:p>
          <a:p>
            <a:pPr>
              <a:lnSpc>
                <a:spcPct val="120000"/>
              </a:lnSpc>
              <a:tabLst>
                <a:tab pos="857250" algn="l"/>
                <a:tab pos="1890713" algn="l"/>
              </a:tabLst>
            </a:pPr>
            <a:r>
              <a:rPr lang="tr-TR" sz="1800" b="1" dirty="0">
                <a:solidFill>
                  <a:srgbClr val="000000"/>
                </a:solidFill>
                <a:effectLst/>
                <a:latin typeface="Courier New" pitchFamily="49" charset="0"/>
              </a:rPr>
              <a:t>  4  ORDER BY	e.deptno;</a:t>
            </a:r>
          </a:p>
        </p:txBody>
      </p:sp>
      <p:sp>
        <p:nvSpPr>
          <p:cNvPr id="125961" name="Rectangle 9"/>
          <p:cNvSpPr>
            <a:spLocks noChangeArrowheads="1"/>
          </p:cNvSpPr>
          <p:nvPr/>
        </p:nvSpPr>
        <p:spPr bwMode="blackWhite">
          <a:xfrm>
            <a:off x="927100" y="3336925"/>
            <a:ext cx="7334250" cy="2014538"/>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DEPTNO DNAME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10 ACCOUNTING</a:t>
            </a:r>
          </a:p>
          <a:p>
            <a:r>
              <a:rPr lang="tr-TR" sz="1800" b="1">
                <a:solidFill>
                  <a:srgbClr val="000000"/>
                </a:solidFill>
                <a:effectLst/>
                <a:latin typeface="Courier New" pitchFamily="49" charset="0"/>
              </a:rPr>
              <a:t>CLARK             10 ACCOUNTING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40 OPERATIONS</a:t>
            </a:r>
          </a:p>
          <a:p>
            <a:r>
              <a:rPr lang="tr-TR" sz="1800" b="1">
                <a:solidFill>
                  <a:srgbClr val="000000"/>
                </a:solidFill>
                <a:effectLst/>
                <a:latin typeface="Courier New" pitchFamily="49" charset="0"/>
              </a:rPr>
              <a:t>15 rows selected.</a:t>
            </a:r>
          </a:p>
        </p:txBody>
      </p:sp>
      <p:grpSp>
        <p:nvGrpSpPr>
          <p:cNvPr id="125962" name="Group 10"/>
          <p:cNvGrpSpPr>
            <a:grpSpLocks/>
          </p:cNvGrpSpPr>
          <p:nvPr/>
        </p:nvGrpSpPr>
        <p:grpSpPr bwMode="auto">
          <a:xfrm>
            <a:off x="8386763" y="6324600"/>
            <a:ext cx="414337" cy="292100"/>
            <a:chOff x="5283" y="3984"/>
            <a:chExt cx="261" cy="184"/>
          </a:xfrm>
        </p:grpSpPr>
        <p:sp>
          <p:nvSpPr>
            <p:cNvPr id="1259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59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59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59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59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59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251520" y="5517232"/>
            <a:ext cx="8892480" cy="646331"/>
          </a:xfrm>
          <a:prstGeom prst="rect">
            <a:avLst/>
          </a:prstGeom>
        </p:spPr>
        <p:txBody>
          <a:bodyPr wrap="square">
            <a:spAutoFit/>
          </a:bodyPr>
          <a:lstStyle/>
          <a:p>
            <a:pPr lvl="1"/>
            <a:r>
              <a:rPr lang="tr-TR" sz="1800" dirty="0"/>
              <a:t>The example </a:t>
            </a:r>
            <a:r>
              <a:rPr lang="tr-TR" sz="1800" b="1" dirty="0"/>
              <a:t>displays numbers and names for all the departments. The OPERATIONS department, which does not have any employees, is also displayed.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up)">
                                      <p:cBhvr>
                                        <p:cTn id="7" dur="500"/>
                                        <p:tgtEl>
                                          <p:spTgt spid="1259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5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800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p:txBody>
      </p:sp>
      <p:sp>
        <p:nvSpPr>
          <p:cNvPr id="12800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p:txBody>
      </p:sp>
      <p:sp>
        <p:nvSpPr>
          <p:cNvPr id="1280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Self Joins</a:t>
            </a:r>
            <a:endParaRPr lang="tr-TR"/>
          </a:p>
        </p:txBody>
      </p:sp>
      <p:sp>
        <p:nvSpPr>
          <p:cNvPr id="128005" name="Rectangle 5"/>
          <p:cNvSpPr>
            <a:spLocks noChangeArrowheads="1"/>
          </p:cNvSpPr>
          <p:nvPr/>
        </p:nvSpPr>
        <p:spPr bwMode="auto">
          <a:xfrm>
            <a:off x="1576388" y="1417638"/>
            <a:ext cx="2132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(WORKER)</a:t>
            </a:r>
          </a:p>
        </p:txBody>
      </p:sp>
      <p:sp>
        <p:nvSpPr>
          <p:cNvPr id="128006" name="Rectangle 6"/>
          <p:cNvSpPr>
            <a:spLocks noChangeArrowheads="1"/>
          </p:cNvSpPr>
          <p:nvPr/>
        </p:nvSpPr>
        <p:spPr bwMode="auto">
          <a:xfrm>
            <a:off x="4846638" y="1417638"/>
            <a:ext cx="2287587"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(MANAGER)</a:t>
            </a:r>
          </a:p>
        </p:txBody>
      </p:sp>
      <p:sp>
        <p:nvSpPr>
          <p:cNvPr id="128007" name="Rectangle 7"/>
          <p:cNvSpPr>
            <a:spLocks noChangeArrowheads="1"/>
          </p:cNvSpPr>
          <p:nvPr/>
        </p:nvSpPr>
        <p:spPr bwMode="ltGray">
          <a:xfrm>
            <a:off x="3479800" y="1836738"/>
            <a:ext cx="2286000" cy="2176462"/>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28008" name="Group 8"/>
          <p:cNvGrpSpPr>
            <a:grpSpLocks/>
          </p:cNvGrpSpPr>
          <p:nvPr/>
        </p:nvGrpSpPr>
        <p:grpSpPr bwMode="auto">
          <a:xfrm>
            <a:off x="1336675" y="4019550"/>
            <a:ext cx="6686550" cy="1776413"/>
            <a:chOff x="842" y="2532"/>
            <a:chExt cx="4212" cy="1119"/>
          </a:xfrm>
        </p:grpSpPr>
        <p:sp>
          <p:nvSpPr>
            <p:cNvPr id="128009" name="Rectangle 9"/>
            <p:cNvSpPr>
              <a:spLocks noChangeArrowheads="1"/>
            </p:cNvSpPr>
            <p:nvPr/>
          </p:nvSpPr>
          <p:spPr bwMode="auto">
            <a:xfrm>
              <a:off x="842" y="3209"/>
              <a:ext cx="4212" cy="442"/>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tr-TR" sz="2000" b="1">
                  <a:solidFill>
                    <a:srgbClr val="FF6600"/>
                  </a:solidFill>
                  <a:effectLst>
                    <a:outerShdw blurRad="38100" dist="38100" dir="2700000" algn="tl">
                      <a:srgbClr val="C0C0C0"/>
                    </a:outerShdw>
                  </a:effectLst>
                  <a:latin typeface="Arial" charset="0"/>
                </a:rPr>
                <a:t>“MGR in the WORKER table is equal to EMPNO in the MANAGER table”</a:t>
              </a:r>
            </a:p>
          </p:txBody>
        </p:sp>
        <p:sp>
          <p:nvSpPr>
            <p:cNvPr id="128010" name="Freeform 10"/>
            <p:cNvSpPr>
              <a:spLocks/>
            </p:cNvSpPr>
            <p:nvPr/>
          </p:nvSpPr>
          <p:spPr bwMode="auto">
            <a:xfrm>
              <a:off x="2454" y="2532"/>
              <a:ext cx="946" cy="378"/>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endParaRPr lang="tr-TR"/>
            </a:p>
          </p:txBody>
        </p:sp>
        <p:sp>
          <p:nvSpPr>
            <p:cNvPr id="128011"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endParaRPr lang="tr-TR"/>
            </a:p>
          </p:txBody>
        </p:sp>
      </p:grpSp>
      <p:sp>
        <p:nvSpPr>
          <p:cNvPr id="128012" name="Rectangle 12"/>
          <p:cNvSpPr>
            <a:spLocks noChangeArrowheads="1"/>
          </p:cNvSpPr>
          <p:nvPr/>
        </p:nvSpPr>
        <p:spPr bwMode="blackWhite">
          <a:xfrm>
            <a:off x="1666875" y="1833563"/>
            <a:ext cx="26352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33563" algn="l"/>
                <a:tab pos="2457450" algn="l"/>
              </a:tabLst>
            </a:pPr>
            <a:r>
              <a:rPr lang="tr-TR" sz="1800" b="1" dirty="0">
                <a:solidFill>
                  <a:srgbClr val="000000"/>
                </a:solidFill>
                <a:effectLst/>
                <a:latin typeface="Courier New" pitchFamily="49" charset="0"/>
              </a:rPr>
              <a:t>EMPNO	ENAME	 MGR</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	----</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7839	KING	</a:t>
            </a:r>
          </a:p>
          <a:p>
            <a:pPr>
              <a:lnSpc>
                <a:spcPct val="95000"/>
              </a:lnSpc>
              <a:tabLst>
                <a:tab pos="850900" algn="l"/>
                <a:tab pos="1833563" algn="l"/>
                <a:tab pos="2457450" algn="l"/>
              </a:tabLst>
            </a:pPr>
            <a:r>
              <a:rPr lang="tr-TR" sz="1800" b="1" dirty="0">
                <a:solidFill>
                  <a:srgbClr val="000000"/>
                </a:solidFill>
                <a:effectLst/>
                <a:latin typeface="Courier New" pitchFamily="49" charset="0"/>
              </a:rPr>
              <a:t> 7698	BLAKE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7782	CLARK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7566	JONES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7654	MARTIN	7698</a:t>
            </a:r>
          </a:p>
          <a:p>
            <a:pPr>
              <a:lnSpc>
                <a:spcPct val="95000"/>
              </a:lnSpc>
              <a:tabLst>
                <a:tab pos="850900" algn="l"/>
                <a:tab pos="1833563" algn="l"/>
                <a:tab pos="2457450" algn="l"/>
              </a:tabLst>
            </a:pPr>
            <a:r>
              <a:rPr lang="tr-TR" sz="1800" b="1" dirty="0">
                <a:solidFill>
                  <a:srgbClr val="000000"/>
                </a:solidFill>
                <a:effectLst/>
                <a:latin typeface="Courier New" pitchFamily="49" charset="0"/>
              </a:rPr>
              <a:t> 7499	ALLEN	7698</a:t>
            </a:r>
          </a:p>
        </p:txBody>
      </p:sp>
      <p:sp>
        <p:nvSpPr>
          <p:cNvPr id="128013" name="Rectangle 13"/>
          <p:cNvSpPr>
            <a:spLocks noChangeArrowheads="1"/>
          </p:cNvSpPr>
          <p:nvPr/>
        </p:nvSpPr>
        <p:spPr bwMode="blackWhite">
          <a:xfrm>
            <a:off x="4924425" y="1833563"/>
            <a:ext cx="22161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85950" algn="l"/>
                <a:tab pos="2457450" algn="l"/>
              </a:tabLst>
            </a:pPr>
            <a:r>
              <a:rPr lang="tr-TR" sz="1800" b="1">
                <a:solidFill>
                  <a:srgbClr val="000000"/>
                </a:solidFill>
                <a:effectLst/>
                <a:latin typeface="Courier New" pitchFamily="49" charset="0"/>
              </a:rPr>
              <a:t>EMPNO	ENAME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endParaRPr lang="tr-TR" sz="1800" b="1">
              <a:solidFill>
                <a:srgbClr val="000000"/>
              </a:solidFill>
              <a:effectLst/>
              <a:latin typeface="Courier New" pitchFamily="49" charset="0"/>
            </a:endParaRP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p:txBody>
      </p:sp>
      <p:grpSp>
        <p:nvGrpSpPr>
          <p:cNvPr id="128014" name="Group 14"/>
          <p:cNvGrpSpPr>
            <a:grpSpLocks/>
          </p:cNvGrpSpPr>
          <p:nvPr/>
        </p:nvGrpSpPr>
        <p:grpSpPr bwMode="auto">
          <a:xfrm>
            <a:off x="8386763" y="6324600"/>
            <a:ext cx="414337" cy="292100"/>
            <a:chOff x="5283" y="3984"/>
            <a:chExt cx="261" cy="184"/>
          </a:xfrm>
        </p:grpSpPr>
        <p:sp>
          <p:nvSpPr>
            <p:cNvPr id="128015"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8016"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8017"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8018"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8019"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8020"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ipe(up)">
                                      <p:cBhvr>
                                        <p:cTn id="7" dur="500"/>
                                        <p:tgtEl>
                                          <p:spTgt spid="12800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8008"/>
                                        </p:tgtEl>
                                        <p:attrNameLst>
                                          <p:attrName>style.visibility</p:attrName>
                                        </p:attrNameLst>
                                      </p:cBhvr>
                                      <p:to>
                                        <p:strVal val="visible"/>
                                      </p:to>
                                    </p:set>
                                    <p:anim calcmode="lin" valueType="num">
                                      <p:cBhvr additive="base">
                                        <p:cTn id="11" dur="500" fill="hold"/>
                                        <p:tgtEl>
                                          <p:spTgt spid="128008"/>
                                        </p:tgtEl>
                                        <p:attrNameLst>
                                          <p:attrName>ppt_x</p:attrName>
                                        </p:attrNameLst>
                                      </p:cBhvr>
                                      <p:tavLst>
                                        <p:tav tm="0">
                                          <p:val>
                                            <p:strVal val="#ppt_x"/>
                                          </p:val>
                                        </p:tav>
                                        <p:tav tm="100000">
                                          <p:val>
                                            <p:strVal val="#ppt_x"/>
                                          </p:val>
                                        </p:tav>
                                      </p:tavLst>
                                    </p:anim>
                                    <p:anim calcmode="lin" valueType="num">
                                      <p:cBhvr additive="base">
                                        <p:cTn id="12" dur="500" fill="hold"/>
                                        <p:tgtEl>
                                          <p:spTgt spid="12800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3005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pPr>
            <a:endParaRPr lang="tr-TR" sz="1800" b="1">
              <a:solidFill>
                <a:srgbClr val="000000"/>
              </a:solidFill>
              <a:effectLst/>
              <a:latin typeface="Courier New" pitchFamily="49" charset="0"/>
            </a:endParaRPr>
          </a:p>
          <a:p>
            <a:pPr>
              <a:lnSpc>
                <a:spcPct val="120000"/>
              </a:lnSpc>
              <a:tabLst>
                <a:tab pos="857250" algn="l"/>
                <a:tab pos="1658938" algn="l"/>
              </a:tabLst>
            </a:pPr>
            <a:endParaRPr lang="tr-TR" sz="1800" b="1">
              <a:solidFill>
                <a:srgbClr val="000000"/>
              </a:solidFill>
              <a:effectLst/>
              <a:latin typeface="Courier New" pitchFamily="49" charset="0"/>
            </a:endParaRPr>
          </a:p>
        </p:txBody>
      </p:sp>
      <p:sp>
        <p:nvSpPr>
          <p:cNvPr id="130051" name="Rectangle 3"/>
          <p:cNvSpPr>
            <a:spLocks noGrp="1" noChangeArrowheads="1"/>
          </p:cNvSpPr>
          <p:nvPr>
            <p:ph type="title"/>
          </p:nvPr>
        </p:nvSpPr>
        <p:spPr>
          <a:xfrm>
            <a:off x="579438" y="530225"/>
            <a:ext cx="80311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Joining a Table to Itself</a:t>
            </a:r>
            <a:endParaRPr lang="tr-TR"/>
          </a:p>
        </p:txBody>
      </p:sp>
      <p:sp>
        <p:nvSpPr>
          <p:cNvPr id="13005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WORKER.ENAME||'WORKSFOR'||MANAG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BLAKE works for KING</a:t>
            </a:r>
          </a:p>
          <a:p>
            <a:r>
              <a:rPr lang="tr-TR" sz="1800" b="1">
                <a:solidFill>
                  <a:srgbClr val="000000"/>
                </a:solidFill>
                <a:effectLst/>
                <a:latin typeface="Courier New" pitchFamily="49" charset="0"/>
              </a:rPr>
              <a:t>CLARK works for KING</a:t>
            </a:r>
          </a:p>
          <a:p>
            <a:r>
              <a:rPr lang="tr-TR" sz="1800" b="1">
                <a:solidFill>
                  <a:srgbClr val="000000"/>
                </a:solidFill>
                <a:effectLst/>
                <a:latin typeface="Courier New" pitchFamily="49" charset="0"/>
              </a:rPr>
              <a:t>JONES works for KING</a:t>
            </a:r>
          </a:p>
          <a:p>
            <a:r>
              <a:rPr lang="tr-TR" sz="1800" b="1">
                <a:solidFill>
                  <a:srgbClr val="000000"/>
                </a:solidFill>
                <a:effectLst/>
                <a:latin typeface="Courier New" pitchFamily="49" charset="0"/>
              </a:rPr>
              <a:t>MARTIN works for BLAKE</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13 rows selected.</a:t>
            </a:r>
          </a:p>
        </p:txBody>
      </p:sp>
      <p:sp>
        <p:nvSpPr>
          <p:cNvPr id="130053" name="Rectangle 5"/>
          <p:cNvSpPr>
            <a:spLocks noChangeArrowheads="1"/>
          </p:cNvSpPr>
          <p:nvPr/>
        </p:nvSpPr>
        <p:spPr bwMode="ltGray">
          <a:xfrm>
            <a:off x="2476500" y="2247900"/>
            <a:ext cx="3810000" cy="3619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0054" name="Rectangle 6"/>
          <p:cNvSpPr>
            <a:spLocks noChangeArrowheads="1"/>
          </p:cNvSpPr>
          <p:nvPr/>
        </p:nvSpPr>
        <p:spPr bwMode="blackWhite">
          <a:xfrm>
            <a:off x="809625" y="1533525"/>
            <a:ext cx="7643813" cy="1108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658938" algn="l"/>
              </a:tabLst>
            </a:pPr>
            <a:r>
              <a:rPr lang="tr-TR" sz="1800" b="1">
                <a:solidFill>
                  <a:srgbClr val="000000"/>
                </a:solidFill>
                <a:effectLst/>
                <a:latin typeface="Courier New" pitchFamily="49" charset="0"/>
              </a:rPr>
              <a:t>SQL&gt; SELECT worker.ename||' works for '||manager.ename</a:t>
            </a:r>
          </a:p>
          <a:p>
            <a:pPr>
              <a:lnSpc>
                <a:spcPct val="120000"/>
              </a:lnSpc>
              <a:tabLst>
                <a:tab pos="857250" algn="l"/>
                <a:tab pos="1658938" algn="l"/>
              </a:tabLst>
            </a:pPr>
            <a:r>
              <a:rPr lang="tr-TR" sz="1800" b="1">
                <a:solidFill>
                  <a:srgbClr val="000000"/>
                </a:solidFill>
                <a:effectLst/>
                <a:latin typeface="Courier New" pitchFamily="49" charset="0"/>
              </a:rPr>
              <a:t>  2  FROM 	emp worker, emp manager</a:t>
            </a:r>
          </a:p>
          <a:p>
            <a:pPr>
              <a:lnSpc>
                <a:spcPct val="120000"/>
              </a:lnSpc>
              <a:tabLst>
                <a:tab pos="857250" algn="l"/>
                <a:tab pos="1658938" algn="l"/>
              </a:tabLst>
            </a:pPr>
            <a:r>
              <a:rPr lang="tr-TR" sz="1800" b="1">
                <a:solidFill>
                  <a:srgbClr val="000000"/>
                </a:solidFill>
                <a:effectLst/>
                <a:latin typeface="Courier New" pitchFamily="49" charset="0"/>
              </a:rPr>
              <a:t>  3  WHERE 	worker.mgr = manager.empno;</a:t>
            </a:r>
          </a:p>
        </p:txBody>
      </p:sp>
      <p:grpSp>
        <p:nvGrpSpPr>
          <p:cNvPr id="130055" name="Group 7"/>
          <p:cNvGrpSpPr>
            <a:grpSpLocks/>
          </p:cNvGrpSpPr>
          <p:nvPr/>
        </p:nvGrpSpPr>
        <p:grpSpPr bwMode="auto">
          <a:xfrm>
            <a:off x="8386763" y="6324600"/>
            <a:ext cx="414337" cy="292100"/>
            <a:chOff x="5283" y="3984"/>
            <a:chExt cx="261" cy="184"/>
          </a:xfrm>
        </p:grpSpPr>
        <p:sp>
          <p:nvSpPr>
            <p:cNvPr id="130056"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0057"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0058"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0059"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0060"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0061"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wipe(up)">
                                      <p:cBhvr>
                                        <p:cTn id="7" dur="500"/>
                                        <p:tgtEl>
                                          <p:spTgt spid="1300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6</a:t>
            </a:r>
            <a:endParaRPr lang="en-US" dirty="0"/>
          </a:p>
        </p:txBody>
      </p:sp>
      <p:sp>
        <p:nvSpPr>
          <p:cNvPr id="3" name="İçerik Yer Tutucusu 2"/>
          <p:cNvSpPr>
            <a:spLocks noGrp="1"/>
          </p:cNvSpPr>
          <p:nvPr>
            <p:ph idx="1"/>
          </p:nvPr>
        </p:nvSpPr>
        <p:spPr/>
        <p:txBody>
          <a:bodyPr/>
          <a:lstStyle/>
          <a:p>
            <a:r>
              <a:rPr lang="en-US" sz="2800" dirty="0"/>
              <a:t>Display employee name and department name for all employees who have a </a:t>
            </a:r>
            <a:r>
              <a:rPr lang="tr-TR" sz="2800" dirty="0"/>
              <a:t>‘K’</a:t>
            </a:r>
            <a:r>
              <a:rPr lang="en-US" sz="2800" dirty="0"/>
              <a:t> in their name</a:t>
            </a:r>
            <a:r>
              <a:rPr lang="tr-TR" sz="2800" dirty="0"/>
              <a:t>s.</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985613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6</a:t>
            </a:r>
            <a:endParaRPr lang="en-US" dirty="0"/>
          </a:p>
        </p:txBody>
      </p:sp>
      <p:sp>
        <p:nvSpPr>
          <p:cNvPr id="3" name="İçerik Yer Tutucusu 2"/>
          <p:cNvSpPr>
            <a:spLocks noGrp="1"/>
          </p:cNvSpPr>
          <p:nvPr>
            <p:ph idx="1"/>
          </p:nvPr>
        </p:nvSpPr>
        <p:spPr/>
        <p:txBody>
          <a:bodyPr/>
          <a:lstStyle/>
          <a:p>
            <a:r>
              <a:rPr lang="en-US" sz="2800" dirty="0"/>
              <a:t>Display employee name and department name for all employees who have a </a:t>
            </a:r>
            <a:r>
              <a:rPr lang="tr-TR" sz="2800" dirty="0"/>
              <a:t>‘K’</a:t>
            </a:r>
            <a:r>
              <a:rPr lang="en-US" sz="2800" dirty="0"/>
              <a:t> in their name</a:t>
            </a:r>
            <a:r>
              <a:rPr lang="tr-TR" sz="2800" dirty="0"/>
              <a:t>s.</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sp>
        <p:nvSpPr>
          <p:cNvPr id="12"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EMP</a:t>
            </a:r>
          </a:p>
        </p:txBody>
      </p:sp>
    </p:spTree>
    <p:extLst>
      <p:ext uri="{BB962C8B-B14F-4D97-AF65-F5344CB8AC3E}">
        <p14:creationId xmlns:p14="http://schemas.microsoft.com/office/powerpoint/2010/main" val="3208929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6</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en-US" dirty="0"/>
              <a:t> </a:t>
            </a:r>
            <a:r>
              <a:rPr lang="en-US" dirty="0" err="1"/>
              <a:t>e.ename</a:t>
            </a:r>
            <a:r>
              <a:rPr lang="en-US" dirty="0"/>
              <a:t>, </a:t>
            </a:r>
            <a:r>
              <a:rPr lang="en-US" dirty="0" err="1"/>
              <a:t>d.dname</a:t>
            </a:r>
            <a:r>
              <a:rPr lang="en-US" dirty="0"/>
              <a:t> </a:t>
            </a:r>
            <a:br>
              <a:rPr lang="en-US" dirty="0"/>
            </a:br>
            <a:r>
              <a:rPr lang="en-US" dirty="0">
                <a:solidFill>
                  <a:srgbClr val="FF0000"/>
                </a:solidFill>
              </a:rPr>
              <a:t>FROM</a:t>
            </a:r>
            <a:r>
              <a:rPr lang="en-US" dirty="0"/>
              <a:t>  </a:t>
            </a:r>
            <a:r>
              <a:rPr lang="tr-TR" dirty="0" err="1"/>
              <a:t>emp</a:t>
            </a:r>
            <a:r>
              <a:rPr lang="tr-TR" dirty="0"/>
              <a:t> </a:t>
            </a:r>
            <a:r>
              <a:rPr lang="en-US" dirty="0"/>
              <a:t>e, </a:t>
            </a:r>
            <a:r>
              <a:rPr lang="en-US" dirty="0" err="1"/>
              <a:t>dept</a:t>
            </a:r>
            <a:r>
              <a:rPr lang="en-US" dirty="0"/>
              <a:t> d </a:t>
            </a:r>
            <a:br>
              <a:rPr lang="en-US" dirty="0"/>
            </a:br>
            <a:r>
              <a:rPr lang="en-US" dirty="0">
                <a:solidFill>
                  <a:srgbClr val="FF0000"/>
                </a:solidFill>
              </a:rPr>
              <a:t>WHERE</a:t>
            </a:r>
            <a:r>
              <a:rPr lang="en-US" dirty="0"/>
              <a:t> </a:t>
            </a:r>
            <a:r>
              <a:rPr lang="en-US" dirty="0" err="1"/>
              <a:t>e.deptno</a:t>
            </a:r>
            <a:r>
              <a:rPr lang="en-US" dirty="0"/>
              <a:t> = </a:t>
            </a:r>
            <a:r>
              <a:rPr lang="en-US" dirty="0" err="1"/>
              <a:t>d.deptno</a:t>
            </a:r>
            <a:r>
              <a:rPr lang="en-US" dirty="0"/>
              <a:t> </a:t>
            </a:r>
            <a:br>
              <a:rPr lang="en-US" dirty="0"/>
            </a:br>
            <a:r>
              <a:rPr lang="en-US" dirty="0">
                <a:solidFill>
                  <a:srgbClr val="FF0000"/>
                </a:solidFill>
              </a:rPr>
              <a:t>AND</a:t>
            </a:r>
            <a:r>
              <a:rPr lang="en-US" dirty="0"/>
              <a:t> </a:t>
            </a:r>
            <a:r>
              <a:rPr lang="en-US" dirty="0" err="1"/>
              <a:t>e.ename</a:t>
            </a:r>
            <a:r>
              <a:rPr lang="en-US" dirty="0"/>
              <a:t> </a:t>
            </a:r>
            <a:r>
              <a:rPr lang="en-US" dirty="0">
                <a:solidFill>
                  <a:srgbClr val="FF0000"/>
                </a:solidFill>
              </a:rPr>
              <a:t>LIKE</a:t>
            </a:r>
            <a:r>
              <a:rPr lang="en-US" dirty="0"/>
              <a:t> '%</a:t>
            </a:r>
            <a:r>
              <a:rPr lang="tr-TR" dirty="0"/>
              <a:t>K</a:t>
            </a:r>
            <a:r>
              <a:rPr lang="en-US" dirty="0"/>
              <a:t>%'</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955818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7</a:t>
            </a:r>
            <a:endParaRPr lang="en-US" dirty="0"/>
          </a:p>
        </p:txBody>
      </p:sp>
      <p:sp>
        <p:nvSpPr>
          <p:cNvPr id="3" name="İçerik Yer Tutucusu 2"/>
          <p:cNvSpPr>
            <a:spLocks noGrp="1"/>
          </p:cNvSpPr>
          <p:nvPr>
            <p:ph idx="1"/>
          </p:nvPr>
        </p:nvSpPr>
        <p:spPr/>
        <p:txBody>
          <a:bodyPr/>
          <a:lstStyle/>
          <a:p>
            <a:r>
              <a:rPr lang="tr-TR" sz="2800" dirty="0"/>
              <a:t>D</a:t>
            </a:r>
            <a:r>
              <a:rPr lang="en-US" sz="2800" dirty="0" err="1"/>
              <a:t>isplay</a:t>
            </a:r>
            <a:r>
              <a:rPr lang="en-US" sz="2800" dirty="0"/>
              <a:t> </a:t>
            </a:r>
            <a:r>
              <a:rPr lang="tr-TR" sz="2800" dirty="0" err="1"/>
              <a:t>employee</a:t>
            </a:r>
            <a:r>
              <a:rPr lang="en-US" sz="2800" dirty="0"/>
              <a:t> name, job</a:t>
            </a:r>
            <a:r>
              <a:rPr lang="tr-TR" sz="2800" dirty="0"/>
              <a:t> </a:t>
            </a:r>
            <a:r>
              <a:rPr lang="tr-TR" sz="2800" dirty="0" err="1"/>
              <a:t>title</a:t>
            </a:r>
            <a:r>
              <a:rPr lang="en-US" sz="2800" dirty="0"/>
              <a:t>, department name, salary, and </a:t>
            </a:r>
            <a:r>
              <a:rPr lang="tr-TR" sz="2800" dirty="0" err="1"/>
              <a:t>salary</a:t>
            </a:r>
            <a:r>
              <a:rPr lang="tr-TR" sz="2800" dirty="0"/>
              <a:t> </a:t>
            </a:r>
            <a:r>
              <a:rPr lang="en-US" sz="2800" dirty="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109349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7</a:t>
            </a:r>
            <a:endParaRPr lang="en-US" dirty="0"/>
          </a:p>
        </p:txBody>
      </p:sp>
      <p:sp>
        <p:nvSpPr>
          <p:cNvPr id="3" name="İçerik Yer Tutucusu 2"/>
          <p:cNvSpPr>
            <a:spLocks noGrp="1"/>
          </p:cNvSpPr>
          <p:nvPr>
            <p:ph idx="1"/>
          </p:nvPr>
        </p:nvSpPr>
        <p:spPr/>
        <p:txBody>
          <a:bodyPr/>
          <a:lstStyle/>
          <a:p>
            <a:r>
              <a:rPr lang="tr-TR" sz="2800" dirty="0"/>
              <a:t>D</a:t>
            </a:r>
            <a:r>
              <a:rPr lang="en-US" sz="2800" dirty="0" err="1"/>
              <a:t>isplay</a:t>
            </a:r>
            <a:r>
              <a:rPr lang="en-US" sz="2800" dirty="0"/>
              <a:t> </a:t>
            </a:r>
            <a:r>
              <a:rPr lang="tr-TR" sz="2800" dirty="0" err="1"/>
              <a:t>employee</a:t>
            </a:r>
            <a:r>
              <a:rPr lang="en-US" sz="2800" dirty="0"/>
              <a:t> name, job</a:t>
            </a:r>
            <a:r>
              <a:rPr lang="tr-TR" sz="2800" dirty="0"/>
              <a:t> </a:t>
            </a:r>
            <a:r>
              <a:rPr lang="tr-TR" sz="2800" dirty="0" err="1"/>
              <a:t>title</a:t>
            </a:r>
            <a:r>
              <a:rPr lang="en-US" sz="2800" dirty="0"/>
              <a:t>, department name, salary, and </a:t>
            </a:r>
            <a:r>
              <a:rPr lang="tr-TR" sz="2800" dirty="0" err="1"/>
              <a:t>salary</a:t>
            </a:r>
            <a:r>
              <a:rPr lang="tr-TR" sz="2800" dirty="0"/>
              <a:t> </a:t>
            </a:r>
            <a:r>
              <a:rPr lang="en-US" sz="2800" dirty="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sp>
        <p:nvSpPr>
          <p:cNvPr id="9"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EMP</a:t>
            </a:r>
          </a:p>
        </p:txBody>
      </p:sp>
      <p:grpSp>
        <p:nvGrpSpPr>
          <p:cNvPr id="10" name="Group 8"/>
          <p:cNvGrpSpPr>
            <a:grpSpLocks/>
          </p:cNvGrpSpPr>
          <p:nvPr/>
        </p:nvGrpSpPr>
        <p:grpSpPr bwMode="auto">
          <a:xfrm>
            <a:off x="5866728" y="4411032"/>
            <a:ext cx="3035300" cy="2084387"/>
            <a:chOff x="3562" y="2651"/>
            <a:chExt cx="1912" cy="1313"/>
          </a:xfrm>
        </p:grpSpPr>
        <p:sp>
          <p:nvSpPr>
            <p:cNvPr id="11"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dirty="0">
                  <a:solidFill>
                    <a:srgbClr val="000000"/>
                  </a:solidFill>
                  <a:effectLst/>
                  <a:latin typeface="Courier New" pitchFamily="49" charset="0"/>
                </a:rPr>
                <a:t>--------- --------- ---------</a:t>
              </a:r>
            </a:p>
            <a:p>
              <a:pPr defTabSz="400050">
                <a:lnSpc>
                  <a:spcPct val="125000"/>
                </a:lnSpc>
                <a:tabLst>
                  <a:tab pos="400050" algn="r"/>
                  <a:tab pos="685800" algn="l"/>
                </a:tabLst>
              </a:pPr>
              <a:r>
                <a:rPr lang="tr-TR" sz="1200" b="1" dirty="0">
                  <a:solidFill>
                    <a:srgbClr val="000000"/>
                  </a:solidFill>
                  <a:effectLst/>
                  <a:latin typeface="Courier New" pitchFamily="49" charset="0"/>
                </a:rPr>
                <a:t>        1       700      1200</a:t>
              </a:r>
            </a:p>
            <a:p>
              <a:pPr defTabSz="400050">
                <a:lnSpc>
                  <a:spcPct val="125000"/>
                </a:lnSpc>
                <a:tabLst>
                  <a:tab pos="400050" algn="r"/>
                  <a:tab pos="685800" algn="l"/>
                </a:tabLst>
              </a:pPr>
              <a:r>
                <a:rPr lang="tr-TR" sz="1200" b="1" dirty="0">
                  <a:solidFill>
                    <a:srgbClr val="000000"/>
                  </a:solidFill>
                  <a:effectLst/>
                  <a:latin typeface="Courier New" pitchFamily="49" charset="0"/>
                </a:rPr>
                <a:t>        2      1201      1400</a:t>
              </a:r>
            </a:p>
            <a:p>
              <a:pPr defTabSz="400050">
                <a:lnSpc>
                  <a:spcPct val="125000"/>
                </a:lnSpc>
                <a:tabLst>
                  <a:tab pos="400050" algn="r"/>
                  <a:tab pos="685800" algn="l"/>
                </a:tabLst>
              </a:pPr>
              <a:r>
                <a:rPr lang="tr-TR" sz="1200" b="1" dirty="0">
                  <a:solidFill>
                    <a:srgbClr val="000000"/>
                  </a:solidFill>
                  <a:effectLst/>
                  <a:latin typeface="Courier New" pitchFamily="49" charset="0"/>
                </a:rPr>
                <a:t>        3      1401      2000</a:t>
              </a:r>
            </a:p>
            <a:p>
              <a:pPr defTabSz="400050">
                <a:lnSpc>
                  <a:spcPct val="125000"/>
                </a:lnSpc>
                <a:tabLst>
                  <a:tab pos="400050" algn="r"/>
                  <a:tab pos="685800" algn="l"/>
                </a:tabLst>
              </a:pPr>
              <a:r>
                <a:rPr lang="tr-TR" sz="1200" b="1" dirty="0">
                  <a:solidFill>
                    <a:srgbClr val="000000"/>
                  </a:solidFill>
                  <a:effectLst/>
                  <a:latin typeface="Courier New" pitchFamily="49" charset="0"/>
                </a:rPr>
                <a:t>        4      2001      3000</a:t>
              </a:r>
            </a:p>
            <a:p>
              <a:pPr defTabSz="400050">
                <a:lnSpc>
                  <a:spcPct val="125000"/>
                </a:lnSpc>
                <a:tabLst>
                  <a:tab pos="400050" algn="r"/>
                  <a:tab pos="685800" algn="l"/>
                </a:tabLst>
              </a:pPr>
              <a:r>
                <a:rPr lang="tr-TR" sz="1200" b="1" dirty="0">
                  <a:solidFill>
                    <a:srgbClr val="000000"/>
                  </a:solidFill>
                  <a:effectLst/>
                  <a:latin typeface="Courier New" pitchFamily="49" charset="0"/>
                </a:rPr>
                <a:t>        5      3001      9999</a:t>
              </a:r>
            </a:p>
          </p:txBody>
        </p:sp>
        <p:sp>
          <p:nvSpPr>
            <p:cNvPr id="12"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SALGRADE</a:t>
              </a:r>
            </a:p>
          </p:txBody>
        </p:sp>
      </p:grpSp>
    </p:spTree>
    <p:extLst>
      <p:ext uri="{BB962C8B-B14F-4D97-AF65-F5344CB8AC3E}">
        <p14:creationId xmlns:p14="http://schemas.microsoft.com/office/powerpoint/2010/main" val="253513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15362"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363"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5364" name="Rectangle 4"/>
          <p:cNvSpPr>
            <a:spLocks noChangeArrowheads="1"/>
          </p:cNvSpPr>
          <p:nvPr/>
        </p:nvSpPr>
        <p:spPr bwMode="ltGray">
          <a:xfrm>
            <a:off x="2595563" y="1882775"/>
            <a:ext cx="1687512" cy="3603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5" name="Rectangle 5"/>
          <p:cNvSpPr>
            <a:spLocks noChangeArrowheads="1"/>
          </p:cNvSpPr>
          <p:nvPr/>
        </p:nvSpPr>
        <p:spPr bwMode="ltGray">
          <a:xfrm>
            <a:off x="1014413" y="2930525"/>
            <a:ext cx="3214687" cy="16795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6"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Specific Columns</a:t>
            </a:r>
            <a:endParaRPr lang="tr-TR"/>
          </a:p>
        </p:txBody>
      </p:sp>
      <p:sp>
        <p:nvSpPr>
          <p:cNvPr id="15367" name="Rectangle 7"/>
          <p:cNvSpPr>
            <a:spLocks noChangeArrowheads="1"/>
          </p:cNvSpPr>
          <p:nvPr/>
        </p:nvSpPr>
        <p:spPr bwMode="blackWhite">
          <a:xfrm>
            <a:off x="928688" y="2900363"/>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 LOC</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       10 NEW YORK</a:t>
            </a:r>
          </a:p>
          <a:p>
            <a:r>
              <a:rPr lang="tr-TR" sz="1800" b="1">
                <a:solidFill>
                  <a:srgbClr val="000000"/>
                </a:solidFill>
                <a:effectLst/>
                <a:latin typeface="Courier New" pitchFamily="49" charset="0"/>
              </a:rPr>
              <a:t>       20 DALLAS</a:t>
            </a:r>
          </a:p>
          <a:p>
            <a:r>
              <a:rPr lang="tr-TR" sz="1800" b="1">
                <a:solidFill>
                  <a:srgbClr val="000000"/>
                </a:solidFill>
                <a:effectLst/>
                <a:latin typeface="Courier New" pitchFamily="49" charset="0"/>
              </a:rPr>
              <a:t>       30 CHICAGO</a:t>
            </a:r>
          </a:p>
          <a:p>
            <a:r>
              <a:rPr lang="tr-TR" sz="1800" b="1">
                <a:solidFill>
                  <a:srgbClr val="000000"/>
                </a:solidFill>
                <a:effectLst/>
                <a:latin typeface="Courier New" pitchFamily="49" charset="0"/>
              </a:rPr>
              <a:t>       40 BOSTON</a:t>
            </a:r>
          </a:p>
        </p:txBody>
      </p:sp>
      <p:sp>
        <p:nvSpPr>
          <p:cNvPr id="15368" name="Rectangle 8"/>
          <p:cNvSpPr>
            <a:spLocks noChangeArrowheads="1"/>
          </p:cNvSpPr>
          <p:nvPr/>
        </p:nvSpPr>
        <p:spPr bwMode="blackWhite">
          <a:xfrm>
            <a:off x="914400" y="1792288"/>
            <a:ext cx="7315200"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SQL&gt; SELECT deptno, loc</a:t>
            </a:r>
          </a:p>
          <a:p>
            <a:pPr>
              <a:tabLst>
                <a:tab pos="1200150" algn="l"/>
                <a:tab pos="1658938" algn="l"/>
              </a:tabLst>
            </a:pPr>
            <a:r>
              <a:rPr lang="tr-TR" sz="1800" b="1">
                <a:solidFill>
                  <a:srgbClr val="000000"/>
                </a:solidFill>
                <a:effectLst/>
                <a:latin typeface="Courier New" pitchFamily="49" charset="0"/>
              </a:rPr>
              <a:t>  2  FROM   dept;</a:t>
            </a:r>
          </a:p>
        </p:txBody>
      </p:sp>
      <p:grpSp>
        <p:nvGrpSpPr>
          <p:cNvPr id="15369" name="Group 9"/>
          <p:cNvGrpSpPr>
            <a:grpSpLocks/>
          </p:cNvGrpSpPr>
          <p:nvPr/>
        </p:nvGrpSpPr>
        <p:grpSpPr bwMode="auto">
          <a:xfrm>
            <a:off x="8386763" y="6324600"/>
            <a:ext cx="414337" cy="292100"/>
            <a:chOff x="5283" y="3984"/>
            <a:chExt cx="261" cy="184"/>
          </a:xfrm>
        </p:grpSpPr>
        <p:sp>
          <p:nvSpPr>
            <p:cNvPr id="1537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37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37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37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37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37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up)">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up)">
                                      <p:cBhvr>
                                        <p:cTn id="12" dur="500"/>
                                        <p:tgtEl>
                                          <p:spTgt spid="1536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7</a:t>
            </a:r>
            <a:endParaRPr lang="en-US" dirty="0"/>
          </a:p>
        </p:txBody>
      </p:sp>
      <p:sp>
        <p:nvSpPr>
          <p:cNvPr id="3" name="İçerik Yer Tutucusu 2"/>
          <p:cNvSpPr>
            <a:spLocks noGrp="1"/>
          </p:cNvSpPr>
          <p:nvPr>
            <p:ph idx="1"/>
          </p:nvPr>
        </p:nvSpPr>
        <p:spPr/>
        <p:txBody>
          <a:bodyPr/>
          <a:lstStyle/>
          <a:p>
            <a:r>
              <a:rPr lang="en-US" sz="2800" dirty="0">
                <a:solidFill>
                  <a:srgbClr val="FF0000"/>
                </a:solidFill>
              </a:rPr>
              <a:t>SELECT</a:t>
            </a:r>
            <a:r>
              <a:rPr lang="en-US" sz="2800" dirty="0"/>
              <a:t> </a:t>
            </a:r>
            <a:r>
              <a:rPr lang="en-US" sz="2800" dirty="0" err="1"/>
              <a:t>e.ename</a:t>
            </a:r>
            <a:r>
              <a:rPr lang="en-US" sz="2800" dirty="0"/>
              <a:t>, </a:t>
            </a:r>
            <a:r>
              <a:rPr lang="en-US" sz="2800" dirty="0" err="1"/>
              <a:t>e.job</a:t>
            </a:r>
            <a:r>
              <a:rPr lang="en-US" sz="2800" dirty="0"/>
              <a:t>, </a:t>
            </a:r>
            <a:r>
              <a:rPr lang="en-US" sz="2800" dirty="0" err="1"/>
              <a:t>d.dname</a:t>
            </a:r>
            <a:r>
              <a:rPr lang="en-US" sz="2800" dirty="0"/>
              <a:t>, </a:t>
            </a:r>
            <a:r>
              <a:rPr lang="en-US" sz="2800" dirty="0" err="1"/>
              <a:t>e.sal</a:t>
            </a:r>
            <a:r>
              <a:rPr lang="en-US" sz="2800" dirty="0"/>
              <a:t>, </a:t>
            </a:r>
            <a:r>
              <a:rPr lang="en-US" sz="2800" dirty="0" err="1"/>
              <a:t>s.grade</a:t>
            </a:r>
            <a:r>
              <a:rPr lang="en-US" sz="2800" dirty="0"/>
              <a:t> </a:t>
            </a:r>
            <a:br>
              <a:rPr lang="en-US" sz="2800" dirty="0"/>
            </a:br>
            <a:r>
              <a:rPr lang="en-US" sz="2800" dirty="0">
                <a:solidFill>
                  <a:srgbClr val="FF0000"/>
                </a:solidFill>
              </a:rPr>
              <a:t>FROM </a:t>
            </a:r>
            <a:r>
              <a:rPr lang="en-US" sz="2800" dirty="0" err="1"/>
              <a:t>emp</a:t>
            </a:r>
            <a:r>
              <a:rPr lang="en-US" sz="2800" dirty="0"/>
              <a:t> e, </a:t>
            </a:r>
            <a:r>
              <a:rPr lang="en-US" sz="2800" dirty="0" err="1"/>
              <a:t>dept</a:t>
            </a:r>
            <a:r>
              <a:rPr lang="en-US" sz="2800" dirty="0"/>
              <a:t> d, </a:t>
            </a:r>
            <a:r>
              <a:rPr lang="en-US" sz="2800" dirty="0" err="1"/>
              <a:t>salgrade</a:t>
            </a:r>
            <a:r>
              <a:rPr lang="en-US" sz="2800" dirty="0"/>
              <a:t> s </a:t>
            </a:r>
            <a:br>
              <a:rPr lang="en-US" sz="2800" dirty="0"/>
            </a:br>
            <a:r>
              <a:rPr lang="en-US" sz="2800" dirty="0">
                <a:solidFill>
                  <a:srgbClr val="FF0000"/>
                </a:solidFill>
              </a:rPr>
              <a:t>WHERE</a:t>
            </a:r>
            <a:r>
              <a:rPr lang="en-US" sz="2800" dirty="0"/>
              <a:t> </a:t>
            </a:r>
            <a:r>
              <a:rPr lang="en-US" sz="2800" dirty="0" err="1"/>
              <a:t>e.deptno</a:t>
            </a:r>
            <a:r>
              <a:rPr lang="en-US" sz="2800" dirty="0"/>
              <a:t> = </a:t>
            </a:r>
            <a:r>
              <a:rPr lang="en-US" sz="2800" dirty="0" err="1"/>
              <a:t>d.deptno</a:t>
            </a:r>
            <a:r>
              <a:rPr lang="en-US" sz="2800" dirty="0"/>
              <a:t> </a:t>
            </a:r>
            <a:br>
              <a:rPr lang="en-US" sz="2800" dirty="0"/>
            </a:br>
            <a:r>
              <a:rPr lang="en-US" sz="2800" dirty="0">
                <a:solidFill>
                  <a:srgbClr val="FF0000"/>
                </a:solidFill>
              </a:rPr>
              <a:t>AND</a:t>
            </a:r>
            <a:r>
              <a:rPr lang="en-US" sz="2800" dirty="0"/>
              <a:t> </a:t>
            </a:r>
            <a:r>
              <a:rPr lang="en-US" sz="2800" dirty="0" err="1"/>
              <a:t>e.sal</a:t>
            </a:r>
            <a:r>
              <a:rPr lang="en-US" sz="2800" dirty="0"/>
              <a:t> </a:t>
            </a:r>
            <a:r>
              <a:rPr lang="en-US" sz="2800" dirty="0">
                <a:solidFill>
                  <a:srgbClr val="FF0000"/>
                </a:solidFill>
              </a:rPr>
              <a:t>BETWEEN</a:t>
            </a:r>
            <a:r>
              <a:rPr lang="en-US" sz="2800" dirty="0"/>
              <a:t> </a:t>
            </a:r>
            <a:r>
              <a:rPr lang="en-US" sz="2800" dirty="0" err="1"/>
              <a:t>s.losal</a:t>
            </a:r>
            <a:r>
              <a:rPr lang="en-US" sz="2800" dirty="0"/>
              <a:t> </a:t>
            </a:r>
            <a:r>
              <a:rPr lang="en-US" sz="2800" dirty="0">
                <a:solidFill>
                  <a:srgbClr val="FF0000"/>
                </a:solidFill>
              </a:rPr>
              <a:t>AND</a:t>
            </a:r>
            <a:r>
              <a:rPr lang="en-US" sz="2800" dirty="0"/>
              <a:t> </a:t>
            </a:r>
            <a:r>
              <a:rPr lang="en-US" sz="2800" dirty="0" err="1"/>
              <a:t>s.hisal</a:t>
            </a:r>
            <a:r>
              <a:rPr lang="tr-TR" sz="2800" dirty="0"/>
              <a:t>;</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18912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5- Aggregating Data </a:t>
            </a:r>
            <a:br>
              <a:rPr lang="tr-TR" sz="4800" b="1">
                <a:solidFill>
                  <a:schemeClr val="tx1"/>
                </a:solidFill>
                <a:latin typeface="Arial" charset="0"/>
              </a:rPr>
            </a:br>
            <a:r>
              <a:rPr lang="tr-TR" sz="4800" b="1">
                <a:solidFill>
                  <a:schemeClr val="tx1"/>
                </a:solidFill>
                <a:latin typeface="Arial" charset="0"/>
              </a:rPr>
              <a:t>Using Group Functions</a:t>
            </a:r>
            <a:endParaRPr lang="tr-TR" sz="4800"/>
          </a:p>
        </p:txBody>
      </p:sp>
      <p:sp>
        <p:nvSpPr>
          <p:cNvPr id="132099"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32100" name="Group 4"/>
          <p:cNvGrpSpPr>
            <a:grpSpLocks/>
          </p:cNvGrpSpPr>
          <p:nvPr/>
        </p:nvGrpSpPr>
        <p:grpSpPr bwMode="auto">
          <a:xfrm>
            <a:off x="8386763" y="6324600"/>
            <a:ext cx="414337" cy="292100"/>
            <a:chOff x="5283" y="3984"/>
            <a:chExt cx="261" cy="184"/>
          </a:xfrm>
        </p:grpSpPr>
        <p:sp>
          <p:nvSpPr>
            <p:cNvPr id="13210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210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210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210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210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210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34146"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7"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8" name="Rectangle 4"/>
          <p:cNvSpPr>
            <a:spLocks noGrp="1" noChangeArrowheads="1"/>
          </p:cNvSpPr>
          <p:nvPr>
            <p:ph type="title"/>
          </p:nvPr>
        </p:nvSpPr>
        <p:spPr>
          <a:xfrm>
            <a:off x="685800" y="457200"/>
            <a:ext cx="7772400" cy="1295400"/>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What Are Group Functions?</a:t>
            </a:r>
            <a:endParaRPr lang="tr-TR"/>
          </a:p>
        </p:txBody>
      </p:sp>
      <p:sp>
        <p:nvSpPr>
          <p:cNvPr id="134149" name="Rectangle 5"/>
          <p:cNvSpPr>
            <a:spLocks noGrp="1" noChangeArrowheads="1"/>
          </p:cNvSpPr>
          <p:nvPr>
            <p:ph type="body" idx="1"/>
          </p:nvPr>
        </p:nvSpPr>
        <p:spPr>
          <a:xfrm>
            <a:off x="976313" y="1057275"/>
            <a:ext cx="7385050" cy="819150"/>
          </a:xfrm>
          <a:noFill/>
          <a:ln/>
          <a:effectLst>
            <a:outerShdw dist="53882" dir="2700000" algn="ctr" rotWithShape="0">
              <a:srgbClr val="000000"/>
            </a:outerShdw>
          </a:effectLst>
        </p:spPr>
        <p:txBody>
          <a:bodyPr lIns="92075" tIns="46038" rIns="92075" bIns="46038">
            <a:spAutoFit/>
          </a:bodyPr>
          <a:lstStyle/>
          <a:p>
            <a:pPr marL="0" indent="0" defTabSz="346075">
              <a:lnSpc>
                <a:spcPct val="85000"/>
              </a:lnSpc>
              <a:tabLst>
                <a:tab pos="571500" algn="l"/>
              </a:tabLst>
            </a:pPr>
            <a:r>
              <a:rPr lang="tr-TR" sz="2800" b="1">
                <a:solidFill>
                  <a:srgbClr val="FF6600"/>
                </a:solidFill>
                <a:latin typeface="Arial" charset="0"/>
              </a:rPr>
              <a:t>Group functions operate on sets of rows to give one result per group.</a:t>
            </a:r>
          </a:p>
        </p:txBody>
      </p:sp>
      <p:sp>
        <p:nvSpPr>
          <p:cNvPr id="134150"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34151" name="Freeform 7"/>
          <p:cNvSpPr>
            <a:spLocks/>
          </p:cNvSpPr>
          <p:nvPr/>
        </p:nvSpPr>
        <p:spPr bwMode="auto">
          <a:xfrm>
            <a:off x="4062413" y="2135188"/>
            <a:ext cx="2608262" cy="4079875"/>
          </a:xfrm>
          <a:custGeom>
            <a:avLst/>
            <a:gdLst/>
            <a:ahLst/>
            <a:cxnLst>
              <a:cxn ang="0">
                <a:pos x="0" y="2569"/>
              </a:cxn>
              <a:cxn ang="0">
                <a:pos x="0" y="0"/>
              </a:cxn>
              <a:cxn ang="0">
                <a:pos x="1642" y="973"/>
              </a:cxn>
              <a:cxn ang="0">
                <a:pos x="1642" y="1721"/>
              </a:cxn>
              <a:cxn ang="0">
                <a:pos x="0" y="2569"/>
              </a:cxn>
            </a:cxnLst>
            <a:rect l="0" t="0" r="r" b="b"/>
            <a:pathLst>
              <a:path w="1643" h="2570">
                <a:moveTo>
                  <a:pt x="0" y="2569"/>
                </a:moveTo>
                <a:lnTo>
                  <a:pt x="0" y="0"/>
                </a:lnTo>
                <a:lnTo>
                  <a:pt x="1642" y="973"/>
                </a:lnTo>
                <a:lnTo>
                  <a:pt x="1642" y="1721"/>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34152" name="Rectangle 8"/>
          <p:cNvSpPr>
            <a:spLocks noChangeArrowheads="1"/>
          </p:cNvSpPr>
          <p:nvPr/>
        </p:nvSpPr>
        <p:spPr bwMode="auto">
          <a:xfrm>
            <a:off x="4392613" y="3736975"/>
            <a:ext cx="1974850" cy="1006475"/>
          </a:xfrm>
          <a:prstGeom prst="rect">
            <a:avLst/>
          </a:prstGeom>
          <a:noFill/>
          <a:ln w="9525">
            <a:noFill/>
            <a:miter lim="800000"/>
            <a:headEnd/>
            <a:tailEnd/>
          </a:ln>
          <a:effectLst/>
        </p:spPr>
        <p:txBody>
          <a:bodyPr wrap="none" lIns="92075" tIns="46038" rIns="92075" bIns="46038">
            <a:spAutoFit/>
          </a:bodyPr>
          <a:lstStyle/>
          <a:p>
            <a:pPr algn="ctr"/>
            <a:r>
              <a:rPr lang="tr-TR" sz="2000" b="1">
                <a:solidFill>
                  <a:srgbClr val="FF6600"/>
                </a:solidFill>
                <a:effectLst>
                  <a:outerShdw blurRad="38100" dist="38100" dir="2700000" algn="tl">
                    <a:srgbClr val="C0C0C0"/>
                  </a:outerShdw>
                </a:effectLst>
                <a:latin typeface="Arial" charset="0"/>
              </a:rPr>
              <a:t>“maximum  </a:t>
            </a:r>
          </a:p>
          <a:p>
            <a:pPr algn="ctr"/>
            <a:r>
              <a:rPr lang="tr-TR" sz="2000" b="1">
                <a:solidFill>
                  <a:srgbClr val="FF6600"/>
                </a:solidFill>
                <a:effectLst>
                  <a:outerShdw blurRad="38100" dist="38100" dir="2700000" algn="tl">
                    <a:srgbClr val="C0C0C0"/>
                  </a:outerShdw>
                </a:effectLst>
                <a:latin typeface="Arial" charset="0"/>
              </a:rPr>
              <a:t>  salary in </a:t>
            </a:r>
          </a:p>
          <a:p>
            <a:pPr algn="ctr"/>
            <a:r>
              <a:rPr lang="tr-TR" sz="2000" b="1">
                <a:solidFill>
                  <a:srgbClr val="FF6600"/>
                </a:solidFill>
                <a:effectLst>
                  <a:outerShdw blurRad="38100" dist="38100" dir="2700000" algn="tl">
                    <a:srgbClr val="C0C0C0"/>
                  </a:outerShdw>
                </a:effectLst>
                <a:latin typeface="Arial" charset="0"/>
              </a:rPr>
              <a:t>the EMP table”</a:t>
            </a:r>
            <a:endParaRPr lang="tr-TR" sz="2000" b="1">
              <a:solidFill>
                <a:srgbClr val="FFFFCC"/>
              </a:solidFill>
              <a:effectLst>
                <a:outerShdw blurRad="38100" dist="38100" dir="2700000" algn="tl">
                  <a:srgbClr val="C0C0C0"/>
                </a:outerShdw>
              </a:effectLst>
              <a:latin typeface="Arial" charset="0"/>
            </a:endParaRPr>
          </a:p>
        </p:txBody>
      </p:sp>
      <p:grpSp>
        <p:nvGrpSpPr>
          <p:cNvPr id="134153" name="Group 9"/>
          <p:cNvGrpSpPr>
            <a:grpSpLocks/>
          </p:cNvGrpSpPr>
          <p:nvPr/>
        </p:nvGrpSpPr>
        <p:grpSpPr bwMode="auto">
          <a:xfrm>
            <a:off x="2713038" y="2632075"/>
            <a:ext cx="5297487" cy="3525838"/>
            <a:chOff x="1709" y="1658"/>
            <a:chExt cx="3337" cy="2221"/>
          </a:xfrm>
        </p:grpSpPr>
        <p:sp>
          <p:nvSpPr>
            <p:cNvPr id="134154" name="Rectangle 10"/>
            <p:cNvSpPr>
              <a:spLocks noChangeArrowheads="1"/>
            </p:cNvSpPr>
            <p:nvPr/>
          </p:nvSpPr>
          <p:spPr bwMode="ltGray">
            <a:xfrm>
              <a:off x="1709" y="1658"/>
              <a:ext cx="786" cy="222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4155" name="Rectangle 11"/>
            <p:cNvSpPr>
              <a:spLocks noChangeArrowheads="1"/>
            </p:cNvSpPr>
            <p:nvPr/>
          </p:nvSpPr>
          <p:spPr bwMode="ltGray">
            <a:xfrm>
              <a:off x="4258" y="2820"/>
              <a:ext cx="788" cy="20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34156" name="Rectangle 12"/>
          <p:cNvSpPr>
            <a:spLocks noChangeArrowheads="1"/>
          </p:cNvSpPr>
          <p:nvPr/>
        </p:nvSpPr>
        <p:spPr bwMode="auto">
          <a:xfrm>
            <a:off x="1219200" y="2157413"/>
            <a:ext cx="3192463" cy="4054475"/>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p:txBody>
      </p:sp>
      <p:sp>
        <p:nvSpPr>
          <p:cNvPr id="134157" name="Rectangle 13"/>
          <p:cNvSpPr>
            <a:spLocks noChangeArrowheads="1"/>
          </p:cNvSpPr>
          <p:nvPr/>
        </p:nvSpPr>
        <p:spPr bwMode="auto">
          <a:xfrm>
            <a:off x="6659563" y="3697288"/>
            <a:ext cx="1419225"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MAX(SAL)</a:t>
            </a:r>
          </a:p>
          <a:p>
            <a:pPr>
              <a:lnSpc>
                <a:spcPct val="125000"/>
              </a:lnSpc>
            </a:pPr>
            <a:r>
              <a:rPr lang="tr-TR" sz="1800" b="1">
                <a:solidFill>
                  <a:srgbClr val="000000"/>
                </a:solidFill>
                <a:effectLst/>
                <a:latin typeface="Courier New" pitchFamily="49" charset="0"/>
              </a:rPr>
              <a:t>---------</a:t>
            </a:r>
          </a:p>
          <a:p>
            <a:pPr>
              <a:lnSpc>
                <a:spcPct val="125000"/>
              </a:lnSpc>
            </a:pPr>
            <a:r>
              <a:rPr lang="tr-TR" sz="1800" b="1">
                <a:solidFill>
                  <a:srgbClr val="000000"/>
                </a:solidFill>
                <a:effectLst/>
                <a:latin typeface="Courier New" pitchFamily="49" charset="0"/>
              </a:rPr>
              <a:t>     5000</a:t>
            </a:r>
          </a:p>
        </p:txBody>
      </p:sp>
      <p:grpSp>
        <p:nvGrpSpPr>
          <p:cNvPr id="134158" name="Group 14"/>
          <p:cNvGrpSpPr>
            <a:grpSpLocks/>
          </p:cNvGrpSpPr>
          <p:nvPr/>
        </p:nvGrpSpPr>
        <p:grpSpPr bwMode="auto">
          <a:xfrm>
            <a:off x="8386763" y="6324600"/>
            <a:ext cx="414337" cy="292100"/>
            <a:chOff x="5283" y="3984"/>
            <a:chExt cx="261" cy="184"/>
          </a:xfrm>
        </p:grpSpPr>
        <p:sp>
          <p:nvSpPr>
            <p:cNvPr id="134159"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4160"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4161"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4162"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4163"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4164"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wipe(left)">
                                      <p:cBhvr>
                                        <p:cTn id="7" dur="500"/>
                                        <p:tgtEl>
                                          <p:spTgt spid="1341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4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tr-TR"/>
              <a:t>Information Management</a:t>
            </a:r>
          </a:p>
        </p:txBody>
      </p:sp>
      <p:sp>
        <p:nvSpPr>
          <p:cNvPr id="13619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Types of Group Functions</a:t>
            </a:r>
            <a:endParaRPr lang="tr-TR"/>
          </a:p>
        </p:txBody>
      </p:sp>
      <p:sp>
        <p:nvSpPr>
          <p:cNvPr id="136195" name="Rectangle 3"/>
          <p:cNvSpPr>
            <a:spLocks noGrp="1" noChangeArrowheads="1"/>
          </p:cNvSpPr>
          <p:nvPr>
            <p:ph type="body" idx="1"/>
          </p:nvPr>
        </p:nvSpPr>
        <p:spPr>
          <a:xfrm>
            <a:off x="860425" y="1795463"/>
            <a:ext cx="7385050" cy="359568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AVG </a:t>
            </a:r>
          </a:p>
          <a:p>
            <a:pPr marL="341313" lvl="1" indent="-227013" defTabSz="346075">
              <a:tabLst>
                <a:tab pos="571500" algn="l"/>
              </a:tabLst>
            </a:pPr>
            <a:r>
              <a:rPr lang="tr-TR" b="1">
                <a:solidFill>
                  <a:srgbClr val="FF0066"/>
                </a:solidFill>
                <a:latin typeface="Arial" charset="0"/>
              </a:rPr>
              <a:t>COUNT </a:t>
            </a:r>
          </a:p>
          <a:p>
            <a:pPr marL="341313" lvl="1" indent="-227013" defTabSz="346075">
              <a:tabLst>
                <a:tab pos="571500" algn="l"/>
              </a:tabLst>
            </a:pPr>
            <a:r>
              <a:rPr lang="tr-TR" b="1">
                <a:solidFill>
                  <a:srgbClr val="FF0066"/>
                </a:solidFill>
                <a:latin typeface="Arial" charset="0"/>
              </a:rPr>
              <a:t>MAX</a:t>
            </a:r>
          </a:p>
          <a:p>
            <a:pPr marL="341313" lvl="1" indent="-227013" defTabSz="346075">
              <a:tabLst>
                <a:tab pos="571500" algn="l"/>
              </a:tabLst>
            </a:pPr>
            <a:r>
              <a:rPr lang="tr-TR" b="1">
                <a:solidFill>
                  <a:srgbClr val="FF0066"/>
                </a:solidFill>
                <a:latin typeface="Arial" charset="0"/>
              </a:rPr>
              <a:t>MIN </a:t>
            </a:r>
          </a:p>
          <a:p>
            <a:pPr marL="341313" lvl="1" indent="-227013" defTabSz="346075">
              <a:tabLst>
                <a:tab pos="571500" algn="l"/>
              </a:tabLst>
            </a:pPr>
            <a:r>
              <a:rPr lang="tr-TR" b="1">
                <a:solidFill>
                  <a:srgbClr val="FF0066"/>
                </a:solidFill>
                <a:latin typeface="Arial" charset="0"/>
              </a:rPr>
              <a:t>STDDEV </a:t>
            </a:r>
          </a:p>
          <a:p>
            <a:pPr marL="341313" lvl="1" indent="-227013" defTabSz="346075">
              <a:tabLst>
                <a:tab pos="571500" algn="l"/>
              </a:tabLst>
            </a:pPr>
            <a:r>
              <a:rPr lang="tr-TR" b="1">
                <a:solidFill>
                  <a:srgbClr val="FF0066"/>
                </a:solidFill>
                <a:latin typeface="Arial" charset="0"/>
              </a:rPr>
              <a:t>SUM</a:t>
            </a:r>
          </a:p>
          <a:p>
            <a:pPr marL="341313" lvl="1" indent="-227013" defTabSz="346075">
              <a:tabLst>
                <a:tab pos="571500" algn="l"/>
              </a:tabLst>
            </a:pPr>
            <a:r>
              <a:rPr lang="tr-TR" b="1">
                <a:solidFill>
                  <a:srgbClr val="FF0066"/>
                </a:solidFill>
                <a:latin typeface="Arial" charset="0"/>
              </a:rPr>
              <a:t>VARIANCE</a:t>
            </a:r>
            <a:endParaRPr lang="tr-TR"/>
          </a:p>
        </p:txBody>
      </p:sp>
      <p:grpSp>
        <p:nvGrpSpPr>
          <p:cNvPr id="136196" name="Group 4"/>
          <p:cNvGrpSpPr>
            <a:grpSpLocks/>
          </p:cNvGrpSpPr>
          <p:nvPr/>
        </p:nvGrpSpPr>
        <p:grpSpPr bwMode="auto">
          <a:xfrm>
            <a:off x="8386763" y="6324600"/>
            <a:ext cx="414337" cy="292100"/>
            <a:chOff x="5283" y="3984"/>
            <a:chExt cx="261" cy="184"/>
          </a:xfrm>
        </p:grpSpPr>
        <p:sp>
          <p:nvSpPr>
            <p:cNvPr id="136197"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6198"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6199"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6200"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6201"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6202"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382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Group Functions</a:t>
            </a:r>
            <a:endParaRPr lang="tr-TR"/>
          </a:p>
        </p:txBody>
      </p:sp>
      <p:sp>
        <p:nvSpPr>
          <p:cNvPr id="138243"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38244" name="Rectangle 4"/>
          <p:cNvSpPr>
            <a:spLocks noChangeArrowheads="1"/>
          </p:cNvSpPr>
          <p:nvPr/>
        </p:nvSpPr>
        <p:spPr bwMode="ltGray">
          <a:xfrm>
            <a:off x="4187825" y="2222500"/>
            <a:ext cx="3130550" cy="26511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8245" name="Rectangle 5"/>
          <p:cNvSpPr>
            <a:spLocks noChangeArrowheads="1"/>
          </p:cNvSpPr>
          <p:nvPr/>
        </p:nvSpPr>
        <p:spPr bwMode="blackWhite">
          <a:xfrm>
            <a:off x="982663" y="216693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38246" name="Group 6"/>
          <p:cNvGrpSpPr>
            <a:grpSpLocks/>
          </p:cNvGrpSpPr>
          <p:nvPr/>
        </p:nvGrpSpPr>
        <p:grpSpPr bwMode="auto">
          <a:xfrm>
            <a:off x="8386763" y="6324600"/>
            <a:ext cx="414337" cy="292100"/>
            <a:chOff x="5283" y="3984"/>
            <a:chExt cx="261" cy="184"/>
          </a:xfrm>
        </p:grpSpPr>
        <p:sp>
          <p:nvSpPr>
            <p:cNvPr id="1382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82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82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82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82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82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5" name="Rectangle 14"/>
          <p:cNvSpPr/>
          <p:nvPr/>
        </p:nvSpPr>
        <p:spPr>
          <a:xfrm>
            <a:off x="971600" y="4365104"/>
            <a:ext cx="7056784" cy="830997"/>
          </a:xfrm>
          <a:prstGeom prst="rect">
            <a:avLst/>
          </a:prstGeom>
        </p:spPr>
        <p:txBody>
          <a:bodyPr wrap="square">
            <a:spAutoFit/>
          </a:bodyPr>
          <a:lstStyle/>
          <a:p>
            <a:r>
              <a:rPr lang="tr-TR" b="1" dirty="0"/>
              <a:t>All group functions except COUNT(*) ignore null values.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wipe(up)">
                                      <p:cBhvr>
                                        <p:cTn id="7" dur="500"/>
                                        <p:tgtEl>
                                          <p:spTgt spid="1382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8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40290"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0291"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grpSp>
        <p:nvGrpSpPr>
          <p:cNvPr id="140292" name="Group 4"/>
          <p:cNvGrpSpPr>
            <a:grpSpLocks/>
          </p:cNvGrpSpPr>
          <p:nvPr/>
        </p:nvGrpSpPr>
        <p:grpSpPr bwMode="auto">
          <a:xfrm>
            <a:off x="1047750" y="2336800"/>
            <a:ext cx="2984500" cy="2644775"/>
            <a:chOff x="660" y="1472"/>
            <a:chExt cx="1880" cy="1666"/>
          </a:xfrm>
        </p:grpSpPr>
        <p:sp>
          <p:nvSpPr>
            <p:cNvPr id="140293" name="Rectangle 5"/>
            <p:cNvSpPr>
              <a:spLocks noChangeArrowheads="1"/>
            </p:cNvSpPr>
            <p:nvPr/>
          </p:nvSpPr>
          <p:spPr bwMode="ltGray">
            <a:xfrm>
              <a:off x="1776" y="1472"/>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0294" name="Rectangle 6"/>
            <p:cNvSpPr>
              <a:spLocks noChangeArrowheads="1"/>
            </p:cNvSpPr>
            <p:nvPr/>
          </p:nvSpPr>
          <p:spPr bwMode="ltGray">
            <a:xfrm>
              <a:off x="660" y="2610"/>
              <a:ext cx="7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0295" name="Group 7"/>
          <p:cNvGrpSpPr>
            <a:grpSpLocks/>
          </p:cNvGrpSpPr>
          <p:nvPr/>
        </p:nvGrpSpPr>
        <p:grpSpPr bwMode="auto">
          <a:xfrm>
            <a:off x="2314575" y="2336800"/>
            <a:ext cx="3076575" cy="2644775"/>
            <a:chOff x="1458" y="1472"/>
            <a:chExt cx="1938" cy="1666"/>
          </a:xfrm>
        </p:grpSpPr>
        <p:sp>
          <p:nvSpPr>
            <p:cNvPr id="140296" name="Rectangle 8"/>
            <p:cNvSpPr>
              <a:spLocks noChangeArrowheads="1"/>
            </p:cNvSpPr>
            <p:nvPr/>
          </p:nvSpPr>
          <p:spPr bwMode="ltGray">
            <a:xfrm>
              <a:off x="1458" y="2610"/>
              <a:ext cx="798" cy="52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0297" name="Rectangle 9"/>
            <p:cNvSpPr>
              <a:spLocks noChangeArrowheads="1"/>
            </p:cNvSpPr>
            <p:nvPr/>
          </p:nvSpPr>
          <p:spPr bwMode="ltGray">
            <a:xfrm>
              <a:off x="2648" y="1472"/>
              <a:ext cx="748" cy="179"/>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40298" name="Group 10"/>
          <p:cNvGrpSpPr>
            <a:grpSpLocks/>
          </p:cNvGrpSpPr>
          <p:nvPr/>
        </p:nvGrpSpPr>
        <p:grpSpPr bwMode="auto">
          <a:xfrm>
            <a:off x="2819400" y="2628900"/>
            <a:ext cx="2114550" cy="2352675"/>
            <a:chOff x="1776" y="1656"/>
            <a:chExt cx="1332" cy="1482"/>
          </a:xfrm>
        </p:grpSpPr>
        <p:sp>
          <p:nvSpPr>
            <p:cNvPr id="140299" name="Rectangle 11"/>
            <p:cNvSpPr>
              <a:spLocks noChangeArrowheads="1"/>
            </p:cNvSpPr>
            <p:nvPr/>
          </p:nvSpPr>
          <p:spPr bwMode="ltGray">
            <a:xfrm>
              <a:off x="1776" y="1656"/>
              <a:ext cx="764" cy="179"/>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40300" name="Rectangle 12"/>
            <p:cNvSpPr>
              <a:spLocks noChangeArrowheads="1"/>
            </p:cNvSpPr>
            <p:nvPr/>
          </p:nvSpPr>
          <p:spPr bwMode="ltGray">
            <a:xfrm>
              <a:off x="2310" y="2610"/>
              <a:ext cx="798" cy="528"/>
            </a:xfrm>
            <a:prstGeom prst="rect">
              <a:avLst/>
            </a:prstGeom>
            <a:solidFill>
              <a:srgbClr val="3399FF">
                <a:alpha val="50000"/>
              </a:srgbClr>
            </a:solidFill>
            <a:ln w="9525">
              <a:noFill/>
              <a:miter lim="800000"/>
              <a:headEnd/>
              <a:tailEnd/>
            </a:ln>
            <a:effectLst/>
          </p:spPr>
          <p:txBody>
            <a:bodyPr wrap="none" anchor="ctr"/>
            <a:lstStyle/>
            <a:p>
              <a:endParaRPr lang="tr-TR"/>
            </a:p>
          </p:txBody>
        </p:sp>
      </p:grpSp>
      <p:grpSp>
        <p:nvGrpSpPr>
          <p:cNvPr id="140301" name="Group 13"/>
          <p:cNvGrpSpPr>
            <a:grpSpLocks/>
          </p:cNvGrpSpPr>
          <p:nvPr/>
        </p:nvGrpSpPr>
        <p:grpSpPr bwMode="auto">
          <a:xfrm>
            <a:off x="4203700" y="2628900"/>
            <a:ext cx="2120900" cy="2352675"/>
            <a:chOff x="2648" y="1656"/>
            <a:chExt cx="1336" cy="1482"/>
          </a:xfrm>
        </p:grpSpPr>
        <p:sp>
          <p:nvSpPr>
            <p:cNvPr id="140302" name="Rectangle 14"/>
            <p:cNvSpPr>
              <a:spLocks noChangeArrowheads="1"/>
            </p:cNvSpPr>
            <p:nvPr/>
          </p:nvSpPr>
          <p:spPr bwMode="ltGray">
            <a:xfrm>
              <a:off x="2648" y="1656"/>
              <a:ext cx="748" cy="179"/>
            </a:xfrm>
            <a:prstGeom prst="rect">
              <a:avLst/>
            </a:prstGeom>
            <a:solidFill>
              <a:srgbClr val="FF9900">
                <a:alpha val="50000"/>
              </a:srgbClr>
            </a:solidFill>
            <a:ln w="9525">
              <a:noFill/>
              <a:miter lim="800000"/>
              <a:headEnd/>
              <a:tailEnd/>
            </a:ln>
            <a:effectLst/>
          </p:spPr>
          <p:txBody>
            <a:bodyPr wrap="none" anchor="ctr"/>
            <a:lstStyle/>
            <a:p>
              <a:endParaRPr lang="tr-TR"/>
            </a:p>
          </p:txBody>
        </p:sp>
        <p:sp>
          <p:nvSpPr>
            <p:cNvPr id="140303" name="Rectangle 15"/>
            <p:cNvSpPr>
              <a:spLocks noChangeArrowheads="1"/>
            </p:cNvSpPr>
            <p:nvPr/>
          </p:nvSpPr>
          <p:spPr bwMode="ltGray">
            <a:xfrm>
              <a:off x="3186" y="2610"/>
              <a:ext cx="798" cy="528"/>
            </a:xfrm>
            <a:prstGeom prst="rect">
              <a:avLst/>
            </a:prstGeom>
            <a:solidFill>
              <a:srgbClr val="FF9900">
                <a:alpha val="50000"/>
              </a:srgbClr>
            </a:solidFill>
            <a:ln w="9525">
              <a:noFill/>
              <a:miter lim="800000"/>
              <a:headEnd/>
              <a:tailEnd/>
            </a:ln>
            <a:effectLst/>
          </p:spPr>
          <p:txBody>
            <a:bodyPr wrap="none" anchor="ctr"/>
            <a:lstStyle/>
            <a:p>
              <a:endParaRPr lang="tr-TR"/>
            </a:p>
          </p:txBody>
        </p:sp>
      </p:grpSp>
      <p:sp>
        <p:nvSpPr>
          <p:cNvPr id="140304" name="Rectangle 1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AVG and SUM Functions</a:t>
            </a:r>
            <a:endParaRPr lang="tr-TR"/>
          </a:p>
        </p:txBody>
      </p:sp>
      <p:sp>
        <p:nvSpPr>
          <p:cNvPr id="140305" name="Rectangle 17"/>
          <p:cNvSpPr>
            <a:spLocks noChangeArrowheads="1"/>
          </p:cNvSpPr>
          <p:nvPr/>
        </p:nvSpPr>
        <p:spPr bwMode="blackWhite">
          <a:xfrm>
            <a:off x="993775" y="4103688"/>
            <a:ext cx="7240588"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AVG(SAL)  MAX(SAL)  MIN(SAL)  SUM(SAL)</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1400      1600      1250      5600</a:t>
            </a:r>
          </a:p>
        </p:txBody>
      </p:sp>
      <p:sp>
        <p:nvSpPr>
          <p:cNvPr id="140306" name="Rectangle 18"/>
          <p:cNvSpPr>
            <a:spLocks noGrp="1" noChangeArrowheads="1"/>
          </p:cNvSpPr>
          <p:nvPr>
            <p:ph type="body" idx="1"/>
          </p:nvPr>
        </p:nvSpPr>
        <p:spPr>
          <a:xfrm>
            <a:off x="0" y="1516063"/>
            <a:ext cx="9142413" cy="519112"/>
          </a:xfrm>
          <a:noFill/>
          <a:ln/>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pPr>
            <a:r>
              <a:rPr lang="tr-TR" sz="2800" b="1">
                <a:solidFill>
                  <a:srgbClr val="FF0066"/>
                </a:solidFill>
                <a:latin typeface="Arial" charset="0"/>
              </a:rPr>
              <a:t>You can use AVG and SUM for numeric data.</a:t>
            </a:r>
          </a:p>
        </p:txBody>
      </p:sp>
      <p:sp>
        <p:nvSpPr>
          <p:cNvPr id="140307" name="Rectangle 19"/>
          <p:cNvSpPr>
            <a:spLocks noChangeArrowheads="1"/>
          </p:cNvSpPr>
          <p:nvPr/>
        </p:nvSpPr>
        <p:spPr bwMode="blackWhite">
          <a:xfrm>
            <a:off x="981075" y="2270125"/>
            <a:ext cx="7265988"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AVG(sal), MAX(sal),</a:t>
            </a:r>
          </a:p>
          <a:p>
            <a:pPr>
              <a:tabLst>
                <a:tab pos="682625" algn="l"/>
                <a:tab pos="1833563" algn="l"/>
              </a:tabLst>
            </a:pPr>
            <a:r>
              <a:rPr lang="tr-TR" sz="1800" b="1" dirty="0">
                <a:solidFill>
                  <a:srgbClr val="000000"/>
                </a:solidFill>
                <a:effectLst/>
                <a:latin typeface="Courier New" pitchFamily="49" charset="0"/>
              </a:rPr>
              <a:t>  2		MIN(sal), SUM(sal)</a:t>
            </a:r>
          </a:p>
          <a:p>
            <a:pPr>
              <a:tabLst>
                <a:tab pos="682625" algn="l"/>
                <a:tab pos="1833563" algn="l"/>
              </a:tabLst>
            </a:pPr>
            <a:r>
              <a:rPr lang="tr-TR" sz="1800" b="1" dirty="0">
                <a:solidFill>
                  <a:srgbClr val="000000"/>
                </a:solidFill>
                <a:effectLst/>
                <a:latin typeface="Courier New" pitchFamily="49" charset="0"/>
              </a:rPr>
              <a:t>  3	FROM	emp</a:t>
            </a:r>
          </a:p>
          <a:p>
            <a:pPr>
              <a:tabLst>
                <a:tab pos="682625" algn="l"/>
                <a:tab pos="1833563" algn="l"/>
              </a:tabLst>
            </a:pPr>
            <a:r>
              <a:rPr lang="tr-TR" sz="1800" b="1" dirty="0">
                <a:solidFill>
                  <a:srgbClr val="000000"/>
                </a:solidFill>
                <a:effectLst/>
                <a:latin typeface="Courier New" pitchFamily="49" charset="0"/>
              </a:rPr>
              <a:t>  4	WHERE	job LIKE 'SALES%';</a:t>
            </a:r>
          </a:p>
        </p:txBody>
      </p:sp>
      <p:grpSp>
        <p:nvGrpSpPr>
          <p:cNvPr id="140308" name="Group 20"/>
          <p:cNvGrpSpPr>
            <a:grpSpLocks/>
          </p:cNvGrpSpPr>
          <p:nvPr/>
        </p:nvGrpSpPr>
        <p:grpSpPr bwMode="auto">
          <a:xfrm>
            <a:off x="8386763" y="6324600"/>
            <a:ext cx="414337" cy="292100"/>
            <a:chOff x="5283" y="3984"/>
            <a:chExt cx="261" cy="184"/>
          </a:xfrm>
        </p:grpSpPr>
        <p:sp>
          <p:nvSpPr>
            <p:cNvPr id="14030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031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031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031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031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031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0295"/>
                                        </p:tgtEl>
                                        <p:attrNameLst>
                                          <p:attrName>style.visibility</p:attrName>
                                        </p:attrNameLst>
                                      </p:cBhvr>
                                      <p:to>
                                        <p:strVal val="visible"/>
                                      </p:to>
                                    </p:set>
                                    <p:animEffect transition="in" filter="wipe(up)">
                                      <p:cBhvr>
                                        <p:cTn id="11" dur="500"/>
                                        <p:tgtEl>
                                          <p:spTgt spid="14029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0298"/>
                                        </p:tgtEl>
                                        <p:attrNameLst>
                                          <p:attrName>style.visibility</p:attrName>
                                        </p:attrNameLst>
                                      </p:cBhvr>
                                      <p:to>
                                        <p:strVal val="visible"/>
                                      </p:to>
                                    </p:set>
                                    <p:animEffect transition="in" filter="wipe(up)">
                                      <p:cBhvr>
                                        <p:cTn id="15" dur="500"/>
                                        <p:tgtEl>
                                          <p:spTgt spid="14029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0301"/>
                                        </p:tgtEl>
                                        <p:attrNameLst>
                                          <p:attrName>style.visibility</p:attrName>
                                        </p:attrNameLst>
                                      </p:cBhvr>
                                      <p:to>
                                        <p:strVal val="visible"/>
                                      </p:to>
                                    </p:set>
                                    <p:animEffect transition="in" filter="wipe(up)">
                                      <p:cBhvr>
                                        <p:cTn id="19" dur="500"/>
                                        <p:tgtEl>
                                          <p:spTgt spid="14030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4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42338"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2339"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2340" name="Group 4"/>
          <p:cNvGrpSpPr>
            <a:grpSpLocks/>
          </p:cNvGrpSpPr>
          <p:nvPr/>
        </p:nvGrpSpPr>
        <p:grpSpPr bwMode="auto">
          <a:xfrm>
            <a:off x="1200150" y="2384425"/>
            <a:ext cx="3676650" cy="2073275"/>
            <a:chOff x="756" y="1502"/>
            <a:chExt cx="2316" cy="1306"/>
          </a:xfrm>
        </p:grpSpPr>
        <p:sp>
          <p:nvSpPr>
            <p:cNvPr id="142341" name="Rectangle 5"/>
            <p:cNvSpPr>
              <a:spLocks noChangeArrowheads="1"/>
            </p:cNvSpPr>
            <p:nvPr/>
          </p:nvSpPr>
          <p:spPr bwMode="ltGray">
            <a:xfrm>
              <a:off x="1914" y="1502"/>
              <a:ext cx="115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2342" name="Rectangle 6"/>
            <p:cNvSpPr>
              <a:spLocks noChangeArrowheads="1"/>
            </p:cNvSpPr>
            <p:nvPr/>
          </p:nvSpPr>
          <p:spPr bwMode="ltGray">
            <a:xfrm>
              <a:off x="756" y="2280"/>
              <a:ext cx="840"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2343" name="Group 7"/>
          <p:cNvGrpSpPr>
            <a:grpSpLocks/>
          </p:cNvGrpSpPr>
          <p:nvPr/>
        </p:nvGrpSpPr>
        <p:grpSpPr bwMode="auto">
          <a:xfrm>
            <a:off x="2581275" y="2384425"/>
            <a:ext cx="4352925" cy="2073275"/>
            <a:chOff x="1626" y="1502"/>
            <a:chExt cx="2742" cy="1306"/>
          </a:xfrm>
        </p:grpSpPr>
        <p:sp>
          <p:nvSpPr>
            <p:cNvPr id="142344" name="Rectangle 8"/>
            <p:cNvSpPr>
              <a:spLocks noChangeArrowheads="1"/>
            </p:cNvSpPr>
            <p:nvPr/>
          </p:nvSpPr>
          <p:spPr bwMode="ltGray">
            <a:xfrm>
              <a:off x="3198" y="1502"/>
              <a:ext cx="1170"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2345" name="Rectangle 9"/>
            <p:cNvSpPr>
              <a:spLocks noChangeArrowheads="1"/>
            </p:cNvSpPr>
            <p:nvPr/>
          </p:nvSpPr>
          <p:spPr bwMode="ltGray">
            <a:xfrm>
              <a:off x="1626" y="2280"/>
              <a:ext cx="846" cy="528"/>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142346" name="Rectangle 1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MIN and MAX Functions</a:t>
            </a:r>
            <a:endParaRPr lang="tr-TR"/>
          </a:p>
        </p:txBody>
      </p:sp>
      <p:sp>
        <p:nvSpPr>
          <p:cNvPr id="142347" name="Rectangle 11"/>
          <p:cNvSpPr>
            <a:spLocks noGrp="1" noChangeArrowheads="1"/>
          </p:cNvSpPr>
          <p:nvPr>
            <p:ph type="body" idx="1"/>
          </p:nvPr>
        </p:nvSpPr>
        <p:spPr>
          <a:xfrm>
            <a:off x="762000" y="1295400"/>
            <a:ext cx="76406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a:solidFill>
                  <a:srgbClr val="FF0066"/>
                </a:solidFill>
                <a:effectLst>
                  <a:outerShdw blurRad="38100" dist="38100" dir="2700000" algn="tl">
                    <a:srgbClr val="C0C0C0"/>
                  </a:outerShdw>
                </a:effectLst>
                <a:latin typeface="Arial" charset="0"/>
              </a:rPr>
              <a:t>You can use MIN and MAX for any datatype.</a:t>
            </a:r>
          </a:p>
        </p:txBody>
      </p:sp>
      <p:sp>
        <p:nvSpPr>
          <p:cNvPr id="142348" name="Rectangle 12"/>
          <p:cNvSpPr>
            <a:spLocks noChangeArrowheads="1"/>
          </p:cNvSpPr>
          <p:nvPr/>
        </p:nvSpPr>
        <p:spPr bwMode="blackWhite">
          <a:xfrm>
            <a:off x="1162050" y="2322513"/>
            <a:ext cx="692785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MIN(hiredate), MAX(hiredate)</a:t>
            </a:r>
          </a:p>
          <a:p>
            <a:pPr>
              <a:tabLst>
                <a:tab pos="682625" algn="l"/>
                <a:tab pos="1833563" algn="l"/>
              </a:tabLst>
            </a:pPr>
            <a:r>
              <a:rPr lang="tr-TR" sz="1800" b="1">
                <a:solidFill>
                  <a:srgbClr val="000000"/>
                </a:solidFill>
                <a:effectLst/>
                <a:latin typeface="Courier New" pitchFamily="49" charset="0"/>
              </a:rPr>
              <a:t>  2  FROM	emp</a:t>
            </a:r>
            <a:r>
              <a:rPr lang="tr-TR" sz="1800" b="1" i="1">
                <a:solidFill>
                  <a:srgbClr val="000000"/>
                </a:solidFill>
                <a:effectLst/>
                <a:latin typeface="Courier New" pitchFamily="49" charset="0"/>
              </a:rPr>
              <a:t>;</a:t>
            </a:r>
          </a:p>
        </p:txBody>
      </p:sp>
      <p:sp>
        <p:nvSpPr>
          <p:cNvPr id="142349" name="Rectangle 13"/>
          <p:cNvSpPr>
            <a:spLocks noChangeArrowheads="1"/>
          </p:cNvSpPr>
          <p:nvPr/>
        </p:nvSpPr>
        <p:spPr bwMode="blackWhite">
          <a:xfrm>
            <a:off x="1173163" y="3563938"/>
            <a:ext cx="690245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MIN(HIRED MAX(HIRED</a:t>
            </a:r>
          </a:p>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r>
              <a:rPr lang="tr-TR" sz="1800" b="1">
                <a:solidFill>
                  <a:srgbClr val="000000"/>
                </a:solidFill>
                <a:effectLst/>
                <a:latin typeface="Courier New" pitchFamily="49" charset="0"/>
              </a:rPr>
              <a:t>17-DEC-80 12-JAN-83</a:t>
            </a:r>
          </a:p>
        </p:txBody>
      </p:sp>
      <p:grpSp>
        <p:nvGrpSpPr>
          <p:cNvPr id="142350" name="Group 14"/>
          <p:cNvGrpSpPr>
            <a:grpSpLocks/>
          </p:cNvGrpSpPr>
          <p:nvPr/>
        </p:nvGrpSpPr>
        <p:grpSpPr bwMode="auto">
          <a:xfrm>
            <a:off x="8386763" y="6324600"/>
            <a:ext cx="414337" cy="292100"/>
            <a:chOff x="5283" y="3984"/>
            <a:chExt cx="261" cy="184"/>
          </a:xfrm>
        </p:grpSpPr>
        <p:sp>
          <p:nvSpPr>
            <p:cNvPr id="14235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235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235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235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235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235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up)">
                                      <p:cBhvr>
                                        <p:cTn id="7" dur="500"/>
                                        <p:tgtEl>
                                          <p:spTgt spid="1423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2343"/>
                                        </p:tgtEl>
                                        <p:attrNameLst>
                                          <p:attrName>style.visibility</p:attrName>
                                        </p:attrNameLst>
                                      </p:cBhvr>
                                      <p:to>
                                        <p:strVal val="visible"/>
                                      </p:to>
                                    </p:set>
                                    <p:animEffect transition="in" filter="wipe(up)">
                                      <p:cBhvr>
                                        <p:cTn id="11" dur="500"/>
                                        <p:tgtEl>
                                          <p:spTgt spid="14234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42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dirty="0"/>
              <a:t>Information Management</a:t>
            </a:r>
          </a:p>
        </p:txBody>
      </p:sp>
      <p:sp>
        <p:nvSpPr>
          <p:cNvPr id="144386" name="Rectangle 2"/>
          <p:cNvSpPr>
            <a:spLocks noChangeArrowheads="1"/>
          </p:cNvSpPr>
          <p:nvPr/>
        </p:nvSpPr>
        <p:spPr bwMode="blackWhite">
          <a:xfrm>
            <a:off x="1115616" y="3009652"/>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4387" name="Rectangle 3"/>
          <p:cNvSpPr>
            <a:spLocks noChangeArrowheads="1"/>
          </p:cNvSpPr>
          <p:nvPr/>
        </p:nvSpPr>
        <p:spPr bwMode="blackWhite">
          <a:xfrm>
            <a:off x="1112441" y="4251077"/>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438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effectLst>
                  <a:outerShdw blurRad="38100" dist="38100" dir="2700000" algn="tl">
                    <a:srgbClr val="C0C0C0"/>
                  </a:outerShdw>
                </a:effectLst>
                <a:latin typeface="Arial" charset="0"/>
              </a:rPr>
              <a:t>Using the COUNT Function</a:t>
            </a:r>
            <a:endParaRPr lang="tr-TR" dirty="0"/>
          </a:p>
        </p:txBody>
      </p:sp>
      <p:grpSp>
        <p:nvGrpSpPr>
          <p:cNvPr id="144389" name="Group 5"/>
          <p:cNvGrpSpPr>
            <a:grpSpLocks/>
          </p:cNvGrpSpPr>
          <p:nvPr/>
        </p:nvGrpSpPr>
        <p:grpSpPr bwMode="auto">
          <a:xfrm>
            <a:off x="1174353" y="3036639"/>
            <a:ext cx="3003550" cy="2084388"/>
            <a:chOff x="780" y="1490"/>
            <a:chExt cx="1892" cy="1313"/>
          </a:xfrm>
        </p:grpSpPr>
        <p:sp>
          <p:nvSpPr>
            <p:cNvPr id="144390" name="Rectangle 6"/>
            <p:cNvSpPr>
              <a:spLocks noChangeArrowheads="1"/>
            </p:cNvSpPr>
            <p:nvPr/>
          </p:nvSpPr>
          <p:spPr bwMode="ltGray">
            <a:xfrm>
              <a:off x="1908" y="1490"/>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4391" name="Rectangle 7"/>
            <p:cNvSpPr>
              <a:spLocks noChangeArrowheads="1"/>
            </p:cNvSpPr>
            <p:nvPr/>
          </p:nvSpPr>
          <p:spPr bwMode="ltGray">
            <a:xfrm>
              <a:off x="780" y="2275"/>
              <a:ext cx="864"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4392" name="Rectangle 8"/>
          <p:cNvSpPr>
            <a:spLocks noChangeArrowheads="1"/>
          </p:cNvSpPr>
          <p:nvPr/>
        </p:nvSpPr>
        <p:spPr bwMode="blackWhite">
          <a:xfrm>
            <a:off x="1137841" y="4263777"/>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COUNT(*)</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6</a:t>
            </a:r>
          </a:p>
        </p:txBody>
      </p:sp>
      <p:sp>
        <p:nvSpPr>
          <p:cNvPr id="144393" name="Rectangle 9"/>
          <p:cNvSpPr>
            <a:spLocks noChangeArrowheads="1"/>
          </p:cNvSpPr>
          <p:nvPr/>
        </p:nvSpPr>
        <p:spPr bwMode="blackWhite">
          <a:xfrm>
            <a:off x="1115616" y="2996952"/>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COUNT(*)</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WHERE	deptno = 30;</a:t>
            </a:r>
          </a:p>
        </p:txBody>
      </p:sp>
      <p:grpSp>
        <p:nvGrpSpPr>
          <p:cNvPr id="144395" name="Group 11"/>
          <p:cNvGrpSpPr>
            <a:grpSpLocks/>
          </p:cNvGrpSpPr>
          <p:nvPr/>
        </p:nvGrpSpPr>
        <p:grpSpPr bwMode="auto">
          <a:xfrm>
            <a:off x="8386763" y="6324600"/>
            <a:ext cx="414337" cy="292100"/>
            <a:chOff x="5283" y="3984"/>
            <a:chExt cx="261" cy="184"/>
          </a:xfrm>
        </p:grpSpPr>
        <p:sp>
          <p:nvSpPr>
            <p:cNvPr id="14439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439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439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439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440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440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6" name="Rectangle 10"/>
          <p:cNvSpPr txBox="1">
            <a:spLocks noChangeArrowheads="1"/>
          </p:cNvSpPr>
          <p:nvPr/>
        </p:nvSpPr>
        <p:spPr bwMode="auto">
          <a:xfrm>
            <a:off x="752475" y="1287463"/>
            <a:ext cx="7640638" cy="3878627"/>
          </a:xfrm>
          <a:prstGeom prst="rect">
            <a:avLst/>
          </a:prstGeom>
          <a:noFill/>
          <a:ln w="9525">
            <a:noFill/>
            <a:miter lim="800000"/>
            <a:headEnd/>
            <a:tailEnd/>
          </a:ln>
          <a:effectLst>
            <a:outerShdw dist="53882" dir="2700000" algn="ctr" rotWithShape="0">
              <a:srgbClr val="000000"/>
            </a:outerShdw>
          </a:effectLst>
        </p:spPr>
        <p:txBody>
          <a:bodyPr vert="horz" wrap="square" lIns="92075" tIns="46038" rIns="92075" bIns="46038" numCol="1" anchor="t" anchorCtr="0" compatLnSpc="1">
            <a:prstTxWarp prst="textNoShape">
              <a:avLst/>
            </a:prstTxWarp>
            <a:spAutoFit/>
          </a:bodyPr>
          <a:lstStyle/>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r>
              <a:rPr kumimoji="0" lang="tr-TR" sz="2600" b="1" i="0" u="none" strike="noStrike" kern="0" cap="none" spc="0" normalizeH="0" baseline="0" noProof="0" dirty="0">
                <a:ln>
                  <a:noFill/>
                </a:ln>
                <a:solidFill>
                  <a:srgbClr val="FF0066"/>
                </a:solidFill>
                <a:effectLst/>
                <a:uLnTx/>
                <a:uFillTx/>
                <a:latin typeface="Arial" charset="0"/>
                <a:ea typeface="+mn-ea"/>
                <a:cs typeface="+mn-cs"/>
              </a:rPr>
              <a:t> COUNT(*) returns the number of rows in a table including duplicate rows and rows containing null values in any of the columns.</a:t>
            </a: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up)">
                                      <p:cBhvr>
                                        <p:cTn id="7" dur="500"/>
                                        <p:tgtEl>
                                          <p:spTgt spid="1443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4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6434"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6435"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6436" name="Group 4"/>
          <p:cNvGrpSpPr>
            <a:grpSpLocks/>
          </p:cNvGrpSpPr>
          <p:nvPr/>
        </p:nvGrpSpPr>
        <p:grpSpPr bwMode="auto">
          <a:xfrm>
            <a:off x="1238250" y="2651125"/>
            <a:ext cx="3390900" cy="2063750"/>
            <a:chOff x="780" y="1670"/>
            <a:chExt cx="2136" cy="1300"/>
          </a:xfrm>
        </p:grpSpPr>
        <p:sp>
          <p:nvSpPr>
            <p:cNvPr id="146437" name="Rectangle 5"/>
            <p:cNvSpPr>
              <a:spLocks noChangeArrowheads="1"/>
            </p:cNvSpPr>
            <p:nvPr/>
          </p:nvSpPr>
          <p:spPr bwMode="ltGray">
            <a:xfrm>
              <a:off x="1932" y="1670"/>
              <a:ext cx="98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6438" name="Rectangle 6"/>
            <p:cNvSpPr>
              <a:spLocks noChangeArrowheads="1"/>
            </p:cNvSpPr>
            <p:nvPr/>
          </p:nvSpPr>
          <p:spPr bwMode="ltGray">
            <a:xfrm>
              <a:off x="780" y="2442"/>
              <a:ext cx="10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643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COUNT Function</a:t>
            </a:r>
            <a:endParaRPr lang="tr-TR"/>
          </a:p>
        </p:txBody>
      </p:sp>
      <p:sp>
        <p:nvSpPr>
          <p:cNvPr id="146440" name="Rectangle 8"/>
          <p:cNvSpPr>
            <a:spLocks noGrp="1" noChangeArrowheads="1"/>
          </p:cNvSpPr>
          <p:nvPr>
            <p:ph type="body" idx="1"/>
          </p:nvPr>
        </p:nvSpPr>
        <p:spPr>
          <a:xfrm>
            <a:off x="1046163" y="15160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COUNT(</a:t>
            </a:r>
            <a:r>
              <a:rPr lang="tr-TR" sz="2800" b="1" i="1">
                <a:solidFill>
                  <a:srgbClr val="FF0066"/>
                </a:solidFill>
                <a:latin typeface="Arial" charset="0"/>
              </a:rPr>
              <a:t>expr</a:t>
            </a:r>
            <a:r>
              <a:rPr lang="tr-TR" sz="2800" b="1">
                <a:solidFill>
                  <a:srgbClr val="FF0066"/>
                </a:solidFill>
                <a:latin typeface="Arial" charset="0"/>
              </a:rPr>
              <a:t>) returns the number of nonnull rows.</a:t>
            </a:r>
          </a:p>
        </p:txBody>
      </p:sp>
      <p:sp>
        <p:nvSpPr>
          <p:cNvPr id="146441" name="Rectangle 9"/>
          <p:cNvSpPr>
            <a:spLocks noChangeArrowheads="1"/>
          </p:cNvSpPr>
          <p:nvPr/>
        </p:nvSpPr>
        <p:spPr bwMode="blackWhite">
          <a:xfrm>
            <a:off x="1182688" y="2589213"/>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COUNT(</a:t>
            </a:r>
            <a:r>
              <a:rPr lang="tr-TR" sz="1800" b="1" dirty="0" err="1">
                <a:solidFill>
                  <a:srgbClr val="000000"/>
                </a:solidFill>
                <a:effectLst/>
                <a:latin typeface="Courier New" pitchFamily="49" charset="0"/>
              </a:rPr>
              <a:t>comm</a:t>
            </a:r>
            <a:r>
              <a:rPr lang="tr-TR" sz="1800" b="1" dirty="0">
                <a:solidFill>
                  <a:srgbClr val="000000"/>
                </a:solidFill>
                <a:effectLst/>
                <a:latin typeface="Courier New" pitchFamily="49" charset="0"/>
              </a:rPr>
              <a:t>)</a:t>
            </a:r>
          </a:p>
          <a:p>
            <a:pPr>
              <a:tabLst>
                <a:tab pos="682625" algn="l"/>
                <a:tab pos="1833563" algn="l"/>
              </a:tabLst>
            </a:pPr>
            <a:r>
              <a:rPr lang="tr-TR" sz="1800" b="1" dirty="0">
                <a:solidFill>
                  <a:srgbClr val="000000"/>
                </a:solidFill>
                <a:effectLst/>
                <a:latin typeface="Courier New" pitchFamily="49" charset="0"/>
              </a:rPr>
              <a:t>  2  FROM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682625" algn="l"/>
                <a:tab pos="1833563" algn="l"/>
              </a:tabLst>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 = 30;</a:t>
            </a:r>
          </a:p>
        </p:txBody>
      </p:sp>
      <p:sp>
        <p:nvSpPr>
          <p:cNvPr id="146442" name="Rectangle 10"/>
          <p:cNvSpPr>
            <a:spLocks noChangeArrowheads="1"/>
          </p:cNvSpPr>
          <p:nvPr/>
        </p:nvSpPr>
        <p:spPr bwMode="blackWhite">
          <a:xfrm>
            <a:off x="1211263" y="3836988"/>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COUNT(COMM)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4</a:t>
            </a:r>
          </a:p>
        </p:txBody>
      </p:sp>
      <p:grpSp>
        <p:nvGrpSpPr>
          <p:cNvPr id="146443" name="Group 11"/>
          <p:cNvGrpSpPr>
            <a:grpSpLocks/>
          </p:cNvGrpSpPr>
          <p:nvPr/>
        </p:nvGrpSpPr>
        <p:grpSpPr bwMode="auto">
          <a:xfrm>
            <a:off x="8386763" y="6324600"/>
            <a:ext cx="414337" cy="292100"/>
            <a:chOff x="5283" y="3984"/>
            <a:chExt cx="261" cy="184"/>
          </a:xfrm>
        </p:grpSpPr>
        <p:sp>
          <p:nvSpPr>
            <p:cNvPr id="14644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644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644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644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644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644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up)">
                                      <p:cBhvr>
                                        <p:cTn id="7" dur="500"/>
                                        <p:tgtEl>
                                          <p:spTgt spid="14643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8</a:t>
            </a:r>
            <a:endParaRPr lang="en-US" dirty="0"/>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number</a:t>
            </a:r>
            <a:r>
              <a:rPr lang="tr-TR" dirty="0"/>
              <a:t> of </a:t>
            </a:r>
            <a:r>
              <a:rPr lang="tr-TR" dirty="0" err="1"/>
              <a:t>department</a:t>
            </a:r>
            <a:r>
              <a:rPr lang="tr-TR" dirty="0"/>
              <a:t> </a:t>
            </a:r>
            <a:r>
              <a:rPr lang="tr-TR" dirty="0" err="1"/>
              <a:t>numbers</a:t>
            </a:r>
            <a:r>
              <a:rPr lang="tr-TR" dirty="0"/>
              <a:t> </a:t>
            </a:r>
            <a:r>
              <a:rPr lang="tr-TR" dirty="0" err="1"/>
              <a:t>by</a:t>
            </a:r>
            <a:r>
              <a:rPr lang="tr-TR" dirty="0"/>
              <a:t> </a:t>
            </a:r>
            <a:r>
              <a:rPr lang="tr-TR" dirty="0" err="1"/>
              <a:t>using</a:t>
            </a:r>
            <a:r>
              <a:rPr lang="tr-TR" dirty="0"/>
              <a:t> </a:t>
            </a:r>
            <a:r>
              <a:rPr lang="tr-TR" dirty="0" err="1"/>
              <a:t>only</a:t>
            </a:r>
            <a:r>
              <a:rPr lang="tr-TR" dirty="0"/>
              <a:t> EMP </a:t>
            </a:r>
            <a:r>
              <a:rPr lang="tr-TR" dirty="0" err="1"/>
              <a:t>table</a:t>
            </a:r>
            <a:r>
              <a:rPr lang="tr-TR" dirty="0"/>
              <a:t>.</a:t>
            </a:r>
          </a:p>
          <a:p>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51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458"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945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Arithmetic Operators</a:t>
            </a:r>
            <a:endParaRPr lang="tr-TR"/>
          </a:p>
        </p:txBody>
      </p:sp>
      <p:sp>
        <p:nvSpPr>
          <p:cNvPr id="19460" name="Arc 4"/>
          <p:cNvSpPr>
            <a:spLocks/>
          </p:cNvSpPr>
          <p:nvPr/>
        </p:nvSpPr>
        <p:spPr bwMode="ltGray">
          <a:xfrm>
            <a:off x="5461000" y="25082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tr-TR"/>
          </a:p>
        </p:txBody>
      </p:sp>
      <p:sp>
        <p:nvSpPr>
          <p:cNvPr id="19461"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9462" name="Rectangle 6"/>
          <p:cNvSpPr>
            <a:spLocks noChangeArrowheads="1"/>
          </p:cNvSpPr>
          <p:nvPr/>
        </p:nvSpPr>
        <p:spPr bwMode="ltGray">
          <a:xfrm>
            <a:off x="4267200" y="1711325"/>
            <a:ext cx="1112838" cy="3460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3" name="Rectangle 7"/>
          <p:cNvSpPr>
            <a:spLocks noChangeArrowheads="1"/>
          </p:cNvSpPr>
          <p:nvPr/>
        </p:nvSpPr>
        <p:spPr bwMode="ltGray">
          <a:xfrm>
            <a:off x="3789363" y="2724150"/>
            <a:ext cx="1385887" cy="22479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4" name="Rectangle 8"/>
          <p:cNvSpPr>
            <a:spLocks noChangeArrowheads="1"/>
          </p:cNvSpPr>
          <p:nvPr/>
        </p:nvSpPr>
        <p:spPr bwMode="blackWhite">
          <a:xfrm>
            <a:off x="925513" y="1603375"/>
            <a:ext cx="72913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dirty="0">
                <a:solidFill>
                  <a:srgbClr val="000000"/>
                </a:solidFill>
                <a:effectLst/>
                <a:latin typeface="Courier New" pitchFamily="49" charset="0"/>
              </a:rPr>
              <a:t>SQL&gt; SELECT ename, sal, sal+300</a:t>
            </a:r>
          </a:p>
          <a:p>
            <a:pPr>
              <a:tabLst>
                <a:tab pos="1200150" algn="l"/>
                <a:tab pos="1658938" algn="l"/>
              </a:tabLst>
            </a:pPr>
            <a:r>
              <a:rPr lang="tr-TR" sz="1800" b="1" dirty="0">
                <a:solidFill>
                  <a:srgbClr val="000000"/>
                </a:solidFill>
                <a:effectLst/>
                <a:latin typeface="Courier New" pitchFamily="49" charset="0"/>
              </a:rPr>
              <a:t>  2  FROM	emp;</a:t>
            </a:r>
          </a:p>
        </p:txBody>
      </p:sp>
      <p:sp>
        <p:nvSpPr>
          <p:cNvPr id="19465" name="Rectangle 9"/>
          <p:cNvSpPr>
            <a:spLocks noChangeArrowheads="1"/>
          </p:cNvSpPr>
          <p:nvPr/>
        </p:nvSpPr>
        <p:spPr bwMode="blackWhite">
          <a:xfrm>
            <a:off x="889000" y="2682875"/>
            <a:ext cx="73406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SAL+300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5300</a:t>
            </a:r>
          </a:p>
          <a:p>
            <a:r>
              <a:rPr lang="tr-TR" sz="1800" b="1">
                <a:solidFill>
                  <a:srgbClr val="000000"/>
                </a:solidFill>
                <a:effectLst/>
                <a:latin typeface="Courier New" pitchFamily="49" charset="0"/>
              </a:rPr>
              <a:t>BLAKE           2850      3150</a:t>
            </a:r>
          </a:p>
          <a:p>
            <a:r>
              <a:rPr lang="tr-TR" sz="1800" b="1">
                <a:solidFill>
                  <a:srgbClr val="000000"/>
                </a:solidFill>
                <a:effectLst/>
                <a:latin typeface="Courier New" pitchFamily="49" charset="0"/>
              </a:rPr>
              <a:t>CLARK           2450      2750</a:t>
            </a:r>
          </a:p>
          <a:p>
            <a:r>
              <a:rPr lang="tr-TR" sz="1800" b="1">
                <a:solidFill>
                  <a:srgbClr val="000000"/>
                </a:solidFill>
                <a:effectLst/>
                <a:latin typeface="Courier New" pitchFamily="49" charset="0"/>
              </a:rPr>
              <a:t>JONES           2975      3275</a:t>
            </a:r>
          </a:p>
          <a:p>
            <a:r>
              <a:rPr lang="tr-TR" sz="1800" b="1">
                <a:solidFill>
                  <a:srgbClr val="000000"/>
                </a:solidFill>
                <a:effectLst/>
                <a:latin typeface="Courier New" pitchFamily="49" charset="0"/>
              </a:rPr>
              <a:t>MARTIN          1250      1550</a:t>
            </a:r>
          </a:p>
          <a:p>
            <a:r>
              <a:rPr lang="tr-TR" sz="1800" b="1">
                <a:solidFill>
                  <a:srgbClr val="000000"/>
                </a:solidFill>
                <a:effectLst/>
                <a:latin typeface="Courier New" pitchFamily="49" charset="0"/>
              </a:rPr>
              <a:t>ALLEN           1600      1900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19466" name="Group 10"/>
          <p:cNvGrpSpPr>
            <a:grpSpLocks/>
          </p:cNvGrpSpPr>
          <p:nvPr/>
        </p:nvGrpSpPr>
        <p:grpSpPr bwMode="auto">
          <a:xfrm>
            <a:off x="8386763" y="6324600"/>
            <a:ext cx="414337" cy="292100"/>
            <a:chOff x="5283" y="3984"/>
            <a:chExt cx="261" cy="184"/>
          </a:xfrm>
        </p:grpSpPr>
        <p:sp>
          <p:nvSpPr>
            <p:cNvPr id="1946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46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46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47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47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47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left)">
                                      <p:cBhvr>
                                        <p:cTn id="7" dur="500"/>
                                        <p:tgtEl>
                                          <p:spTgt spid="1946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3"/>
                                        </p:tgtEl>
                                        <p:attrNameLst>
                                          <p:attrName>style.visibility</p:attrName>
                                        </p:attrNameLst>
                                      </p:cBhvr>
                                      <p:to>
                                        <p:strVal val="visible"/>
                                      </p:to>
                                    </p:set>
                                    <p:animEffect transition="in" filter="wipe(up)">
                                      <p:cBhvr>
                                        <p:cTn id="11" dur="500"/>
                                        <p:tgtEl>
                                          <p:spTgt spid="1946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8</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tr-TR" dirty="0">
                <a:solidFill>
                  <a:srgbClr val="FF0000"/>
                </a:solidFill>
              </a:rPr>
              <a:t> </a:t>
            </a:r>
            <a:r>
              <a:rPr lang="en-US" dirty="0">
                <a:solidFill>
                  <a:srgbClr val="FF0000"/>
                </a:solidFill>
              </a:rPr>
              <a:t>COUNT</a:t>
            </a:r>
            <a:r>
              <a:rPr lang="en-US" dirty="0"/>
              <a:t>(</a:t>
            </a:r>
            <a:r>
              <a:rPr lang="en-US" dirty="0" err="1"/>
              <a:t>deptno</a:t>
            </a:r>
            <a:r>
              <a:rPr lang="en-US" dirty="0"/>
              <a:t>)</a:t>
            </a:r>
            <a:endParaRPr lang="tr-TR" dirty="0"/>
          </a:p>
          <a:p>
            <a:pPr marL="0" indent="0">
              <a:buNone/>
            </a:pPr>
            <a:r>
              <a:rPr lang="tr-TR" dirty="0"/>
              <a:t>    </a:t>
            </a:r>
            <a:r>
              <a:rPr lang="en-US" dirty="0">
                <a:solidFill>
                  <a:srgbClr val="FF0000"/>
                </a:solidFill>
              </a:rPr>
              <a:t>FROM</a:t>
            </a:r>
            <a:r>
              <a:rPr lang="tr-TR" dirty="0"/>
              <a:t> </a:t>
            </a:r>
            <a:r>
              <a:rPr lang="en-US" dirty="0" err="1"/>
              <a:t>emp</a:t>
            </a:r>
            <a:r>
              <a:rPr lang="tr-TR" dirty="0"/>
              <a:t>;</a:t>
            </a:r>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4822173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9</a:t>
            </a:r>
            <a:endParaRPr lang="en-US" dirty="0"/>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number</a:t>
            </a:r>
            <a:r>
              <a:rPr lang="tr-TR" dirty="0"/>
              <a:t> of </a:t>
            </a:r>
            <a:r>
              <a:rPr lang="tr-TR" dirty="0" err="1"/>
              <a:t>unique</a:t>
            </a:r>
            <a:r>
              <a:rPr lang="tr-TR" dirty="0"/>
              <a:t> </a:t>
            </a:r>
            <a:r>
              <a:rPr lang="tr-TR" dirty="0" err="1"/>
              <a:t>department</a:t>
            </a:r>
            <a:r>
              <a:rPr lang="tr-TR" dirty="0"/>
              <a:t> </a:t>
            </a:r>
            <a:r>
              <a:rPr lang="tr-TR" dirty="0" err="1"/>
              <a:t>numbers</a:t>
            </a:r>
            <a:r>
              <a:rPr lang="tr-TR" dirty="0"/>
              <a:t> </a:t>
            </a:r>
            <a:r>
              <a:rPr lang="tr-TR" dirty="0" err="1"/>
              <a:t>by</a:t>
            </a:r>
            <a:r>
              <a:rPr lang="tr-TR" dirty="0"/>
              <a:t> </a:t>
            </a:r>
            <a:r>
              <a:rPr lang="tr-TR" dirty="0" err="1"/>
              <a:t>using</a:t>
            </a:r>
            <a:r>
              <a:rPr lang="tr-TR" dirty="0"/>
              <a:t> </a:t>
            </a:r>
            <a:r>
              <a:rPr lang="tr-TR" dirty="0" err="1"/>
              <a:t>only</a:t>
            </a:r>
            <a:r>
              <a:rPr lang="tr-TR" dirty="0"/>
              <a:t> EMP </a:t>
            </a:r>
            <a:r>
              <a:rPr lang="tr-TR" dirty="0" err="1"/>
              <a:t>table</a:t>
            </a:r>
            <a:r>
              <a:rPr lang="tr-TR" dirty="0"/>
              <a:t>.</a:t>
            </a:r>
          </a:p>
          <a:p>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14845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9</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tr-TR" dirty="0">
                <a:solidFill>
                  <a:srgbClr val="FF0000"/>
                </a:solidFill>
              </a:rPr>
              <a:t> </a:t>
            </a:r>
            <a:r>
              <a:rPr lang="en-US" dirty="0">
                <a:solidFill>
                  <a:srgbClr val="FF0000"/>
                </a:solidFill>
              </a:rPr>
              <a:t>COUNT</a:t>
            </a:r>
            <a:r>
              <a:rPr lang="en-US" dirty="0"/>
              <a:t>(</a:t>
            </a:r>
            <a:r>
              <a:rPr lang="tr-TR" dirty="0">
                <a:solidFill>
                  <a:schemeClr val="accent2">
                    <a:lumMod val="75000"/>
                  </a:schemeClr>
                </a:solidFill>
              </a:rPr>
              <a:t>DISTINCT </a:t>
            </a:r>
            <a:r>
              <a:rPr lang="en-US" dirty="0" err="1"/>
              <a:t>deptno</a:t>
            </a:r>
            <a:r>
              <a:rPr lang="tr-TR" dirty="0"/>
              <a:t>)</a:t>
            </a:r>
          </a:p>
          <a:p>
            <a:pPr marL="0" indent="0">
              <a:buNone/>
            </a:pPr>
            <a:r>
              <a:rPr lang="tr-TR" dirty="0"/>
              <a:t>    </a:t>
            </a:r>
            <a:r>
              <a:rPr lang="en-US" dirty="0">
                <a:solidFill>
                  <a:srgbClr val="FF0000"/>
                </a:solidFill>
              </a:rPr>
              <a:t>FROM</a:t>
            </a:r>
            <a:r>
              <a:rPr lang="tr-TR" dirty="0"/>
              <a:t> </a:t>
            </a:r>
            <a:r>
              <a:rPr lang="en-US" dirty="0" err="1"/>
              <a:t>emp</a:t>
            </a:r>
            <a:r>
              <a:rPr lang="tr-TR" dirty="0"/>
              <a:t>;</a:t>
            </a:r>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433724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8482"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8483"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8484" name="Group 4"/>
          <p:cNvGrpSpPr>
            <a:grpSpLocks/>
          </p:cNvGrpSpPr>
          <p:nvPr/>
        </p:nvGrpSpPr>
        <p:grpSpPr bwMode="auto">
          <a:xfrm>
            <a:off x="1023938" y="2659063"/>
            <a:ext cx="2909887" cy="2044700"/>
            <a:chOff x="645" y="1675"/>
            <a:chExt cx="1833" cy="1288"/>
          </a:xfrm>
        </p:grpSpPr>
        <p:sp>
          <p:nvSpPr>
            <p:cNvPr id="148485" name="Rectangle 5"/>
            <p:cNvSpPr>
              <a:spLocks noChangeArrowheads="1"/>
            </p:cNvSpPr>
            <p:nvPr/>
          </p:nvSpPr>
          <p:spPr bwMode="ltGray">
            <a:xfrm>
              <a:off x="1671" y="1675"/>
              <a:ext cx="807"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8486" name="Rectangle 6"/>
            <p:cNvSpPr>
              <a:spLocks noChangeArrowheads="1"/>
            </p:cNvSpPr>
            <p:nvPr/>
          </p:nvSpPr>
          <p:spPr bwMode="ltGray">
            <a:xfrm>
              <a:off x="645" y="2435"/>
              <a:ext cx="885"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8487" name="Rectangle 7"/>
          <p:cNvSpPr>
            <a:spLocks noGrp="1" noChangeArrowheads="1"/>
          </p:cNvSpPr>
          <p:nvPr>
            <p:ph type="title"/>
          </p:nvPr>
        </p:nvSpPr>
        <p:spPr>
          <a:xfrm>
            <a:off x="666750" y="547688"/>
            <a:ext cx="7781925" cy="881062"/>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Group Functions and Null Values</a:t>
            </a:r>
            <a:endParaRPr lang="tr-TR"/>
          </a:p>
        </p:txBody>
      </p:sp>
      <p:sp>
        <p:nvSpPr>
          <p:cNvPr id="148488" name="Rectangle 8"/>
          <p:cNvSpPr>
            <a:spLocks noGrp="1" noChangeArrowheads="1"/>
          </p:cNvSpPr>
          <p:nvPr>
            <p:ph type="body" idx="1"/>
          </p:nvPr>
        </p:nvSpPr>
        <p:spPr>
          <a:xfrm>
            <a:off x="860425" y="153670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Group functions ignore null values in the column.</a:t>
            </a:r>
          </a:p>
        </p:txBody>
      </p:sp>
      <p:sp>
        <p:nvSpPr>
          <p:cNvPr id="148489" name="Rectangle 9"/>
          <p:cNvSpPr>
            <a:spLocks noChangeArrowheads="1"/>
          </p:cNvSpPr>
          <p:nvPr/>
        </p:nvSpPr>
        <p:spPr bwMode="blackWhite">
          <a:xfrm>
            <a:off x="941388" y="2600325"/>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AVG(comm)</a:t>
            </a:r>
          </a:p>
          <a:p>
            <a:pPr>
              <a:tabLst>
                <a:tab pos="682625" algn="l"/>
                <a:tab pos="1833563" algn="l"/>
              </a:tabLst>
            </a:pPr>
            <a:r>
              <a:rPr lang="tr-TR" sz="1800" b="1">
                <a:solidFill>
                  <a:srgbClr val="000000"/>
                </a:solidFill>
                <a:effectLst/>
                <a:latin typeface="Courier New" pitchFamily="49" charset="0"/>
              </a:rPr>
              <a:t>  2  FROM   emp;</a:t>
            </a:r>
          </a:p>
        </p:txBody>
      </p:sp>
      <p:sp>
        <p:nvSpPr>
          <p:cNvPr id="148490" name="Rectangle 10"/>
          <p:cNvSpPr>
            <a:spLocks noChangeArrowheads="1"/>
          </p:cNvSpPr>
          <p:nvPr/>
        </p:nvSpPr>
        <p:spPr bwMode="blackWhite">
          <a:xfrm>
            <a:off x="962025" y="3829050"/>
            <a:ext cx="72644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AVG(COMM)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550</a:t>
            </a:r>
          </a:p>
        </p:txBody>
      </p:sp>
      <p:grpSp>
        <p:nvGrpSpPr>
          <p:cNvPr id="148491" name="Group 11"/>
          <p:cNvGrpSpPr>
            <a:grpSpLocks/>
          </p:cNvGrpSpPr>
          <p:nvPr/>
        </p:nvGrpSpPr>
        <p:grpSpPr bwMode="auto">
          <a:xfrm>
            <a:off x="8386763" y="6324600"/>
            <a:ext cx="414337" cy="292100"/>
            <a:chOff x="5283" y="3984"/>
            <a:chExt cx="261" cy="184"/>
          </a:xfrm>
        </p:grpSpPr>
        <p:sp>
          <p:nvSpPr>
            <p:cNvPr id="14849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849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849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849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849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849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up)">
                                      <p:cBhvr>
                                        <p:cTn id="7" dur="500"/>
                                        <p:tgtEl>
                                          <p:spTgt spid="1484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8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50530"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0531"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50532" name="Group 4"/>
          <p:cNvGrpSpPr>
            <a:grpSpLocks/>
          </p:cNvGrpSpPr>
          <p:nvPr/>
        </p:nvGrpSpPr>
        <p:grpSpPr bwMode="auto">
          <a:xfrm>
            <a:off x="984250" y="3244850"/>
            <a:ext cx="3848100" cy="2066925"/>
            <a:chOff x="620" y="2044"/>
            <a:chExt cx="2424" cy="1302"/>
          </a:xfrm>
        </p:grpSpPr>
        <p:sp>
          <p:nvSpPr>
            <p:cNvPr id="150533" name="Rectangle 5"/>
            <p:cNvSpPr>
              <a:spLocks noChangeArrowheads="1"/>
            </p:cNvSpPr>
            <p:nvPr/>
          </p:nvSpPr>
          <p:spPr bwMode="ltGray">
            <a:xfrm>
              <a:off x="620" y="2818"/>
              <a:ext cx="1428" cy="52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0534" name="Rectangle 6"/>
            <p:cNvSpPr>
              <a:spLocks noChangeArrowheads="1"/>
            </p:cNvSpPr>
            <p:nvPr/>
          </p:nvSpPr>
          <p:spPr bwMode="ltGray">
            <a:xfrm>
              <a:off x="1640" y="2044"/>
              <a:ext cx="1404"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0535"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NVL Function </a:t>
            </a:r>
            <a:br>
              <a:rPr lang="tr-TR" sz="4000" b="1">
                <a:solidFill>
                  <a:schemeClr val="accent2"/>
                </a:solidFill>
                <a:latin typeface="Arial" charset="0"/>
              </a:rPr>
            </a:br>
            <a:r>
              <a:rPr lang="tr-TR" sz="4000" b="1">
                <a:solidFill>
                  <a:schemeClr val="accent2"/>
                </a:solidFill>
                <a:latin typeface="Arial" charset="0"/>
              </a:rPr>
              <a:t>with Group Functions</a:t>
            </a:r>
            <a:endParaRPr lang="tr-TR"/>
          </a:p>
        </p:txBody>
      </p:sp>
      <p:sp>
        <p:nvSpPr>
          <p:cNvPr id="150536" name="Rectangle 8"/>
          <p:cNvSpPr>
            <a:spLocks noGrp="1" noChangeArrowheads="1"/>
          </p:cNvSpPr>
          <p:nvPr>
            <p:ph type="body" idx="1"/>
          </p:nvPr>
        </p:nvSpPr>
        <p:spPr>
          <a:xfrm>
            <a:off x="682625" y="2276475"/>
            <a:ext cx="777240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NVL function forces group functions to include null values.</a:t>
            </a:r>
            <a:endParaRPr lang="tr-TR"/>
          </a:p>
        </p:txBody>
      </p:sp>
      <p:sp>
        <p:nvSpPr>
          <p:cNvPr id="150537" name="Rectangle 9"/>
          <p:cNvSpPr>
            <a:spLocks noChangeArrowheads="1"/>
          </p:cNvSpPr>
          <p:nvPr/>
        </p:nvSpPr>
        <p:spPr bwMode="blackWhite">
          <a:xfrm>
            <a:off x="896938" y="3194050"/>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AVG(NVL(comm,0))</a:t>
            </a:r>
          </a:p>
          <a:p>
            <a:pPr>
              <a:tabLst>
                <a:tab pos="682625" algn="l"/>
                <a:tab pos="1833563" algn="l"/>
              </a:tabLst>
            </a:pPr>
            <a:r>
              <a:rPr lang="tr-TR" sz="1800" b="1">
                <a:solidFill>
                  <a:srgbClr val="000000"/>
                </a:solidFill>
                <a:effectLst/>
                <a:latin typeface="Courier New" pitchFamily="49" charset="0"/>
              </a:rPr>
              <a:t>  2  FROM   emp;</a:t>
            </a:r>
          </a:p>
        </p:txBody>
      </p:sp>
      <p:sp>
        <p:nvSpPr>
          <p:cNvPr id="150538" name="Rectangle 10"/>
          <p:cNvSpPr>
            <a:spLocks noChangeArrowheads="1"/>
          </p:cNvSpPr>
          <p:nvPr/>
        </p:nvSpPr>
        <p:spPr bwMode="blackWhite">
          <a:xfrm>
            <a:off x="931863" y="4429125"/>
            <a:ext cx="72898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AVG(NVL(COMM,0))</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157.14286</a:t>
            </a:r>
          </a:p>
        </p:txBody>
      </p:sp>
      <p:grpSp>
        <p:nvGrpSpPr>
          <p:cNvPr id="150539" name="Group 11"/>
          <p:cNvGrpSpPr>
            <a:grpSpLocks/>
          </p:cNvGrpSpPr>
          <p:nvPr/>
        </p:nvGrpSpPr>
        <p:grpSpPr bwMode="auto">
          <a:xfrm>
            <a:off x="8386763" y="6324600"/>
            <a:ext cx="414337" cy="292100"/>
            <a:chOff x="5283" y="3984"/>
            <a:chExt cx="261" cy="184"/>
          </a:xfrm>
        </p:grpSpPr>
        <p:sp>
          <p:nvSpPr>
            <p:cNvPr id="15054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054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054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054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054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054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up)">
                                      <p:cBhvr>
                                        <p:cTn id="7" dur="500"/>
                                        <p:tgtEl>
                                          <p:spTgt spid="15053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0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tr-TR"/>
              <a:t>Information Management</a:t>
            </a:r>
          </a:p>
        </p:txBody>
      </p:sp>
      <p:sp>
        <p:nvSpPr>
          <p:cNvPr id="152578"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79"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80" name="Rectangle 4"/>
          <p:cNvSpPr>
            <a:spLocks noGrp="1" noChangeArrowheads="1"/>
          </p:cNvSpPr>
          <p:nvPr>
            <p:ph type="title"/>
          </p:nvPr>
        </p:nvSpPr>
        <p:spPr>
          <a:xfrm>
            <a:off x="735013" y="530225"/>
            <a:ext cx="76120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endParaRPr lang="tr-TR"/>
          </a:p>
        </p:txBody>
      </p:sp>
      <p:sp>
        <p:nvSpPr>
          <p:cNvPr id="152581"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52582" name="Freeform 6"/>
          <p:cNvSpPr>
            <a:spLocks/>
          </p:cNvSpPr>
          <p:nvPr/>
        </p:nvSpPr>
        <p:spPr bwMode="auto">
          <a:xfrm>
            <a:off x="4043363" y="1925638"/>
            <a:ext cx="1920875" cy="4079875"/>
          </a:xfrm>
          <a:custGeom>
            <a:avLst/>
            <a:gdLst/>
            <a:ahLst/>
            <a:cxnLst>
              <a:cxn ang="0">
                <a:pos x="0" y="2569"/>
              </a:cxn>
              <a:cxn ang="0">
                <a:pos x="0" y="0"/>
              </a:cxn>
              <a:cxn ang="0">
                <a:pos x="1209" y="731"/>
              </a:cxn>
              <a:cxn ang="0">
                <a:pos x="1209" y="1823"/>
              </a:cxn>
              <a:cxn ang="0">
                <a:pos x="0" y="2569"/>
              </a:cxn>
            </a:cxnLst>
            <a:rect l="0" t="0" r="r" b="b"/>
            <a:pathLst>
              <a:path w="1210" h="2570">
                <a:moveTo>
                  <a:pt x="0" y="2569"/>
                </a:moveTo>
                <a:lnTo>
                  <a:pt x="0" y="0"/>
                </a:lnTo>
                <a:lnTo>
                  <a:pt x="1209" y="731"/>
                </a:lnTo>
                <a:lnTo>
                  <a:pt x="1209" y="1823"/>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52583"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“average</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 </a:t>
            </a:r>
          </a:p>
          <a:p>
            <a:pPr algn="ctr"/>
            <a:r>
              <a:rPr lang="tr-TR" sz="1800" b="1">
                <a:solidFill>
                  <a:srgbClr val="FF0066"/>
                </a:solidFill>
                <a:effectLst>
                  <a:outerShdw blurRad="38100" dist="38100" dir="2700000" algn="tl">
                    <a:srgbClr val="C0C0C0"/>
                  </a:outerShdw>
                </a:effectLst>
                <a:latin typeface="Arial" charset="0"/>
              </a:rPr>
              <a:t>in EMP</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table </a:t>
            </a:r>
          </a:p>
          <a:p>
            <a:pPr algn="ctr"/>
            <a:r>
              <a:rPr lang="tr-TR" sz="1800" b="1">
                <a:solidFill>
                  <a:srgbClr val="FF0066"/>
                </a:solidFill>
                <a:effectLst>
                  <a:outerShdw blurRad="38100" dist="38100" dir="2700000" algn="tl">
                    <a:srgbClr val="C0C0C0"/>
                  </a:outerShdw>
                </a:effectLst>
                <a:latin typeface="Arial" charset="0"/>
              </a:rPr>
              <a:t>for each </a:t>
            </a:r>
          </a:p>
          <a:p>
            <a:pPr algn="ctr"/>
            <a:r>
              <a:rPr lang="tr-TR" sz="1800" b="1">
                <a:solidFill>
                  <a:srgbClr val="FF0066"/>
                </a:solidFill>
                <a:effectLst>
                  <a:outerShdw blurRad="38100" dist="38100" dir="2700000" algn="tl">
                    <a:srgbClr val="C0C0C0"/>
                  </a:outerShdw>
                </a:effectLst>
                <a:latin typeface="Arial" charset="0"/>
              </a:rPr>
              <a:t>department”</a:t>
            </a:r>
            <a:endParaRPr lang="tr-TR" sz="1800" b="1">
              <a:solidFill>
                <a:srgbClr val="FFFFCC"/>
              </a:solidFill>
              <a:effectLst>
                <a:outerShdw blurRad="38100" dist="38100" dir="2700000" algn="tl">
                  <a:srgbClr val="C0C0C0"/>
                </a:outerShdw>
              </a:effectLst>
              <a:latin typeface="Arial" charset="0"/>
            </a:endParaRPr>
          </a:p>
        </p:txBody>
      </p:sp>
      <p:sp>
        <p:nvSpPr>
          <p:cNvPr id="152584" name="Rectangle 8"/>
          <p:cNvSpPr>
            <a:spLocks noChangeArrowheads="1"/>
          </p:cNvSpPr>
          <p:nvPr/>
        </p:nvSpPr>
        <p:spPr bwMode="ltGray">
          <a:xfrm>
            <a:off x="868363" y="2436813"/>
            <a:ext cx="3119437" cy="77628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5" name="Rectangle 9"/>
          <p:cNvSpPr>
            <a:spLocks noChangeArrowheads="1"/>
          </p:cNvSpPr>
          <p:nvPr/>
        </p:nvSpPr>
        <p:spPr bwMode="auto">
          <a:xfrm>
            <a:off x="4025900" y="27130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FF5050"/>
                </a:solidFill>
                <a:effectLst>
                  <a:outerShdw blurRad="38100" dist="38100" dir="2700000" algn="tl">
                    <a:srgbClr val="C0C0C0"/>
                  </a:outerShdw>
                </a:effectLst>
                <a:latin typeface="Arial" charset="0"/>
              </a:rPr>
              <a:t> 2916.6667</a:t>
            </a:r>
          </a:p>
        </p:txBody>
      </p:sp>
      <p:sp>
        <p:nvSpPr>
          <p:cNvPr id="152586" name="Rectangle 10"/>
          <p:cNvSpPr>
            <a:spLocks noChangeArrowheads="1"/>
          </p:cNvSpPr>
          <p:nvPr/>
        </p:nvSpPr>
        <p:spPr bwMode="ltGray">
          <a:xfrm>
            <a:off x="6032500" y="3797300"/>
            <a:ext cx="2397125"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7" name="Rectangle 11"/>
          <p:cNvSpPr>
            <a:spLocks noChangeArrowheads="1"/>
          </p:cNvSpPr>
          <p:nvPr/>
        </p:nvSpPr>
        <p:spPr bwMode="ltGray">
          <a:xfrm>
            <a:off x="868363" y="3224213"/>
            <a:ext cx="3119437" cy="12334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88" name="Rectangle 12"/>
          <p:cNvSpPr>
            <a:spLocks noChangeArrowheads="1"/>
          </p:cNvSpPr>
          <p:nvPr/>
        </p:nvSpPr>
        <p:spPr bwMode="auto">
          <a:xfrm>
            <a:off x="4025900" y="3703638"/>
            <a:ext cx="565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339933"/>
                </a:solidFill>
                <a:effectLst>
                  <a:outerShdw blurRad="38100" dist="38100" dir="2700000" algn="tl">
                    <a:srgbClr val="C0C0C0"/>
                  </a:outerShdw>
                </a:effectLst>
                <a:latin typeface="Arial" charset="0"/>
              </a:rPr>
              <a:t> 2175</a:t>
            </a:r>
          </a:p>
        </p:txBody>
      </p:sp>
      <p:sp>
        <p:nvSpPr>
          <p:cNvPr id="152589" name="Rectangle 13"/>
          <p:cNvSpPr>
            <a:spLocks noChangeArrowheads="1"/>
          </p:cNvSpPr>
          <p:nvPr/>
        </p:nvSpPr>
        <p:spPr bwMode="ltGray">
          <a:xfrm>
            <a:off x="6032500" y="4130675"/>
            <a:ext cx="2397125" cy="284163"/>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90" name="Rectangle 14"/>
          <p:cNvSpPr>
            <a:spLocks noChangeArrowheads="1"/>
          </p:cNvSpPr>
          <p:nvPr/>
        </p:nvSpPr>
        <p:spPr bwMode="ltGray">
          <a:xfrm>
            <a:off x="868363" y="4468813"/>
            <a:ext cx="3119437" cy="147478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1" name="Rectangle 15"/>
          <p:cNvSpPr>
            <a:spLocks noChangeArrowheads="1"/>
          </p:cNvSpPr>
          <p:nvPr/>
        </p:nvSpPr>
        <p:spPr bwMode="auto">
          <a:xfrm>
            <a:off x="4025900" y="49609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66CCFF"/>
                </a:solidFill>
                <a:effectLst>
                  <a:outerShdw blurRad="38100" dist="38100" dir="2700000" algn="tl">
                    <a:srgbClr val="C0C0C0"/>
                  </a:outerShdw>
                </a:effectLst>
                <a:latin typeface="Arial" charset="0"/>
              </a:rPr>
              <a:t> 1566.6667</a:t>
            </a:r>
          </a:p>
        </p:txBody>
      </p:sp>
      <p:sp>
        <p:nvSpPr>
          <p:cNvPr id="152592" name="Rectangle 16"/>
          <p:cNvSpPr>
            <a:spLocks noChangeArrowheads="1"/>
          </p:cNvSpPr>
          <p:nvPr/>
        </p:nvSpPr>
        <p:spPr bwMode="ltGray">
          <a:xfrm>
            <a:off x="6032500" y="4464050"/>
            <a:ext cx="2397125" cy="284163"/>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3" name="Rectangle 17"/>
          <p:cNvSpPr>
            <a:spLocks noChangeArrowheads="1"/>
          </p:cNvSpPr>
          <p:nvPr/>
        </p:nvSpPr>
        <p:spPr bwMode="auto">
          <a:xfrm>
            <a:off x="1309688" y="1949450"/>
            <a:ext cx="2790825" cy="4576763"/>
          </a:xfrm>
          <a:prstGeom prst="rect">
            <a:avLst/>
          </a:prstGeom>
          <a:noFill/>
          <a:ln w="9525">
            <a:noFill/>
            <a:miter lim="800000"/>
            <a:headEnd/>
            <a:tailEnd/>
          </a:ln>
          <a:effectLst/>
        </p:spPr>
        <p:txBody>
          <a:bodyPr wrap="none"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a:p>
            <a:pPr>
              <a:lnSpc>
                <a:spcPct val="90000"/>
              </a:lnSpc>
            </a:pPr>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2594" name="Rectangle 18"/>
          <p:cNvSpPr>
            <a:spLocks noChangeArrowheads="1"/>
          </p:cNvSpPr>
          <p:nvPr/>
        </p:nvSpPr>
        <p:spPr bwMode="auto">
          <a:xfrm>
            <a:off x="5705475" y="3068638"/>
            <a:ext cx="2790825" cy="18065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DEPTNO  AVG(SAL)</a:t>
            </a:r>
          </a:p>
          <a:p>
            <a:pPr>
              <a:lnSpc>
                <a:spcPct val="125000"/>
              </a:lnSpc>
            </a:pPr>
            <a:r>
              <a:rPr lang="tr-TR" sz="1800" b="1">
                <a:solidFill>
                  <a:srgbClr val="000000"/>
                </a:solidFill>
                <a:effectLst/>
                <a:latin typeface="Courier New" pitchFamily="49" charset="0"/>
              </a:rPr>
              <a:t>  ------- ---------</a:t>
            </a:r>
          </a:p>
          <a:p>
            <a:pPr>
              <a:lnSpc>
                <a:spcPct val="125000"/>
              </a:lnSpc>
            </a:pPr>
            <a:r>
              <a:rPr lang="tr-TR" sz="1800" b="1">
                <a:solidFill>
                  <a:srgbClr val="000000"/>
                </a:solidFill>
                <a:effectLst/>
                <a:latin typeface="Courier New" pitchFamily="49" charset="0"/>
              </a:rPr>
              <a:t>       10 2916.6667</a:t>
            </a:r>
          </a:p>
          <a:p>
            <a:pPr>
              <a:lnSpc>
                <a:spcPct val="125000"/>
              </a:lnSpc>
            </a:pPr>
            <a:r>
              <a:rPr lang="tr-TR" sz="1800" b="1">
                <a:solidFill>
                  <a:srgbClr val="000000"/>
                </a:solidFill>
                <a:effectLst/>
                <a:latin typeface="Courier New" pitchFamily="49" charset="0"/>
              </a:rPr>
              <a:t>       20      2175</a:t>
            </a:r>
          </a:p>
          <a:p>
            <a:pPr>
              <a:lnSpc>
                <a:spcPct val="125000"/>
              </a:lnSpc>
            </a:pPr>
            <a:r>
              <a:rPr lang="tr-TR" sz="1800" b="1">
                <a:solidFill>
                  <a:srgbClr val="000000"/>
                </a:solidFill>
                <a:effectLst/>
                <a:latin typeface="Courier New" pitchFamily="49" charset="0"/>
              </a:rPr>
              <a:t>       30 1566.6667</a:t>
            </a:r>
          </a:p>
        </p:txBody>
      </p:sp>
      <p:grpSp>
        <p:nvGrpSpPr>
          <p:cNvPr id="152595" name="Group 19"/>
          <p:cNvGrpSpPr>
            <a:grpSpLocks/>
          </p:cNvGrpSpPr>
          <p:nvPr/>
        </p:nvGrpSpPr>
        <p:grpSpPr bwMode="auto">
          <a:xfrm>
            <a:off x="8386763" y="6324600"/>
            <a:ext cx="414337" cy="292100"/>
            <a:chOff x="5283" y="3984"/>
            <a:chExt cx="261" cy="184"/>
          </a:xfrm>
        </p:grpSpPr>
        <p:sp>
          <p:nvSpPr>
            <p:cNvPr id="152596" name="Rectangle 2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2597" name="Rectangle 2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2598" name="Rectangle 2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2599" name="Freeform 2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2600" name="Freeform 2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2601" name="Freeform 2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up)">
                                      <p:cBhvr>
                                        <p:cTn id="7" dur="500"/>
                                        <p:tgtEl>
                                          <p:spTgt spid="152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2585"/>
                                        </p:tgtEl>
                                        <p:attrNameLst>
                                          <p:attrName>style.visibility</p:attrName>
                                        </p:attrNameLst>
                                      </p:cBhvr>
                                      <p:to>
                                        <p:strVal val="visible"/>
                                      </p:to>
                                    </p:set>
                                    <p:animEffect transition="in" filter="wipe(up)">
                                      <p:cBhvr>
                                        <p:cTn id="12" dur="500"/>
                                        <p:tgtEl>
                                          <p:spTgt spid="152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2586"/>
                                        </p:tgtEl>
                                        <p:attrNameLst>
                                          <p:attrName>style.visibility</p:attrName>
                                        </p:attrNameLst>
                                      </p:cBhvr>
                                      <p:to>
                                        <p:strVal val="visible"/>
                                      </p:to>
                                    </p:set>
                                    <p:animEffect transition="in" filter="wipe(up)">
                                      <p:cBhvr>
                                        <p:cTn id="17" dur="500"/>
                                        <p:tgtEl>
                                          <p:spTgt spid="152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2587"/>
                                        </p:tgtEl>
                                        <p:attrNameLst>
                                          <p:attrName>style.visibility</p:attrName>
                                        </p:attrNameLst>
                                      </p:cBhvr>
                                      <p:to>
                                        <p:strVal val="visible"/>
                                      </p:to>
                                    </p:set>
                                    <p:animEffect transition="in" filter="wipe(up)">
                                      <p:cBhvr>
                                        <p:cTn id="22" dur="500"/>
                                        <p:tgtEl>
                                          <p:spTgt spid="152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2588"/>
                                        </p:tgtEl>
                                        <p:attrNameLst>
                                          <p:attrName>style.visibility</p:attrName>
                                        </p:attrNameLst>
                                      </p:cBhvr>
                                      <p:to>
                                        <p:strVal val="visible"/>
                                      </p:to>
                                    </p:set>
                                    <p:animEffect transition="in" filter="wipe(up)">
                                      <p:cBhvr>
                                        <p:cTn id="27" dur="500"/>
                                        <p:tgtEl>
                                          <p:spTgt spid="152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2589"/>
                                        </p:tgtEl>
                                        <p:attrNameLst>
                                          <p:attrName>style.visibility</p:attrName>
                                        </p:attrNameLst>
                                      </p:cBhvr>
                                      <p:to>
                                        <p:strVal val="visible"/>
                                      </p:to>
                                    </p:set>
                                    <p:animEffect transition="in" filter="wipe(up)">
                                      <p:cBhvr>
                                        <p:cTn id="32" dur="500"/>
                                        <p:tgtEl>
                                          <p:spTgt spid="1525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2590"/>
                                        </p:tgtEl>
                                        <p:attrNameLst>
                                          <p:attrName>style.visibility</p:attrName>
                                        </p:attrNameLst>
                                      </p:cBhvr>
                                      <p:to>
                                        <p:strVal val="visible"/>
                                      </p:to>
                                    </p:set>
                                    <p:animEffect transition="in" filter="wipe(up)">
                                      <p:cBhvr>
                                        <p:cTn id="37" dur="500"/>
                                        <p:tgtEl>
                                          <p:spTgt spid="1525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2591"/>
                                        </p:tgtEl>
                                        <p:attrNameLst>
                                          <p:attrName>style.visibility</p:attrName>
                                        </p:attrNameLst>
                                      </p:cBhvr>
                                      <p:to>
                                        <p:strVal val="visible"/>
                                      </p:to>
                                    </p:set>
                                    <p:animEffect transition="in" filter="wipe(up)">
                                      <p:cBhvr>
                                        <p:cTn id="42" dur="500"/>
                                        <p:tgtEl>
                                          <p:spTgt spid="1525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2592"/>
                                        </p:tgtEl>
                                        <p:attrNameLst>
                                          <p:attrName>style.visibility</p:attrName>
                                        </p:attrNameLst>
                                      </p:cBhvr>
                                      <p:to>
                                        <p:strVal val="visible"/>
                                      </p:to>
                                    </p:set>
                                    <p:animEffect transition="in" filter="wipe(up)">
                                      <p:cBhvr>
                                        <p:cTn id="47" dur="500"/>
                                        <p:tgtEl>
                                          <p:spTgt spid="15259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152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animBg="1"/>
      <p:bldP spid="152585" grpId="0" autoUpdateAnimBg="0"/>
      <p:bldP spid="152586" grpId="0" animBg="1"/>
      <p:bldP spid="152587" grpId="0" animBg="1"/>
      <p:bldP spid="152588" grpId="0" autoUpdateAnimBg="0"/>
      <p:bldP spid="152589" grpId="0" animBg="1"/>
      <p:bldP spid="152590" grpId="0" animBg="1"/>
      <p:bldP spid="152591" grpId="0" autoUpdateAnimBg="0"/>
      <p:bldP spid="15259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54626"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4627" name="Rectangle 3"/>
          <p:cNvSpPr>
            <a:spLocks noGrp="1" noChangeArrowheads="1"/>
          </p:cNvSpPr>
          <p:nvPr>
            <p:ph type="title"/>
          </p:nvPr>
        </p:nvSpPr>
        <p:spPr>
          <a:xfrm>
            <a:off x="574675" y="544513"/>
            <a:ext cx="8016875" cy="881062"/>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br>
              <a:rPr lang="tr-TR" sz="4000" b="1">
                <a:solidFill>
                  <a:schemeClr val="accent2"/>
                </a:solidFill>
                <a:latin typeface="Arial" charset="0"/>
              </a:rPr>
            </a:br>
            <a:r>
              <a:rPr lang="tr-TR" sz="4000" b="1">
                <a:solidFill>
                  <a:schemeClr val="accent2"/>
                </a:solidFill>
                <a:latin typeface="Arial" charset="0"/>
              </a:rPr>
              <a:t>GROUP BY Clause</a:t>
            </a:r>
            <a:endParaRPr lang="tr-TR"/>
          </a:p>
        </p:txBody>
      </p:sp>
      <p:sp>
        <p:nvSpPr>
          <p:cNvPr id="154628" name="Rectangle 4"/>
          <p:cNvSpPr>
            <a:spLocks noChangeArrowheads="1"/>
          </p:cNvSpPr>
          <p:nvPr/>
        </p:nvSpPr>
        <p:spPr bwMode="ltGray">
          <a:xfrm>
            <a:off x="1092200" y="3429000"/>
            <a:ext cx="4648200"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4629" name="Rectangle 5"/>
          <p:cNvSpPr>
            <a:spLocks noChangeArrowheads="1"/>
          </p:cNvSpPr>
          <p:nvPr/>
        </p:nvSpPr>
        <p:spPr bwMode="blackWhite">
          <a:xfrm>
            <a:off x="982663" y="252888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sp>
        <p:nvSpPr>
          <p:cNvPr id="154630" name="Rectangle 6"/>
          <p:cNvSpPr>
            <a:spLocks noGrp="1" noChangeArrowheads="1"/>
          </p:cNvSpPr>
          <p:nvPr>
            <p:ph type="body" idx="1"/>
          </p:nvPr>
        </p:nvSpPr>
        <p:spPr>
          <a:xfrm>
            <a:off x="850900" y="453072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Divide rows in a table into smaller groups by using the GROUP BY clause.</a:t>
            </a:r>
          </a:p>
        </p:txBody>
      </p:sp>
      <p:grpSp>
        <p:nvGrpSpPr>
          <p:cNvPr id="154631" name="Group 7"/>
          <p:cNvGrpSpPr>
            <a:grpSpLocks/>
          </p:cNvGrpSpPr>
          <p:nvPr/>
        </p:nvGrpSpPr>
        <p:grpSpPr bwMode="auto">
          <a:xfrm>
            <a:off x="8386763" y="6324600"/>
            <a:ext cx="414337" cy="292100"/>
            <a:chOff x="5283" y="3984"/>
            <a:chExt cx="261" cy="184"/>
          </a:xfrm>
        </p:grpSpPr>
        <p:sp>
          <p:nvSpPr>
            <p:cNvPr id="15463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463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463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463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463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463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wipe(up)">
                                      <p:cBhvr>
                                        <p:cTn id="7" dur="500"/>
                                        <p:tgtEl>
                                          <p:spTgt spid="15462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tr-TR"/>
              <a:t>Information Management</a:t>
            </a:r>
          </a:p>
        </p:txBody>
      </p:sp>
      <p:sp>
        <p:nvSpPr>
          <p:cNvPr id="156674"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5"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GROUP BY Clause </a:t>
            </a:r>
            <a:endParaRPr lang="tr-TR"/>
          </a:p>
        </p:txBody>
      </p:sp>
      <p:sp>
        <p:nvSpPr>
          <p:cNvPr id="156677" name="Rectangle 5"/>
          <p:cNvSpPr>
            <a:spLocks noGrp="1" noChangeArrowheads="1"/>
          </p:cNvSpPr>
          <p:nvPr>
            <p:ph type="body" idx="1"/>
          </p:nvPr>
        </p:nvSpPr>
        <p:spPr>
          <a:xfrm>
            <a:off x="869950" y="1362075"/>
            <a:ext cx="7577138" cy="1373188"/>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All columns in the SELECT list that are not in group functions must be in the GROUP BY clause.</a:t>
            </a:r>
            <a:endParaRPr lang="tr-TR" b="1">
              <a:latin typeface="Arial" charset="0"/>
            </a:endParaRPr>
          </a:p>
        </p:txBody>
      </p:sp>
      <p:grpSp>
        <p:nvGrpSpPr>
          <p:cNvPr id="156678" name="Group 6"/>
          <p:cNvGrpSpPr>
            <a:grpSpLocks/>
          </p:cNvGrpSpPr>
          <p:nvPr/>
        </p:nvGrpSpPr>
        <p:grpSpPr bwMode="auto">
          <a:xfrm>
            <a:off x="1016000" y="2944813"/>
            <a:ext cx="2895600" cy="2925762"/>
            <a:chOff x="640" y="1855"/>
            <a:chExt cx="1824" cy="1843"/>
          </a:xfrm>
        </p:grpSpPr>
        <p:grpSp>
          <p:nvGrpSpPr>
            <p:cNvPr id="156679" name="Group 7"/>
            <p:cNvGrpSpPr>
              <a:grpSpLocks/>
            </p:cNvGrpSpPr>
            <p:nvPr/>
          </p:nvGrpSpPr>
          <p:grpSpPr bwMode="auto">
            <a:xfrm>
              <a:off x="640" y="2210"/>
              <a:ext cx="1824" cy="1488"/>
              <a:chOff x="640" y="2210"/>
              <a:chExt cx="1824" cy="1488"/>
            </a:xfrm>
          </p:grpSpPr>
          <p:sp>
            <p:nvSpPr>
              <p:cNvPr id="156680" name="Rectangle 8"/>
              <p:cNvSpPr>
                <a:spLocks noChangeArrowheads="1"/>
              </p:cNvSpPr>
              <p:nvPr/>
            </p:nvSpPr>
            <p:spPr bwMode="ltGray">
              <a:xfrm>
                <a:off x="1016" y="2210"/>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1" name="Rectangle 9"/>
              <p:cNvSpPr>
                <a:spLocks noChangeArrowheads="1"/>
              </p:cNvSpPr>
              <p:nvPr/>
            </p:nvSpPr>
            <p:spPr bwMode="ltGray">
              <a:xfrm>
                <a:off x="640" y="3154"/>
                <a:ext cx="16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2" name="Rectangle 10"/>
              <p:cNvSpPr>
                <a:spLocks noChangeArrowheads="1"/>
              </p:cNvSpPr>
              <p:nvPr/>
            </p:nvSpPr>
            <p:spPr bwMode="ltGray">
              <a:xfrm>
                <a:off x="640" y="3335"/>
                <a:ext cx="1664"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6683" name="Rectangle 11"/>
              <p:cNvSpPr>
                <a:spLocks noChangeArrowheads="1"/>
              </p:cNvSpPr>
              <p:nvPr/>
            </p:nvSpPr>
            <p:spPr bwMode="ltGray">
              <a:xfrm>
                <a:off x="640" y="3519"/>
                <a:ext cx="1664"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6684" name="Rectangle 12"/>
            <p:cNvSpPr>
              <a:spLocks noChangeArrowheads="1"/>
            </p:cNvSpPr>
            <p:nvPr/>
          </p:nvSpPr>
          <p:spPr bwMode="ltGray">
            <a:xfrm>
              <a:off x="1772" y="1855"/>
              <a:ext cx="588"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6685" name="Rectangle 13"/>
          <p:cNvSpPr>
            <a:spLocks noChangeArrowheads="1"/>
          </p:cNvSpPr>
          <p:nvPr/>
        </p:nvSpPr>
        <p:spPr bwMode="blackWhite">
          <a:xfrm>
            <a:off x="889000" y="2906713"/>
            <a:ext cx="73152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6686" name="Rectangle 14"/>
          <p:cNvSpPr>
            <a:spLocks noChangeArrowheads="1"/>
          </p:cNvSpPr>
          <p:nvPr/>
        </p:nvSpPr>
        <p:spPr bwMode="blackWhite">
          <a:xfrm>
            <a:off x="903288" y="4413250"/>
            <a:ext cx="7315200" cy="1490663"/>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   DEPTNO  AVG(SAL)</a:t>
            </a:r>
          </a:p>
          <a:p>
            <a:pPr>
              <a:tabLst>
                <a:tab pos="682625" algn="l"/>
                <a:tab pos="1833563" algn="l"/>
              </a:tabLst>
            </a:pPr>
            <a:r>
              <a:rPr lang="tr-TR" sz="1800" b="1" dirty="0">
                <a:solidFill>
                  <a:srgbClr val="000000"/>
                </a:solidFill>
                <a:effectLst/>
                <a:latin typeface="Courier New" pitchFamily="49" charset="0"/>
              </a:rPr>
              <a:t>--------- ---------</a:t>
            </a:r>
          </a:p>
          <a:p>
            <a:pPr>
              <a:tabLst>
                <a:tab pos="682625" algn="l"/>
                <a:tab pos="1833563" algn="l"/>
              </a:tabLst>
            </a:pPr>
            <a:r>
              <a:rPr lang="tr-TR" sz="1800" b="1" dirty="0">
                <a:solidFill>
                  <a:srgbClr val="000000"/>
                </a:solidFill>
                <a:effectLst/>
                <a:latin typeface="Courier New" pitchFamily="49" charset="0"/>
              </a:rPr>
              <a:t>       10 2916.6667</a:t>
            </a:r>
          </a:p>
          <a:p>
            <a:pPr>
              <a:tabLst>
                <a:tab pos="682625" algn="l"/>
                <a:tab pos="1833563" algn="l"/>
              </a:tabLst>
            </a:pPr>
            <a:r>
              <a:rPr lang="tr-TR" sz="1800" b="1" dirty="0">
                <a:solidFill>
                  <a:srgbClr val="000000"/>
                </a:solidFill>
                <a:effectLst/>
                <a:latin typeface="Courier New" pitchFamily="49" charset="0"/>
              </a:rPr>
              <a:t>       20      2175</a:t>
            </a:r>
          </a:p>
          <a:p>
            <a:pPr>
              <a:tabLst>
                <a:tab pos="682625" algn="l"/>
                <a:tab pos="1833563" algn="l"/>
              </a:tabLst>
            </a:pPr>
            <a:r>
              <a:rPr lang="tr-TR" sz="1800" b="1" dirty="0">
                <a:solidFill>
                  <a:srgbClr val="000000"/>
                </a:solidFill>
                <a:effectLst/>
                <a:latin typeface="Courier New" pitchFamily="49" charset="0"/>
              </a:rPr>
              <a:t>       30 1566.6667</a:t>
            </a:r>
          </a:p>
        </p:txBody>
      </p:sp>
      <p:grpSp>
        <p:nvGrpSpPr>
          <p:cNvPr id="156687" name="Group 15"/>
          <p:cNvGrpSpPr>
            <a:grpSpLocks/>
          </p:cNvGrpSpPr>
          <p:nvPr/>
        </p:nvGrpSpPr>
        <p:grpSpPr bwMode="auto">
          <a:xfrm>
            <a:off x="8386763" y="6324600"/>
            <a:ext cx="414337" cy="292100"/>
            <a:chOff x="5283" y="3984"/>
            <a:chExt cx="261" cy="184"/>
          </a:xfrm>
        </p:grpSpPr>
        <p:sp>
          <p:nvSpPr>
            <p:cNvPr id="15668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668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669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669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669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669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wipe(up)">
                                      <p:cBhvr>
                                        <p:cTn id="7" dur="500"/>
                                        <p:tgtEl>
                                          <p:spTgt spid="15667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6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158722"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3"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GROUP BY Clause </a:t>
            </a:r>
            <a:endParaRPr lang="tr-TR"/>
          </a:p>
        </p:txBody>
      </p:sp>
      <p:sp>
        <p:nvSpPr>
          <p:cNvPr id="158725" name="Rectangle 5"/>
          <p:cNvSpPr>
            <a:spLocks noGrp="1" noChangeArrowheads="1"/>
          </p:cNvSpPr>
          <p:nvPr>
            <p:ph type="body" idx="1"/>
          </p:nvPr>
        </p:nvSpPr>
        <p:spPr>
          <a:xfrm>
            <a:off x="803275" y="150177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GROUP BY column does not have to be in the SELECT list.</a:t>
            </a:r>
            <a:endParaRPr lang="tr-TR"/>
          </a:p>
        </p:txBody>
      </p:sp>
      <p:grpSp>
        <p:nvGrpSpPr>
          <p:cNvPr id="158726" name="Group 6"/>
          <p:cNvGrpSpPr>
            <a:grpSpLocks/>
          </p:cNvGrpSpPr>
          <p:nvPr/>
        </p:nvGrpSpPr>
        <p:grpSpPr bwMode="auto">
          <a:xfrm>
            <a:off x="952500" y="3189288"/>
            <a:ext cx="2895600" cy="2362200"/>
            <a:chOff x="600" y="2009"/>
            <a:chExt cx="1824" cy="1488"/>
          </a:xfrm>
        </p:grpSpPr>
        <p:sp>
          <p:nvSpPr>
            <p:cNvPr id="158727" name="Rectangle 7"/>
            <p:cNvSpPr>
              <a:spLocks noChangeArrowheads="1"/>
            </p:cNvSpPr>
            <p:nvPr/>
          </p:nvSpPr>
          <p:spPr bwMode="ltGray">
            <a:xfrm>
              <a:off x="976" y="2009"/>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8" name="Rectangle 8"/>
            <p:cNvSpPr>
              <a:spLocks noChangeArrowheads="1"/>
            </p:cNvSpPr>
            <p:nvPr/>
          </p:nvSpPr>
          <p:spPr bwMode="ltGray">
            <a:xfrm>
              <a:off x="600" y="2953"/>
              <a:ext cx="8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9" name="Rectangle 9"/>
            <p:cNvSpPr>
              <a:spLocks noChangeArrowheads="1"/>
            </p:cNvSpPr>
            <p:nvPr/>
          </p:nvSpPr>
          <p:spPr bwMode="ltGray">
            <a:xfrm>
              <a:off x="600" y="3134"/>
              <a:ext cx="848"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8730" name="Rectangle 10"/>
            <p:cNvSpPr>
              <a:spLocks noChangeArrowheads="1"/>
            </p:cNvSpPr>
            <p:nvPr/>
          </p:nvSpPr>
          <p:spPr bwMode="ltGray">
            <a:xfrm>
              <a:off x="600" y="3318"/>
              <a:ext cx="848"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8731" name="Rectangle 11"/>
          <p:cNvSpPr>
            <a:spLocks noChangeArrowheads="1"/>
          </p:cNvSpPr>
          <p:nvPr/>
        </p:nvSpPr>
        <p:spPr bwMode="blackWhite">
          <a:xfrm>
            <a:off x="863600" y="26003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8732" name="Rectangle 12"/>
          <p:cNvSpPr>
            <a:spLocks noChangeArrowheads="1"/>
          </p:cNvSpPr>
          <p:nvPr/>
        </p:nvSpPr>
        <p:spPr bwMode="blackWhite">
          <a:xfrm>
            <a:off x="877888" y="4106863"/>
            <a:ext cx="731520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AVG(SAL)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2916.6667</a:t>
            </a:r>
          </a:p>
          <a:p>
            <a:pPr>
              <a:tabLst>
                <a:tab pos="682625" algn="l"/>
                <a:tab pos="1833563" algn="l"/>
              </a:tabLst>
            </a:pPr>
            <a:r>
              <a:rPr lang="tr-TR" sz="1800" b="1">
                <a:solidFill>
                  <a:srgbClr val="000000"/>
                </a:solidFill>
                <a:effectLst/>
                <a:latin typeface="Courier New" pitchFamily="49" charset="0"/>
              </a:rPr>
              <a:t>     2175</a:t>
            </a:r>
          </a:p>
          <a:p>
            <a:pPr>
              <a:tabLst>
                <a:tab pos="682625" algn="l"/>
                <a:tab pos="1833563" algn="l"/>
              </a:tabLst>
            </a:pPr>
            <a:r>
              <a:rPr lang="tr-TR" sz="1800" b="1">
                <a:solidFill>
                  <a:srgbClr val="000000"/>
                </a:solidFill>
                <a:effectLst/>
                <a:latin typeface="Courier New" pitchFamily="49" charset="0"/>
              </a:rPr>
              <a:t>1566.6667</a:t>
            </a:r>
          </a:p>
        </p:txBody>
      </p:sp>
      <p:grpSp>
        <p:nvGrpSpPr>
          <p:cNvPr id="158733" name="Group 13"/>
          <p:cNvGrpSpPr>
            <a:grpSpLocks/>
          </p:cNvGrpSpPr>
          <p:nvPr/>
        </p:nvGrpSpPr>
        <p:grpSpPr bwMode="auto">
          <a:xfrm>
            <a:off x="8386763" y="6324600"/>
            <a:ext cx="414337" cy="292100"/>
            <a:chOff x="5283" y="3984"/>
            <a:chExt cx="261" cy="184"/>
          </a:xfrm>
        </p:grpSpPr>
        <p:sp>
          <p:nvSpPr>
            <p:cNvPr id="158734"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8735"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8736"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8737"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8738"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8739"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wipe(up)">
                                      <p:cBhvr>
                                        <p:cTn id="7" dur="500"/>
                                        <p:tgtEl>
                                          <p:spTgt spid="1587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8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60770"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1"/>
                </a:solidFill>
                <a:latin typeface="Arial" charset="0"/>
              </a:rPr>
              <a:t>Grouping by More </a:t>
            </a:r>
            <a:br>
              <a:rPr lang="tr-TR" sz="3600" b="1">
                <a:solidFill>
                  <a:schemeClr val="accent1"/>
                </a:solidFill>
                <a:latin typeface="Arial" charset="0"/>
              </a:rPr>
            </a:br>
            <a:r>
              <a:rPr lang="tr-TR" sz="3600" b="1">
                <a:solidFill>
                  <a:schemeClr val="accent1"/>
                </a:solidFill>
                <a:latin typeface="Arial" charset="0"/>
              </a:rPr>
              <a:t>Than One Column</a:t>
            </a:r>
            <a:endParaRPr lang="tr-TR"/>
          </a:p>
        </p:txBody>
      </p:sp>
      <p:sp>
        <p:nvSpPr>
          <p:cNvPr id="160772"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3"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r>
              <a:rPr lang="tr-TR" sz="1800" b="1">
                <a:effectLst>
                  <a:outerShdw blurRad="38100" dist="38100" dir="2700000" algn="tl">
                    <a:srgbClr val="C0C0C0"/>
                  </a:outerShdw>
                </a:effectLst>
                <a:latin typeface="Arial" charset="0"/>
              </a:rPr>
              <a:t>EMP</a:t>
            </a:r>
          </a:p>
        </p:txBody>
      </p:sp>
      <p:sp>
        <p:nvSpPr>
          <p:cNvPr id="160774" name="Freeform 6"/>
          <p:cNvSpPr>
            <a:spLocks/>
          </p:cNvSpPr>
          <p:nvPr/>
        </p:nvSpPr>
        <p:spPr bwMode="auto">
          <a:xfrm>
            <a:off x="3719513" y="1801813"/>
            <a:ext cx="1730375" cy="4321175"/>
          </a:xfrm>
          <a:custGeom>
            <a:avLst/>
            <a:gdLst/>
            <a:ahLst/>
            <a:cxnLst>
              <a:cxn ang="0">
                <a:pos x="0" y="2721"/>
              </a:cxn>
              <a:cxn ang="0">
                <a:pos x="0" y="0"/>
              </a:cxn>
              <a:cxn ang="0">
                <a:pos x="1089" y="401"/>
              </a:cxn>
              <a:cxn ang="0">
                <a:pos x="1089" y="2336"/>
              </a:cxn>
              <a:cxn ang="0">
                <a:pos x="0" y="2721"/>
              </a:cxn>
            </a:cxnLst>
            <a:rect l="0" t="0" r="r" b="b"/>
            <a:pathLst>
              <a:path w="1090" h="2722">
                <a:moveTo>
                  <a:pt x="0" y="2721"/>
                </a:moveTo>
                <a:lnTo>
                  <a:pt x="0" y="0"/>
                </a:lnTo>
                <a:lnTo>
                  <a:pt x="1089" y="401"/>
                </a:lnTo>
                <a:lnTo>
                  <a:pt x="1089" y="2336"/>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0775" name="Rectangle 7"/>
          <p:cNvSpPr>
            <a:spLocks noChangeArrowheads="1"/>
          </p:cNvSpPr>
          <p:nvPr/>
        </p:nvSpPr>
        <p:spPr bwMode="auto">
          <a:xfrm>
            <a:off x="3713163" y="3165475"/>
            <a:ext cx="1812925" cy="1314450"/>
          </a:xfrm>
          <a:prstGeom prst="rect">
            <a:avLst/>
          </a:prstGeom>
          <a:noFill/>
          <a:ln w="9525">
            <a:noFill/>
            <a:miter lim="800000"/>
            <a:headEnd/>
            <a:tailEnd/>
          </a:ln>
          <a:effectLst/>
        </p:spPr>
        <p:txBody>
          <a:bodyPr wrap="none" lIns="92075" tIns="46038" rIns="92075" bIns="46038">
            <a:spAutoFit/>
          </a:bodyPr>
          <a:lstStyle/>
          <a:p>
            <a:pPr algn="ctr"/>
            <a:r>
              <a:rPr lang="tr-TR" sz="1600" b="1" dirty="0">
                <a:solidFill>
                  <a:srgbClr val="FF0066"/>
                </a:solidFill>
                <a:effectLst>
                  <a:outerShdw blurRad="38100" dist="38100" dir="2700000" algn="tl">
                    <a:srgbClr val="C0C0C0"/>
                  </a:outerShdw>
                </a:effectLst>
                <a:latin typeface="Arial" charset="0"/>
              </a:rPr>
              <a:t>“sum salaries in </a:t>
            </a:r>
          </a:p>
          <a:p>
            <a:pPr algn="ctr"/>
            <a:r>
              <a:rPr lang="tr-TR" sz="1600" b="1" dirty="0">
                <a:solidFill>
                  <a:srgbClr val="FF0066"/>
                </a:solidFill>
                <a:effectLst>
                  <a:outerShdw blurRad="38100" dist="38100" dir="2700000" algn="tl">
                    <a:srgbClr val="C0C0C0"/>
                  </a:outerShdw>
                </a:effectLst>
                <a:latin typeface="Arial" charset="0"/>
              </a:rPr>
              <a:t>the EMP table</a:t>
            </a:r>
            <a:br>
              <a:rPr lang="tr-TR" sz="1600" b="1" dirty="0">
                <a:solidFill>
                  <a:srgbClr val="FF0066"/>
                </a:solidFill>
                <a:effectLst>
                  <a:outerShdw blurRad="38100" dist="38100" dir="2700000" algn="tl">
                    <a:srgbClr val="C0C0C0"/>
                  </a:outerShdw>
                </a:effectLst>
                <a:latin typeface="Arial" charset="0"/>
              </a:rPr>
            </a:br>
            <a:r>
              <a:rPr lang="tr-TR" sz="1600" b="1" dirty="0">
                <a:solidFill>
                  <a:srgbClr val="FF0066"/>
                </a:solidFill>
                <a:effectLst>
                  <a:outerShdw blurRad="38100" dist="38100" dir="2700000" algn="tl">
                    <a:srgbClr val="C0C0C0"/>
                  </a:outerShdw>
                </a:effectLst>
                <a:latin typeface="Arial" charset="0"/>
              </a:rPr>
              <a:t>for each job, </a:t>
            </a:r>
          </a:p>
          <a:p>
            <a:pPr algn="ctr"/>
            <a:r>
              <a:rPr lang="tr-TR" sz="1600" b="1" dirty="0">
                <a:solidFill>
                  <a:srgbClr val="FF0066"/>
                </a:solidFill>
                <a:effectLst>
                  <a:outerShdw blurRad="38100" dist="38100" dir="2700000" algn="tl">
                    <a:srgbClr val="C0C0C0"/>
                  </a:outerShdw>
                </a:effectLst>
                <a:latin typeface="Arial" charset="0"/>
              </a:rPr>
              <a:t>grouped by </a:t>
            </a:r>
          </a:p>
          <a:p>
            <a:pPr algn="ctr"/>
            <a:r>
              <a:rPr lang="tr-TR" sz="1600" b="1" dirty="0">
                <a:solidFill>
                  <a:srgbClr val="FF0066"/>
                </a:solidFill>
                <a:effectLst>
                  <a:outerShdw blurRad="38100" dist="38100" dir="2700000" algn="tl">
                    <a:srgbClr val="C0C0C0"/>
                  </a:outerShdw>
                </a:effectLst>
                <a:latin typeface="Arial" charset="0"/>
              </a:rPr>
              <a:t>department”</a:t>
            </a:r>
            <a:endParaRPr lang="tr-TR" sz="1600" b="1" dirty="0">
              <a:solidFill>
                <a:srgbClr val="FFFFCC"/>
              </a:solidFill>
              <a:effectLst>
                <a:outerShdw blurRad="38100" dist="38100" dir="2700000" algn="tl">
                  <a:srgbClr val="C0C0C0"/>
                </a:outerShdw>
              </a:effectLst>
              <a:latin typeface="Arial" charset="0"/>
            </a:endParaRPr>
          </a:p>
        </p:txBody>
      </p:sp>
      <p:grpSp>
        <p:nvGrpSpPr>
          <p:cNvPr id="160776" name="Group 8"/>
          <p:cNvGrpSpPr>
            <a:grpSpLocks/>
          </p:cNvGrpSpPr>
          <p:nvPr/>
        </p:nvGrpSpPr>
        <p:grpSpPr bwMode="auto">
          <a:xfrm>
            <a:off x="531813" y="2360613"/>
            <a:ext cx="8140700" cy="1411287"/>
            <a:chOff x="335" y="1487"/>
            <a:chExt cx="5128" cy="889"/>
          </a:xfrm>
        </p:grpSpPr>
        <p:sp>
          <p:nvSpPr>
            <p:cNvPr id="160777" name="Rectangle 9"/>
            <p:cNvSpPr>
              <a:spLocks noChangeArrowheads="1"/>
            </p:cNvSpPr>
            <p:nvPr/>
          </p:nvSpPr>
          <p:spPr bwMode="ltGray">
            <a:xfrm>
              <a:off x="335" y="1487"/>
              <a:ext cx="1965"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0778" name="Rectangle 10"/>
            <p:cNvSpPr>
              <a:spLocks noChangeArrowheads="1"/>
            </p:cNvSpPr>
            <p:nvPr/>
          </p:nvSpPr>
          <p:spPr bwMode="ltGray">
            <a:xfrm>
              <a:off x="3531" y="1896"/>
              <a:ext cx="1932" cy="48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60779" name="Group 11"/>
          <p:cNvGrpSpPr>
            <a:grpSpLocks/>
          </p:cNvGrpSpPr>
          <p:nvPr/>
        </p:nvGrpSpPr>
        <p:grpSpPr bwMode="auto">
          <a:xfrm>
            <a:off x="531813" y="3143250"/>
            <a:ext cx="8140700" cy="1462088"/>
            <a:chOff x="335" y="1980"/>
            <a:chExt cx="5128" cy="921"/>
          </a:xfrm>
        </p:grpSpPr>
        <p:sp>
          <p:nvSpPr>
            <p:cNvPr id="160780" name="Rectangle 12"/>
            <p:cNvSpPr>
              <a:spLocks noChangeArrowheads="1"/>
            </p:cNvSpPr>
            <p:nvPr/>
          </p:nvSpPr>
          <p:spPr bwMode="ltGray">
            <a:xfrm>
              <a:off x="3531" y="2380"/>
              <a:ext cx="1932" cy="52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0781" name="Rectangle 13"/>
            <p:cNvSpPr>
              <a:spLocks noChangeArrowheads="1"/>
            </p:cNvSpPr>
            <p:nvPr/>
          </p:nvSpPr>
          <p:spPr bwMode="ltGray">
            <a:xfrm>
              <a:off x="335" y="1980"/>
              <a:ext cx="1965"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60782" name="Group 14"/>
          <p:cNvGrpSpPr>
            <a:grpSpLocks/>
          </p:cNvGrpSpPr>
          <p:nvPr/>
        </p:nvGrpSpPr>
        <p:grpSpPr bwMode="auto">
          <a:xfrm>
            <a:off x="534988" y="4502150"/>
            <a:ext cx="8137525" cy="1550988"/>
            <a:chOff x="337" y="2836"/>
            <a:chExt cx="5126" cy="977"/>
          </a:xfrm>
        </p:grpSpPr>
        <p:sp>
          <p:nvSpPr>
            <p:cNvPr id="160783" name="Rectangle 15"/>
            <p:cNvSpPr>
              <a:spLocks noChangeArrowheads="1"/>
            </p:cNvSpPr>
            <p:nvPr/>
          </p:nvSpPr>
          <p:spPr bwMode="ltGray">
            <a:xfrm>
              <a:off x="3531" y="2905"/>
              <a:ext cx="1932" cy="488"/>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0784" name="Rectangle 16"/>
            <p:cNvSpPr>
              <a:spLocks noChangeArrowheads="1"/>
            </p:cNvSpPr>
            <p:nvPr/>
          </p:nvSpPr>
          <p:spPr bwMode="ltGray">
            <a:xfrm>
              <a:off x="337" y="2836"/>
              <a:ext cx="1965" cy="977"/>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60785" name="Rectangle 17"/>
          <p:cNvSpPr>
            <a:spLocks noChangeArrowheads="1"/>
          </p:cNvSpPr>
          <p:nvPr/>
        </p:nvSpPr>
        <p:spPr bwMode="auto">
          <a:xfrm>
            <a:off x="430213" y="1774825"/>
            <a:ext cx="32781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JOB             SAL</a:t>
            </a:r>
          </a:p>
          <a:p>
            <a:pPr>
              <a:lnSpc>
                <a:spcPct val="125000"/>
              </a:lnSpc>
            </a:pPr>
            <a:r>
              <a:rPr lang="tr-TR" sz="1400" b="1">
                <a:solidFill>
                  <a:srgbClr val="000000"/>
                </a:solidFill>
                <a:effectLst/>
                <a:latin typeface="Courier New" pitchFamily="49" charset="0"/>
              </a:rPr>
              <a:t>--------- --------- ---------</a:t>
            </a:r>
          </a:p>
          <a:p>
            <a:pPr>
              <a:lnSpc>
                <a:spcPct val="125000"/>
              </a:lnSpc>
            </a:pPr>
            <a:r>
              <a:rPr lang="tr-TR" sz="1400" b="1">
                <a:solidFill>
                  <a:srgbClr val="000000"/>
                </a:solidFill>
                <a:effectLst/>
                <a:latin typeface="Courier New" pitchFamily="49" charset="0"/>
              </a:rPr>
              <a:t>       10 MANAGER        2450</a:t>
            </a:r>
          </a:p>
          <a:p>
            <a:pPr>
              <a:lnSpc>
                <a:spcPct val="125000"/>
              </a:lnSpc>
            </a:pPr>
            <a:r>
              <a:rPr lang="tr-TR" sz="1400" b="1">
                <a:solidFill>
                  <a:srgbClr val="000000"/>
                </a:solidFill>
                <a:effectLst/>
                <a:latin typeface="Courier New" pitchFamily="49" charset="0"/>
              </a:rPr>
              <a:t>       10 PRESIDENT      5000</a:t>
            </a:r>
          </a:p>
          <a:p>
            <a:pPr>
              <a:lnSpc>
                <a:spcPct val="125000"/>
              </a:lnSpc>
            </a:pPr>
            <a:r>
              <a:rPr lang="tr-TR" sz="1400" b="1">
                <a:solidFill>
                  <a:srgbClr val="000000"/>
                </a:solidFill>
                <a:effectLst/>
                <a:latin typeface="Courier New" pitchFamily="49" charset="0"/>
              </a:rPr>
              <a:t>       10 CLERK          1300</a:t>
            </a:r>
          </a:p>
          <a:p>
            <a:pPr>
              <a:lnSpc>
                <a:spcPct val="125000"/>
              </a:lnSpc>
            </a:pPr>
            <a:r>
              <a:rPr lang="tr-TR" sz="1400" b="1">
                <a:solidFill>
                  <a:srgbClr val="000000"/>
                </a:solidFill>
                <a:effectLst/>
                <a:latin typeface="Courier New" pitchFamily="49" charset="0"/>
              </a:rPr>
              <a:t>       20 CLERK           800</a:t>
            </a:r>
          </a:p>
          <a:p>
            <a:pPr>
              <a:lnSpc>
                <a:spcPct val="125000"/>
              </a:lnSpc>
            </a:pPr>
            <a:r>
              <a:rPr lang="tr-TR" sz="1400" b="1">
                <a:solidFill>
                  <a:srgbClr val="000000"/>
                </a:solidFill>
                <a:effectLst/>
                <a:latin typeface="Courier New" pitchFamily="49" charset="0"/>
              </a:rPr>
              <a:t>       20 CLERK          1100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MANAGER        2975</a:t>
            </a:r>
          </a:p>
          <a:p>
            <a:pPr>
              <a:lnSpc>
                <a:spcPct val="125000"/>
              </a:lnSpc>
            </a:pPr>
            <a:r>
              <a:rPr lang="tr-TR" sz="1400" b="1">
                <a:solidFill>
                  <a:srgbClr val="000000"/>
                </a:solidFill>
                <a:effectLst/>
                <a:latin typeface="Courier New" pitchFamily="49" charset="0"/>
              </a:rPr>
              <a:t>       30 SALESMAN       1600</a:t>
            </a:r>
          </a:p>
          <a:p>
            <a:pPr>
              <a:lnSpc>
                <a:spcPct val="125000"/>
              </a:lnSpc>
            </a:pPr>
            <a:r>
              <a:rPr lang="tr-TR" sz="1400" b="1">
                <a:solidFill>
                  <a:srgbClr val="000000"/>
                </a:solidFill>
                <a:effectLst/>
                <a:latin typeface="Courier New" pitchFamily="49" charset="0"/>
              </a:rPr>
              <a:t>       30 MANAGER        2850</a:t>
            </a:r>
          </a:p>
          <a:p>
            <a:pPr>
              <a:lnSpc>
                <a:spcPct val="125000"/>
              </a:lnSpc>
            </a:pPr>
            <a:r>
              <a:rPr lang="tr-TR" sz="1400" b="1">
                <a:solidFill>
                  <a:srgbClr val="000000"/>
                </a:solidFill>
                <a:effectLst/>
                <a:latin typeface="Courier New" pitchFamily="49" charset="0"/>
              </a:rPr>
              <a:t>       30 SALESMAN       1250</a:t>
            </a:r>
          </a:p>
          <a:p>
            <a:pPr>
              <a:lnSpc>
                <a:spcPct val="125000"/>
              </a:lnSpc>
            </a:pPr>
            <a:r>
              <a:rPr lang="tr-TR" sz="1400" b="1">
                <a:solidFill>
                  <a:srgbClr val="000000"/>
                </a:solidFill>
                <a:effectLst/>
                <a:latin typeface="Courier New" pitchFamily="49" charset="0"/>
              </a:rPr>
              <a:t>       30 CLERK           950</a:t>
            </a:r>
          </a:p>
          <a:p>
            <a:pPr>
              <a:lnSpc>
                <a:spcPct val="125000"/>
              </a:lnSpc>
            </a:pPr>
            <a:r>
              <a:rPr lang="tr-TR" sz="1400" b="1">
                <a:solidFill>
                  <a:srgbClr val="000000"/>
                </a:solidFill>
                <a:effectLst/>
                <a:latin typeface="Courier New" pitchFamily="49" charset="0"/>
              </a:rPr>
              <a:t>       30 SALESMAN       1500</a:t>
            </a:r>
          </a:p>
          <a:p>
            <a:pPr>
              <a:lnSpc>
                <a:spcPct val="125000"/>
              </a:lnSpc>
            </a:pPr>
            <a:r>
              <a:rPr lang="tr-TR" sz="1400" b="1">
                <a:solidFill>
                  <a:srgbClr val="000000"/>
                </a:solidFill>
                <a:effectLst/>
                <a:latin typeface="Courier New" pitchFamily="49" charset="0"/>
              </a:rPr>
              <a:t>       30 SALESMAN       1250</a:t>
            </a:r>
          </a:p>
        </p:txBody>
      </p:sp>
      <p:sp>
        <p:nvSpPr>
          <p:cNvPr id="160786" name="Rectangle 18"/>
          <p:cNvSpPr>
            <a:spLocks noChangeArrowheads="1"/>
          </p:cNvSpPr>
          <p:nvPr/>
        </p:nvSpPr>
        <p:spPr bwMode="auto">
          <a:xfrm>
            <a:off x="6505575" y="2422525"/>
            <a:ext cx="2211388" cy="3025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JOB        SUM(SAL)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CLERK          1300</a:t>
            </a:r>
          </a:p>
          <a:p>
            <a:pPr>
              <a:lnSpc>
                <a:spcPct val="125000"/>
              </a:lnSpc>
            </a:pPr>
            <a:r>
              <a:rPr lang="tr-TR" sz="1400" b="1">
                <a:solidFill>
                  <a:srgbClr val="000000"/>
                </a:solidFill>
                <a:effectLst/>
                <a:latin typeface="Courier New" pitchFamily="49" charset="0"/>
              </a:rPr>
              <a:t>MANAGER        2450</a:t>
            </a:r>
          </a:p>
          <a:p>
            <a:pPr>
              <a:lnSpc>
                <a:spcPct val="125000"/>
              </a:lnSpc>
            </a:pPr>
            <a:r>
              <a:rPr lang="tr-TR" sz="1400" b="1">
                <a:solidFill>
                  <a:srgbClr val="000000"/>
                </a:solidFill>
                <a:effectLst/>
                <a:latin typeface="Courier New" pitchFamily="49" charset="0"/>
              </a:rPr>
              <a:t>PRESIDENT      5000</a:t>
            </a:r>
          </a:p>
          <a:p>
            <a:pPr>
              <a:lnSpc>
                <a:spcPct val="125000"/>
              </a:lnSpc>
            </a:pPr>
            <a:r>
              <a:rPr lang="tr-TR" sz="1400" b="1">
                <a:solidFill>
                  <a:srgbClr val="000000"/>
                </a:solidFill>
                <a:effectLst/>
                <a:latin typeface="Courier New" pitchFamily="49" charset="0"/>
              </a:rPr>
              <a:t>ANALYST        6000</a:t>
            </a:r>
          </a:p>
          <a:p>
            <a:pPr>
              <a:lnSpc>
                <a:spcPct val="125000"/>
              </a:lnSpc>
            </a:pPr>
            <a:r>
              <a:rPr lang="tr-TR" sz="1400" b="1">
                <a:solidFill>
                  <a:srgbClr val="000000"/>
                </a:solidFill>
                <a:effectLst/>
                <a:latin typeface="Courier New" pitchFamily="49" charset="0"/>
              </a:rPr>
              <a:t>CLERK          1900</a:t>
            </a:r>
          </a:p>
          <a:p>
            <a:pPr>
              <a:lnSpc>
                <a:spcPct val="125000"/>
              </a:lnSpc>
            </a:pPr>
            <a:r>
              <a:rPr lang="tr-TR" sz="1400" b="1">
                <a:solidFill>
                  <a:srgbClr val="000000"/>
                </a:solidFill>
                <a:effectLst/>
                <a:latin typeface="Courier New" pitchFamily="49" charset="0"/>
              </a:rPr>
              <a:t>MANAGER        2975</a:t>
            </a:r>
          </a:p>
          <a:p>
            <a:pPr>
              <a:lnSpc>
                <a:spcPct val="125000"/>
              </a:lnSpc>
            </a:pPr>
            <a:r>
              <a:rPr lang="tr-TR" sz="1400" b="1">
                <a:solidFill>
                  <a:srgbClr val="000000"/>
                </a:solidFill>
                <a:effectLst/>
                <a:latin typeface="Courier New" pitchFamily="49" charset="0"/>
              </a:rPr>
              <a:t>CLERK           950</a:t>
            </a:r>
          </a:p>
          <a:p>
            <a:pPr>
              <a:lnSpc>
                <a:spcPct val="125000"/>
              </a:lnSpc>
            </a:pPr>
            <a:r>
              <a:rPr lang="tr-TR" sz="1400" b="1">
                <a:solidFill>
                  <a:srgbClr val="000000"/>
                </a:solidFill>
                <a:effectLst/>
                <a:latin typeface="Courier New" pitchFamily="49" charset="0"/>
              </a:rPr>
              <a:t>MANAGER        2850</a:t>
            </a:r>
          </a:p>
          <a:p>
            <a:pPr>
              <a:lnSpc>
                <a:spcPct val="125000"/>
              </a:lnSpc>
            </a:pPr>
            <a:r>
              <a:rPr lang="tr-TR" sz="1400" b="1">
                <a:solidFill>
                  <a:srgbClr val="000000"/>
                </a:solidFill>
                <a:effectLst/>
                <a:latin typeface="Courier New" pitchFamily="49" charset="0"/>
              </a:rPr>
              <a:t>SALESMAN       5600</a:t>
            </a:r>
          </a:p>
        </p:txBody>
      </p:sp>
      <p:sp>
        <p:nvSpPr>
          <p:cNvPr id="160787" name="Rectangle 19"/>
          <p:cNvSpPr>
            <a:spLocks noChangeArrowheads="1"/>
          </p:cNvSpPr>
          <p:nvPr/>
        </p:nvSpPr>
        <p:spPr bwMode="auto">
          <a:xfrm>
            <a:off x="5472113" y="2422525"/>
            <a:ext cx="1038225" cy="3025775"/>
          </a:xfrm>
          <a:prstGeom prst="rect">
            <a:avLst/>
          </a:prstGeom>
          <a:noFill/>
          <a:ln w="9525">
            <a:noFill/>
            <a:miter lim="800000"/>
            <a:headEnd/>
            <a:tailEnd/>
          </a:ln>
          <a:effectLst/>
        </p:spPr>
        <p:txBody>
          <a:bodyPr wrap="none" lIns="92075" tIns="46038" rIns="92075" bIns="46038">
            <a:spAutoFit/>
          </a:bodyPr>
          <a:lstStyle/>
          <a:p>
            <a:pPr algn="r">
              <a:lnSpc>
                <a:spcPct val="125000"/>
              </a:lnSpc>
            </a:pPr>
            <a:r>
              <a:rPr lang="tr-TR" sz="1400" b="1">
                <a:solidFill>
                  <a:srgbClr val="000000"/>
                </a:solidFill>
                <a:effectLst/>
                <a:latin typeface="Courier New" pitchFamily="49" charset="0"/>
              </a:rPr>
              <a:t>DEPTNO</a:t>
            </a:r>
          </a:p>
          <a:p>
            <a:pPr algn="r">
              <a:lnSpc>
                <a:spcPct val="125000"/>
              </a:lnSpc>
            </a:pPr>
            <a:r>
              <a:rPr lang="tr-TR" sz="1400" b="1">
                <a:solidFill>
                  <a:srgbClr val="000000"/>
                </a:solidFill>
                <a:effectLst/>
                <a:latin typeface="Courier New" pitchFamily="49" charset="0"/>
              </a:rPr>
              <a:t>--------</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p:txBody>
      </p:sp>
      <p:grpSp>
        <p:nvGrpSpPr>
          <p:cNvPr id="160788" name="Group 20"/>
          <p:cNvGrpSpPr>
            <a:grpSpLocks/>
          </p:cNvGrpSpPr>
          <p:nvPr/>
        </p:nvGrpSpPr>
        <p:grpSpPr bwMode="auto">
          <a:xfrm>
            <a:off x="8386763" y="6324600"/>
            <a:ext cx="414337" cy="292100"/>
            <a:chOff x="5283" y="3984"/>
            <a:chExt cx="261" cy="184"/>
          </a:xfrm>
        </p:grpSpPr>
        <p:sp>
          <p:nvSpPr>
            <p:cNvPr id="16078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079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079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079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079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079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cxnSp>
        <p:nvCxnSpPr>
          <p:cNvPr id="30" name="Straight Arrow Connector 29"/>
          <p:cNvCxnSpPr/>
          <p:nvPr/>
        </p:nvCxnSpPr>
        <p:spPr bwMode="auto">
          <a:xfrm rot="5400000">
            <a:off x="6733034"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5400000">
            <a:off x="5796930"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0776"/>
                                        </p:tgtEl>
                                        <p:attrNameLst>
                                          <p:attrName>style.visibility</p:attrName>
                                        </p:attrNameLst>
                                      </p:cBhvr>
                                      <p:to>
                                        <p:strVal val="visible"/>
                                      </p:to>
                                    </p:set>
                                    <p:animEffect transition="in" filter="wipe(left)">
                                      <p:cBhvr>
                                        <p:cTn id="7" dur="500"/>
                                        <p:tgtEl>
                                          <p:spTgt spid="16077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0779"/>
                                        </p:tgtEl>
                                        <p:attrNameLst>
                                          <p:attrName>style.visibility</p:attrName>
                                        </p:attrNameLst>
                                      </p:cBhvr>
                                      <p:to>
                                        <p:strVal val="visible"/>
                                      </p:to>
                                    </p:set>
                                    <p:animEffect transition="in" filter="wipe(left)">
                                      <p:cBhvr>
                                        <p:cTn id="11" dur="500"/>
                                        <p:tgtEl>
                                          <p:spTgt spid="16077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0782"/>
                                        </p:tgtEl>
                                        <p:attrNameLst>
                                          <p:attrName>style.visibility</p:attrName>
                                        </p:attrNameLst>
                                      </p:cBhvr>
                                      <p:to>
                                        <p:strVal val="visible"/>
                                      </p:to>
                                    </p:set>
                                    <p:animEffect transition="in" filter="wipe(left)">
                                      <p:cBhvr>
                                        <p:cTn id="15" dur="500"/>
                                        <p:tgtEl>
                                          <p:spTgt spid="1607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0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1506"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1507"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15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Operator Precedence</a:t>
            </a:r>
            <a:endParaRPr lang="tr-TR"/>
          </a:p>
        </p:txBody>
      </p:sp>
      <p:grpSp>
        <p:nvGrpSpPr>
          <p:cNvPr id="21509" name="Group 5"/>
          <p:cNvGrpSpPr>
            <a:grpSpLocks/>
          </p:cNvGrpSpPr>
          <p:nvPr/>
        </p:nvGrpSpPr>
        <p:grpSpPr bwMode="auto">
          <a:xfrm>
            <a:off x="3894138" y="1711325"/>
            <a:ext cx="1919287" cy="3260725"/>
            <a:chOff x="2453" y="1078"/>
            <a:chExt cx="1209" cy="2054"/>
          </a:xfrm>
        </p:grpSpPr>
        <p:sp>
          <p:nvSpPr>
            <p:cNvPr id="21510" name="Rectangle 6"/>
            <p:cNvSpPr>
              <a:spLocks noChangeArrowheads="1"/>
            </p:cNvSpPr>
            <p:nvPr/>
          </p:nvSpPr>
          <p:spPr bwMode="ltGray">
            <a:xfrm>
              <a:off x="2672" y="1078"/>
              <a:ext cx="990" cy="2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1511" name="Rectangle 7"/>
            <p:cNvSpPr>
              <a:spLocks noChangeArrowheads="1"/>
            </p:cNvSpPr>
            <p:nvPr/>
          </p:nvSpPr>
          <p:spPr bwMode="ltGray">
            <a:xfrm>
              <a:off x="2453" y="1742"/>
              <a:ext cx="919" cy="139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1512" name="Rectangle 8"/>
          <p:cNvSpPr>
            <a:spLocks noChangeArrowheads="1"/>
          </p:cNvSpPr>
          <p:nvPr/>
        </p:nvSpPr>
        <p:spPr bwMode="blackWhite">
          <a:xfrm>
            <a:off x="933450" y="1603375"/>
            <a:ext cx="7315200" cy="8477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1513" name="Rectangle 9"/>
          <p:cNvSpPr>
            <a:spLocks noChangeArrowheads="1"/>
          </p:cNvSpPr>
          <p:nvPr/>
        </p:nvSpPr>
        <p:spPr bwMode="blackWhite">
          <a:xfrm>
            <a:off x="952500" y="2714625"/>
            <a:ext cx="72898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60100</a:t>
            </a:r>
          </a:p>
          <a:p>
            <a:r>
              <a:rPr lang="tr-TR" sz="1800" b="1">
                <a:solidFill>
                  <a:srgbClr val="000000"/>
                </a:solidFill>
                <a:effectLst/>
                <a:latin typeface="Courier New" pitchFamily="49" charset="0"/>
              </a:rPr>
              <a:t>BLAKE           2850      34300</a:t>
            </a:r>
          </a:p>
          <a:p>
            <a:r>
              <a:rPr lang="tr-TR" sz="1800" b="1">
                <a:solidFill>
                  <a:srgbClr val="000000"/>
                </a:solidFill>
                <a:effectLst/>
                <a:latin typeface="Courier New" pitchFamily="49" charset="0"/>
              </a:rPr>
              <a:t>CLARK           2450      29500</a:t>
            </a:r>
          </a:p>
          <a:p>
            <a:r>
              <a:rPr lang="tr-TR" sz="1800" b="1">
                <a:solidFill>
                  <a:srgbClr val="000000"/>
                </a:solidFill>
                <a:effectLst/>
                <a:latin typeface="Courier New" pitchFamily="49" charset="0"/>
              </a:rPr>
              <a:t>JONES           2975      35800</a:t>
            </a:r>
          </a:p>
          <a:p>
            <a:r>
              <a:rPr lang="tr-TR" sz="1800" b="1">
                <a:solidFill>
                  <a:srgbClr val="000000"/>
                </a:solidFill>
                <a:effectLst/>
                <a:latin typeface="Courier New" pitchFamily="49" charset="0"/>
              </a:rPr>
              <a:t>MARTIN          1250      15100</a:t>
            </a:r>
          </a:p>
          <a:p>
            <a:r>
              <a:rPr lang="tr-TR" sz="1800" b="1">
                <a:solidFill>
                  <a:srgbClr val="000000"/>
                </a:solidFill>
                <a:effectLst/>
                <a:latin typeface="Courier New" pitchFamily="49" charset="0"/>
              </a:rPr>
              <a:t>ALLEN           1600      19300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1514" name="Group 10"/>
          <p:cNvGrpSpPr>
            <a:grpSpLocks/>
          </p:cNvGrpSpPr>
          <p:nvPr/>
        </p:nvGrpSpPr>
        <p:grpSpPr bwMode="auto">
          <a:xfrm>
            <a:off x="8386763" y="6324600"/>
            <a:ext cx="414337" cy="292100"/>
            <a:chOff x="5283" y="3984"/>
            <a:chExt cx="261" cy="184"/>
          </a:xfrm>
        </p:grpSpPr>
        <p:sp>
          <p:nvSpPr>
            <p:cNvPr id="2151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151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151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151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151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152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up)">
                                      <p:cBhvr>
                                        <p:cTn id="7" dur="500"/>
                                        <p:tgtEl>
                                          <p:spTgt spid="215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2818"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19"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the GROUP BY Clause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Multiple Columns</a:t>
            </a:r>
            <a:endParaRPr lang="tr-TR"/>
          </a:p>
        </p:txBody>
      </p:sp>
      <p:grpSp>
        <p:nvGrpSpPr>
          <p:cNvPr id="162821" name="Group 5"/>
          <p:cNvGrpSpPr>
            <a:grpSpLocks/>
          </p:cNvGrpSpPr>
          <p:nvPr/>
        </p:nvGrpSpPr>
        <p:grpSpPr bwMode="auto">
          <a:xfrm>
            <a:off x="982663" y="2546350"/>
            <a:ext cx="3484562" cy="3198813"/>
            <a:chOff x="619" y="1604"/>
            <a:chExt cx="2195" cy="2015"/>
          </a:xfrm>
        </p:grpSpPr>
        <p:sp>
          <p:nvSpPr>
            <p:cNvPr id="162822" name="Rectangle 6"/>
            <p:cNvSpPr>
              <a:spLocks noChangeArrowheads="1"/>
            </p:cNvSpPr>
            <p:nvPr/>
          </p:nvSpPr>
          <p:spPr bwMode="ltGray">
            <a:xfrm>
              <a:off x="1024" y="1604"/>
              <a:ext cx="1790"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2823" name="Rectangle 7"/>
            <p:cNvSpPr>
              <a:spLocks noChangeArrowheads="1"/>
            </p:cNvSpPr>
            <p:nvPr/>
          </p:nvSpPr>
          <p:spPr bwMode="ltGray">
            <a:xfrm>
              <a:off x="619" y="2233"/>
              <a:ext cx="1701" cy="138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2824" name="Rectangle 8"/>
          <p:cNvSpPr>
            <a:spLocks noChangeArrowheads="1"/>
          </p:cNvSpPr>
          <p:nvPr/>
        </p:nvSpPr>
        <p:spPr bwMode="blackWhite">
          <a:xfrm>
            <a:off x="914400" y="19780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job, sum(sal)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 job;</a:t>
            </a:r>
          </a:p>
        </p:txBody>
      </p:sp>
      <p:sp>
        <p:nvSpPr>
          <p:cNvPr id="162825" name="Rectangle 9"/>
          <p:cNvSpPr>
            <a:spLocks noChangeArrowheads="1"/>
          </p:cNvSpPr>
          <p:nvPr/>
        </p:nvSpPr>
        <p:spPr bwMode="blackWhite">
          <a:xfrm>
            <a:off x="915988" y="3492500"/>
            <a:ext cx="7351712" cy="2592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JOB        SUM(SAL)</a:t>
            </a:r>
          </a:p>
          <a:p>
            <a:pPr>
              <a:tabLst>
                <a:tab pos="682625" algn="l"/>
                <a:tab pos="1833563" algn="l"/>
              </a:tabLst>
            </a:pPr>
            <a:r>
              <a:rPr lang="tr-TR" sz="1800" b="1">
                <a:solidFill>
                  <a:srgbClr val="000000"/>
                </a:solidFill>
                <a:effectLst/>
                <a:latin typeface="Courier New" pitchFamily="49" charset="0"/>
              </a:rPr>
              <a:t>--------- --------- ---------</a:t>
            </a:r>
          </a:p>
          <a:p>
            <a:pPr>
              <a:tabLst>
                <a:tab pos="682625" algn="l"/>
                <a:tab pos="1833563" algn="l"/>
              </a:tabLst>
            </a:pPr>
            <a:r>
              <a:rPr lang="tr-TR" sz="1800" b="1">
                <a:solidFill>
                  <a:srgbClr val="000000"/>
                </a:solidFill>
                <a:effectLst/>
                <a:latin typeface="Courier New" pitchFamily="49" charset="0"/>
              </a:rPr>
              <a:t>       10 CLERK          1300</a:t>
            </a:r>
          </a:p>
          <a:p>
            <a:pPr>
              <a:tabLst>
                <a:tab pos="682625" algn="l"/>
                <a:tab pos="1833563" algn="l"/>
              </a:tabLst>
            </a:pPr>
            <a:r>
              <a:rPr lang="tr-TR" sz="1800" b="1">
                <a:solidFill>
                  <a:srgbClr val="000000"/>
                </a:solidFill>
                <a:effectLst/>
                <a:latin typeface="Courier New" pitchFamily="49" charset="0"/>
              </a:rPr>
              <a:t>       10 MANAGER        2450</a:t>
            </a:r>
          </a:p>
          <a:p>
            <a:pPr>
              <a:tabLst>
                <a:tab pos="682625" algn="l"/>
                <a:tab pos="1833563" algn="l"/>
              </a:tabLst>
            </a:pPr>
            <a:r>
              <a:rPr lang="tr-TR" sz="1800" b="1">
                <a:solidFill>
                  <a:srgbClr val="000000"/>
                </a:solidFill>
                <a:effectLst/>
                <a:latin typeface="Courier New" pitchFamily="49" charset="0"/>
              </a:rPr>
              <a:t>       10 PRESIDENT      5000</a:t>
            </a:r>
          </a:p>
          <a:p>
            <a:pPr>
              <a:tabLst>
                <a:tab pos="682625" algn="l"/>
                <a:tab pos="1833563" algn="l"/>
              </a:tabLst>
            </a:pPr>
            <a:r>
              <a:rPr lang="tr-TR" sz="1800" b="1">
                <a:solidFill>
                  <a:srgbClr val="000000"/>
                </a:solidFill>
                <a:effectLst/>
                <a:latin typeface="Courier New" pitchFamily="49" charset="0"/>
              </a:rPr>
              <a:t>       20 ANALYST        6000</a:t>
            </a:r>
          </a:p>
          <a:p>
            <a:pPr>
              <a:tabLst>
                <a:tab pos="682625" algn="l"/>
                <a:tab pos="1833563" algn="l"/>
              </a:tabLst>
            </a:pPr>
            <a:r>
              <a:rPr lang="tr-TR" sz="1800" b="1">
                <a:solidFill>
                  <a:srgbClr val="000000"/>
                </a:solidFill>
                <a:effectLst/>
                <a:latin typeface="Courier New" pitchFamily="49" charset="0"/>
              </a:rPr>
              <a:t>       20 CLERK          1900</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9 rows selected.</a:t>
            </a:r>
          </a:p>
        </p:txBody>
      </p:sp>
      <p:grpSp>
        <p:nvGrpSpPr>
          <p:cNvPr id="162826" name="Group 10"/>
          <p:cNvGrpSpPr>
            <a:grpSpLocks/>
          </p:cNvGrpSpPr>
          <p:nvPr/>
        </p:nvGrpSpPr>
        <p:grpSpPr bwMode="auto">
          <a:xfrm>
            <a:off x="8386763" y="6324600"/>
            <a:ext cx="414337" cy="292100"/>
            <a:chOff x="5283" y="3984"/>
            <a:chExt cx="261" cy="184"/>
          </a:xfrm>
        </p:grpSpPr>
        <p:sp>
          <p:nvSpPr>
            <p:cNvPr id="16282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282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282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283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283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283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wipe(up)">
                                      <p:cBhvr>
                                        <p:cTn id="7" dur="500"/>
                                        <p:tgtEl>
                                          <p:spTgt spid="1628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164866"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7"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8" name="Freeform 4"/>
          <p:cNvSpPr>
            <a:spLocks/>
          </p:cNvSpPr>
          <p:nvPr/>
        </p:nvSpPr>
        <p:spPr bwMode="auto">
          <a:xfrm>
            <a:off x="3078163" y="1624013"/>
            <a:ext cx="3044825" cy="4321175"/>
          </a:xfrm>
          <a:custGeom>
            <a:avLst/>
            <a:gdLst/>
            <a:ahLst/>
            <a:cxnLst>
              <a:cxn ang="0">
                <a:pos x="0" y="2721"/>
              </a:cxn>
              <a:cxn ang="0">
                <a:pos x="0" y="0"/>
              </a:cxn>
              <a:cxn ang="0">
                <a:pos x="1917" y="1016"/>
              </a:cxn>
              <a:cxn ang="0">
                <a:pos x="1917" y="1705"/>
              </a:cxn>
              <a:cxn ang="0">
                <a:pos x="0" y="2721"/>
              </a:cxn>
            </a:cxnLst>
            <a:rect l="0" t="0" r="r" b="b"/>
            <a:pathLst>
              <a:path w="1918" h="2722">
                <a:moveTo>
                  <a:pt x="0" y="2721"/>
                </a:moveTo>
                <a:lnTo>
                  <a:pt x="0" y="0"/>
                </a:lnTo>
                <a:lnTo>
                  <a:pt x="1917" y="1016"/>
                </a:lnTo>
                <a:lnTo>
                  <a:pt x="1917" y="1705"/>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4869"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Excluding Group Results</a:t>
            </a:r>
            <a:endParaRPr lang="tr-TR"/>
          </a:p>
        </p:txBody>
      </p:sp>
      <p:sp>
        <p:nvSpPr>
          <p:cNvPr id="164870"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“maximum</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per department</a:t>
            </a:r>
          </a:p>
          <a:p>
            <a:pPr algn="ctr"/>
            <a:r>
              <a:rPr lang="tr-TR" sz="1800" b="1">
                <a:solidFill>
                  <a:srgbClr val="FF0066"/>
                </a:solidFill>
                <a:effectLst>
                  <a:outerShdw blurRad="38100" dist="38100" dir="2700000" algn="tl">
                    <a:srgbClr val="C0C0C0"/>
                  </a:outerShdw>
                </a:effectLst>
                <a:latin typeface="Arial" charset="0"/>
              </a:rPr>
              <a:t>greater than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$2900”</a:t>
            </a:r>
          </a:p>
        </p:txBody>
      </p:sp>
      <p:sp>
        <p:nvSpPr>
          <p:cNvPr id="164871"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r>
              <a:rPr lang="tr-TR" sz="1800" b="1">
                <a:solidFill>
                  <a:srgbClr val="FF6600"/>
                </a:solidFill>
                <a:effectLst>
                  <a:outerShdw blurRad="38100" dist="38100" dir="2700000" algn="tl">
                    <a:srgbClr val="C0C0C0"/>
                  </a:outerShdw>
                </a:effectLst>
                <a:latin typeface="Arial" charset="0"/>
              </a:rPr>
              <a:t>EMP</a:t>
            </a:r>
          </a:p>
        </p:txBody>
      </p:sp>
      <p:grpSp>
        <p:nvGrpSpPr>
          <p:cNvPr id="164872" name="Group 8"/>
          <p:cNvGrpSpPr>
            <a:grpSpLocks/>
          </p:cNvGrpSpPr>
          <p:nvPr/>
        </p:nvGrpSpPr>
        <p:grpSpPr bwMode="auto">
          <a:xfrm>
            <a:off x="868363" y="2208213"/>
            <a:ext cx="7348537" cy="1843087"/>
            <a:chOff x="547" y="1391"/>
            <a:chExt cx="4629" cy="1161"/>
          </a:xfrm>
        </p:grpSpPr>
        <p:grpSp>
          <p:nvGrpSpPr>
            <p:cNvPr id="164873" name="Group 9"/>
            <p:cNvGrpSpPr>
              <a:grpSpLocks/>
            </p:cNvGrpSpPr>
            <p:nvPr/>
          </p:nvGrpSpPr>
          <p:grpSpPr bwMode="auto">
            <a:xfrm>
              <a:off x="547" y="1391"/>
              <a:ext cx="4629" cy="1161"/>
              <a:chOff x="547" y="1391"/>
              <a:chExt cx="4629" cy="1161"/>
            </a:xfrm>
          </p:grpSpPr>
          <p:sp>
            <p:nvSpPr>
              <p:cNvPr id="164874" name="Rectangle 10"/>
              <p:cNvSpPr>
                <a:spLocks noChangeArrowheads="1"/>
              </p:cNvSpPr>
              <p:nvPr/>
            </p:nvSpPr>
            <p:spPr bwMode="ltGray">
              <a:xfrm>
                <a:off x="547" y="1391"/>
                <a:ext cx="1333"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4875" name="Rectangle 11"/>
              <p:cNvSpPr>
                <a:spLocks noChangeArrowheads="1"/>
              </p:cNvSpPr>
              <p:nvPr/>
            </p:nvSpPr>
            <p:spPr bwMode="ltGray">
              <a:xfrm>
                <a:off x="3873" y="2382"/>
                <a:ext cx="1303" cy="17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4876" name="Rectangle 12"/>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FF6633"/>
                  </a:solidFill>
                  <a:effectLst>
                    <a:outerShdw blurRad="38100" dist="38100" dir="2700000" algn="tl">
                      <a:srgbClr val="C0C0C0"/>
                    </a:outerShdw>
                  </a:effectLst>
                  <a:latin typeface="Courier New" pitchFamily="49" charset="0"/>
                </a:rPr>
                <a:t>5000</a:t>
              </a:r>
            </a:p>
          </p:txBody>
        </p:sp>
      </p:grpSp>
      <p:grpSp>
        <p:nvGrpSpPr>
          <p:cNvPr id="164877" name="Group 13"/>
          <p:cNvGrpSpPr>
            <a:grpSpLocks/>
          </p:cNvGrpSpPr>
          <p:nvPr/>
        </p:nvGrpSpPr>
        <p:grpSpPr bwMode="auto">
          <a:xfrm>
            <a:off x="868363" y="2990850"/>
            <a:ext cx="7348537" cy="1352550"/>
            <a:chOff x="547" y="1884"/>
            <a:chExt cx="4629" cy="852"/>
          </a:xfrm>
        </p:grpSpPr>
        <p:sp>
          <p:nvSpPr>
            <p:cNvPr id="164878" name="Rectangle 14"/>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339933"/>
                  </a:solidFill>
                  <a:effectLst>
                    <a:outerShdw blurRad="38100" dist="38100" dir="2700000" algn="tl">
                      <a:srgbClr val="C0C0C0"/>
                    </a:outerShdw>
                  </a:effectLst>
                  <a:latin typeface="Courier New" pitchFamily="49" charset="0"/>
                </a:rPr>
                <a:t>3000</a:t>
              </a:r>
            </a:p>
          </p:txBody>
        </p:sp>
        <p:grpSp>
          <p:nvGrpSpPr>
            <p:cNvPr id="164879" name="Group 15"/>
            <p:cNvGrpSpPr>
              <a:grpSpLocks/>
            </p:cNvGrpSpPr>
            <p:nvPr/>
          </p:nvGrpSpPr>
          <p:grpSpPr bwMode="auto">
            <a:xfrm>
              <a:off x="547" y="1884"/>
              <a:ext cx="4629" cy="852"/>
              <a:chOff x="547" y="1884"/>
              <a:chExt cx="4629" cy="852"/>
            </a:xfrm>
          </p:grpSpPr>
          <p:sp>
            <p:nvSpPr>
              <p:cNvPr id="164880" name="Rectangle 16"/>
              <p:cNvSpPr>
                <a:spLocks noChangeArrowheads="1"/>
              </p:cNvSpPr>
              <p:nvPr/>
            </p:nvSpPr>
            <p:spPr bwMode="ltGray">
              <a:xfrm>
                <a:off x="3872" y="2555"/>
                <a:ext cx="1304" cy="160"/>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4881" name="Rectangle 17"/>
              <p:cNvSpPr>
                <a:spLocks noChangeArrowheads="1"/>
              </p:cNvSpPr>
              <p:nvPr/>
            </p:nvSpPr>
            <p:spPr bwMode="ltGray">
              <a:xfrm>
                <a:off x="547" y="1884"/>
                <a:ext cx="1333"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grpSp>
        <p:nvGrpSpPr>
          <p:cNvPr id="164882" name="Group 18"/>
          <p:cNvGrpSpPr>
            <a:grpSpLocks/>
          </p:cNvGrpSpPr>
          <p:nvPr/>
        </p:nvGrpSpPr>
        <p:grpSpPr bwMode="auto">
          <a:xfrm>
            <a:off x="871538" y="4349750"/>
            <a:ext cx="3078162" cy="1550988"/>
            <a:chOff x="549" y="2740"/>
            <a:chExt cx="1939" cy="977"/>
          </a:xfrm>
        </p:grpSpPr>
        <p:sp>
          <p:nvSpPr>
            <p:cNvPr id="164883" name="Rectangle 19"/>
            <p:cNvSpPr>
              <a:spLocks noChangeArrowheads="1"/>
            </p:cNvSpPr>
            <p:nvPr/>
          </p:nvSpPr>
          <p:spPr bwMode="ltGray">
            <a:xfrm>
              <a:off x="549" y="2740"/>
              <a:ext cx="1333" cy="97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4884" name="Rectangle 20"/>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66CCFF"/>
                  </a:solidFill>
                  <a:effectLst>
                    <a:outerShdw blurRad="38100" dist="38100" dir="2700000" algn="tl">
                      <a:srgbClr val="C0C0C0"/>
                    </a:outerShdw>
                  </a:effectLst>
                  <a:latin typeface="Courier New" pitchFamily="49" charset="0"/>
                </a:rPr>
                <a:t>2850</a:t>
              </a:r>
            </a:p>
          </p:txBody>
        </p:sp>
      </p:grpSp>
      <p:sp>
        <p:nvSpPr>
          <p:cNvPr id="164885" name="Rectangle 21"/>
          <p:cNvSpPr>
            <a:spLocks noChangeArrowheads="1"/>
          </p:cNvSpPr>
          <p:nvPr/>
        </p:nvSpPr>
        <p:spPr bwMode="auto">
          <a:xfrm>
            <a:off x="820738" y="1611313"/>
            <a:ext cx="22113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10      2450</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10      1300</a:t>
            </a:r>
          </a:p>
          <a:p>
            <a:pPr>
              <a:lnSpc>
                <a:spcPct val="125000"/>
              </a:lnSpc>
            </a:pPr>
            <a:r>
              <a:rPr lang="tr-TR" sz="1400" b="1">
                <a:solidFill>
                  <a:srgbClr val="000000"/>
                </a:solidFill>
                <a:effectLst/>
                <a:latin typeface="Courier New" pitchFamily="49" charset="0"/>
              </a:rPr>
              <a:t>       20       800</a:t>
            </a:r>
          </a:p>
          <a:p>
            <a:pPr>
              <a:lnSpc>
                <a:spcPct val="125000"/>
              </a:lnSpc>
            </a:pPr>
            <a:r>
              <a:rPr lang="tr-TR" sz="1400" b="1">
                <a:solidFill>
                  <a:srgbClr val="000000"/>
                </a:solidFill>
                <a:effectLst/>
                <a:latin typeface="Courier New" pitchFamily="49" charset="0"/>
              </a:rPr>
              <a:t>       20      1100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20      2975</a:t>
            </a:r>
          </a:p>
          <a:p>
            <a:pPr>
              <a:lnSpc>
                <a:spcPct val="125000"/>
              </a:lnSpc>
            </a:pPr>
            <a:r>
              <a:rPr lang="tr-TR" sz="1400" b="1">
                <a:solidFill>
                  <a:srgbClr val="000000"/>
                </a:solidFill>
                <a:effectLst/>
                <a:latin typeface="Courier New" pitchFamily="49" charset="0"/>
              </a:rPr>
              <a:t>       30      1600</a:t>
            </a:r>
          </a:p>
          <a:p>
            <a:pPr>
              <a:lnSpc>
                <a:spcPct val="125000"/>
              </a:lnSpc>
            </a:pPr>
            <a:r>
              <a:rPr lang="tr-TR" sz="1400" b="1">
                <a:solidFill>
                  <a:srgbClr val="000000"/>
                </a:solidFill>
                <a:effectLst/>
                <a:latin typeface="Courier New" pitchFamily="49" charset="0"/>
              </a:rPr>
              <a:t>       30      2850</a:t>
            </a:r>
          </a:p>
          <a:p>
            <a:pPr>
              <a:lnSpc>
                <a:spcPct val="125000"/>
              </a:lnSpc>
            </a:pPr>
            <a:r>
              <a:rPr lang="tr-TR" sz="1400" b="1">
                <a:solidFill>
                  <a:srgbClr val="000000"/>
                </a:solidFill>
                <a:effectLst/>
                <a:latin typeface="Courier New" pitchFamily="49" charset="0"/>
              </a:rPr>
              <a:t>       30      1250</a:t>
            </a:r>
          </a:p>
          <a:p>
            <a:pPr>
              <a:lnSpc>
                <a:spcPct val="125000"/>
              </a:lnSpc>
            </a:pPr>
            <a:r>
              <a:rPr lang="tr-TR" sz="1400" b="1">
                <a:solidFill>
                  <a:srgbClr val="000000"/>
                </a:solidFill>
                <a:effectLst/>
                <a:latin typeface="Courier New" pitchFamily="49" charset="0"/>
              </a:rPr>
              <a:t>       30       950</a:t>
            </a:r>
          </a:p>
          <a:p>
            <a:pPr>
              <a:lnSpc>
                <a:spcPct val="125000"/>
              </a:lnSpc>
            </a:pPr>
            <a:r>
              <a:rPr lang="tr-TR" sz="1400" b="1">
                <a:solidFill>
                  <a:srgbClr val="000000"/>
                </a:solidFill>
                <a:effectLst/>
                <a:latin typeface="Courier New" pitchFamily="49" charset="0"/>
              </a:rPr>
              <a:t>       30      1500</a:t>
            </a:r>
          </a:p>
          <a:p>
            <a:pPr>
              <a:lnSpc>
                <a:spcPct val="125000"/>
              </a:lnSpc>
            </a:pPr>
            <a:r>
              <a:rPr lang="tr-TR" sz="1400" b="1">
                <a:solidFill>
                  <a:srgbClr val="000000"/>
                </a:solidFill>
                <a:effectLst/>
                <a:latin typeface="Courier New" pitchFamily="49" charset="0"/>
              </a:rPr>
              <a:t>       30      1250</a:t>
            </a:r>
          </a:p>
        </p:txBody>
      </p:sp>
      <p:sp>
        <p:nvSpPr>
          <p:cNvPr id="164886" name="Rectangle 22"/>
          <p:cNvSpPr>
            <a:spLocks noChangeArrowheads="1"/>
          </p:cNvSpPr>
          <p:nvPr/>
        </p:nvSpPr>
        <p:spPr bwMode="auto">
          <a:xfrm>
            <a:off x="6073775" y="3197225"/>
            <a:ext cx="2211388" cy="11588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MAX(SAL)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20      3000</a:t>
            </a:r>
          </a:p>
        </p:txBody>
      </p:sp>
      <p:grpSp>
        <p:nvGrpSpPr>
          <p:cNvPr id="164887" name="Group 23"/>
          <p:cNvGrpSpPr>
            <a:grpSpLocks/>
          </p:cNvGrpSpPr>
          <p:nvPr/>
        </p:nvGrpSpPr>
        <p:grpSpPr bwMode="auto">
          <a:xfrm>
            <a:off x="8386763" y="6324600"/>
            <a:ext cx="414337" cy="292100"/>
            <a:chOff x="5283" y="3984"/>
            <a:chExt cx="261" cy="184"/>
          </a:xfrm>
        </p:grpSpPr>
        <p:sp>
          <p:nvSpPr>
            <p:cNvPr id="16488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488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489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489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489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489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wipe(left)">
                                      <p:cBhvr>
                                        <p:cTn id="7" dur="500"/>
                                        <p:tgtEl>
                                          <p:spTgt spid="1648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4877"/>
                                        </p:tgtEl>
                                        <p:attrNameLst>
                                          <p:attrName>style.visibility</p:attrName>
                                        </p:attrNameLst>
                                      </p:cBhvr>
                                      <p:to>
                                        <p:strVal val="visible"/>
                                      </p:to>
                                    </p:set>
                                    <p:animEffect transition="in" filter="wipe(left)">
                                      <p:cBhvr>
                                        <p:cTn id="11" dur="500"/>
                                        <p:tgtEl>
                                          <p:spTgt spid="1648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4882"/>
                                        </p:tgtEl>
                                        <p:attrNameLst>
                                          <p:attrName>style.visibility</p:attrName>
                                        </p:attrNameLst>
                                      </p:cBhvr>
                                      <p:to>
                                        <p:strVal val="visible"/>
                                      </p:to>
                                    </p:set>
                                    <p:animEffect transition="in" filter="wipe(left)">
                                      <p:cBhvr>
                                        <p:cTn id="15" dur="500"/>
                                        <p:tgtEl>
                                          <p:spTgt spid="1648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4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66914"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691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latin typeface="Arial" charset="0"/>
              </a:rPr>
              <a:t>Excluding Group Results: HAVING Clause</a:t>
            </a:r>
            <a:endParaRPr lang="tr-TR" dirty="0"/>
          </a:p>
        </p:txBody>
      </p:sp>
      <p:sp>
        <p:nvSpPr>
          <p:cNvPr id="166916" name="Rectangle 4"/>
          <p:cNvSpPr>
            <a:spLocks noGrp="1" noChangeArrowheads="1"/>
          </p:cNvSpPr>
          <p:nvPr>
            <p:ph type="body" idx="1"/>
          </p:nvPr>
        </p:nvSpPr>
        <p:spPr>
          <a:xfrm>
            <a:off x="911225" y="1735138"/>
            <a:ext cx="7699375" cy="21986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a:solidFill>
                  <a:srgbClr val="FF0066"/>
                </a:solidFill>
                <a:latin typeface="Arial" charset="0"/>
              </a:rPr>
              <a:t>Use the HAVING clause to restrict groups</a:t>
            </a:r>
            <a:endParaRPr lang="tr-TR" b="1" dirty="0">
              <a:solidFill>
                <a:srgbClr val="FF0066"/>
              </a:solidFill>
              <a:latin typeface="Arial" charset="0"/>
            </a:endParaRPr>
          </a:p>
          <a:p>
            <a:pPr marL="341313" lvl="1" indent="-227013" defTabSz="346075">
              <a:tabLst>
                <a:tab pos="571500" algn="l"/>
              </a:tabLst>
            </a:pPr>
            <a:r>
              <a:rPr lang="tr-TR" sz="2400" b="1" dirty="0">
                <a:solidFill>
                  <a:srgbClr val="FF0066"/>
                </a:solidFill>
                <a:latin typeface="Arial" charset="0"/>
              </a:rPr>
              <a:t>Rows are grouped.</a:t>
            </a:r>
          </a:p>
          <a:p>
            <a:pPr marL="341313" lvl="1" indent="-227013" defTabSz="346075">
              <a:tabLst>
                <a:tab pos="571500" algn="l"/>
              </a:tabLst>
            </a:pPr>
            <a:r>
              <a:rPr lang="tr-TR" sz="2400" b="1" dirty="0">
                <a:solidFill>
                  <a:srgbClr val="FF0066"/>
                </a:solidFill>
                <a:latin typeface="Arial" charset="0"/>
              </a:rPr>
              <a:t>The group function is applied.</a:t>
            </a:r>
          </a:p>
          <a:p>
            <a:pPr marL="341313" lvl="1" indent="-227013" defTabSz="346075">
              <a:tabLst>
                <a:tab pos="571500" algn="l"/>
              </a:tabLst>
            </a:pPr>
            <a:r>
              <a:rPr lang="tr-TR" sz="2400" b="1" dirty="0">
                <a:solidFill>
                  <a:srgbClr val="FF0066"/>
                </a:solidFill>
                <a:latin typeface="Arial" charset="0"/>
              </a:rPr>
              <a:t>Groups matching the HAVING clause are displayed.</a:t>
            </a:r>
            <a:endParaRPr lang="tr-TR" dirty="0"/>
          </a:p>
        </p:txBody>
      </p:sp>
      <p:sp>
        <p:nvSpPr>
          <p:cNvPr id="166917" name="Rectangle 5"/>
          <p:cNvSpPr>
            <a:spLocks noChangeArrowheads="1"/>
          </p:cNvSpPr>
          <p:nvPr/>
        </p:nvSpPr>
        <p:spPr bwMode="ltGray">
          <a:xfrm>
            <a:off x="1046163" y="5530850"/>
            <a:ext cx="4059237"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6918" name="Rectangle 6"/>
          <p:cNvSpPr>
            <a:spLocks noChangeArrowheads="1"/>
          </p:cNvSpPr>
          <p:nvPr/>
        </p:nvSpPr>
        <p:spPr bwMode="blackWhite">
          <a:xfrm>
            <a:off x="955675" y="4376738"/>
            <a:ext cx="7239000" cy="176530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[HAVING	</a:t>
            </a:r>
            <a:r>
              <a:rPr lang="tr-TR" sz="1800" b="1" i="1">
                <a:solidFill>
                  <a:srgbClr val="000000"/>
                </a:solidFill>
                <a:effectLst/>
                <a:latin typeface="Courier New" pitchFamily="49" charset="0"/>
              </a:rPr>
              <a:t>group_condition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66919" name="Group 7"/>
          <p:cNvGrpSpPr>
            <a:grpSpLocks/>
          </p:cNvGrpSpPr>
          <p:nvPr/>
        </p:nvGrpSpPr>
        <p:grpSpPr bwMode="auto">
          <a:xfrm>
            <a:off x="8386763" y="6324600"/>
            <a:ext cx="414337" cy="292100"/>
            <a:chOff x="5283" y="3984"/>
            <a:chExt cx="261" cy="184"/>
          </a:xfrm>
        </p:grpSpPr>
        <p:sp>
          <p:nvSpPr>
            <p:cNvPr id="16692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692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692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692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692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692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wipe(left)">
                                      <p:cBhvr>
                                        <p:cTn id="7" dur="500"/>
                                        <p:tgtEl>
                                          <p:spTgt spid="1669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6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8962"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3"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grpSp>
        <p:nvGrpSpPr>
          <p:cNvPr id="168965" name="Group 5"/>
          <p:cNvGrpSpPr>
            <a:grpSpLocks/>
          </p:cNvGrpSpPr>
          <p:nvPr/>
        </p:nvGrpSpPr>
        <p:grpSpPr bwMode="auto">
          <a:xfrm>
            <a:off x="1643063" y="2792413"/>
            <a:ext cx="3259137" cy="2135187"/>
            <a:chOff x="1035" y="1759"/>
            <a:chExt cx="2053" cy="1345"/>
          </a:xfrm>
        </p:grpSpPr>
        <p:sp>
          <p:nvSpPr>
            <p:cNvPr id="168966" name="Rectangle 6"/>
            <p:cNvSpPr>
              <a:spLocks noChangeArrowheads="1"/>
            </p:cNvSpPr>
            <p:nvPr/>
          </p:nvSpPr>
          <p:spPr bwMode="ltGray">
            <a:xfrm>
              <a:off x="1035" y="1759"/>
              <a:ext cx="2053"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8967" name="Rectangle 7"/>
            <p:cNvSpPr>
              <a:spLocks noChangeArrowheads="1"/>
            </p:cNvSpPr>
            <p:nvPr/>
          </p:nvSpPr>
          <p:spPr bwMode="ltGray">
            <a:xfrm>
              <a:off x="1539" y="2431"/>
              <a:ext cx="797" cy="67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8968" name="Rectangle 8"/>
          <p:cNvSpPr>
            <a:spLocks noChangeArrowheads="1"/>
          </p:cNvSpPr>
          <p:nvPr/>
        </p:nvSpPr>
        <p:spPr bwMode="blackWhite">
          <a:xfrm>
            <a:off x="914400" y="1952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max(sal)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a:p>
            <a:pPr>
              <a:tabLst>
                <a:tab pos="682625" algn="l"/>
                <a:tab pos="1833563" algn="l"/>
              </a:tabLst>
            </a:pPr>
            <a:r>
              <a:rPr lang="tr-TR" sz="1800" b="1">
                <a:solidFill>
                  <a:srgbClr val="000000"/>
                </a:solidFill>
                <a:effectLst/>
                <a:latin typeface="Courier New" pitchFamily="49" charset="0"/>
              </a:rPr>
              <a:t>  4  HAVING   max(sal)&gt;2900;</a:t>
            </a:r>
          </a:p>
        </p:txBody>
      </p:sp>
      <p:sp>
        <p:nvSpPr>
          <p:cNvPr id="168969" name="Rectangle 9"/>
          <p:cNvSpPr>
            <a:spLocks noChangeArrowheads="1"/>
          </p:cNvSpPr>
          <p:nvPr/>
        </p:nvSpPr>
        <p:spPr bwMode="blackWhite">
          <a:xfrm>
            <a:off x="941388" y="37877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MAX(SAL)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       10      5000</a:t>
            </a:r>
          </a:p>
          <a:p>
            <a:pPr>
              <a:tabLst>
                <a:tab pos="682625" algn="l"/>
                <a:tab pos="1833563" algn="l"/>
              </a:tabLst>
            </a:pPr>
            <a:r>
              <a:rPr lang="tr-TR" sz="1800" b="1">
                <a:solidFill>
                  <a:srgbClr val="000000"/>
                </a:solidFill>
                <a:effectLst/>
                <a:latin typeface="Courier New" pitchFamily="49" charset="0"/>
              </a:rPr>
              <a:t>       20      3000</a:t>
            </a:r>
          </a:p>
        </p:txBody>
      </p:sp>
      <p:grpSp>
        <p:nvGrpSpPr>
          <p:cNvPr id="168970" name="Group 10"/>
          <p:cNvGrpSpPr>
            <a:grpSpLocks/>
          </p:cNvGrpSpPr>
          <p:nvPr/>
        </p:nvGrpSpPr>
        <p:grpSpPr bwMode="auto">
          <a:xfrm>
            <a:off x="8386763" y="6324600"/>
            <a:ext cx="414337" cy="292100"/>
            <a:chOff x="5283" y="3984"/>
            <a:chExt cx="261" cy="184"/>
          </a:xfrm>
        </p:grpSpPr>
        <p:sp>
          <p:nvSpPr>
            <p:cNvPr id="16897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897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897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897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897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897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8965"/>
                                        </p:tgtEl>
                                        <p:attrNameLst>
                                          <p:attrName>style.visibility</p:attrName>
                                        </p:attrNameLst>
                                      </p:cBhvr>
                                      <p:to>
                                        <p:strVal val="visible"/>
                                      </p:to>
                                    </p:set>
                                    <p:animEffect transition="in" filter="wipe(up)">
                                      <p:cBhvr>
                                        <p:cTn id="7" dur="500"/>
                                        <p:tgtEl>
                                          <p:spTgt spid="1689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8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1"/>
          </p:nvPr>
        </p:nvSpPr>
        <p:spPr/>
        <p:txBody>
          <a:bodyPr/>
          <a:lstStyle/>
          <a:p>
            <a:r>
              <a:rPr lang="tr-TR"/>
              <a:t>Information Management</a:t>
            </a:r>
          </a:p>
        </p:txBody>
      </p:sp>
      <p:sp>
        <p:nvSpPr>
          <p:cNvPr id="1710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sp>
        <p:nvSpPr>
          <p:cNvPr id="171011"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2" name="Rectangle 4"/>
          <p:cNvSpPr>
            <a:spLocks noChangeArrowheads="1"/>
          </p:cNvSpPr>
          <p:nvPr/>
        </p:nvSpPr>
        <p:spPr bwMode="blackWhite">
          <a:xfrm>
            <a:off x="952500" y="22383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job, SUM(sal) PAYROLL</a:t>
            </a:r>
          </a:p>
          <a:p>
            <a:pPr>
              <a:tabLst>
                <a:tab pos="682625" algn="l"/>
                <a:tab pos="1833563" algn="l"/>
              </a:tabLst>
            </a:pPr>
            <a:r>
              <a:rPr lang="tr-TR" sz="1800" b="1" dirty="0">
                <a:solidFill>
                  <a:srgbClr val="000000"/>
                </a:solidFill>
                <a:effectLst/>
                <a:latin typeface="Courier New" pitchFamily="49" charset="0"/>
              </a:rPr>
              <a:t>  2  FROM      emp</a:t>
            </a:r>
          </a:p>
          <a:p>
            <a:pPr>
              <a:tabLst>
                <a:tab pos="682625" algn="l"/>
                <a:tab pos="1833563" algn="l"/>
              </a:tabLst>
            </a:pPr>
            <a:r>
              <a:rPr lang="tr-TR" sz="1800" b="1" dirty="0">
                <a:solidFill>
                  <a:srgbClr val="000000"/>
                </a:solidFill>
                <a:effectLst/>
                <a:latin typeface="Courier New" pitchFamily="49" charset="0"/>
              </a:rPr>
              <a:t>  3  WHERE	  job NOT LIKE 'SALES%'</a:t>
            </a:r>
          </a:p>
          <a:p>
            <a:pPr>
              <a:tabLst>
                <a:tab pos="682625" algn="l"/>
                <a:tab pos="1833563" algn="l"/>
              </a:tabLst>
            </a:pPr>
            <a:r>
              <a:rPr lang="tr-TR" sz="1800" b="1" dirty="0">
                <a:solidFill>
                  <a:srgbClr val="000000"/>
                </a:solidFill>
                <a:effectLst/>
                <a:latin typeface="Courier New" pitchFamily="49" charset="0"/>
              </a:rPr>
              <a:t>  4  GROUP BY  job</a:t>
            </a:r>
          </a:p>
          <a:p>
            <a:pPr>
              <a:tabLst>
                <a:tab pos="682625" algn="l"/>
                <a:tab pos="1833563" algn="l"/>
              </a:tabLst>
            </a:pPr>
            <a:r>
              <a:rPr lang="tr-TR" sz="1800" b="1" dirty="0">
                <a:solidFill>
                  <a:srgbClr val="000000"/>
                </a:solidFill>
                <a:effectLst/>
                <a:latin typeface="Courier New" pitchFamily="49" charset="0"/>
              </a:rPr>
              <a:t>  </a:t>
            </a:r>
          </a:p>
          <a:p>
            <a:pPr>
              <a:tabLst>
                <a:tab pos="682625" algn="l"/>
                <a:tab pos="1833563" algn="l"/>
              </a:tabLst>
            </a:pPr>
            <a:r>
              <a:rPr lang="tr-TR" sz="1800" b="1" dirty="0">
                <a:solidFill>
                  <a:srgbClr val="000000"/>
                </a:solidFill>
                <a:effectLst/>
                <a:latin typeface="Courier New" pitchFamily="49" charset="0"/>
              </a:rPr>
              <a:t>  6  ORDER BY  SUM(sal);</a:t>
            </a:r>
          </a:p>
        </p:txBody>
      </p:sp>
      <p:sp>
        <p:nvSpPr>
          <p:cNvPr id="171013"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4" name="Rectangle 6"/>
          <p:cNvSpPr>
            <a:spLocks noChangeArrowheads="1"/>
          </p:cNvSpPr>
          <p:nvPr/>
        </p:nvSpPr>
        <p:spPr bwMode="blackWhite">
          <a:xfrm>
            <a:off x="884238" y="4111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JOB         PAYROLL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ANALYST        6000</a:t>
            </a:r>
          </a:p>
          <a:p>
            <a:pPr>
              <a:tabLst>
                <a:tab pos="682625" algn="l"/>
                <a:tab pos="1833563" algn="l"/>
              </a:tabLst>
            </a:pPr>
            <a:r>
              <a:rPr lang="tr-TR" sz="1800" b="1">
                <a:solidFill>
                  <a:srgbClr val="000000"/>
                </a:solidFill>
                <a:effectLst/>
                <a:latin typeface="Courier New" pitchFamily="49" charset="0"/>
              </a:rPr>
              <a:t>MANAGER        8275</a:t>
            </a:r>
          </a:p>
        </p:txBody>
      </p:sp>
      <p:sp>
        <p:nvSpPr>
          <p:cNvPr id="171015" name="Rectangle 7"/>
          <p:cNvSpPr>
            <a:spLocks noChangeArrowheads="1"/>
          </p:cNvSpPr>
          <p:nvPr/>
        </p:nvSpPr>
        <p:spPr bwMode="auto">
          <a:xfrm>
            <a:off x="1238250" y="3078163"/>
            <a:ext cx="4235450" cy="3381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171016" name="Group 8"/>
          <p:cNvGrpSpPr>
            <a:grpSpLocks/>
          </p:cNvGrpSpPr>
          <p:nvPr/>
        </p:nvGrpSpPr>
        <p:grpSpPr bwMode="auto">
          <a:xfrm>
            <a:off x="8386763" y="6324600"/>
            <a:ext cx="414337" cy="292100"/>
            <a:chOff x="5283" y="3984"/>
            <a:chExt cx="261" cy="184"/>
          </a:xfrm>
        </p:grpSpPr>
        <p:sp>
          <p:nvSpPr>
            <p:cNvPr id="1710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10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10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10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10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10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71023" name="Rectangle 15"/>
          <p:cNvSpPr>
            <a:spLocks noChangeArrowheads="1"/>
          </p:cNvSpPr>
          <p:nvPr/>
        </p:nvSpPr>
        <p:spPr bwMode="auto">
          <a:xfrm>
            <a:off x="1243013" y="3052763"/>
            <a:ext cx="3751262" cy="1135062"/>
          </a:xfrm>
          <a:prstGeom prst="rect">
            <a:avLst/>
          </a:prstGeom>
          <a:noFill/>
          <a:ln w="9525">
            <a:noFill/>
            <a:miter lim="800000"/>
            <a:headEnd/>
            <a:tailEnd/>
          </a:ln>
          <a:effectLst/>
        </p:spPr>
        <p:txBody>
          <a:bodyPr lIns="92075" tIns="46038" rIns="92075" bIns="46038">
            <a:spAutoFit/>
          </a:bodyPr>
          <a:lstStyle/>
          <a:p>
            <a:pPr algn="ctr"/>
            <a:r>
              <a:rPr lang="tr-TR" sz="1800" b="1">
                <a:solidFill>
                  <a:srgbClr val="000000"/>
                </a:solidFill>
                <a:effectLst/>
                <a:latin typeface="Courier New" pitchFamily="49" charset="0"/>
              </a:rPr>
              <a:t>5  HAVING    SUM(sal)&gt;5000</a:t>
            </a:r>
          </a:p>
          <a:p>
            <a:pPr algn="ctr">
              <a:lnSpc>
                <a:spcPct val="120000"/>
              </a:lnSpc>
              <a:spcBef>
                <a:spcPct val="60000"/>
              </a:spcBef>
            </a:pPr>
            <a:endParaRPr lang="tr-TR" sz="1800" b="1">
              <a:solidFill>
                <a:srgbClr val="000000"/>
              </a:solidFill>
              <a:effectLst/>
              <a:latin typeface="Courier New" pitchFamily="49" charset="0"/>
            </a:endParaRPr>
          </a:p>
        </p:txBody>
      </p:sp>
      <p:sp>
        <p:nvSpPr>
          <p:cNvPr id="2" name="Metin kutusu 1"/>
          <p:cNvSpPr txBox="1"/>
          <p:nvPr/>
        </p:nvSpPr>
        <p:spPr>
          <a:xfrm>
            <a:off x="884238" y="5410626"/>
            <a:ext cx="7750174" cy="830997"/>
          </a:xfrm>
          <a:prstGeom prst="rect">
            <a:avLst/>
          </a:prstGeom>
          <a:noFill/>
        </p:spPr>
        <p:txBody>
          <a:bodyPr wrap="square" rtlCol="0">
            <a:spAutoFit/>
          </a:bodyPr>
          <a:lstStyle/>
          <a:p>
            <a:r>
              <a:rPr lang="tr-TR" b="1" dirty="0" err="1"/>
              <a:t>Job</a:t>
            </a:r>
            <a:r>
              <a:rPr lang="tr-TR" b="1" dirty="0"/>
              <a:t> </a:t>
            </a:r>
            <a:r>
              <a:rPr lang="tr-TR" b="1" dirty="0" err="1"/>
              <a:t>title</a:t>
            </a:r>
            <a:r>
              <a:rPr lang="tr-TR" b="1" dirty="0"/>
              <a:t> </a:t>
            </a:r>
            <a:r>
              <a:rPr lang="tr-TR" b="1" dirty="0" err="1"/>
              <a:t>and</a:t>
            </a:r>
            <a:r>
              <a:rPr lang="tr-TR" b="1" dirty="0"/>
              <a:t> total </a:t>
            </a:r>
            <a:r>
              <a:rPr lang="tr-TR" b="1" dirty="0" err="1"/>
              <a:t>monthly</a:t>
            </a:r>
            <a:r>
              <a:rPr lang="tr-TR" b="1" dirty="0"/>
              <a:t> </a:t>
            </a:r>
            <a:r>
              <a:rPr lang="tr-TR" b="1" dirty="0" err="1"/>
              <a:t>salary</a:t>
            </a:r>
            <a:r>
              <a:rPr lang="tr-TR" b="1" dirty="0"/>
              <a:t> </a:t>
            </a:r>
            <a:r>
              <a:rPr lang="tr-TR" b="1" dirty="0" err="1"/>
              <a:t>for</a:t>
            </a:r>
            <a:r>
              <a:rPr lang="tr-TR" b="1" dirty="0"/>
              <a:t> </a:t>
            </a:r>
            <a:r>
              <a:rPr lang="tr-TR" b="1" dirty="0" err="1"/>
              <a:t>each</a:t>
            </a:r>
            <a:r>
              <a:rPr lang="tr-TR" b="1" dirty="0"/>
              <a:t> </a:t>
            </a:r>
            <a:r>
              <a:rPr lang="tr-TR" b="1" dirty="0" err="1"/>
              <a:t>job</a:t>
            </a:r>
            <a:r>
              <a:rPr lang="tr-TR" b="1" dirty="0"/>
              <a:t> </a:t>
            </a:r>
            <a:r>
              <a:rPr lang="tr-TR" b="1" dirty="0" err="1"/>
              <a:t>title</a:t>
            </a:r>
            <a:r>
              <a:rPr lang="tr-TR" b="1" dirty="0"/>
              <a:t> </a:t>
            </a:r>
            <a:r>
              <a:rPr lang="tr-TR" b="1" dirty="0" err="1"/>
              <a:t>with</a:t>
            </a:r>
            <a:r>
              <a:rPr lang="tr-TR" b="1" dirty="0"/>
              <a:t> a total </a:t>
            </a:r>
            <a:r>
              <a:rPr lang="tr-TR" b="1" dirty="0" err="1"/>
              <a:t>payroll</a:t>
            </a:r>
            <a:r>
              <a:rPr lang="tr-TR" b="1" dirty="0"/>
              <a:t> </a:t>
            </a:r>
            <a:r>
              <a:rPr lang="tr-TR" b="1" dirty="0" err="1"/>
              <a:t>exceeding</a:t>
            </a:r>
            <a:r>
              <a:rPr lang="tr-TR" b="1" dirty="0"/>
              <a:t> $5000</a:t>
            </a:r>
            <a:r>
              <a:rPr lang="tr-TR"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wipe(up)">
                                      <p:cBhvr>
                                        <p:cTn id="7" dur="500"/>
                                        <p:tgtEl>
                                          <p:spTgt spid="1710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1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73058"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59"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Nesting Group Functions</a:t>
            </a:r>
            <a:endParaRPr lang="tr-TR"/>
          </a:p>
        </p:txBody>
      </p:sp>
      <p:grpSp>
        <p:nvGrpSpPr>
          <p:cNvPr id="173061" name="Group 5"/>
          <p:cNvGrpSpPr>
            <a:grpSpLocks/>
          </p:cNvGrpSpPr>
          <p:nvPr/>
        </p:nvGrpSpPr>
        <p:grpSpPr bwMode="auto">
          <a:xfrm>
            <a:off x="976313" y="2506663"/>
            <a:ext cx="3767137" cy="2274887"/>
            <a:chOff x="615" y="1579"/>
            <a:chExt cx="2373" cy="1433"/>
          </a:xfrm>
        </p:grpSpPr>
        <p:sp>
          <p:nvSpPr>
            <p:cNvPr id="173062" name="Rectangle 6"/>
            <p:cNvSpPr>
              <a:spLocks noChangeArrowheads="1"/>
            </p:cNvSpPr>
            <p:nvPr/>
          </p:nvSpPr>
          <p:spPr bwMode="ltGray">
            <a:xfrm>
              <a:off x="1803" y="1579"/>
              <a:ext cx="1185" cy="19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73063" name="Rectangle 7"/>
            <p:cNvSpPr>
              <a:spLocks noChangeArrowheads="1"/>
            </p:cNvSpPr>
            <p:nvPr/>
          </p:nvSpPr>
          <p:spPr bwMode="ltGray">
            <a:xfrm>
              <a:off x="615" y="2431"/>
              <a:ext cx="1173" cy="58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73064" name="Rectangle 8"/>
          <p:cNvSpPr>
            <a:spLocks noChangeArrowheads="1"/>
          </p:cNvSpPr>
          <p:nvPr/>
        </p:nvSpPr>
        <p:spPr bwMode="blackWhite">
          <a:xfrm>
            <a:off x="952500" y="2333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max(avg(sal))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73065" name="Rectangle 9"/>
          <p:cNvSpPr>
            <a:spLocks noChangeArrowheads="1"/>
          </p:cNvSpPr>
          <p:nvPr/>
        </p:nvSpPr>
        <p:spPr bwMode="blackWhite">
          <a:xfrm>
            <a:off x="941388" y="37115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MAX(AVG(SAL))</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    2916.6667</a:t>
            </a:r>
          </a:p>
        </p:txBody>
      </p:sp>
      <p:sp>
        <p:nvSpPr>
          <p:cNvPr id="173066" name="Rectangle 10"/>
          <p:cNvSpPr>
            <a:spLocks noGrp="1" noChangeArrowheads="1"/>
          </p:cNvSpPr>
          <p:nvPr>
            <p:ph type="body" idx="1"/>
          </p:nvPr>
        </p:nvSpPr>
        <p:spPr>
          <a:xfrm>
            <a:off x="914400" y="1538288"/>
            <a:ext cx="7699375"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Display the maximum average salary. </a:t>
            </a:r>
          </a:p>
        </p:txBody>
      </p:sp>
      <p:grpSp>
        <p:nvGrpSpPr>
          <p:cNvPr id="173067" name="Group 11"/>
          <p:cNvGrpSpPr>
            <a:grpSpLocks/>
          </p:cNvGrpSpPr>
          <p:nvPr/>
        </p:nvGrpSpPr>
        <p:grpSpPr bwMode="auto">
          <a:xfrm>
            <a:off x="8386763" y="6324600"/>
            <a:ext cx="414337" cy="292100"/>
            <a:chOff x="5283" y="3984"/>
            <a:chExt cx="261" cy="184"/>
          </a:xfrm>
        </p:grpSpPr>
        <p:sp>
          <p:nvSpPr>
            <p:cNvPr id="17306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306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307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307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307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307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up)">
                                      <p:cBhvr>
                                        <p:cTn id="7" dur="500"/>
                                        <p:tgtEl>
                                          <p:spTgt spid="1730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3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2.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3.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4.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5.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8424E1D5221D604C976175B63B1801E1" ma:contentTypeVersion="10" ma:contentTypeDescription="Yeni belge oluşturun." ma:contentTypeScope="" ma:versionID="0a0b49bf1d3ca439cb8eb8ba659fc9b9">
  <xsd:schema xmlns:xsd="http://www.w3.org/2001/XMLSchema" xmlns:xs="http://www.w3.org/2001/XMLSchema" xmlns:p="http://schemas.microsoft.com/office/2006/metadata/properties" xmlns:ns2="3cab7a7b-c4e0-4bb3-af96-9bc4e9a87ac0" xmlns:ns3="cfe7a6bb-a6e6-4898-8a26-87677ec461a0" targetNamespace="http://schemas.microsoft.com/office/2006/metadata/properties" ma:root="true" ma:fieldsID="8ca560a58552a2874ea245c27afef6fd" ns2:_="" ns3:_="">
    <xsd:import namespace="3cab7a7b-c4e0-4bb3-af96-9bc4e9a87ac0"/>
    <xsd:import namespace="cfe7a6bb-a6e6-4898-8a26-87677ec461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ab7a7b-c4e0-4bb3-af96-9bc4e9a87a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Resim Etiketleri" ma:readOnly="false" ma:fieldId="{5cf76f15-5ced-4ddc-b409-7134ff3c332f}" ma:taxonomyMulti="true" ma:sspId="1add2b4c-a3eb-410e-847d-2572f33f79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e7a6bb-a6e6-4898-8a26-87677ec461a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645a9c-7977-468f-bea2-abc5f499b79f}" ma:internalName="TaxCatchAll" ma:showField="CatchAllData" ma:web="cfe7a6bb-a6e6-4898-8a26-87677ec461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cab7a7b-c4e0-4bb3-af96-9bc4e9a87ac0">
      <Terms xmlns="http://schemas.microsoft.com/office/infopath/2007/PartnerControls"/>
    </lcf76f155ced4ddcb4097134ff3c332f>
    <TaxCatchAll xmlns="cfe7a6bb-a6e6-4898-8a26-87677ec461a0" xsi:nil="true"/>
  </documentManagement>
</p:properties>
</file>

<file path=customXml/itemProps1.xml><?xml version="1.0" encoding="utf-8"?>
<ds:datastoreItem xmlns:ds="http://schemas.openxmlformats.org/officeDocument/2006/customXml" ds:itemID="{B3B8F5A5-B8EC-4E0B-8866-967F471F979B}"/>
</file>

<file path=customXml/itemProps2.xml><?xml version="1.0" encoding="utf-8"?>
<ds:datastoreItem xmlns:ds="http://schemas.openxmlformats.org/officeDocument/2006/customXml" ds:itemID="{78CD85FD-F02F-4872-BE50-2FD015C146F9}"/>
</file>

<file path=customXml/itemProps3.xml><?xml version="1.0" encoding="utf-8"?>
<ds:datastoreItem xmlns:ds="http://schemas.openxmlformats.org/officeDocument/2006/customXml" ds:itemID="{8AE56988-75DF-483F-9493-A056517AF46C}"/>
</file>

<file path=docProps/app.xml><?xml version="1.0" encoding="utf-8"?>
<Properties xmlns="http://schemas.openxmlformats.org/officeDocument/2006/extended-properties" xmlns:vt="http://schemas.openxmlformats.org/officeDocument/2006/docPropsVTypes">
  <TotalTime>8067</TotalTime>
  <Words>14974</Words>
  <Application>Microsoft Office PowerPoint</Application>
  <PresentationFormat>Ekran Gösterisi (4:3)</PresentationFormat>
  <Paragraphs>2338</Paragraphs>
  <Slides>95</Slides>
  <Notes>86</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95</vt:i4>
      </vt:variant>
    </vt:vector>
  </HeadingPairs>
  <TitlesOfParts>
    <vt:vector size="101" baseType="lpstr">
      <vt:lpstr>Arial</vt:lpstr>
      <vt:lpstr>Courier New</vt:lpstr>
      <vt:lpstr>Times</vt:lpstr>
      <vt:lpstr>Times New Roman</vt:lpstr>
      <vt:lpstr>Default Design</vt:lpstr>
      <vt:lpstr>Document</vt:lpstr>
      <vt:lpstr>SQL  </vt:lpstr>
      <vt:lpstr>Table Structure Example</vt:lpstr>
      <vt:lpstr>1- Writing Basic  SQL Statements</vt:lpstr>
      <vt:lpstr>Capabilities of SQL SELECT Statements</vt:lpstr>
      <vt:lpstr>Basic SELECT Statement</vt:lpstr>
      <vt:lpstr>Selecting All Columns</vt:lpstr>
      <vt:lpstr>Selecting Specific Columns</vt:lpstr>
      <vt:lpstr>Using Arithmetic Operators</vt:lpstr>
      <vt:lpstr>Operator Precedence</vt:lpstr>
      <vt:lpstr>Using Parentheses</vt:lpstr>
      <vt:lpstr>Defining a Null Value</vt:lpstr>
      <vt:lpstr>Null Values  in Arithmetic Expressions</vt:lpstr>
      <vt:lpstr>Using Column Aliases</vt:lpstr>
      <vt:lpstr>Duplicate Rows</vt:lpstr>
      <vt:lpstr>Eliminating Duplicate Rows</vt:lpstr>
      <vt:lpstr>Exercise 1</vt:lpstr>
      <vt:lpstr>Solution 1</vt:lpstr>
      <vt:lpstr>Exercise 2</vt:lpstr>
      <vt:lpstr>Solution 2</vt:lpstr>
      <vt:lpstr>2- Restricting and Sorting Data</vt:lpstr>
      <vt:lpstr>Limiting Rows Using a Selection</vt:lpstr>
      <vt:lpstr>Limiting Rows Selected</vt:lpstr>
      <vt:lpstr>Using the WHERE Clause</vt:lpstr>
      <vt:lpstr>Character Strings and Dates</vt:lpstr>
      <vt:lpstr>Using the Comparison Operators</vt:lpstr>
      <vt:lpstr>Other Comparison Operators</vt:lpstr>
      <vt:lpstr>Using the BETWEEN Operator</vt:lpstr>
      <vt:lpstr>Using the IN Operator</vt:lpstr>
      <vt:lpstr>Using the LIKE Operator</vt:lpstr>
      <vt:lpstr>Using the LIKE Operator</vt:lpstr>
      <vt:lpstr>Using the IS NULL Operator</vt:lpstr>
      <vt:lpstr>Logical Operators</vt:lpstr>
      <vt:lpstr>Using the AND Operator</vt:lpstr>
      <vt:lpstr>Using the OR Operator</vt:lpstr>
      <vt:lpstr>Using the NOT Operator</vt:lpstr>
      <vt:lpstr>ORDER BY Clause</vt:lpstr>
      <vt:lpstr>Sorting in Descending Order</vt:lpstr>
      <vt:lpstr>Sorting by Column Alias</vt:lpstr>
      <vt:lpstr>Sorting by Multiple Columns</vt:lpstr>
      <vt:lpstr>Exercise 3</vt:lpstr>
      <vt:lpstr>Solution 3</vt:lpstr>
      <vt:lpstr>Exercise 4</vt:lpstr>
      <vt:lpstr>Solution 4</vt:lpstr>
      <vt:lpstr>Exercise 5</vt:lpstr>
      <vt:lpstr>Solution 5</vt:lpstr>
      <vt:lpstr>3- Single-Row Functions</vt:lpstr>
      <vt:lpstr>Using Case Conversion Functions</vt:lpstr>
      <vt:lpstr>Using the Character Manipulation Functions</vt:lpstr>
      <vt:lpstr>Using Arithmetic Operators with Dates</vt:lpstr>
      <vt:lpstr>4- Displaying Data  from Multiple Tables</vt:lpstr>
      <vt:lpstr>Obtaining Data from Multiple Tables</vt:lpstr>
      <vt:lpstr>What Is a Join?</vt:lpstr>
      <vt:lpstr>What Is an Equijoin? </vt:lpstr>
      <vt:lpstr>Retrieving Records  with Equijoins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Self Joins</vt:lpstr>
      <vt:lpstr>Joining a Table to Itself</vt:lpstr>
      <vt:lpstr>Exercise 6</vt:lpstr>
      <vt:lpstr>Exercise 6</vt:lpstr>
      <vt:lpstr>Solution 6</vt:lpstr>
      <vt:lpstr>Exercise 7</vt:lpstr>
      <vt:lpstr>Exercise 7</vt:lpstr>
      <vt:lpstr>Solution 7</vt:lpstr>
      <vt:lpstr>5- Aggregating Data  Using Group Functions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Exercise 8</vt:lpstr>
      <vt:lpstr>Solution 8</vt:lpstr>
      <vt:lpstr>Exercise 9</vt:lpstr>
      <vt:lpstr>Solution 9</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Excluding Group Results</vt:lpstr>
      <vt:lpstr>Excluding Group Results: HAVING Clause</vt:lpstr>
      <vt:lpstr>Using the HAVING Clause</vt:lpstr>
      <vt:lpstr>Using the HAVING Clause</vt:lpstr>
      <vt:lpstr>Nesting Group Functions</vt:lpstr>
    </vt:vector>
  </TitlesOfParts>
  <Company>iyte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Yok</dc:title>
  <dc:creator>PC25</dc:creator>
  <cp:lastModifiedBy>LEYLA TEKIN</cp:lastModifiedBy>
  <cp:revision>327</cp:revision>
  <dcterms:created xsi:type="dcterms:W3CDTF">2002-02-01T08:45:08Z</dcterms:created>
  <dcterms:modified xsi:type="dcterms:W3CDTF">2022-10-31T19:24:51Z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0x0101008424E1D5221D604C976175B63B1801E1</vt:lpwstr>
  </property>
</Properties>
</file>