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Inter Bold" charset="1" panose="020B0802030000000004"/>
      <p:regular r:id="rId12"/>
    </p:embeddedFont>
    <p:embeddedFont>
      <p:font typeface="Open Sans Bold" charset="1" panose="020B0806030504020204"/>
      <p:regular r:id="rId13"/>
    </p:embeddedFont>
    <p:embeddedFont>
      <p:font typeface="Open Sans" charset="1" panose="020B060603050402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222" r="0" b="-2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117905" y="-882595"/>
            <a:ext cx="12052190" cy="12052190"/>
          </a:xfrm>
          <a:custGeom>
            <a:avLst/>
            <a:gdLst/>
            <a:ahLst/>
            <a:cxnLst/>
            <a:rect r="r" b="b" t="t" l="l"/>
            <a:pathLst>
              <a:path h="12052190" w="12052190">
                <a:moveTo>
                  <a:pt x="0" y="0"/>
                </a:moveTo>
                <a:lnTo>
                  <a:pt x="12052190" y="0"/>
                </a:lnTo>
                <a:lnTo>
                  <a:pt x="12052190" y="12052190"/>
                </a:lnTo>
                <a:lnTo>
                  <a:pt x="0" y="120521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167998" y="1476954"/>
            <a:ext cx="1952004" cy="1609820"/>
          </a:xfrm>
          <a:custGeom>
            <a:avLst/>
            <a:gdLst/>
            <a:ahLst/>
            <a:cxnLst/>
            <a:rect r="r" b="b" t="t" l="l"/>
            <a:pathLst>
              <a:path h="1609820" w="1952004">
                <a:moveTo>
                  <a:pt x="0" y="0"/>
                </a:moveTo>
                <a:lnTo>
                  <a:pt x="1952004" y="0"/>
                </a:lnTo>
                <a:lnTo>
                  <a:pt x="1952004" y="1609820"/>
                </a:lnTo>
                <a:lnTo>
                  <a:pt x="0" y="16098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936934" y="3033001"/>
            <a:ext cx="10414132" cy="2484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85"/>
              </a:lnSpc>
              <a:spcBef>
                <a:spcPct val="0"/>
              </a:spcBef>
            </a:pPr>
            <a:r>
              <a:rPr lang="en-US" sz="14561">
                <a:solidFill>
                  <a:srgbClr val="FFFFFF"/>
                </a:solidFill>
                <a:latin typeface="Inter Bold"/>
              </a:rPr>
              <a:t>ADA 442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829615" y="5670079"/>
            <a:ext cx="6628770" cy="629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 spc="1380">
                <a:solidFill>
                  <a:srgbClr val="FFFFFF"/>
                </a:solidFill>
                <a:latin typeface="Open Sans Bold"/>
              </a:rPr>
              <a:t>FINAL PROJECT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-1028700" y="4114800"/>
            <a:ext cx="2057400" cy="20574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>
                <a:alpha val="14902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256070" y="4114800"/>
            <a:ext cx="2057400" cy="205740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>
                <a:alpha val="14902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396669" y="9330590"/>
            <a:ext cx="493458" cy="493458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4B694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7396669" y="9475719"/>
            <a:ext cx="493458" cy="17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FFFFFF"/>
                </a:solidFill>
                <a:latin typeface="Open Sans"/>
              </a:rPr>
              <a:t>01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360955" y="6766832"/>
            <a:ext cx="7800420" cy="2369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699" spc="1007">
                <a:solidFill>
                  <a:srgbClr val="FFFFFF"/>
                </a:solidFill>
                <a:latin typeface="Open Sans Bold"/>
              </a:rPr>
              <a:t>CEREN ÖZDOĞAN</a:t>
            </a:r>
          </a:p>
          <a:p>
            <a:pPr algn="ctr">
              <a:lnSpc>
                <a:spcPts val="3779"/>
              </a:lnSpc>
            </a:pPr>
            <a:r>
              <a:rPr lang="en-US" sz="2699" spc="1007">
                <a:solidFill>
                  <a:srgbClr val="FFFFFF"/>
                </a:solidFill>
                <a:latin typeface="Open Sans Bold"/>
              </a:rPr>
              <a:t>Murat Kaan Gökyıldız</a:t>
            </a:r>
          </a:p>
          <a:p>
            <a:pPr algn="ctr">
              <a:lnSpc>
                <a:spcPts val="3779"/>
              </a:lnSpc>
            </a:pPr>
            <a:r>
              <a:rPr lang="en-US" sz="2699" spc="1007">
                <a:solidFill>
                  <a:srgbClr val="FFFFFF"/>
                </a:solidFill>
                <a:latin typeface="Open Sans Bold"/>
              </a:rPr>
              <a:t>Orkun Erdoğan</a:t>
            </a:r>
          </a:p>
          <a:p>
            <a:pPr algn="ctr">
              <a:lnSpc>
                <a:spcPts val="3779"/>
              </a:lnSpc>
            </a:pPr>
            <a:r>
              <a:rPr lang="en-US" sz="2699" spc="1007">
                <a:solidFill>
                  <a:srgbClr val="FFFFFF"/>
                </a:solidFill>
                <a:latin typeface="Open Sans Bold"/>
              </a:rPr>
              <a:t>Alp Es</a:t>
            </a:r>
          </a:p>
          <a:p>
            <a:pPr algn="ctr">
              <a:lnSpc>
                <a:spcPts val="37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999687"/>
            <a:ext cx="18288000" cy="8287313"/>
            <a:chOff x="0" y="0"/>
            <a:chExt cx="4816593" cy="21826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182667"/>
            </a:xfrm>
            <a:custGeom>
              <a:avLst/>
              <a:gdLst/>
              <a:ahLst/>
              <a:cxnLst/>
              <a:rect r="r" b="b" t="t" l="l"/>
              <a:pathLst>
                <a:path h="218266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182667"/>
                  </a:lnTo>
                  <a:lnTo>
                    <a:pt x="0" y="2182667"/>
                  </a:lnTo>
                  <a:close/>
                </a:path>
              </a:pathLst>
            </a:custGeom>
            <a:solidFill>
              <a:srgbClr val="02213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816593" cy="2211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64553" y="614644"/>
            <a:ext cx="2251187" cy="502749"/>
            <a:chOff x="0" y="0"/>
            <a:chExt cx="1819761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19761" cy="406400"/>
            </a:xfrm>
            <a:custGeom>
              <a:avLst/>
              <a:gdLst/>
              <a:ahLst/>
              <a:cxnLst/>
              <a:rect r="r" b="b" t="t" l="l"/>
              <a:pathLst>
                <a:path h="406400" w="1819761">
                  <a:moveTo>
                    <a:pt x="1616561" y="0"/>
                  </a:moveTo>
                  <a:cubicBezTo>
                    <a:pt x="1728785" y="0"/>
                    <a:pt x="1819761" y="90976"/>
                    <a:pt x="1819761" y="203200"/>
                  </a:cubicBezTo>
                  <a:cubicBezTo>
                    <a:pt x="1819761" y="315424"/>
                    <a:pt x="1728785" y="406400"/>
                    <a:pt x="161656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94B69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1819761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396669" y="9330590"/>
            <a:ext cx="493458" cy="49345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4B69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7396669" y="9475719"/>
            <a:ext cx="493458" cy="17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FFFFFF"/>
                </a:solidFill>
                <a:latin typeface="Open Sans"/>
              </a:rPr>
              <a:t>02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59659" y="413263"/>
            <a:ext cx="12893695" cy="867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20"/>
              </a:lnSpc>
            </a:pPr>
            <a:r>
              <a:rPr lang="en-US" sz="5500">
                <a:solidFill>
                  <a:srgbClr val="000000"/>
                </a:solidFill>
                <a:latin typeface="Inter Bold"/>
              </a:rPr>
              <a:t> Data Preprocessing and Balancing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61041" y="5105400"/>
            <a:ext cx="8814833" cy="1850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7111" indent="-233555" lvl="1">
              <a:lnSpc>
                <a:spcPts val="3028"/>
              </a:lnSpc>
              <a:buFont typeface="Arial"/>
              <a:buChar char="•"/>
            </a:pPr>
            <a:r>
              <a:rPr lang="en-US" sz="2163">
                <a:solidFill>
                  <a:srgbClr val="FFFFFF"/>
                </a:solidFill>
                <a:latin typeface="Open Sans"/>
              </a:rPr>
              <a:t>Checked for duplicate and null values; none were found.</a:t>
            </a:r>
          </a:p>
          <a:p>
            <a:pPr algn="l" marL="467111" indent="-233555" lvl="1">
              <a:lnSpc>
                <a:spcPts val="3028"/>
              </a:lnSpc>
              <a:buFont typeface="Arial"/>
              <a:buChar char="•"/>
            </a:pPr>
            <a:r>
              <a:rPr lang="en-US" sz="2163">
                <a:solidFill>
                  <a:srgbClr val="FFFFFF"/>
                </a:solidFill>
                <a:latin typeface="Open Sans"/>
              </a:rPr>
              <a:t>Applied one-hot encoding for categorical data.</a:t>
            </a:r>
          </a:p>
          <a:p>
            <a:pPr algn="l" marL="467111" indent="-233555" lvl="1">
              <a:lnSpc>
                <a:spcPts val="3028"/>
              </a:lnSpc>
              <a:buFont typeface="Arial"/>
              <a:buChar char="•"/>
            </a:pPr>
            <a:r>
              <a:rPr lang="en-US" sz="2163">
                <a:solidFill>
                  <a:srgbClr val="FFFFFF"/>
                </a:solidFill>
                <a:latin typeface="Open Sans"/>
              </a:rPr>
              <a:t>Used ordinal encoding for month and day values.</a:t>
            </a:r>
          </a:p>
          <a:p>
            <a:pPr algn="l" marL="467111" indent="-233555" lvl="1">
              <a:lnSpc>
                <a:spcPts val="3028"/>
              </a:lnSpc>
              <a:buFont typeface="Arial"/>
              <a:buChar char="•"/>
            </a:pPr>
            <a:r>
              <a:rPr lang="en-US" sz="2163">
                <a:solidFill>
                  <a:srgbClr val="FFFFFF"/>
                </a:solidFill>
                <a:latin typeface="Open Sans"/>
              </a:rPr>
              <a:t>Standard scaling for numerical values.</a:t>
            </a:r>
          </a:p>
          <a:p>
            <a:pPr algn="l">
              <a:lnSpc>
                <a:spcPts val="3028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4359802"/>
            <a:ext cx="3062954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94B694"/>
                </a:solidFill>
                <a:latin typeface="Open Sans Bold"/>
              </a:rPr>
              <a:t>Data Preprocessing: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115455" y="5105400"/>
            <a:ext cx="7306023" cy="1888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6344" indent="-233172" lvl="1">
              <a:lnSpc>
                <a:spcPts val="3024"/>
              </a:lnSpc>
              <a:buFont typeface="Arial"/>
              <a:buChar char="•"/>
            </a:pPr>
            <a:r>
              <a:rPr lang="en-US" sz="2160">
                <a:solidFill>
                  <a:srgbClr val="FFFFFF"/>
                </a:solidFill>
                <a:latin typeface="Open Sans"/>
              </a:rPr>
              <a:t>Addressed imbalance between 'yes' and 'no' responses to prevent model bias.</a:t>
            </a:r>
          </a:p>
          <a:p>
            <a:pPr algn="l" marL="466344" indent="-233172" lvl="1">
              <a:lnSpc>
                <a:spcPts val="3024"/>
              </a:lnSpc>
              <a:buFont typeface="Arial"/>
              <a:buChar char="•"/>
            </a:pPr>
            <a:r>
              <a:rPr lang="en-US" sz="2160">
                <a:solidFill>
                  <a:srgbClr val="FFFFFF"/>
                </a:solidFill>
                <a:latin typeface="Open Sans"/>
              </a:rPr>
              <a:t>Created a balanced dataset named data_oversampled.</a:t>
            </a:r>
          </a:p>
          <a:p>
            <a:pPr algn="l">
              <a:lnSpc>
                <a:spcPts val="3024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866521" y="2398799"/>
            <a:ext cx="16554957" cy="1071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8412" indent="-224206" lvl="1">
              <a:lnSpc>
                <a:spcPts val="2907"/>
              </a:lnSpc>
              <a:buFont typeface="Arial"/>
              <a:buChar char="•"/>
            </a:pPr>
            <a:r>
              <a:rPr lang="en-US" sz="2076">
                <a:solidFill>
                  <a:srgbClr val="FFFFFF"/>
                </a:solidFill>
                <a:latin typeface="Open Sans"/>
              </a:rPr>
              <a:t>The dataset contains data from a marketing campaign of a bank, aimed at selling additional bank products to existing customers.</a:t>
            </a:r>
          </a:p>
          <a:p>
            <a:pPr algn="l" marL="448412" indent="-224206" lvl="1">
              <a:lnSpc>
                <a:spcPts val="2907"/>
              </a:lnSpc>
              <a:spcBef>
                <a:spcPct val="0"/>
              </a:spcBef>
              <a:buFont typeface="Arial"/>
              <a:buChar char="•"/>
            </a:pPr>
            <a:r>
              <a:rPr lang="en-US" sz="2076">
                <a:solidFill>
                  <a:srgbClr val="FFFFFF"/>
                </a:solidFill>
                <a:latin typeface="Open Sans"/>
              </a:rPr>
              <a:t>It includes 4119 entries and 21 columns.</a:t>
            </a:r>
          </a:p>
          <a:p>
            <a:pPr algn="l">
              <a:lnSpc>
                <a:spcPts val="2907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0115455" y="4359802"/>
            <a:ext cx="3062954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94B694"/>
                </a:solidFill>
                <a:latin typeface="Open Sans Bold"/>
              </a:rPr>
              <a:t>Data Balancing: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8191918" cy="3681759"/>
            <a:chOff x="0" y="0"/>
            <a:chExt cx="2157542" cy="9696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57542" cy="969682"/>
            </a:xfrm>
            <a:custGeom>
              <a:avLst/>
              <a:gdLst/>
              <a:ahLst/>
              <a:cxnLst/>
              <a:rect r="r" b="b" t="t" l="l"/>
              <a:pathLst>
                <a:path h="969682" w="2157542">
                  <a:moveTo>
                    <a:pt x="0" y="0"/>
                  </a:moveTo>
                  <a:lnTo>
                    <a:pt x="2157542" y="0"/>
                  </a:lnTo>
                  <a:lnTo>
                    <a:pt x="2157542" y="969682"/>
                  </a:lnTo>
                  <a:lnTo>
                    <a:pt x="0" y="969682"/>
                  </a:lnTo>
                  <a:close/>
                </a:path>
              </a:pathLst>
            </a:custGeom>
            <a:solidFill>
              <a:srgbClr val="02213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2157542" cy="9982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64553" y="363269"/>
            <a:ext cx="2251187" cy="502749"/>
            <a:chOff x="0" y="0"/>
            <a:chExt cx="1819761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19761" cy="406400"/>
            </a:xfrm>
            <a:custGeom>
              <a:avLst/>
              <a:gdLst/>
              <a:ahLst/>
              <a:cxnLst/>
              <a:rect r="r" b="b" t="t" l="l"/>
              <a:pathLst>
                <a:path h="406400" w="1819761">
                  <a:moveTo>
                    <a:pt x="1616561" y="0"/>
                  </a:moveTo>
                  <a:cubicBezTo>
                    <a:pt x="1728785" y="0"/>
                    <a:pt x="1819761" y="90976"/>
                    <a:pt x="1819761" y="203200"/>
                  </a:cubicBezTo>
                  <a:cubicBezTo>
                    <a:pt x="1819761" y="315424"/>
                    <a:pt x="1728785" y="406400"/>
                    <a:pt x="161656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94B69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1819761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396669" y="9330590"/>
            <a:ext cx="493458" cy="49345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4B69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7396669" y="9475719"/>
            <a:ext cx="493458" cy="17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FFFFFF"/>
                </a:solidFill>
                <a:latin typeface="Open Sans"/>
              </a:rPr>
              <a:t>03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0" y="3966453"/>
            <a:ext cx="8191918" cy="6296482"/>
            <a:chOff x="0" y="0"/>
            <a:chExt cx="10922557" cy="8395309"/>
          </a:xfrm>
        </p:grpSpPr>
        <p:pic>
          <p:nvPicPr>
            <p:cNvPr name="Picture 13" id="13"/>
            <p:cNvPicPr>
              <a:picLocks noChangeAspect="true"/>
            </p:cNvPicPr>
            <p:nvPr/>
          </p:nvPicPr>
          <p:blipFill>
            <a:blip r:embed="rId2"/>
            <a:srcRect l="5210" t="0" r="21714" b="0"/>
            <a:stretch>
              <a:fillRect/>
            </a:stretch>
          </p:blipFill>
          <p:spPr>
            <a:xfrm flipH="false" flipV="false">
              <a:off x="0" y="0"/>
              <a:ext cx="10922557" cy="8395309"/>
            </a:xfrm>
            <a:prstGeom prst="rect">
              <a:avLst/>
            </a:prstGeom>
          </p:spPr>
        </p:pic>
      </p:grpSp>
      <p:grpSp>
        <p:nvGrpSpPr>
          <p:cNvPr name="Group 14" id="14"/>
          <p:cNvGrpSpPr/>
          <p:nvPr/>
        </p:nvGrpSpPr>
        <p:grpSpPr>
          <a:xfrm rot="0">
            <a:off x="9779247" y="1995386"/>
            <a:ext cx="1136375" cy="76973"/>
            <a:chOff x="0" y="0"/>
            <a:chExt cx="299292" cy="2027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99292" cy="20273"/>
            </a:xfrm>
            <a:custGeom>
              <a:avLst/>
              <a:gdLst/>
              <a:ahLst/>
              <a:cxnLst/>
              <a:rect r="r" b="b" t="t" l="l"/>
              <a:pathLst>
                <a:path h="20273" w="299292">
                  <a:moveTo>
                    <a:pt x="10136" y="0"/>
                  </a:moveTo>
                  <a:lnTo>
                    <a:pt x="289156" y="0"/>
                  </a:lnTo>
                  <a:cubicBezTo>
                    <a:pt x="294754" y="0"/>
                    <a:pt x="299292" y="4538"/>
                    <a:pt x="299292" y="10136"/>
                  </a:cubicBezTo>
                  <a:lnTo>
                    <a:pt x="299292" y="10136"/>
                  </a:lnTo>
                  <a:cubicBezTo>
                    <a:pt x="299292" y="15734"/>
                    <a:pt x="294754" y="20273"/>
                    <a:pt x="289156" y="20273"/>
                  </a:cubicBezTo>
                  <a:lnTo>
                    <a:pt x="10136" y="20273"/>
                  </a:lnTo>
                  <a:cubicBezTo>
                    <a:pt x="4538" y="20273"/>
                    <a:pt x="0" y="15734"/>
                    <a:pt x="0" y="10136"/>
                  </a:cubicBezTo>
                  <a:lnTo>
                    <a:pt x="0" y="10136"/>
                  </a:lnTo>
                  <a:cubicBezTo>
                    <a:pt x="0" y="4538"/>
                    <a:pt x="4538" y="0"/>
                    <a:pt x="10136" y="0"/>
                  </a:cubicBezTo>
                  <a:close/>
                </a:path>
              </a:pathLst>
            </a:custGeom>
            <a:solidFill>
              <a:srgbClr val="94B69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299292" cy="488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972013" y="1995386"/>
            <a:ext cx="251419" cy="76973"/>
            <a:chOff x="0" y="0"/>
            <a:chExt cx="66217" cy="2027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6217" cy="20273"/>
            </a:xfrm>
            <a:custGeom>
              <a:avLst/>
              <a:gdLst/>
              <a:ahLst/>
              <a:cxnLst/>
              <a:rect r="r" b="b" t="t" l="l"/>
              <a:pathLst>
                <a:path h="20273" w="66217">
                  <a:moveTo>
                    <a:pt x="10136" y="0"/>
                  </a:moveTo>
                  <a:lnTo>
                    <a:pt x="56081" y="0"/>
                  </a:lnTo>
                  <a:cubicBezTo>
                    <a:pt x="61679" y="0"/>
                    <a:pt x="66217" y="4538"/>
                    <a:pt x="66217" y="10136"/>
                  </a:cubicBezTo>
                  <a:lnTo>
                    <a:pt x="66217" y="10136"/>
                  </a:lnTo>
                  <a:cubicBezTo>
                    <a:pt x="66217" y="15734"/>
                    <a:pt x="61679" y="20273"/>
                    <a:pt x="56081" y="20273"/>
                  </a:cubicBezTo>
                  <a:lnTo>
                    <a:pt x="10136" y="20273"/>
                  </a:lnTo>
                  <a:cubicBezTo>
                    <a:pt x="4538" y="20273"/>
                    <a:pt x="0" y="15734"/>
                    <a:pt x="0" y="10136"/>
                  </a:cubicBezTo>
                  <a:lnTo>
                    <a:pt x="0" y="10136"/>
                  </a:lnTo>
                  <a:cubicBezTo>
                    <a:pt x="0" y="4538"/>
                    <a:pt x="4538" y="0"/>
                    <a:pt x="10136" y="0"/>
                  </a:cubicBezTo>
                  <a:close/>
                </a:path>
              </a:pathLst>
            </a:custGeom>
            <a:solidFill>
              <a:srgbClr val="94B694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66217" cy="488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861041" y="1293081"/>
            <a:ext cx="7010863" cy="1453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4"/>
              </a:lnSpc>
            </a:pPr>
            <a:r>
              <a:rPr lang="en-US" sz="4600">
                <a:solidFill>
                  <a:srgbClr val="FFFFFF"/>
                </a:solidFill>
                <a:latin typeface="Inter Bold"/>
              </a:rPr>
              <a:t> Feature Selection </a:t>
            </a:r>
          </a:p>
          <a:p>
            <a:pPr algn="l">
              <a:lnSpc>
                <a:spcPts val="5704"/>
              </a:lnSpc>
            </a:pPr>
            <a:r>
              <a:rPr lang="en-US" sz="4600">
                <a:solidFill>
                  <a:srgbClr val="FFFFFF"/>
                </a:solidFill>
                <a:latin typeface="Inter Bold"/>
              </a:rPr>
              <a:t>and Dataset Splitting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144000" y="5518808"/>
            <a:ext cx="3062954" cy="389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94B694"/>
                </a:solidFill>
                <a:latin typeface="Open Sans Bold"/>
              </a:rPr>
              <a:t>Dataset Splitting: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144000" y="2698463"/>
            <a:ext cx="3062954" cy="389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94B694"/>
                </a:solidFill>
                <a:latin typeface="Open Sans Bold"/>
              </a:rPr>
              <a:t>Feature Selection: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144000" y="3544101"/>
            <a:ext cx="8814833" cy="1888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7112" indent="-233556" lvl="1">
              <a:lnSpc>
                <a:spcPts val="3028"/>
              </a:lnSpc>
              <a:buFont typeface="Arial"/>
              <a:buChar char="•"/>
            </a:pPr>
            <a:r>
              <a:rPr lang="en-US" sz="2163">
                <a:solidFill>
                  <a:srgbClr val="000000"/>
                </a:solidFill>
                <a:latin typeface="Open Sans"/>
              </a:rPr>
              <a:t>Dropped the target column 'y' to prepare data for model training.</a:t>
            </a:r>
          </a:p>
          <a:p>
            <a:pPr algn="l" marL="467112" indent="-233556" lvl="1">
              <a:lnSpc>
                <a:spcPts val="3028"/>
              </a:lnSpc>
              <a:buFont typeface="Arial"/>
              <a:buChar char="•"/>
            </a:pPr>
            <a:r>
              <a:rPr lang="en-US" sz="2163">
                <a:solidFill>
                  <a:srgbClr val="000000"/>
                </a:solidFill>
                <a:latin typeface="Open Sans"/>
              </a:rPr>
              <a:t>Ensured equal distribution of 'yes' and 'no' classes after balancing.</a:t>
            </a:r>
          </a:p>
          <a:p>
            <a:pPr algn="l">
              <a:lnSpc>
                <a:spcPts val="3028"/>
              </a:lnSpc>
              <a:spcBef>
                <a:spcPct val="0"/>
              </a:spcBef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9075294" y="6117515"/>
            <a:ext cx="8814833" cy="1126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8"/>
              </a:lnSpc>
            </a:pPr>
          </a:p>
          <a:p>
            <a:pPr algn="l" marL="467112" indent="-233556" lvl="1">
              <a:lnSpc>
                <a:spcPts val="3028"/>
              </a:lnSpc>
              <a:buFont typeface="Arial"/>
              <a:buChar char="•"/>
            </a:pPr>
            <a:r>
              <a:rPr lang="en-US" sz="2163">
                <a:solidFill>
                  <a:srgbClr val="000000"/>
                </a:solidFill>
                <a:latin typeface="Open Sans"/>
              </a:rPr>
              <a:t>Divided the dataset into training and test sets with a 70:30 ratio.</a:t>
            </a:r>
          </a:p>
          <a:p>
            <a:pPr algn="l">
              <a:lnSpc>
                <a:spcPts val="302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999687"/>
            <a:ext cx="18288000" cy="8287313"/>
            <a:chOff x="0" y="0"/>
            <a:chExt cx="4816593" cy="21826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182667"/>
            </a:xfrm>
            <a:custGeom>
              <a:avLst/>
              <a:gdLst/>
              <a:ahLst/>
              <a:cxnLst/>
              <a:rect r="r" b="b" t="t" l="l"/>
              <a:pathLst>
                <a:path h="218266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182667"/>
                  </a:lnTo>
                  <a:lnTo>
                    <a:pt x="0" y="2182667"/>
                  </a:lnTo>
                  <a:close/>
                </a:path>
              </a:pathLst>
            </a:custGeom>
            <a:solidFill>
              <a:srgbClr val="02213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816593" cy="2211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64553" y="614644"/>
            <a:ext cx="2251187" cy="502749"/>
            <a:chOff x="0" y="0"/>
            <a:chExt cx="1819761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19761" cy="406400"/>
            </a:xfrm>
            <a:custGeom>
              <a:avLst/>
              <a:gdLst/>
              <a:ahLst/>
              <a:cxnLst/>
              <a:rect r="r" b="b" t="t" l="l"/>
              <a:pathLst>
                <a:path h="406400" w="1819761">
                  <a:moveTo>
                    <a:pt x="1616561" y="0"/>
                  </a:moveTo>
                  <a:cubicBezTo>
                    <a:pt x="1728785" y="0"/>
                    <a:pt x="1819761" y="90976"/>
                    <a:pt x="1819761" y="203200"/>
                  </a:cubicBezTo>
                  <a:cubicBezTo>
                    <a:pt x="1819761" y="315424"/>
                    <a:pt x="1728785" y="406400"/>
                    <a:pt x="161656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94B69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1819761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396669" y="9330590"/>
            <a:ext cx="493458" cy="49345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4B69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7396669" y="9475719"/>
            <a:ext cx="493458" cy="17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FFFFFF"/>
                </a:solidFill>
                <a:latin typeface="Open Sans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59659" y="413263"/>
            <a:ext cx="12893695" cy="867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20"/>
              </a:lnSpc>
            </a:pPr>
            <a:r>
              <a:rPr lang="en-US" sz="5500">
                <a:solidFill>
                  <a:srgbClr val="000000"/>
                </a:solidFill>
                <a:latin typeface="Inter Bold"/>
              </a:rPr>
              <a:t>Model Training and Evaluation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61041" y="3909958"/>
            <a:ext cx="8814833" cy="1477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7111" indent="-233555" lvl="1">
              <a:lnSpc>
                <a:spcPts val="3028"/>
              </a:lnSpc>
              <a:buFont typeface="Arial"/>
              <a:buChar char="•"/>
            </a:pPr>
            <a:r>
              <a:rPr lang="en-US" sz="2163">
                <a:solidFill>
                  <a:srgbClr val="FFFFFF"/>
                </a:solidFill>
                <a:latin typeface="Open Sans"/>
              </a:rPr>
              <a:t>Defined functions: pipeline, trainmodel, and findbestmodel.</a:t>
            </a:r>
          </a:p>
          <a:p>
            <a:pPr algn="l" marL="467111" indent="-233555" lvl="1">
              <a:lnSpc>
                <a:spcPts val="3028"/>
              </a:lnSpc>
              <a:buFont typeface="Arial"/>
              <a:buChar char="•"/>
            </a:pPr>
            <a:r>
              <a:rPr lang="en-US" sz="2163">
                <a:solidFill>
                  <a:srgbClr val="FFFFFF"/>
                </a:solidFill>
                <a:latin typeface="Open Sans"/>
              </a:rPr>
              <a:t>Emphasized recall score to minimize type 2 errors (false negatives).</a:t>
            </a:r>
          </a:p>
          <a:p>
            <a:pPr algn="l">
              <a:lnSpc>
                <a:spcPts val="3028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3006664"/>
            <a:ext cx="4022453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94B694"/>
                </a:solidFill>
                <a:latin typeface="Open Sans Bold"/>
              </a:rPr>
              <a:t>Model Training Functions: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144000" y="6741268"/>
            <a:ext cx="7306023" cy="1888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6344" indent="-233172" lvl="1">
              <a:lnSpc>
                <a:spcPts val="3024"/>
              </a:lnSpc>
              <a:buFont typeface="Arial"/>
              <a:buChar char="•"/>
            </a:pPr>
            <a:r>
              <a:rPr lang="en-US" sz="2160">
                <a:solidFill>
                  <a:srgbClr val="FFFFFF"/>
                </a:solidFill>
                <a:latin typeface="Open Sans"/>
              </a:rPr>
              <a:t>Compared Logistic Regression, Decision Tree, and Random Forest classifiers.</a:t>
            </a:r>
          </a:p>
          <a:p>
            <a:pPr algn="l" marL="466344" indent="-233172" lvl="1">
              <a:lnSpc>
                <a:spcPts val="3024"/>
              </a:lnSpc>
              <a:buFont typeface="Arial"/>
              <a:buChar char="•"/>
            </a:pPr>
            <a:r>
              <a:rPr lang="en-US" sz="2160">
                <a:solidFill>
                  <a:srgbClr val="FFFFFF"/>
                </a:solidFill>
                <a:latin typeface="Open Sans"/>
              </a:rPr>
              <a:t>Best initial recall score of 0.99 with Random Forest, before cross-validation.</a:t>
            </a:r>
          </a:p>
          <a:p>
            <a:pPr algn="l">
              <a:lnSpc>
                <a:spcPts val="3024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9269836" y="6016097"/>
            <a:ext cx="3062954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94B694"/>
                </a:solidFill>
                <a:latin typeface="Open Sans Bold"/>
              </a:rPr>
              <a:t>Model Evaluation: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999687"/>
            <a:ext cx="18288000" cy="8287313"/>
            <a:chOff x="0" y="0"/>
            <a:chExt cx="4816593" cy="21826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182667"/>
            </a:xfrm>
            <a:custGeom>
              <a:avLst/>
              <a:gdLst/>
              <a:ahLst/>
              <a:cxnLst/>
              <a:rect r="r" b="b" t="t" l="l"/>
              <a:pathLst>
                <a:path h="218266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182667"/>
                  </a:lnTo>
                  <a:lnTo>
                    <a:pt x="0" y="2182667"/>
                  </a:lnTo>
                  <a:close/>
                </a:path>
              </a:pathLst>
            </a:custGeom>
            <a:solidFill>
              <a:srgbClr val="02213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816593" cy="2211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64553" y="614644"/>
            <a:ext cx="2251187" cy="502749"/>
            <a:chOff x="0" y="0"/>
            <a:chExt cx="1819761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19761" cy="406400"/>
            </a:xfrm>
            <a:custGeom>
              <a:avLst/>
              <a:gdLst/>
              <a:ahLst/>
              <a:cxnLst/>
              <a:rect r="r" b="b" t="t" l="l"/>
              <a:pathLst>
                <a:path h="406400" w="1819761">
                  <a:moveTo>
                    <a:pt x="1616561" y="0"/>
                  </a:moveTo>
                  <a:cubicBezTo>
                    <a:pt x="1728785" y="0"/>
                    <a:pt x="1819761" y="90976"/>
                    <a:pt x="1819761" y="203200"/>
                  </a:cubicBezTo>
                  <a:cubicBezTo>
                    <a:pt x="1819761" y="315424"/>
                    <a:pt x="1728785" y="406400"/>
                    <a:pt x="161656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94B69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1819761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396669" y="9330590"/>
            <a:ext cx="493458" cy="49345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4B69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7396669" y="9475719"/>
            <a:ext cx="493458" cy="17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FFFFFF"/>
                </a:solidFill>
                <a:latin typeface="Open Sans"/>
              </a:rPr>
              <a:t>05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59659" y="413263"/>
            <a:ext cx="12893695" cy="867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20"/>
              </a:lnSpc>
            </a:pPr>
            <a:r>
              <a:rPr lang="en-US" sz="5500">
                <a:solidFill>
                  <a:srgbClr val="000000"/>
                </a:solidFill>
                <a:latin typeface="Inter Bold"/>
              </a:rPr>
              <a:t>Model Optimization and Deployment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4303199"/>
            <a:ext cx="8814833" cy="1103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7111" indent="-233555" lvl="1">
              <a:lnSpc>
                <a:spcPts val="3028"/>
              </a:lnSpc>
              <a:buFont typeface="Arial"/>
              <a:buChar char="•"/>
            </a:pPr>
            <a:r>
              <a:rPr lang="en-US" sz="2163">
                <a:solidFill>
                  <a:srgbClr val="FFFFFF"/>
                </a:solidFill>
                <a:latin typeface="Open Sans"/>
              </a:rPr>
              <a:t>Conducted hyperparameter tuning and cross-validation.</a:t>
            </a:r>
          </a:p>
          <a:p>
            <a:pPr algn="l" marL="467111" indent="-233555" lvl="1">
              <a:lnSpc>
                <a:spcPts val="3028"/>
              </a:lnSpc>
              <a:buFont typeface="Arial"/>
              <a:buChar char="•"/>
            </a:pPr>
            <a:r>
              <a:rPr lang="en-US" sz="2163">
                <a:solidFill>
                  <a:srgbClr val="FFFFFF"/>
                </a:solidFill>
                <a:latin typeface="Open Sans"/>
              </a:rPr>
              <a:t>Achieved a refined recall score of 0.89.</a:t>
            </a:r>
          </a:p>
          <a:p>
            <a:pPr algn="l">
              <a:lnSpc>
                <a:spcPts val="3028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3462819"/>
            <a:ext cx="4022453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94B694"/>
                </a:solidFill>
                <a:latin typeface="Open Sans Bold"/>
              </a:rPr>
              <a:t>Model Optimization: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341796" y="6989064"/>
            <a:ext cx="8746127" cy="2269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6344" indent="-233172" lvl="1">
              <a:lnSpc>
                <a:spcPts val="3024"/>
              </a:lnSpc>
              <a:buFont typeface="Arial"/>
              <a:buChar char="•"/>
            </a:pPr>
            <a:r>
              <a:rPr lang="en-US" sz="2160">
                <a:solidFill>
                  <a:srgbClr val="FFFFFF"/>
                </a:solidFill>
                <a:latin typeface="Open Sans"/>
              </a:rPr>
              <a:t>Established a pipeline with the optimized Random Forest model.</a:t>
            </a:r>
          </a:p>
          <a:p>
            <a:pPr algn="l" marL="466344" indent="-233172" lvl="1">
              <a:lnSpc>
                <a:spcPts val="3024"/>
              </a:lnSpc>
              <a:buFont typeface="Arial"/>
              <a:buChar char="•"/>
            </a:pPr>
            <a:r>
              <a:rPr lang="en-US" sz="2160">
                <a:solidFill>
                  <a:srgbClr val="FFFFFF"/>
                </a:solidFill>
                <a:latin typeface="Open Sans"/>
              </a:rPr>
              <a:t>Generated predictions, analyzed results via a classification report.</a:t>
            </a:r>
          </a:p>
          <a:p>
            <a:pPr algn="l" marL="466344" indent="-233172" lvl="1">
              <a:lnSpc>
                <a:spcPts val="3024"/>
              </a:lnSpc>
              <a:buFont typeface="Arial"/>
              <a:buChar char="•"/>
            </a:pPr>
            <a:r>
              <a:rPr lang="en-US" sz="2160">
                <a:solidFill>
                  <a:srgbClr val="FFFFFF"/>
                </a:solidFill>
                <a:latin typeface="Open Sans"/>
              </a:rPr>
              <a:t>Saved model using joblib and developed a Streamlit website for real-time predictions.</a:t>
            </a:r>
          </a:p>
          <a:p>
            <a:pPr algn="l">
              <a:lnSpc>
                <a:spcPts val="3024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8606507" y="6330687"/>
            <a:ext cx="4447150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94B694"/>
                </a:solidFill>
                <a:latin typeface="Open Sans Bold"/>
              </a:rPr>
              <a:t>Deployment and Predictions: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64553" y="363269"/>
            <a:ext cx="2251187" cy="502749"/>
            <a:chOff x="0" y="0"/>
            <a:chExt cx="1819761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19761" cy="406400"/>
            </a:xfrm>
            <a:custGeom>
              <a:avLst/>
              <a:gdLst/>
              <a:ahLst/>
              <a:cxnLst/>
              <a:rect r="r" b="b" t="t" l="l"/>
              <a:pathLst>
                <a:path h="406400" w="1819761">
                  <a:moveTo>
                    <a:pt x="1616561" y="0"/>
                  </a:moveTo>
                  <a:cubicBezTo>
                    <a:pt x="1728785" y="0"/>
                    <a:pt x="1819761" y="90976"/>
                    <a:pt x="1819761" y="203200"/>
                  </a:cubicBezTo>
                  <a:cubicBezTo>
                    <a:pt x="1819761" y="315424"/>
                    <a:pt x="1728785" y="406400"/>
                    <a:pt x="161656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94B69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1819761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396669" y="9330590"/>
            <a:ext cx="493458" cy="49345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4B69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800827" y="2024623"/>
            <a:ext cx="4685144" cy="5174124"/>
            <a:chOff x="0" y="0"/>
            <a:chExt cx="1110515" cy="12264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10515" cy="1226417"/>
            </a:xfrm>
            <a:custGeom>
              <a:avLst/>
              <a:gdLst/>
              <a:ahLst/>
              <a:cxnLst/>
              <a:rect r="r" b="b" t="t" l="l"/>
              <a:pathLst>
                <a:path h="1226417" w="1110515">
                  <a:moveTo>
                    <a:pt x="0" y="0"/>
                  </a:moveTo>
                  <a:lnTo>
                    <a:pt x="1110515" y="0"/>
                  </a:lnTo>
                  <a:lnTo>
                    <a:pt x="1110515" y="1226417"/>
                  </a:lnTo>
                  <a:lnTo>
                    <a:pt x="0" y="1226417"/>
                  </a:lnTo>
                  <a:close/>
                </a:path>
              </a:pathLst>
            </a:custGeom>
            <a:solidFill>
              <a:srgbClr val="02213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110515" cy="12549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7396669" y="9475719"/>
            <a:ext cx="493458" cy="17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FFFFFF"/>
                </a:solidFill>
                <a:latin typeface="Open Sans"/>
              </a:rPr>
              <a:t>06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35411" y="1099055"/>
            <a:ext cx="16417178" cy="673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32"/>
              </a:lnSpc>
            </a:pPr>
            <a:r>
              <a:rPr lang="en-US" sz="4300">
                <a:solidFill>
                  <a:srgbClr val="000000"/>
                </a:solidFill>
                <a:latin typeface="Inter Bold"/>
              </a:rPr>
              <a:t>Model Selection, Optimization, and Deployment Results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00881" y="2431742"/>
            <a:ext cx="4586222" cy="4923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6"/>
              </a:lnSpc>
            </a:pPr>
            <a:r>
              <a:rPr lang="en-US" sz="2290">
                <a:solidFill>
                  <a:srgbClr val="FFFFFF"/>
                </a:solidFill>
                <a:latin typeface="Open Sans Bold"/>
              </a:rPr>
              <a:t>Model Evaluation:</a:t>
            </a:r>
          </a:p>
          <a:p>
            <a:pPr algn="ctr">
              <a:lnSpc>
                <a:spcPts val="3206"/>
              </a:lnSpc>
            </a:pPr>
          </a:p>
          <a:p>
            <a:pPr algn="l" marL="408114" indent="-204057" lvl="1">
              <a:lnSpc>
                <a:spcPts val="2646"/>
              </a:lnSpc>
              <a:buFont typeface="Arial"/>
              <a:buChar char="•"/>
            </a:pPr>
            <a:r>
              <a:rPr lang="en-US" sz="1890">
                <a:solidFill>
                  <a:srgbClr val="FFFFFF"/>
                </a:solidFill>
                <a:latin typeface="Open Sans"/>
              </a:rPr>
              <a:t>Tested three classifiers: Random Forest, Decision Tree, and Logistic Regression.</a:t>
            </a:r>
          </a:p>
          <a:p>
            <a:pPr algn="l">
              <a:lnSpc>
                <a:spcPts val="2646"/>
              </a:lnSpc>
            </a:pPr>
          </a:p>
          <a:p>
            <a:pPr algn="l" marL="408114" indent="-204057" lvl="1">
              <a:lnSpc>
                <a:spcPts val="2646"/>
              </a:lnSpc>
              <a:buFont typeface="Arial"/>
              <a:buChar char="•"/>
            </a:pPr>
            <a:r>
              <a:rPr lang="en-US" sz="1890">
                <a:solidFill>
                  <a:srgbClr val="FFFFFF"/>
                </a:solidFill>
                <a:latin typeface="Open Sans"/>
              </a:rPr>
              <a:t>Utilized GridSearchCV for extensive hyperparameter optimization.</a:t>
            </a:r>
          </a:p>
          <a:p>
            <a:pPr algn="l">
              <a:lnSpc>
                <a:spcPts val="2646"/>
              </a:lnSpc>
            </a:pPr>
          </a:p>
          <a:p>
            <a:pPr algn="l" marL="408114" indent="-204057" lvl="1">
              <a:lnSpc>
                <a:spcPts val="2646"/>
              </a:lnSpc>
              <a:buFont typeface="Arial"/>
              <a:buChar char="•"/>
            </a:pPr>
            <a:r>
              <a:rPr lang="en-US" sz="1890">
                <a:solidFill>
                  <a:srgbClr val="FFFFFF"/>
                </a:solidFill>
                <a:latin typeface="Open Sans"/>
              </a:rPr>
              <a:t>The Random Forest Classifier emerged as the best performing model.</a:t>
            </a:r>
          </a:p>
          <a:p>
            <a:pPr algn="ctr">
              <a:lnSpc>
                <a:spcPts val="3206"/>
              </a:lnSpc>
            </a:pPr>
          </a:p>
          <a:p>
            <a:pPr algn="ctr">
              <a:lnSpc>
                <a:spcPts val="3206"/>
              </a:lnSpc>
              <a:spcBef>
                <a:spcPct val="0"/>
              </a:spcBef>
            </a:pPr>
          </a:p>
        </p:txBody>
      </p:sp>
      <p:grpSp>
        <p:nvGrpSpPr>
          <p:cNvPr name="Group 14" id="14"/>
          <p:cNvGrpSpPr/>
          <p:nvPr/>
        </p:nvGrpSpPr>
        <p:grpSpPr>
          <a:xfrm rot="0">
            <a:off x="11802029" y="2016264"/>
            <a:ext cx="4685144" cy="5174124"/>
            <a:chOff x="0" y="0"/>
            <a:chExt cx="6246858" cy="6898832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6246858" cy="6898832"/>
              <a:chOff x="0" y="0"/>
              <a:chExt cx="1110515" cy="1226417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110515" cy="1226417"/>
              </a:xfrm>
              <a:custGeom>
                <a:avLst/>
                <a:gdLst/>
                <a:ahLst/>
                <a:cxnLst/>
                <a:rect r="r" b="b" t="t" l="l"/>
                <a:pathLst>
                  <a:path h="1226417" w="1110515">
                    <a:moveTo>
                      <a:pt x="0" y="0"/>
                    </a:moveTo>
                    <a:lnTo>
                      <a:pt x="1110515" y="0"/>
                    </a:lnTo>
                    <a:lnTo>
                      <a:pt x="1110515" y="1226417"/>
                    </a:lnTo>
                    <a:lnTo>
                      <a:pt x="0" y="1226417"/>
                    </a:lnTo>
                    <a:close/>
                  </a:path>
                </a:pathLst>
              </a:custGeom>
              <a:solidFill>
                <a:srgbClr val="02213D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1110515" cy="12549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0" y="568225"/>
              <a:ext cx="6227042" cy="52848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Open Sans Bold"/>
                </a:rPr>
                <a:t>Optimization Results:</a:t>
              </a:r>
            </a:p>
            <a:p>
              <a:pPr algn="ctr">
                <a:lnSpc>
                  <a:spcPts val="3079"/>
                </a:lnSpc>
              </a:pPr>
            </a:p>
            <a:p>
              <a:pPr algn="l" marL="431797" indent="-215899" lvl="1">
                <a:lnSpc>
                  <a:spcPts val="2799"/>
                </a:lnSpc>
                <a:buFont typeface="Arial"/>
                <a:buChar char="•"/>
              </a:pPr>
              <a:r>
                <a:rPr lang="en-US" sz="1999">
                  <a:solidFill>
                    <a:srgbClr val="FFFFFF"/>
                  </a:solidFill>
                  <a:latin typeface="Open Sans Bold"/>
                </a:rPr>
                <a:t>Best Hyperparameters Identified:</a:t>
              </a:r>
            </a:p>
            <a:p>
              <a:pPr algn="l" marL="863595" indent="-287865" lvl="2">
                <a:lnSpc>
                  <a:spcPts val="2799"/>
                </a:lnSpc>
                <a:buFont typeface="Arial"/>
                <a:buChar char="⚬"/>
              </a:pPr>
              <a:r>
                <a:rPr lang="en-US" sz="1999">
                  <a:solidFill>
                    <a:srgbClr val="FFFFFF"/>
                  </a:solidFill>
                  <a:latin typeface="Open Sans Bold"/>
                </a:rPr>
                <a:t>Maximum Depth: 4</a:t>
              </a:r>
            </a:p>
            <a:p>
              <a:pPr algn="l" marL="863595" indent="-287865" lvl="2">
                <a:lnSpc>
                  <a:spcPts val="2799"/>
                </a:lnSpc>
                <a:buFont typeface="Arial"/>
                <a:buChar char="⚬"/>
              </a:pPr>
              <a:r>
                <a:rPr lang="en-US" sz="1999">
                  <a:solidFill>
                    <a:srgbClr val="FFFFFF"/>
                  </a:solidFill>
                  <a:latin typeface="Open Sans Bold"/>
                </a:rPr>
                <a:t>Minimum Samples Split: 5</a:t>
              </a:r>
            </a:p>
            <a:p>
              <a:pPr algn="l" marL="863595" indent="-287865" lvl="2">
                <a:lnSpc>
                  <a:spcPts val="2799"/>
                </a:lnSpc>
                <a:buFont typeface="Arial"/>
                <a:buChar char="⚬"/>
              </a:pPr>
              <a:r>
                <a:rPr lang="en-US" sz="1999">
                  <a:solidFill>
                    <a:srgbClr val="FFFFFF"/>
                  </a:solidFill>
                  <a:latin typeface="Open Sans Bold"/>
                </a:rPr>
                <a:t>Number of Estimators: 200</a:t>
              </a:r>
            </a:p>
            <a:p>
              <a:pPr algn="l" marL="431797" indent="-215899" lvl="1">
                <a:lnSpc>
                  <a:spcPts val="2799"/>
                </a:lnSpc>
                <a:buFont typeface="Arial"/>
                <a:buChar char="•"/>
              </a:pPr>
              <a:r>
                <a:rPr lang="en-US" sz="1999">
                  <a:solidFill>
                    <a:srgbClr val="FFFFFF"/>
                  </a:solidFill>
                  <a:latin typeface="Open Sans Bold"/>
                </a:rPr>
                <a:t>Applied these parameters and evaluated the model on the test set.</a:t>
              </a:r>
            </a:p>
            <a:p>
              <a:pPr algn="ctr">
                <a:lnSpc>
                  <a:spcPts val="307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801428" y="2024623"/>
            <a:ext cx="4685144" cy="5409493"/>
            <a:chOff x="0" y="0"/>
            <a:chExt cx="6246858" cy="7212657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6246858" cy="6898832"/>
              <a:chOff x="0" y="0"/>
              <a:chExt cx="1110515" cy="1226417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110515" cy="1226417"/>
              </a:xfrm>
              <a:custGeom>
                <a:avLst/>
                <a:gdLst/>
                <a:ahLst/>
                <a:cxnLst/>
                <a:rect r="r" b="b" t="t" l="l"/>
                <a:pathLst>
                  <a:path h="1226417" w="1110515">
                    <a:moveTo>
                      <a:pt x="0" y="0"/>
                    </a:moveTo>
                    <a:lnTo>
                      <a:pt x="1110515" y="0"/>
                    </a:lnTo>
                    <a:lnTo>
                      <a:pt x="1110515" y="1226417"/>
                    </a:lnTo>
                    <a:lnTo>
                      <a:pt x="0" y="1226417"/>
                    </a:lnTo>
                    <a:close/>
                  </a:path>
                </a:pathLst>
              </a:custGeom>
              <a:solidFill>
                <a:srgbClr val="94B694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28575"/>
                <a:ext cx="1110515" cy="12549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302477" y="568225"/>
              <a:ext cx="5641904" cy="66444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90"/>
                </a:lnSpc>
              </a:pPr>
              <a:r>
                <a:rPr lang="en-US" sz="1993">
                  <a:solidFill>
                    <a:srgbClr val="000000"/>
                  </a:solidFill>
                  <a:latin typeface="Open Sans Bold"/>
                </a:rPr>
                <a:t>Performance Analysis:</a:t>
              </a:r>
            </a:p>
            <a:p>
              <a:pPr algn="ctr">
                <a:lnSpc>
                  <a:spcPts val="2790"/>
                </a:lnSpc>
              </a:pPr>
            </a:p>
            <a:p>
              <a:pPr algn="l" marL="371662" indent="-185831" lvl="1">
                <a:lnSpc>
                  <a:spcPts val="2410"/>
                </a:lnSpc>
                <a:buFont typeface="Arial"/>
                <a:buChar char="•"/>
              </a:pPr>
              <a:r>
                <a:rPr lang="en-US" sz="1721">
                  <a:solidFill>
                    <a:srgbClr val="000000"/>
                  </a:solidFill>
                  <a:latin typeface="Open Sans Bold"/>
                </a:rPr>
                <a:t>Classification Report Metrics:</a:t>
              </a:r>
            </a:p>
            <a:p>
              <a:pPr algn="l" marL="743323" indent="-247774" lvl="2">
                <a:lnSpc>
                  <a:spcPts val="2410"/>
                </a:lnSpc>
                <a:buFont typeface="Arial"/>
                <a:buChar char="⚬"/>
              </a:pPr>
              <a:r>
                <a:rPr lang="en-US" sz="1721">
                  <a:solidFill>
                    <a:srgbClr val="000000"/>
                  </a:solidFill>
                  <a:latin typeface="Open Sans Bold"/>
                </a:rPr>
                <a:t>Precision: No = 0.89, Yes = 0.86</a:t>
              </a:r>
            </a:p>
            <a:p>
              <a:pPr algn="l" marL="743323" indent="-247774" lvl="2">
                <a:lnSpc>
                  <a:spcPts val="2410"/>
                </a:lnSpc>
                <a:buFont typeface="Arial"/>
                <a:buChar char="⚬"/>
              </a:pPr>
              <a:r>
                <a:rPr lang="en-US" sz="1721">
                  <a:solidFill>
                    <a:srgbClr val="000000"/>
                  </a:solidFill>
                  <a:latin typeface="Open Sans Bold"/>
                </a:rPr>
                <a:t>Recall: No = 0.86, Yes = 0.90</a:t>
              </a:r>
            </a:p>
            <a:p>
              <a:pPr algn="l" marL="743323" indent="-247774" lvl="2">
                <a:lnSpc>
                  <a:spcPts val="2410"/>
                </a:lnSpc>
                <a:buFont typeface="Arial"/>
                <a:buChar char="⚬"/>
              </a:pPr>
              <a:r>
                <a:rPr lang="en-US" sz="1721">
                  <a:solidFill>
                    <a:srgbClr val="000000"/>
                  </a:solidFill>
                  <a:latin typeface="Open Sans Bold"/>
                </a:rPr>
                <a:t>F1-Score: No = 0.88, Yes = 0.88</a:t>
              </a:r>
            </a:p>
            <a:p>
              <a:pPr algn="l" marL="743323" indent="-247774" lvl="2">
                <a:lnSpc>
                  <a:spcPts val="2410"/>
                </a:lnSpc>
                <a:buFont typeface="Arial"/>
                <a:buChar char="⚬"/>
              </a:pPr>
              <a:r>
                <a:rPr lang="en-US" sz="1721">
                  <a:solidFill>
                    <a:srgbClr val="000000"/>
                  </a:solidFill>
                  <a:latin typeface="Open Sans Bold"/>
                </a:rPr>
                <a:t>Support: No = 556, Yes = 545</a:t>
              </a:r>
            </a:p>
            <a:p>
              <a:pPr algn="l" marL="743323" indent="-247774" lvl="2">
                <a:lnSpc>
                  <a:spcPts val="2410"/>
                </a:lnSpc>
                <a:buFont typeface="Arial"/>
                <a:buChar char="⚬"/>
              </a:pPr>
              <a:r>
                <a:rPr lang="en-US" sz="1721">
                  <a:solidFill>
                    <a:srgbClr val="000000"/>
                  </a:solidFill>
                  <a:latin typeface="Open Sans Bold"/>
                </a:rPr>
                <a:t>Overall Accuracy: 0.88</a:t>
              </a:r>
            </a:p>
            <a:p>
              <a:pPr algn="l" marL="371662" indent="-185831" lvl="1">
                <a:lnSpc>
                  <a:spcPts val="2410"/>
                </a:lnSpc>
                <a:buFont typeface="Arial"/>
                <a:buChar char="•"/>
              </a:pPr>
            </a:p>
            <a:p>
              <a:pPr algn="l" marL="371662" indent="-185831" lvl="1">
                <a:lnSpc>
                  <a:spcPts val="2410"/>
                </a:lnSpc>
                <a:buFont typeface="Arial"/>
                <a:buChar char="•"/>
              </a:pPr>
              <a:r>
                <a:rPr lang="en-US" sz="1721">
                  <a:solidFill>
                    <a:srgbClr val="000000"/>
                  </a:solidFill>
                  <a:latin typeface="Open Sans Bold"/>
                </a:rPr>
                <a:t>The high recall for 'Yes' (0.90) highlights the model's effectiveness in reducing false negatives, critical for not missing potential subscribers.</a:t>
              </a:r>
            </a:p>
            <a:p>
              <a:pPr algn="l">
                <a:lnSpc>
                  <a:spcPts val="2536"/>
                </a:lnSpc>
              </a:pPr>
            </a:p>
            <a:p>
              <a:pPr algn="ctr">
                <a:lnSpc>
                  <a:spcPts val="279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800827" y="7434115"/>
            <a:ext cx="14686346" cy="2587669"/>
            <a:chOff x="0" y="0"/>
            <a:chExt cx="3868009" cy="68152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868009" cy="681526"/>
            </a:xfrm>
            <a:custGeom>
              <a:avLst/>
              <a:gdLst/>
              <a:ahLst/>
              <a:cxnLst/>
              <a:rect r="r" b="b" t="t" l="l"/>
              <a:pathLst>
                <a:path h="681526" w="3868009">
                  <a:moveTo>
                    <a:pt x="0" y="0"/>
                  </a:moveTo>
                  <a:lnTo>
                    <a:pt x="3868009" y="0"/>
                  </a:lnTo>
                  <a:lnTo>
                    <a:pt x="3868009" y="681526"/>
                  </a:lnTo>
                  <a:lnTo>
                    <a:pt x="0" y="681526"/>
                  </a:lnTo>
                  <a:close/>
                </a:path>
              </a:pathLst>
            </a:custGeom>
            <a:solidFill>
              <a:srgbClr val="02213D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28575"/>
              <a:ext cx="3868009" cy="710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2688775" y="7692363"/>
            <a:ext cx="12910450" cy="236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4"/>
              </a:lnSpc>
              <a:spcBef>
                <a:spcPct val="0"/>
              </a:spcBef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3207227" y="7461304"/>
            <a:ext cx="11873545" cy="2504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1"/>
              </a:lnSpc>
            </a:pPr>
            <a:r>
              <a:rPr lang="en-US" sz="1801">
                <a:solidFill>
                  <a:srgbClr val="FFFFFF"/>
                </a:solidFill>
                <a:latin typeface="Open Sans Bold"/>
              </a:rPr>
              <a:t>Conclusion</a:t>
            </a:r>
          </a:p>
          <a:p>
            <a:pPr algn="l">
              <a:lnSpc>
                <a:spcPts val="2521"/>
              </a:lnSpc>
            </a:pPr>
          </a:p>
          <a:p>
            <a:pPr algn="l" marL="388888" indent="-194444" lvl="1">
              <a:lnSpc>
                <a:spcPts val="2521"/>
              </a:lnSpc>
              <a:buFont typeface="Arial"/>
              <a:buChar char="•"/>
            </a:pPr>
            <a:r>
              <a:rPr lang="en-US" sz="1801">
                <a:solidFill>
                  <a:srgbClr val="FFFFFF"/>
                </a:solidFill>
                <a:latin typeface="Open Sans Bold"/>
              </a:rPr>
              <a:t>Af</a:t>
            </a:r>
            <a:r>
              <a:rPr lang="en-US" sz="1801">
                <a:solidFill>
                  <a:srgbClr val="FFFFFF"/>
                </a:solidFill>
                <a:latin typeface="Open Sans Bold"/>
              </a:rPr>
              <a:t>ter rigorous preprocessing and balancing, the final model demonstrates robust performance with an accuracy of 0.88.</a:t>
            </a:r>
          </a:p>
          <a:p>
            <a:pPr algn="l">
              <a:lnSpc>
                <a:spcPts val="2521"/>
              </a:lnSpc>
            </a:pPr>
          </a:p>
          <a:p>
            <a:pPr algn="l" marL="388888" indent="-194444" lvl="1">
              <a:lnSpc>
                <a:spcPts val="2521"/>
              </a:lnSpc>
              <a:buFont typeface="Arial"/>
              <a:buChar char="•"/>
            </a:pPr>
            <a:r>
              <a:rPr lang="en-US" sz="1801">
                <a:solidFill>
                  <a:srgbClr val="FFFFFF"/>
                </a:solidFill>
                <a:latin typeface="Open Sans Bold"/>
              </a:rPr>
              <a:t>Dep</a:t>
            </a:r>
            <a:r>
              <a:rPr lang="en-US" sz="1801">
                <a:solidFill>
                  <a:srgbClr val="FFFFFF"/>
                </a:solidFill>
                <a:latin typeface="Open Sans Bold"/>
              </a:rPr>
              <a:t>loyed via a Streamlit website for real-time predictions and analysis, enhancing accessibility and practical utility.</a:t>
            </a:r>
          </a:p>
          <a:p>
            <a:pPr algn="ctr">
              <a:lnSpc>
                <a:spcPts val="252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DAGGnEg5nnY</dc:identifier>
  <dcterms:modified xsi:type="dcterms:W3CDTF">2011-08-01T06:04:30Z</dcterms:modified>
  <cp:revision>1</cp:revision>
  <dc:title>Data Preprocessing and Balancing</dc:title>
</cp:coreProperties>
</file>