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305" r:id="rId12"/>
  </p:sldIdLst>
  <p:sldSz cx="9144000" cy="5143500" type="screen16x9"/>
  <p:notesSz cx="7099300" cy="10234613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DD8"/>
    <a:srgbClr val="E3D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6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42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" y="12595"/>
            <a:ext cx="382365" cy="37903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68CD2C-F294-434C-8F31-88265617A31A}" type="slidenum">
              <a:rPr lang="da-DK"/>
              <a:t>‹#›</a:t>
            </a:fld>
            <a:endParaRPr lang="da-DK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441463" y="31650"/>
            <a:ext cx="3076574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a-DK"/>
              <a:t>Workshop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38221" y="141819"/>
            <a:ext cx="3076574" cy="110169"/>
          </a:xfrm>
          <a:prstGeom prst="rect">
            <a:avLst/>
          </a:prstGeom>
        </p:spPr>
        <p:txBody>
          <a:bodyPr vert="horz" lIns="10800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165274" y="4861601"/>
            <a:ext cx="6768751" cy="46058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a-DK"/>
              <a:t>Click to 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441463" y="251987"/>
            <a:ext cx="3076574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438220" y="12594"/>
            <a:ext cx="0" cy="37903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92800" y="9886650"/>
            <a:ext cx="655200" cy="1975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9F6370-DD1F-E965-B8EE-94AE46BC1AE3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78A7ED-29B3-3F01-82FD-67BD12462DE4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2114D-F23C-C075-422B-6E5414D85885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911491-2F20-338B-A59B-6B9A31E4AD34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E764C6-FE2F-F380-59B2-D24F74DF97ED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87B1C5-AA46-1DDD-2CC4-D71FD811EA3A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EE38B2-462F-7BB0-EB3F-74355C3B8561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C8FF6B-4BB9-1E75-0796-F45E97AB6135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9881AF-FF64-6A7F-2D80-71B0EB431D23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598614"/>
            <a:ext cx="7772400" cy="1101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a-DK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419824" y="408355"/>
            <a:ext cx="8305077" cy="3876311"/>
          </a:xfrm>
          <a:prstGeom prst="rect">
            <a:avLst/>
          </a:prstGeom>
          <a:solidFill>
            <a:schemeClr val="tx1"/>
          </a:solidFill>
        </p:spPr>
        <p:txBody>
          <a:bodyPr lIns="0" tIns="2088000">
            <a:normAutofit/>
          </a:bodyPr>
          <a:lstStyle>
            <a:lvl1pPr marL="0" indent="0" algn="ctr">
              <a:buNone/>
              <a:defRPr sz="600" b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01885" y="613504"/>
            <a:ext cx="7911298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/Image 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 bwMode="auto">
          <a:xfrm>
            <a:off x="419820" y="1460741"/>
            <a:ext cx="6129600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960861" y="1460743"/>
            <a:ext cx="1764037" cy="2823923"/>
          </a:xfrm>
          <a:prstGeom prst="rect">
            <a:avLst/>
          </a:prstGeo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140272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/Image C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 bwMode="auto">
          <a:xfrm>
            <a:off x="419821" y="1460741"/>
            <a:ext cx="3946460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960861" y="1460743"/>
            <a:ext cx="1764037" cy="2823923"/>
          </a:xfrm>
          <a:prstGeom prst="rect">
            <a:avLst/>
          </a:prstGeo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4785388" y="1460743"/>
            <a:ext cx="1764037" cy="2823923"/>
          </a:xfrm>
          <a:prstGeom prst="rect">
            <a:avLst/>
          </a:prstGeo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7140272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954588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/Image 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960149" y="1460740"/>
            <a:ext cx="1764037" cy="1318542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4785388" y="1460740"/>
            <a:ext cx="1764037" cy="1318542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2602247" y="1460532"/>
            <a:ext cx="1764037" cy="1318770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419820" y="1460532"/>
            <a:ext cx="1764037" cy="1318770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714027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954588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276697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8081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960149" y="2965683"/>
            <a:ext cx="1764037" cy="1318770"/>
          </a:xfrm>
          <a:prstGeom prst="rect">
            <a:avLst/>
          </a:prstGeom>
          <a:solidFill>
            <a:schemeClr val="tx1"/>
          </a:solidFill>
        </p:spPr>
        <p:txBody>
          <a:bodyPr lIns="0" tIns="720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br>
              <a:rPr lang="da-DK"/>
            </a:br>
            <a:r>
              <a:rPr lang="da-DK"/>
              <a:t>ADD IMAGE BY CLICKING ICON</a:t>
            </a:r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26" hasCustomPrompt="1"/>
          </p:nvPr>
        </p:nvSpPr>
        <p:spPr bwMode="auto">
          <a:xfrm>
            <a:off x="4785388" y="2965683"/>
            <a:ext cx="1764037" cy="1318770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2602247" y="2965456"/>
            <a:ext cx="1764037" cy="1318999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8" hasCustomPrompt="1"/>
          </p:nvPr>
        </p:nvSpPr>
        <p:spPr bwMode="auto">
          <a:xfrm>
            <a:off x="419820" y="2965456"/>
            <a:ext cx="1764037" cy="1318999"/>
          </a:xfrm>
          <a:prstGeom prst="rect">
            <a:avLst/>
          </a:prstGeo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714027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4954588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276697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58081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Image F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 bwMode="auto">
          <a:xfrm>
            <a:off x="1219919" y="1669932"/>
            <a:ext cx="3127310" cy="1878944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da-DK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1219919" y="1669932"/>
            <a:ext cx="3127310" cy="1878944"/>
          </a:xfrm>
          <a:prstGeom prst="rect">
            <a:avLst/>
          </a:prstGeom>
          <a:solidFill>
            <a:schemeClr val="tx1"/>
          </a:solidFill>
        </p:spPr>
        <p:txBody>
          <a:bodyPr lIns="108000" tIns="118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219919" y="3663443"/>
            <a:ext cx="3127310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4796773" y="1669932"/>
            <a:ext cx="3127310" cy="1878944"/>
          </a:xfrm>
          <a:prstGeom prst="rect">
            <a:avLst/>
          </a:prstGeom>
          <a:solidFill>
            <a:schemeClr val="tx1"/>
          </a:solidFill>
        </p:spPr>
        <p:txBody>
          <a:bodyPr lIns="108000" tIns="1188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796772" y="3663443"/>
            <a:ext cx="3127310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Image 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905429" y="1905536"/>
            <a:ext cx="2194578" cy="1318542"/>
          </a:xfrm>
          <a:prstGeom prst="rect">
            <a:avLst/>
          </a:prstGeo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905429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3475025" y="1905536"/>
            <a:ext cx="2194578" cy="1318542"/>
          </a:xfrm>
          <a:prstGeom prst="rect">
            <a:avLst/>
          </a:prstGeo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3475025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044620" y="1905536"/>
            <a:ext cx="2194578" cy="1318542"/>
          </a:xfrm>
          <a:prstGeom prst="rect">
            <a:avLst/>
          </a:prstGeo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044620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6/9 Video Smal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7" name="Media Placeholder 8"/>
          <p:cNvSpPr>
            <a:spLocks noGrp="1"/>
          </p:cNvSpPr>
          <p:nvPr>
            <p:ph type="media" sz="quarter" idx="13" hasCustomPrompt="1"/>
          </p:nvPr>
        </p:nvSpPr>
        <p:spPr bwMode="auto">
          <a:xfrm>
            <a:off x="3704592" y="1460743"/>
            <a:ext cx="5020309" cy="2823923"/>
          </a:xfrm>
          <a:prstGeom prst="rect">
            <a:avLst/>
          </a:prstGeom>
          <a:solidFill>
            <a:schemeClr val="tx1"/>
          </a:solidFill>
          <a:effectLst/>
        </p:spPr>
        <p:txBody>
          <a:bodyPr tIns="1584000">
            <a:normAutofit/>
          </a:bodyPr>
          <a:lstStyle>
            <a:lvl1pPr marL="0" indent="0" algn="ctr">
              <a:buNone/>
              <a:defRPr sz="60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ADD MEDIA SIZE 16/9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 bwMode="auto">
          <a:xfrm>
            <a:off x="419819" y="1460741"/>
            <a:ext cx="2873326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/3 Video Smal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 bwMode="auto">
          <a:xfrm>
            <a:off x="419819" y="1460741"/>
            <a:ext cx="4165486" cy="2823713"/>
          </a:xfrm>
        </p:spPr>
        <p:txBody>
          <a:bodyPr/>
          <a:lstStyle>
            <a:lvl1pPr marL="180975" indent="-180975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5" hasCustomPrompt="1"/>
          </p:nvPr>
        </p:nvSpPr>
        <p:spPr bwMode="auto">
          <a:xfrm>
            <a:off x="4958719" y="1460741"/>
            <a:ext cx="3766185" cy="2823713"/>
          </a:xfrm>
          <a:prstGeom prst="rect">
            <a:avLst/>
          </a:prstGeom>
          <a:solidFill>
            <a:schemeClr val="tx1"/>
          </a:solidFill>
          <a:effectLst/>
        </p:spPr>
        <p:txBody>
          <a:bodyPr tIns="1584000">
            <a:normAutofit/>
          </a:bodyPr>
          <a:lstStyle>
            <a:lvl1pPr marL="0" indent="0" algn="ctr">
              <a:buNone/>
              <a:defRPr sz="60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ADD MEDIA SIZE 4/3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Focus B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 bwMode="auto"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 bwMode="auto"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 extrusionOk="0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 bwMode="auto"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 extrusionOk="0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 bwMode="auto"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 extrusionOk="0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 bwMode="auto"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 extrusionOk="0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pic>
        <p:nvPicPr>
          <p:cNvPr id="19" name="Picture 18" title="White COWIlogo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Focus C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grpSp>
        <p:nvGrpSpPr>
          <p:cNvPr id="2" name="Group 1"/>
          <p:cNvGrpSpPr/>
          <p:nvPr userDrawn="1"/>
        </p:nvGrpSpPr>
        <p:grpSpPr bwMode="auto"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 bwMode="auto"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 extrusionOk="0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 bwMode="auto"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 extrusionOk="0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 bwMode="auto"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 extrusionOk="0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 bwMode="auto"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 extrusionOk="0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/>
          <p:cNvSpPr>
            <a:spLocks noGrp="1"/>
          </p:cNvSpPr>
          <p:nvPr>
            <p:ph type="body" sz="quarter" idx="25"/>
          </p:nvPr>
        </p:nvSpPr>
        <p:spPr bwMode="auto">
          <a:xfrm>
            <a:off x="419824" y="408353"/>
            <a:ext cx="8266977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 bwMode="auto">
          <a:xfrm>
            <a:off x="419824" y="613503"/>
            <a:ext cx="8266977" cy="2592683"/>
          </a:xfrm>
        </p:spPr>
        <p:txBody>
          <a:bodyPr/>
          <a:lstStyle/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19824" y="3581746"/>
            <a:ext cx="8266977" cy="18978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14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Add name, Title, Department</a:t>
            </a: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Focus D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grpSp>
        <p:nvGrpSpPr>
          <p:cNvPr id="2" name="Group 1"/>
          <p:cNvGrpSpPr/>
          <p:nvPr userDrawn="1"/>
        </p:nvGrpSpPr>
        <p:grpSpPr bwMode="auto"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 bwMode="auto"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 extrusionOk="0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 bwMode="auto"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 extrusionOk="0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 bwMode="auto"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 extrusionOk="0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  <p:sp>
          <p:nvSpPr>
            <p:cNvPr id="14" name="Isosceles Triangle 9"/>
            <p:cNvSpPr/>
            <p:nvPr userDrawn="1"/>
          </p:nvSpPr>
          <p:spPr bwMode="auto"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 extrusionOk="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</p:grp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Break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 bwMode="auto"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 bwMode="auto"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 extrusionOk="0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 bwMode="auto"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 extrusionOk="0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 bwMode="auto"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 extrusionOk="0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 bwMode="auto"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 extrusionOk="0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pic>
        <p:nvPicPr>
          <p:cNvPr id="20" name="Picture 19" title="White COWIlogo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Break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 bwMode="auto"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 bwMode="auto"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 extrusionOk="0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 bwMode="auto"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 extrusionOk="0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 bwMode="auto"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 extrusionOk="0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 bwMode="auto"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 extrusionOk="0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Break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 bwMode="auto"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 bwMode="auto"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 extrusionOk="0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 bwMode="auto"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 extrusionOk="0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 bwMode="auto"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 extrusionOk="0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  <p:sp>
          <p:nvSpPr>
            <p:cNvPr id="14" name="Isosceles Triangle 9"/>
            <p:cNvSpPr/>
            <p:nvPr userDrawn="1"/>
          </p:nvSpPr>
          <p:spPr bwMode="auto"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 extrusionOk="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estions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 bwMode="auto"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 bwMode="auto"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 extrusionOk="0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 bwMode="auto"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 extrusionOk="0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 bwMode="auto"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 extrusionOk="0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 bwMode="auto"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 extrusionOk="0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pic>
        <p:nvPicPr>
          <p:cNvPr id="22" name="Picture 21" title="White COWIlogo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estions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 bwMode="auto"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 bwMode="auto"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 extrusionOk="0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 bwMode="auto"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 extrusionOk="0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 bwMode="auto"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 extrusionOk="0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 bwMode="auto"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 extrusionOk="0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estions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 bwMode="auto"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 bwMode="auto"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 extrusionOk="0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 bwMode="auto"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 extrusionOk="0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 bwMode="auto"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 extrusionOk="0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  <p:sp>
          <p:nvSpPr>
            <p:cNvPr id="14" name="Isosceles Triangle 9"/>
            <p:cNvSpPr/>
            <p:nvPr userDrawn="1"/>
          </p:nvSpPr>
          <p:spPr bwMode="auto"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 extrusionOk="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hank You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 bwMode="auto"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 bwMode="auto"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 extrusionOk="0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 bwMode="auto"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 extrusionOk="0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 bwMode="auto"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 extrusionOk="0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 bwMode="auto"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 extrusionOk="0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 bwMode="auto"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a-DK" sz="3200" cap="all">
                <a:solidFill>
                  <a:srgbClr val="FFFFFF"/>
                </a:solidFill>
                <a:latin typeface="+mj-lt"/>
                <a:cs typeface="Arial"/>
              </a:rPr>
              <a:t>Thank You!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pic>
        <p:nvPicPr>
          <p:cNvPr id="20" name="Picture 19" title="White COWIlogo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hank You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 bwMode="auto"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 bwMode="auto"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 extrusionOk="0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 bwMode="auto"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 extrusionOk="0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 bwMode="auto"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 extrusionOk="0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 bwMode="auto"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 extrusionOk="0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 bwMode="auto"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a-DK" sz="3200" cap="all">
                <a:solidFill>
                  <a:srgbClr val="FFFFFF"/>
                </a:solidFill>
                <a:latin typeface="+mj-lt"/>
                <a:cs typeface="Arial"/>
              </a:rPr>
              <a:t>Thank You!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pic>
        <p:nvPicPr>
          <p:cNvPr id="19" name="Picture 18" title="White COWIlogo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hank You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EDCC4F-61B3-445B-AC6F-14CA4635A88D}" type="slidenum">
              <a:rPr lang="da-DK"/>
              <a:t>‹#›</a:t>
            </a:fld>
            <a:endParaRPr lang="da-DK"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 bwMode="auto"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 bwMode="auto"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 extrusionOk="0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 bwMode="auto"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 extrusionOk="0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 bwMode="auto"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 extrusionOk="0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  <p:sp>
          <p:nvSpPr>
            <p:cNvPr id="14" name="Isosceles Triangle 9"/>
            <p:cNvSpPr/>
            <p:nvPr userDrawn="1"/>
          </p:nvSpPr>
          <p:spPr bwMode="auto"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 extrusionOk="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a-DK"/>
            </a:p>
          </p:txBody>
        </p:sp>
      </p:grpSp>
      <p:sp>
        <p:nvSpPr>
          <p:cNvPr id="3" name="TextBox 2"/>
          <p:cNvSpPr txBox="1"/>
          <p:nvPr userDrawn="1"/>
        </p:nvSpPr>
        <p:spPr bwMode="auto"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a-DK" sz="3200" cap="all">
                <a:solidFill>
                  <a:srgbClr val="FFFFFF"/>
                </a:solidFill>
                <a:latin typeface="+mj-lt"/>
                <a:cs typeface="Arial"/>
              </a:rPr>
              <a:t>Thank You!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 one bo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 bwMode="auto">
          <a:xfrm>
            <a:off x="419819" y="1460741"/>
            <a:ext cx="8304363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Agenda 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19100" y="1460741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19820" y="1798764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9820" y="2136789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419820" y="2474813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19100" y="2812836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19100" y="3150861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17653" y="3488883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19820" y="408353"/>
            <a:ext cx="5408754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30" name="TextBox 29"/>
          <p:cNvSpPr txBox="1"/>
          <p:nvPr userDrawn="1"/>
        </p:nvSpPr>
        <p:spPr bwMode="auto">
          <a:xfrm>
            <a:off x="438812" y="610364"/>
            <a:ext cx="5410921" cy="3334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da-DK" sz="2400">
                <a:solidFill>
                  <a:srgbClr val="F04E23"/>
                </a:solidFill>
                <a:latin typeface="+mj-lt"/>
                <a:cs typeface="Arial"/>
              </a:rPr>
              <a:t>Agenda</a:t>
            </a:r>
            <a:r>
              <a:rPr lang="da-DK">
                <a:solidFill>
                  <a:srgbClr val="F04E23"/>
                </a:solidFill>
                <a:latin typeface="+mj-lt"/>
                <a:cs typeface="Arial"/>
              </a:rPr>
              <a:t>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19820" y="3826478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90697" y="656751"/>
            <a:ext cx="2334202" cy="3414080"/>
          </a:xfrm>
          <a:prstGeom prst="rect">
            <a:avLst/>
          </a:prstGeo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Agenda 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19104" y="1459212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1529074" y="146074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419104" y="1798764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1529074" y="1800293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419104" y="213526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1529074" y="2136789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419104" y="2477544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1529074" y="247907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419104" y="2811309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1529074" y="281283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419104" y="315086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1529074" y="3152388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419104" y="348735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51" name="Text Placeholder 9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1529074" y="3488883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52" name="Text Placeholder 9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1163869" y="1461302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</a:p>
        </p:txBody>
      </p:sp>
      <p:sp>
        <p:nvSpPr>
          <p:cNvPr id="53" name="Text Placeholder 9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1163869" y="1798767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1163869" y="2138878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</a:p>
        </p:txBody>
      </p:sp>
      <p:sp>
        <p:nvSpPr>
          <p:cNvPr id="55" name="Text Placeholder 9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1163869" y="2493295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1163869" y="2817014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</a:p>
        </p:txBody>
      </p:sp>
      <p:sp>
        <p:nvSpPr>
          <p:cNvPr id="57" name="Text Placeholder 9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1163869" y="3152950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1163869" y="3487357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</a:p>
        </p:txBody>
      </p:sp>
      <p:sp>
        <p:nvSpPr>
          <p:cNvPr id="59" name="Text Placeholder 9"/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423440" y="3826478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60" name="Text Placeholder 9"/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1533413" y="382800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00:00</a:t>
            </a:r>
          </a:p>
        </p:txBody>
      </p:sp>
      <p:sp>
        <p:nvSpPr>
          <p:cNvPr id="61" name="Text Placeholder 9"/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1168207" y="3826480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04E23"/>
                </a:solidFill>
              </a:defRPr>
            </a:lvl1pPr>
          </a:lstStyle>
          <a:p>
            <a:pPr lvl="0">
              <a:defRPr/>
            </a:pPr>
            <a:r>
              <a:rPr lang="da-DK"/>
              <a:t>-</a:t>
            </a:r>
          </a:p>
        </p:txBody>
      </p:sp>
      <p:sp>
        <p:nvSpPr>
          <p:cNvPr id="62" name="Text Placeholder 9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2424898" y="1460741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63" name="Text Placeholder 9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2425618" y="1798764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64" name="Text Placeholder 9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425618" y="2136789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65" name="Text Placeholder 9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2425618" y="2474813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66" name="Text Placeholder 9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2424898" y="2812836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67" name="Text Placeholder 9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2424898" y="3150861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68" name="Text Placeholder 9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23449" y="3488883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69" name="Text Placeholder 9"/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2425618" y="3826478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70" name="Text Placehold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19820" y="408353"/>
            <a:ext cx="5408754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71" name="TextBox 70"/>
          <p:cNvSpPr txBox="1"/>
          <p:nvPr userDrawn="1"/>
        </p:nvSpPr>
        <p:spPr bwMode="auto">
          <a:xfrm>
            <a:off x="438812" y="610364"/>
            <a:ext cx="5410921" cy="3334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da-DK" sz="2400">
                <a:solidFill>
                  <a:srgbClr val="F04E23"/>
                </a:solidFill>
                <a:latin typeface="+mj-lt"/>
                <a:cs typeface="Arial"/>
              </a:rPr>
              <a:t>Agenda</a:t>
            </a:r>
            <a:r>
              <a:rPr lang="da-DK">
                <a:solidFill>
                  <a:srgbClr val="F04E23"/>
                </a:solidFill>
                <a:latin typeface="+mj-lt"/>
                <a:cs typeface="Arial"/>
              </a:rPr>
              <a:t> </a:t>
            </a:r>
          </a:p>
        </p:txBody>
      </p:sp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roject Data">
    <p:bg>
      <p:bgPr>
        <a:solidFill>
          <a:srgbClr val="ECE9E5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19821" y="613504"/>
            <a:ext cx="5651101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1604627" y="2359410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419821" y="408355"/>
            <a:ext cx="5651101" cy="196013"/>
          </a:xfrm>
        </p:spPr>
        <p:txBody>
          <a:bodyPr lIns="18000">
            <a:normAutofit/>
          </a:bodyPr>
          <a:lstStyle>
            <a:lvl1pPr marL="0" indent="0" algn="l">
              <a:buNone/>
              <a:defRPr sz="1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a-DK"/>
              <a:t>Click to edit master subtitle style</a:t>
            </a:r>
          </a:p>
        </p:txBody>
      </p:sp>
      <p:sp>
        <p:nvSpPr>
          <p:cNvPr id="14" name="TextBox 13"/>
          <p:cNvSpPr txBox="1"/>
          <p:nvPr userDrawn="1"/>
        </p:nvSpPr>
        <p:spPr bwMode="auto">
          <a:xfrm>
            <a:off x="442731" y="2359410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Project no.</a:t>
            </a:r>
          </a:p>
        </p:txBody>
      </p:sp>
      <p:sp>
        <p:nvSpPr>
          <p:cNvPr id="15" name="TextBox 14"/>
          <p:cNvSpPr txBox="1"/>
          <p:nvPr userDrawn="1"/>
        </p:nvSpPr>
        <p:spPr bwMode="auto">
          <a:xfrm>
            <a:off x="442731" y="257810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Document no.</a:t>
            </a: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442731" y="2796794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Version</a:t>
            </a:r>
          </a:p>
        </p:txBody>
      </p:sp>
      <p:sp>
        <p:nvSpPr>
          <p:cNvPr id="17" name="TextBox 16"/>
          <p:cNvSpPr txBox="1"/>
          <p:nvPr userDrawn="1"/>
        </p:nvSpPr>
        <p:spPr bwMode="auto">
          <a:xfrm>
            <a:off x="442731" y="3015485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Date of issue</a:t>
            </a:r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442731" y="3234178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Prepared</a:t>
            </a: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442731" y="3452870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Checked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2731" y="367156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Approved</a:t>
            </a:r>
          </a:p>
        </p:txBody>
      </p:sp>
      <p:sp>
        <p:nvSpPr>
          <p:cNvPr id="21" name="TextBox 20"/>
          <p:cNvSpPr txBox="1"/>
          <p:nvPr userDrawn="1"/>
        </p:nvSpPr>
        <p:spPr bwMode="auto">
          <a:xfrm>
            <a:off x="442731" y="389025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defRPr/>
            </a:pPr>
            <a:r>
              <a:rPr lang="da-DK" sz="1000">
                <a:solidFill>
                  <a:srgbClr val="000000"/>
                </a:solidFill>
                <a:latin typeface="+mj-lt"/>
                <a:cs typeface="Arial"/>
              </a:rPr>
              <a:t>File name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1604627" y="2578042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604627" y="2796674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1604627" y="3015306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1604627" y="3233938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1604627" y="3452570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1604627" y="3671202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1604627" y="3889835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Add text</a:t>
            </a:r>
          </a:p>
        </p:txBody>
      </p:sp>
      <p:cxnSp>
        <p:nvCxnSpPr>
          <p:cNvPr id="30" name="Straight Connector 29"/>
          <p:cNvCxnSpPr>
            <a:cxnSpLocks/>
          </p:cNvCxnSpPr>
          <p:nvPr userDrawn="1"/>
        </p:nvCxnSpPr>
        <p:spPr bwMode="auto">
          <a:xfrm>
            <a:off x="1465253" y="2288953"/>
            <a:ext cx="0" cy="1817004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la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 bwMode="auto">
          <a:xfrm>
            <a:off x="419824" y="1460741"/>
            <a:ext cx="3946459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 bwMode="auto">
          <a:xfrm>
            <a:off x="4777729" y="1460741"/>
            <a:ext cx="3946459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llustration Backgrou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 bwMode="auto">
          <a:xfrm>
            <a:off x="419820" y="1460740"/>
            <a:ext cx="8304363" cy="1318562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Arial"/>
              <a:buChar char="•"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29"/>
          </p:nvPr>
        </p:nvSpPr>
        <p:spPr bwMode="auto">
          <a:xfrm>
            <a:off x="442549" y="2965685"/>
            <a:ext cx="8304363" cy="1328817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Arial"/>
              <a:buChar char="•"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/3 Picture Smal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4958719" y="1460743"/>
            <a:ext cx="3766179" cy="2823923"/>
          </a:xfrm>
          <a:prstGeom prst="rect">
            <a:avLst/>
          </a:prstGeo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ADD IMAGE BY CLICKING ICON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 bwMode="auto">
          <a:xfrm>
            <a:off x="419819" y="1460741"/>
            <a:ext cx="4165486" cy="2823713"/>
          </a:xfrm>
        </p:spPr>
        <p:txBody>
          <a:bodyPr/>
          <a:lstStyle>
            <a:lvl1pPr marL="180975" indent="-180975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Verdana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9820" y="408353"/>
            <a:ext cx="8304363" cy="189780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>
                <a:solidFill>
                  <a:srgbClr val="000000"/>
                </a:solidFill>
              </a:defRPr>
            </a:lvl1pPr>
          </a:lstStyle>
          <a:p>
            <a:pPr lvl="0">
              <a:defRPr/>
            </a:pPr>
            <a:r>
              <a:rPr lang="da-DK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pPr>
              <a:defRPr/>
            </a:pPr>
            <a:r>
              <a:rPr lang="da-DK"/>
              <a:t>Click to edit Master title style</a:t>
            </a: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19820" y="613504"/>
            <a:ext cx="8304363" cy="676227"/>
          </a:xfrm>
          <a:prstGeom prst="rect">
            <a:avLst/>
          </a:prstGeom>
          <a:noFill/>
          <a:effectLst/>
        </p:spPr>
        <p:txBody>
          <a:bodyPr vert="horz" wrap="square" lIns="0" tIns="0" rIns="0" bIns="36000" rtlCol="0" anchor="t" anchorCtr="0">
            <a:noAutofit/>
          </a:bodyPr>
          <a:lstStyle/>
          <a:p>
            <a:pPr>
              <a:defRPr/>
            </a:pPr>
            <a:r>
              <a:rPr lang="da-DK"/>
              <a:t>Click to edit Master title style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19820" y="1443488"/>
            <a:ext cx="8304363" cy="2881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/>
            </a:pPr>
            <a:r>
              <a:rPr lang="da-DK"/>
              <a:t>Edit Master text styles</a:t>
            </a:r>
            <a:endParaRPr/>
          </a:p>
          <a:p>
            <a:pPr lvl="1">
              <a:defRPr/>
            </a:pPr>
            <a:r>
              <a:rPr lang="da-DK"/>
              <a:t>Second level</a:t>
            </a:r>
            <a:endParaRPr/>
          </a:p>
          <a:p>
            <a:pPr lvl="2">
              <a:defRPr/>
            </a:pPr>
            <a:r>
              <a:rPr lang="da-DK"/>
              <a:t>Third level</a:t>
            </a:r>
            <a:endParaRPr/>
          </a:p>
          <a:p>
            <a:pPr lvl="3">
              <a:defRPr/>
            </a:pPr>
            <a:r>
              <a:rPr lang="da-DK"/>
              <a:t>Fourth level</a:t>
            </a:r>
            <a:endParaRPr/>
          </a:p>
          <a:p>
            <a:pPr lvl="4">
              <a:defRPr/>
            </a:pPr>
            <a:r>
              <a:rPr lang="da-DK"/>
              <a:t>Fifth level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 bwMode="auto">
          <a:xfrm>
            <a:off x="717449" y="4553148"/>
            <a:ext cx="1958203" cy="66824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lnSpc>
                <a:spcPts val="600"/>
              </a:lnSpc>
              <a:defRPr sz="600" b="0" cap="all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da-DK"/>
              <a:t>23 april 2019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 bwMode="auto">
          <a:xfrm>
            <a:off x="717449" y="4646471"/>
            <a:ext cx="1958203" cy="68838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lnSpc>
                <a:spcPts val="600"/>
              </a:lnSpc>
              <a:defRPr sz="600" b="0" cap="all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da-DK"/>
              <a:t>Python Workshop 1711/1712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 bwMode="auto">
          <a:xfrm>
            <a:off x="178278" y="4472954"/>
            <a:ext cx="408316" cy="379563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r">
              <a:lnSpc>
                <a:spcPts val="600"/>
              </a:lnSpc>
              <a:defRPr sz="1050" b="0" cap="all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AF54B9EF-527F-4F31-BDA9-861CCA0FE377}" type="slidenum">
              <a:rPr lang="da-DK"/>
              <a:t>‹#›</a:t>
            </a:fld>
            <a:endParaRPr lang="da-DK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title="COWIlogo"/>
          <p:cNvPicPr>
            <a:picLocks noChangeAspect="1"/>
          </p:cNvPicPr>
          <p:nvPr/>
        </p:nvPicPr>
        <p:blipFill>
          <a:blip r:embed="rId31"/>
          <a:stretch/>
        </p:blipFill>
        <p:spPr bwMode="auto"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/>
  <p:txStyles>
    <p:titleStyle>
      <a:lvl1pPr algn="l" defTabSz="914400">
        <a:lnSpc>
          <a:spcPts val="2600"/>
        </a:lnSpc>
        <a:spcBef>
          <a:spcPts val="0"/>
        </a:spcBef>
        <a:buNone/>
        <a:defRPr sz="2400" b="0" cap="none">
          <a:solidFill>
            <a:srgbClr val="F04E23"/>
          </a:solidFill>
          <a:latin typeface="Verdana"/>
          <a:ea typeface="Verdana"/>
          <a:cs typeface="Verdana"/>
        </a:defRPr>
      </a:lvl1pPr>
    </p:titleStyle>
    <p:bodyStyle>
      <a:lvl1pPr marL="273050" indent="-273050" algn="l" defTabSz="914400">
        <a:spcBef>
          <a:spcPts val="0"/>
        </a:spcBef>
        <a:spcAft>
          <a:spcPts val="600"/>
        </a:spcAft>
        <a:buClr>
          <a:schemeClr val="accent3"/>
        </a:buClr>
        <a:buFont typeface="Verdana"/>
        <a:buChar char="›"/>
        <a:defRPr sz="1600" b="0">
          <a:solidFill>
            <a:srgbClr val="000000"/>
          </a:solidFill>
          <a:latin typeface="Verdana"/>
          <a:ea typeface="Verdana"/>
          <a:cs typeface="Verdana"/>
        </a:defRPr>
      </a:lvl1pPr>
      <a:lvl2pPr marL="622300" indent="-261938" algn="l" defTabSz="914400">
        <a:spcBef>
          <a:spcPts val="0"/>
        </a:spcBef>
        <a:spcAft>
          <a:spcPts val="600"/>
        </a:spcAft>
        <a:buClr>
          <a:schemeClr val="accent3"/>
        </a:buClr>
        <a:buFont typeface="Verdana"/>
        <a:buChar char="›"/>
        <a:defRPr sz="1400" b="0">
          <a:solidFill>
            <a:srgbClr val="000000"/>
          </a:solidFill>
          <a:latin typeface="Verdana"/>
          <a:ea typeface="Verdana"/>
          <a:cs typeface="Verdana"/>
        </a:defRPr>
      </a:lvl2pPr>
      <a:lvl3pPr marL="982663" indent="-263525" algn="l" defTabSz="914400">
        <a:spcBef>
          <a:spcPts val="0"/>
        </a:spcBef>
        <a:spcAft>
          <a:spcPts val="600"/>
        </a:spcAft>
        <a:buClr>
          <a:schemeClr val="accent3"/>
        </a:buClr>
        <a:buFont typeface="Verdana"/>
        <a:buChar char="›"/>
        <a:defRPr sz="1200" b="0">
          <a:solidFill>
            <a:srgbClr val="000000"/>
          </a:solidFill>
          <a:latin typeface="Verdana"/>
          <a:ea typeface="Verdana"/>
          <a:cs typeface="Verdana"/>
        </a:defRPr>
      </a:lvl3pPr>
      <a:lvl4pPr marL="1254125" indent="-174625" algn="l" defTabSz="914400">
        <a:spcBef>
          <a:spcPts val="0"/>
        </a:spcBef>
        <a:spcAft>
          <a:spcPts val="600"/>
        </a:spcAft>
        <a:buClr>
          <a:schemeClr val="accent3"/>
        </a:buClr>
        <a:buFont typeface="Verdana"/>
        <a:buChar char="›"/>
        <a:defRPr sz="1100" b="0">
          <a:solidFill>
            <a:srgbClr val="000000"/>
          </a:solidFill>
          <a:latin typeface="Verdana"/>
          <a:ea typeface="Verdana"/>
          <a:cs typeface="Verdana"/>
        </a:defRPr>
      </a:lvl4pPr>
      <a:lvl5pPr marL="1614488" indent="-174625" algn="l" defTabSz="914400">
        <a:spcBef>
          <a:spcPts val="0"/>
        </a:spcBef>
        <a:spcAft>
          <a:spcPts val="600"/>
        </a:spcAft>
        <a:buClr>
          <a:schemeClr val="accent3"/>
        </a:buClr>
        <a:buFont typeface="Verdana"/>
        <a:buChar char="›"/>
        <a:defRPr sz="1100" b="0">
          <a:solidFill>
            <a:srgbClr val="000000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pypl.github.io/PYPL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eloper-tech.com/news/2019/nov/08/octoverse-2019-python-java-github-most-popular-langu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54B9EF-527F-4F31-BDA9-861CCA0FE377}" type="slidenum">
              <a:rPr lang="da-DK"/>
              <a:t>1</a:t>
            </a:fld>
            <a:endParaRPr lang="da-DK"/>
          </a:p>
        </p:txBody>
      </p:sp>
      <p:pic>
        <p:nvPicPr>
          <p:cNvPr id="10" name="Resim 9" descr="logo, yazı tipi, grafik, simge, sembol içeren bir resim&#10;&#10;Açıklama otomatik olarak oluşturuldu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8352" y="587676"/>
            <a:ext cx="1610765" cy="1610765"/>
          </a:xfrm>
          <a:prstGeom prst="rect">
            <a:avLst/>
          </a:prstGeom>
        </p:spPr>
      </p:pic>
      <p:pic>
        <p:nvPicPr>
          <p:cNvPr id="3" name="Resim 2" descr="metin, kırpıntı çizim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7C03FD4E-D034-0FC7-DC59-D0619B53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8" y="500710"/>
            <a:ext cx="1741819" cy="1936012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A01FE02-0786-1B45-96B6-CB94D5320710}"/>
              </a:ext>
            </a:extLst>
          </p:cNvPr>
          <p:cNvSpPr txBox="1"/>
          <p:nvPr/>
        </p:nvSpPr>
        <p:spPr bwMode="auto">
          <a:xfrm>
            <a:off x="2369264" y="1037829"/>
            <a:ext cx="4923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2024-2025 Yılı Güz Dönemi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1E5AF77-5E51-4D9E-1583-0333ACCD2E7D}"/>
              </a:ext>
            </a:extLst>
          </p:cNvPr>
          <p:cNvSpPr txBox="1"/>
          <p:nvPr/>
        </p:nvSpPr>
        <p:spPr bwMode="auto">
          <a:xfrm>
            <a:off x="1285316" y="2117097"/>
            <a:ext cx="6773801" cy="123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PAUSİBER </a:t>
            </a:r>
          </a:p>
          <a:p>
            <a:r>
              <a:rPr lang="tr-TR" sz="3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PYTHON 101 EĞİTİMİ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10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419824" y="234878"/>
            <a:ext cx="8266977" cy="438537"/>
          </a:xfrm>
        </p:spPr>
        <p:txBody>
          <a:bodyPr/>
          <a:lstStyle/>
          <a:p>
            <a:pPr>
              <a:defRPr/>
            </a:pPr>
            <a:r>
              <a:rPr lang="da-DK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 Programlama </a:t>
            </a:r>
            <a:r>
              <a:rPr lang="da-DK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Dilinde</a:t>
            </a:r>
            <a:r>
              <a:rPr lang="da-DK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”</a:t>
            </a:r>
            <a:r>
              <a:rPr lang="da-DK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</a:t>
            </a:r>
            <a:r>
              <a:rPr lang="da-DK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World”</a:t>
            </a:r>
            <a:endParaRPr lang="da-DK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82436" y="950126"/>
            <a:ext cx="2685499" cy="1339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 bwMode="auto">
          <a:xfrm>
            <a:off x="324871" y="664889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b="1">
                <a:latin typeface="Calibri"/>
                <a:cs typeface="Calibri"/>
              </a:rPr>
              <a:t>C/C++</a:t>
            </a:r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405404" y="942991"/>
            <a:ext cx="3419638" cy="1008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 bwMode="auto">
          <a:xfrm>
            <a:off x="5308726" y="671793"/>
            <a:ext cx="209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b="1">
                <a:latin typeface="Calibri"/>
                <a:cs typeface="Calibri"/>
              </a:rPr>
              <a:t>Java</a:t>
            </a:r>
            <a:endParaRPr/>
          </a:p>
        </p:txBody>
      </p:sp>
      <p:sp>
        <p:nvSpPr>
          <p:cNvPr id="20" name="TextBox 19"/>
          <p:cNvSpPr txBox="1"/>
          <p:nvPr/>
        </p:nvSpPr>
        <p:spPr bwMode="auto">
          <a:xfrm>
            <a:off x="5308725" y="2502655"/>
            <a:ext cx="2098315" cy="33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b="1">
                <a:latin typeface="Calibri"/>
                <a:cs typeface="Calibri"/>
              </a:rPr>
              <a:t>C# </a:t>
            </a:r>
            <a:endParaRPr lang="da-DK" sz="1600">
              <a:latin typeface="Calibri"/>
              <a:cs typeface="Calibri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154702" y="942991"/>
            <a:ext cx="2154024" cy="564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 bwMode="auto">
          <a:xfrm>
            <a:off x="3067935" y="670636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b="1">
                <a:latin typeface="Calibri"/>
                <a:cs typeface="Calibri"/>
              </a:rPr>
              <a:t>Fortran</a:t>
            </a:r>
            <a:endParaRPr/>
          </a:p>
        </p:txBody>
      </p:sp>
      <p:sp>
        <p:nvSpPr>
          <p:cNvPr id="24" name="TextBox 23"/>
          <p:cNvSpPr txBox="1"/>
          <p:nvPr/>
        </p:nvSpPr>
        <p:spPr bwMode="auto">
          <a:xfrm>
            <a:off x="321476" y="2518075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b="1">
                <a:latin typeface="Calibri"/>
                <a:cs typeface="Calibri"/>
              </a:rPr>
              <a:t>MATLAB</a:t>
            </a:r>
            <a:endParaRPr/>
          </a:p>
        </p:txBody>
      </p:sp>
      <p:sp>
        <p:nvSpPr>
          <p:cNvPr id="26" name="TextBox 25"/>
          <p:cNvSpPr txBox="1"/>
          <p:nvPr/>
        </p:nvSpPr>
        <p:spPr bwMode="auto">
          <a:xfrm>
            <a:off x="3067935" y="2515344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b="1">
                <a:latin typeface="Calibri"/>
                <a:cs typeface="Calibri"/>
              </a:rPr>
              <a:t>Python</a:t>
            </a:r>
            <a:endParaRPr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84581" y="2804380"/>
            <a:ext cx="2073229" cy="283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/>
          <p:cNvSpPr txBox="1"/>
          <p:nvPr/>
        </p:nvSpPr>
        <p:spPr bwMode="auto">
          <a:xfrm>
            <a:off x="384580" y="4106833"/>
            <a:ext cx="8267696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405404" y="2806970"/>
            <a:ext cx="3321583" cy="1118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82435" y="3410983"/>
            <a:ext cx="183636" cy="305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83090" y="2814864"/>
            <a:ext cx="2066925" cy="28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A53CE-70C6-2AD5-2357-521EE6CCC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1E6F-FF4A-86B2-C6EF-869B2A47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68D2BA7-8380-7AB0-5133-CD12F710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882" y="929700"/>
            <a:ext cx="1840979" cy="438537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EGZERSİZ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B87F7-42B5-226D-61CB-AE8D7158FD68}"/>
              </a:ext>
            </a:extLst>
          </p:cNvPr>
          <p:cNvSpPr txBox="1"/>
          <p:nvPr/>
        </p:nvSpPr>
        <p:spPr>
          <a:xfrm>
            <a:off x="1094398" y="1392066"/>
            <a:ext cx="8170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 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kadar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konuşma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yeter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Şimdi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biraz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uygulama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yapalım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İlk Python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dosyanızı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çalıştırın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“Hello World”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yazdırın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F0FC3A-FECE-98C0-263A-F4B037DD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00" y="2958602"/>
            <a:ext cx="4209443" cy="581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30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2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272679" y="290983"/>
            <a:ext cx="8266977" cy="438537"/>
          </a:xfrm>
        </p:spPr>
        <p:txBody>
          <a:bodyPr/>
          <a:lstStyle/>
          <a:p>
            <a:pPr>
              <a:defRPr/>
            </a:pPr>
            <a:r>
              <a:rPr lang="da-DK" b="1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 NEDİR?</a:t>
            </a:r>
            <a:endParaRPr b="1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78279" y="898149"/>
            <a:ext cx="7000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Python, 1980'lerin 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sonlarında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Guido van Rossum 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tarafından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tasarlanan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üst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düzey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genel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amaçlı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bir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programlama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dilidir</a:t>
            </a:r>
            <a:r>
              <a:rPr lang="en-US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defRPr/>
            </a:pPr>
            <a:endParaRPr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tr-TR" sz="1600" b="1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Interpreted</a:t>
            </a:r>
            <a:r>
              <a:rPr lang="tr-TR" sz="1600" b="1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(Yorumlanan)</a:t>
            </a:r>
            <a:r>
              <a:rPr sz="1600" b="1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Derleme</a:t>
            </a:r>
            <a:r>
              <a:rPr lang="tr-TR"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tr-TR"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compile</a:t>
            </a:r>
            <a:r>
              <a:rPr lang="tr-TR"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yok,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etkileşimli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600" b="1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tr-TR" sz="1600" b="1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High-</a:t>
            </a:r>
            <a:r>
              <a:rPr lang="tr-TR" sz="1600" b="1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level</a:t>
            </a:r>
            <a:r>
              <a:rPr lang="tr-TR" sz="1600" b="1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(Yüksek Seviyeli)</a:t>
            </a:r>
            <a:r>
              <a:rPr sz="1600" b="1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Garbage-collected (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otomatik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bellek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yönetimi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dinamik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tür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tanımlama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statik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tür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tanımlama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olasılığı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ile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endParaRPr lang="tr-TR" sz="1600" b="0" i="0" u="none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defRPr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endParaRPr sz="1600" b="0" i="0" u="none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defRPr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sz="1600" b="1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Genel</a:t>
            </a:r>
            <a:r>
              <a:rPr sz="1600" b="1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1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amaçlı</a:t>
            </a:r>
            <a:r>
              <a:rPr sz="1600" b="1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Multi-paradigm (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nesne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yönelimli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fonksiyonel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son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derece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çok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yönlü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tr-TR"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script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tr-TR"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</a:t>
            </a:r>
            <a:r>
              <a:rPr lang="tr-TR"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-uygulama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sunucu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vb.).</a:t>
            </a:r>
            <a:endParaRPr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Resim 1" descr="kırpıntı çizim, simge, sembol, grafik, çizgi film içeren bir resim&#10;&#10;Açıklama otomatik olarak oluşturuldu">
            <a:extLst>
              <a:ext uri="{FF2B5EF4-FFF2-40B4-BE49-F238E27FC236}">
                <a16:creationId xmlns:a16="http://schemas.microsoft.com/office/drawing/2014/main" id="{4856BD16-64C9-3AB4-2323-4A3BD650D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360" y="1198363"/>
            <a:ext cx="1921917" cy="1914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7139BC-2D29-EA2C-BBDB-8CB517CC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B9EF-527F-4F31-BDA9-861CCA0FE377}" type="slidenum">
              <a:rPr lang="da-DK" smtClean="0"/>
              <a:t>3</a:t>
            </a:fld>
            <a:endParaRPr lang="da-DK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83D6F61A-7A5F-FB3B-A96A-C9C8C4380691}"/>
              </a:ext>
            </a:extLst>
          </p:cNvPr>
          <p:cNvSpPr txBox="1">
            <a:spLocks/>
          </p:cNvSpPr>
          <p:nvPr/>
        </p:nvSpPr>
        <p:spPr bwMode="auto">
          <a:xfrm>
            <a:off x="178278" y="290983"/>
            <a:ext cx="5123662" cy="1997507"/>
          </a:xfrm>
          <a:prstGeom prst="rect">
            <a:avLst/>
          </a:prstGeom>
          <a:noFill/>
          <a:effectLst/>
        </p:spPr>
        <p:txBody>
          <a:bodyPr vert="horz" wrap="square" lIns="0" tIns="0" rIns="0" bIns="36000" rtlCol="0" anchor="t" anchorCtr="0">
            <a:noAutofit/>
          </a:bodyPr>
          <a:lstStyle>
            <a:lvl1pPr algn="l" defTabSz="914400">
              <a:lnSpc>
                <a:spcPts val="2600"/>
              </a:lnSpc>
              <a:spcBef>
                <a:spcPts val="0"/>
              </a:spcBef>
              <a:buNone/>
              <a:defRPr sz="2400" b="0" cap="none">
                <a:solidFill>
                  <a:srgbClr val="F04E23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PYTHON-PYTHONISTA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FELSEFESİ NEDİR? 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E4F7FBA-8A93-9D53-BBAD-CF07B410B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79"/>
          <a:stretch/>
        </p:blipFill>
        <p:spPr>
          <a:xfrm>
            <a:off x="4341524" y="167931"/>
            <a:ext cx="4741888" cy="4807637"/>
          </a:xfrm>
          <a:prstGeom prst="rect">
            <a:avLst/>
          </a:prstGeom>
        </p:spPr>
      </p:pic>
      <p:pic>
        <p:nvPicPr>
          <p:cNvPr id="5" name="Resim 4" descr="metin, ekran görüntüsü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1C442DEF-9559-F5C3-3FEB-90D436604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3" y="1717499"/>
            <a:ext cx="4347977" cy="3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54B9EF-527F-4F31-BDA9-861CCA0FE377}" type="slidenum">
              <a:rPr lang="da-DK"/>
              <a:t>4</a:t>
            </a:fld>
            <a:endParaRPr lang="da-DK"/>
          </a:p>
        </p:txBody>
      </p:sp>
      <p:pic>
        <p:nvPicPr>
          <p:cNvPr id="8" name="Resim 7" descr="metin, ekran görüntüsü, yazı tipi, renklilik içeren bir resim&#10;&#10;Açıklama otomatik olarak oluşturuldu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8088" y="216743"/>
            <a:ext cx="7596794" cy="4710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5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2436" y="530398"/>
            <a:ext cx="8266977" cy="438537"/>
          </a:xfrm>
        </p:spPr>
        <p:txBody>
          <a:bodyPr/>
          <a:lstStyle/>
          <a:p>
            <a:pPr>
              <a:defRPr/>
            </a:pPr>
            <a:r>
              <a:rPr lang="tr-TR" sz="2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NEDEN PYTHON?</a:t>
            </a:r>
            <a:endParaRPr sz="28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78278" y="855895"/>
            <a:ext cx="61364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da-DK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defRPr/>
            </a:pPr>
            <a:endParaRPr lang="da-DK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tr-TR" sz="1600" b="1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Kullanıcı dostu</a:t>
            </a:r>
            <a:r>
              <a:rPr lang="tr-TR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Hem geliştiriciler hem de geliştirici olmayanlar için erişilebilir.</a:t>
            </a:r>
          </a:p>
          <a:p>
            <a:pPr marL="285750" indent="-285750">
              <a:buFont typeface="Arial"/>
              <a:buChar char="•"/>
              <a:defRPr/>
            </a:pPr>
            <a:endParaRPr lang="tr-T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tr-TR" sz="1600" b="1" i="0" u="sng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Kod yazma hızı</a:t>
            </a:r>
            <a:r>
              <a:rPr lang="tr-TR"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(Düşük seviyeli dillere göre yaklaşık 5 kat daha hızlı).</a:t>
            </a:r>
          </a:p>
          <a:p>
            <a:pPr marL="285750" indent="-285750">
              <a:buFont typeface="Arial"/>
              <a:buChar char="•"/>
              <a:defRPr/>
            </a:pPr>
            <a:endParaRPr lang="tr-T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sz="1600" b="1" i="0" u="sng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Ücretsiz</a:t>
            </a:r>
            <a:r>
              <a:rPr sz="1600" b="0" i="0" u="sng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tr-TR" sz="1600" b="1" i="0" u="sng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 Açık Kaynak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sz="1600" b="1" i="0" u="sng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Büyük</a:t>
            </a:r>
            <a:r>
              <a:rPr sz="1600" b="1" i="0" u="sng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sz="1600" b="1" i="0" u="sng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aktif</a:t>
            </a:r>
            <a:r>
              <a:rPr sz="1600" b="1" i="0" u="sng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1" i="0" u="sng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</a:t>
            </a:r>
            <a:r>
              <a:rPr sz="1600" b="1" i="0" u="sng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1" i="0" u="sng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destekleyici</a:t>
            </a:r>
            <a:r>
              <a:rPr sz="1600" b="1" i="0" u="sng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1" i="0" u="sng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topluluk</a:t>
            </a:r>
            <a:r>
              <a:rPr lang="tr-TR" sz="1600" b="1" i="0" u="sng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(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ardım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bulmak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kolay</a:t>
            </a:r>
            <a:r>
              <a:rPr lang="tr-TR"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endParaRPr lang="tr-TR" sz="1600" b="0" i="0" u="none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sz="1600" b="1" i="0" u="sng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Tümleşik</a:t>
            </a:r>
            <a:r>
              <a:rPr sz="1600" b="1" i="0" u="sng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1" i="0" u="sng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özellikler</a:t>
            </a:r>
            <a:r>
              <a:rPr lang="tr-TR" sz="1600" b="1" i="0" u="sng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sz="1600" b="0" i="0" u="sng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irçok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yerleşik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özellik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sayısız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3. parti </a:t>
            </a:r>
            <a:r>
              <a:rPr sz="16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kütüphane</a:t>
            </a:r>
            <a:r>
              <a:rPr sz="16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endParaRPr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Resim 1" descr="kırpıntı çizim, simge, sembol, grafik, çizgi film içeren bir resim&#10;&#10;Açıklama otomatik olarak oluşturuldu">
            <a:extLst>
              <a:ext uri="{FF2B5EF4-FFF2-40B4-BE49-F238E27FC236}">
                <a16:creationId xmlns:a16="http://schemas.microsoft.com/office/drawing/2014/main" id="{E924B49A-4B52-F2C7-EADC-F53EDA5A9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87" y="1495692"/>
            <a:ext cx="2460335" cy="2450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6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419824" y="304259"/>
            <a:ext cx="8266977" cy="438537"/>
          </a:xfrm>
        </p:spPr>
        <p:txBody>
          <a:bodyPr/>
          <a:lstStyle/>
          <a:p>
            <a:pPr>
              <a:defRPr/>
            </a:pPr>
            <a:r>
              <a:rPr lang="da-DK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 ile </a:t>
            </a:r>
            <a:r>
              <a:rPr lang="da-DK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Neler</a:t>
            </a:r>
            <a:r>
              <a:rPr lang="da-DK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a-DK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Yapabilirsin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19823" y="646373"/>
            <a:ext cx="58506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Bazı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küçük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işleri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otomatikleştirme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Scriptler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yazılabilir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defRPr/>
            </a:pP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Yazılım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geliştirme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Masaüstü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kullanıcı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arayüzlü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uygulamalar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defRPr/>
            </a:pPr>
            <a:endParaRPr lang="en-US" sz="1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defRPr/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 </a:t>
            </a: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geliştirme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uygulamaları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en-US" sz="1400" b="1" i="1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Django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b="1" i="1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Flask</a:t>
            </a:r>
          </a:p>
          <a:p>
            <a:pPr>
              <a:defRPr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defRPr/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Veri </a:t>
            </a: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bilimi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Veri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yönetimi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işleme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analiz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en-US" sz="1400" b="1" i="1" u="sng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Pandas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1400" b="1" i="1" u="sng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endParaRPr lang="tr-TR" sz="1400" b="1" i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tr-TR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Veri görselleştirme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tr-TR" sz="1300" b="1" i="1" u="sng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Matplotlib</a:t>
            </a:r>
            <a:endParaRPr lang="tr-TR" sz="1300" b="1" i="1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742950" lvl="1" indent="-285750">
              <a:buFont typeface="Arial"/>
              <a:buChar char="•"/>
              <a:defRPr/>
            </a:pPr>
            <a:endParaRPr sz="13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Makine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öğrenmesi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yapay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zeka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derin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öğrenme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etc.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 scraping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defRPr/>
            </a:pPr>
            <a:r>
              <a:rPr sz="14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IoT, </a:t>
            </a:r>
            <a:r>
              <a:rPr sz="14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Akıllı</a:t>
            </a:r>
            <a:r>
              <a:rPr sz="14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Ev </a:t>
            </a:r>
            <a:r>
              <a:rPr sz="14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kontrolü</a:t>
            </a:r>
            <a:r>
              <a:rPr sz="14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sz="14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gömülü</a:t>
            </a:r>
            <a:r>
              <a:rPr sz="14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uygulamalar</a:t>
            </a:r>
            <a:r>
              <a:rPr sz="14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</a:t>
            </a:r>
            <a:r>
              <a:rPr sz="14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çok</a:t>
            </a:r>
            <a:r>
              <a:rPr sz="14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daha</a:t>
            </a:r>
            <a:r>
              <a:rPr sz="1400" b="0" i="0" u="none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sz="1400" b="0" i="0" u="none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fazlası</a:t>
            </a:r>
            <a:endParaRPr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defRPr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Resim 1" descr="kırpıntı çizim, simge, sembol, grafik, çizgi film içeren bir resim&#10;&#10;Açıklama otomatik olarak oluşturuldu">
            <a:extLst>
              <a:ext uri="{FF2B5EF4-FFF2-40B4-BE49-F238E27FC236}">
                <a16:creationId xmlns:a16="http://schemas.microsoft.com/office/drawing/2014/main" id="{41250EA0-BA7E-F9EC-CF59-192A51D39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5657" y="180563"/>
            <a:ext cx="1231144" cy="1226224"/>
          </a:xfrm>
          <a:prstGeom prst="rect">
            <a:avLst/>
          </a:prstGeom>
        </p:spPr>
      </p:pic>
      <p:pic>
        <p:nvPicPr>
          <p:cNvPr id="5" name="Resim 4" descr="metin, logo, grafik, yazı tipi içeren bir resim&#10;&#10;Açıklama otomatik olarak oluşturuldu">
            <a:extLst>
              <a:ext uri="{FF2B5EF4-FFF2-40B4-BE49-F238E27FC236}">
                <a16:creationId xmlns:a16="http://schemas.microsoft.com/office/drawing/2014/main" id="{168C6D28-94BA-2535-A593-587E4DB8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41" y="646373"/>
            <a:ext cx="1231144" cy="1231144"/>
          </a:xfrm>
          <a:prstGeom prst="rect">
            <a:avLst/>
          </a:prstGeom>
        </p:spPr>
      </p:pic>
      <p:pic>
        <p:nvPicPr>
          <p:cNvPr id="9" name="Resim 8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3895F783-85FE-AF72-499D-10D27B442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01" y="1566092"/>
            <a:ext cx="1002390" cy="1287888"/>
          </a:xfrm>
          <a:prstGeom prst="rect">
            <a:avLst/>
          </a:prstGeom>
        </p:spPr>
      </p:pic>
      <p:pic>
        <p:nvPicPr>
          <p:cNvPr id="12" name="Resim 11" descr="küp, mekanik bulmaca, Rubik kübü, bulmaca içeren bir resim&#10;&#10;Açıklama otomatik olarak oluşturuldu">
            <a:extLst>
              <a:ext uri="{FF2B5EF4-FFF2-40B4-BE49-F238E27FC236}">
                <a16:creationId xmlns:a16="http://schemas.microsoft.com/office/drawing/2014/main" id="{64E309CB-879C-1E18-4BF2-819230669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91" y="1636839"/>
            <a:ext cx="2196617" cy="2196617"/>
          </a:xfrm>
          <a:prstGeom prst="rect">
            <a:avLst/>
          </a:prstGeom>
        </p:spPr>
      </p:pic>
      <p:pic>
        <p:nvPicPr>
          <p:cNvPr id="14" name="Resim 13" descr="ekran görüntüsü, grafik, grafik tasarım, yazı tipi içeren bir resim&#10;&#10;Açıklama otomatik olarak oluşturuldu">
            <a:extLst>
              <a:ext uri="{FF2B5EF4-FFF2-40B4-BE49-F238E27FC236}">
                <a16:creationId xmlns:a16="http://schemas.microsoft.com/office/drawing/2014/main" id="{3AEB64AE-2105-A745-DE2E-C6956F0EB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11" y="3682716"/>
            <a:ext cx="2106433" cy="624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7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26776" y="831359"/>
            <a:ext cx="8266977" cy="438537"/>
          </a:xfrm>
        </p:spPr>
        <p:txBody>
          <a:bodyPr/>
          <a:lstStyle/>
          <a:p>
            <a:pPr>
              <a:defRPr/>
            </a:pPr>
            <a:r>
              <a:rPr lang="da-DK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 İLE GELİŞTİRİLEN UYGULAMALAR:</a:t>
            </a:r>
            <a:endParaRPr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47265" y="1493014"/>
            <a:ext cx="7274670" cy="2537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da-DK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Instagram, </a:t>
            </a:r>
            <a:r>
              <a:rPr lang="da-DK" b="1" i="0" u="none" strike="noStrike" cap="none" spc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Reddit</a:t>
            </a:r>
            <a:r>
              <a:rPr lang="da-DK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 Tamamen Python ile </a:t>
            </a:r>
            <a:r>
              <a:rPr lang="da-DK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yazılmış</a:t>
            </a:r>
            <a:r>
              <a:rPr lang="da-DK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a-DK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Dropbox </a:t>
            </a:r>
            <a:r>
              <a:rPr lang="da-DK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Masaüstü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uygulaması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Python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yazılmış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da-DK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Google,</a:t>
            </a:r>
            <a:r>
              <a:rPr lang="da-DK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Facebook,  Netflix,  Spotify,  NASA,  CERN</a:t>
            </a:r>
          </a:p>
          <a:p>
            <a:pPr>
              <a:lnSpc>
                <a:spcPct val="150000"/>
              </a:lnSpc>
              <a:defRPr/>
            </a:pPr>
            <a:r>
              <a:rPr lang="da-DK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Yahoo!,  Wikipedia …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Resim 7" descr="metin, ekran görüntüsü, sayı, numara, yazı tipi içeren bir resim&#10;&#10;Açıklama otomatik olarak oluşturuldu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50325" y="761290"/>
            <a:ext cx="3798903" cy="43397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8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431987" y="100901"/>
            <a:ext cx="8266977" cy="438537"/>
          </a:xfrm>
        </p:spPr>
        <p:txBody>
          <a:bodyPr/>
          <a:lstStyle/>
          <a:p>
            <a:pPr>
              <a:defRPr/>
            </a:pPr>
            <a:r>
              <a:rPr lang="da-DK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 POPÜLARİTESİ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237777" y="433067"/>
            <a:ext cx="819845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 tooltip="http://pypl.github.io/PYPL.html"/>
              </a:rPr>
              <a:t>PYPL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(Popularity of Programming Language) 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2675652" y="1484367"/>
            <a:ext cx="26462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6046317" y="1149847"/>
            <a:ext cx="1568553" cy="305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alibri"/>
                <a:cs typeface="Calibri"/>
              </a:rPr>
              <a:t>En hızlı büyüyen dil</a:t>
            </a:r>
            <a:endParaRPr lang="en-GB" sz="140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5332890" y="1413143"/>
            <a:ext cx="1049213" cy="13428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5575970" y="662530"/>
            <a:ext cx="1184484" cy="305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Calibri"/>
                <a:cs typeface="Calibri"/>
              </a:rPr>
              <a:t>En popüler dil</a:t>
            </a:r>
            <a:endParaRPr lang="en-GB" sz="1400"/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H="1">
            <a:off x="5248507" y="927024"/>
            <a:ext cx="440178" cy="44085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509C3D7-4A36-7DA0-17BB-21DD18BAF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17" y="2352531"/>
            <a:ext cx="2445569" cy="1630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Resim 6" descr="çizgi, öykü gelişim çizgisi; kumpas; grafiğini çıkarma, diyagram, ekran görüntüsü içeren bir resim&#10;&#10;Açıklama otomatik olarak oluşturuldu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82436" y="921124"/>
            <a:ext cx="7457352" cy="36291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EDCC4F-61B3-445B-AC6F-14CA4635A88D}" type="slidenum">
              <a:rPr lang="da-DK">
                <a:solidFill>
                  <a:srgbClr val="605953"/>
                </a:solidFill>
                <a:latin typeface="Calibri"/>
                <a:cs typeface="Calibri"/>
              </a:rPr>
              <a:t>9</a:t>
            </a:fld>
            <a:endParaRPr lang="da-DK">
              <a:solidFill>
                <a:srgbClr val="605953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82436" y="337213"/>
            <a:ext cx="63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GitHub’</a:t>
            </a:r>
            <a:r>
              <a:rPr lang="en-US" b="1" u="sng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daki</a:t>
            </a:r>
            <a:r>
              <a:rPr lang="en-US" b="1" u="sng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u="sng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</a:t>
            </a:r>
            <a:r>
              <a:rPr lang="en-US" b="1" u="sng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u="sng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büyük</a:t>
            </a:r>
            <a:r>
              <a:rPr lang="en-US" b="1" u="sng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u="sng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diller</a:t>
            </a:r>
            <a:r>
              <a:rPr lang="en-US" b="1" u="sng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1" u="sng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kullanıma</a:t>
            </a:r>
            <a:r>
              <a:rPr lang="en-US" b="1" u="sng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u="sng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göre</a:t>
            </a:r>
            <a:r>
              <a:rPr lang="en-US" b="1" u="sng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7290500" y="1762993"/>
            <a:ext cx="3325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7097823" y="2013908"/>
            <a:ext cx="23217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 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hızlı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büyüyen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dil</a:t>
            </a:r>
            <a:endParaRPr lang="en-GB" sz="12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7757335" y="1740572"/>
            <a:ext cx="501379" cy="24754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7290500" y="593210"/>
            <a:ext cx="16865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 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populer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dil</a:t>
            </a:r>
            <a:endParaRPr lang="en-GB" sz="12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H="1">
            <a:off x="7370963" y="904132"/>
            <a:ext cx="386372" cy="3447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:fade/>
      </p:transition>
    </mc:Choice>
    <mc:Fallback xmlns="" xmlns:m="http://schemas.openxmlformats.org/officeDocument/2006/math" xmlns:w="http://schemas.openxmlformats.org/wordprocessingml/2006/main">
      <p:transition spd="med" advClick="1">
        <p:fade thruBlk="0"/>
      </p:transition>
    </mc:Fallback>
  </mc:AlternateContent>
</p:sld>
</file>

<file path=ppt/theme/theme1.xml><?xml version="1.0" encoding="utf-8"?>
<a:theme xmlns:a="http://schemas.openxmlformats.org/drawingml/2006/main" name="COWI">
  <a:themeElements>
    <a:clrScheme name="COWIobsolete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435A69"/>
      </a:accent1>
      <a:accent2>
        <a:srgbClr val="9DB8AF"/>
      </a:accent2>
      <a:accent3>
        <a:srgbClr val="F04E23"/>
      </a:accent3>
      <a:accent4>
        <a:srgbClr val="B3D455"/>
      </a:accent4>
      <a:accent5>
        <a:srgbClr val="009CDE"/>
      </a:accent5>
      <a:accent6>
        <a:srgbClr val="FBDB65"/>
      </a:accent6>
      <a:hlink>
        <a:srgbClr val="F04E23"/>
      </a:hlink>
      <a:folHlink>
        <a:srgbClr val="B3D455"/>
      </a:folHlink>
    </a:clrScheme>
    <a:fontScheme name="COWI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Kontor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noFill/>
        <a:ln w="9525">
          <a:solidFill>
            <a:schemeClr val="tx2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WI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9F948A"/>
      </a:accent1>
      <a:accent2>
        <a:srgbClr val="44626A"/>
      </a:accent2>
      <a:accent3>
        <a:srgbClr val="F04E23"/>
      </a:accent3>
      <a:accent4>
        <a:srgbClr val="B3D455"/>
      </a:accent4>
      <a:accent5>
        <a:srgbClr val="818B96"/>
      </a:accent5>
      <a:accent6>
        <a:srgbClr val="D0C7BD"/>
      </a:accent6>
      <a:hlink>
        <a:srgbClr val="F04E23"/>
      </a:hlink>
      <a:folHlink>
        <a:srgbClr val="B3D455"/>
      </a:folHlink>
    </a:clrScheme>
    <a:fontScheme name="Aspect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353</Words>
  <Application>Microsoft Office PowerPoint</Application>
  <DocSecurity>0</DocSecurity>
  <PresentationFormat>Ekran Gösterisi (16:9)</PresentationFormat>
  <Paragraphs>93</Paragraphs>
  <Slides>11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COWI</vt:lpstr>
      <vt:lpstr>PowerPoint Sunusu</vt:lpstr>
      <vt:lpstr>PYTHON NEDİR?</vt:lpstr>
      <vt:lpstr>PowerPoint Sunusu</vt:lpstr>
      <vt:lpstr>PowerPoint Sunusu</vt:lpstr>
      <vt:lpstr>NEDEN PYTHON?</vt:lpstr>
      <vt:lpstr>Python ile Neler Yapabilirsin</vt:lpstr>
      <vt:lpstr>PYTHON İLE GELİŞTİRİLEN UYGULAMALAR:</vt:lpstr>
      <vt:lpstr>PYTHON POPÜLARİTESİ</vt:lpstr>
      <vt:lpstr>PowerPoint Sunusu</vt:lpstr>
      <vt:lpstr>6 Programlama Dilinde ”Hello World”</vt:lpstr>
      <vt:lpstr>EGZERSİZ</vt:lpstr>
    </vt:vector>
  </TitlesOfParts>
  <Manager/>
  <Company>COWI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1711/1712</dc:title>
  <dc:subject>Workshop</dc:subject>
  <dc:creator>TSJA</dc:creator>
  <cp:keywords/>
  <dc:description/>
  <cp:lastModifiedBy>Cerensu Karameşe</cp:lastModifiedBy>
  <cp:revision>113</cp:revision>
  <dcterms:created xsi:type="dcterms:W3CDTF">2019-04-10T11:34:25Z</dcterms:created>
  <dcterms:modified xsi:type="dcterms:W3CDTF">2024-10-13T21:13:46Z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wiTitle">
    <vt:lpwstr>Python Workshop 1711/1712</vt:lpwstr>
  </property>
  <property fmtid="{D5CDD505-2E9C-101B-9397-08002B2CF9AE}" pid="3" name="Language">
    <vt:lpwstr>Danish</vt:lpwstr>
  </property>
  <property fmtid="{D5CDD505-2E9C-101B-9397-08002B2CF9AE}" pid="4" name="_NewReviewCycle">
    <vt:lpwstr/>
  </property>
  <property fmtid="{D5CDD505-2E9C-101B-9397-08002B2CF9AE}" pid="5" name="CowiSubject">
    <vt:lpwstr>Workshop</vt:lpwstr>
  </property>
  <property fmtid="{D5CDD505-2E9C-101B-9397-08002B2CF9AE}" pid="6" name="Date completed">
    <vt:lpwstr>23 april 2019</vt:lpwstr>
  </property>
  <property fmtid="{D5CDD505-2E9C-101B-9397-08002B2CF9AE}" pid="7" name="CowiAuthor">
    <vt:lpwstr>TSJA</vt:lpwstr>
  </property>
</Properties>
</file>