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7099300" cy="10234613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71" d="100"/>
          <a:sy n="171" d="100"/>
        </p:scale>
        <p:origin x="496" y="168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" y="12595"/>
            <a:ext cx="382365" cy="37903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68CD2C-F294-434C-8F31-88265617A31A}" type="slidenum">
              <a:rPr lang="da-DK"/>
              <a:t>‹#›</a:t>
            </a:fld>
            <a:endParaRPr lang="da-DK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441463" y="31650"/>
            <a:ext cx="3076574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a-DK"/>
              <a:t>Workshop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38221" y="141819"/>
            <a:ext cx="3076574" cy="110169"/>
          </a:xfrm>
          <a:prstGeom prst="rect">
            <a:avLst/>
          </a:prstGeom>
        </p:spPr>
        <p:txBody>
          <a:bodyPr vert="horz" lIns="10800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65274" y="4861601"/>
            <a:ext cx="6768751" cy="46058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a-DK"/>
              <a:t>Click to 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441463" y="251987"/>
            <a:ext cx="3076574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438220" y="12594"/>
            <a:ext cx="0" cy="37903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92800" y="9886650"/>
            <a:ext cx="655200" cy="1975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dt="1" ftr="1" hdr="1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9F6370-DD1F-E965-B8EE-94AE46BC1AE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78A7ED-29B3-3F01-82FD-67BD12462DE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2114D-F23C-C075-422B-6E5414D8588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911491-2F20-338B-A59B-6B9A31E4AD3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87B1C5-AA46-1DDD-2CC4-D71FD811EA3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EE38B2-462F-7BB0-EB3F-74355C3B856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8FF6B-4BB9-1E75-0796-F45E97AB613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9881AF-FF64-6A7F-2D80-71B0EB431D2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E764C6-FE2F-F380-59B2-D24F74DF97E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emf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emf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emf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598614"/>
            <a:ext cx="7772400" cy="1101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Click</a:t>
            </a:r>
            <a:r>
              <a:rPr lang="da-DK"/>
              <a:t> to </a:t>
            </a:r>
            <a:r>
              <a:rPr lang="da-DK"/>
              <a:t>edit</a:t>
            </a:r>
            <a:r>
              <a:rPr lang="da-DK"/>
              <a:t> Master </a:t>
            </a:r>
            <a:r>
              <a:rPr lang="da-DK"/>
              <a:t>title</a:t>
            </a:r>
            <a:r>
              <a:rPr lang="da-DK"/>
              <a:t>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a-DK"/>
              <a:t>Click</a:t>
            </a:r>
            <a:r>
              <a:rPr lang="da-DK"/>
              <a:t> to </a:t>
            </a:r>
            <a:r>
              <a:rPr lang="da-DK"/>
              <a:t>edit</a:t>
            </a:r>
            <a:r>
              <a:rPr lang="da-DK"/>
              <a:t> Master </a:t>
            </a:r>
            <a:r>
              <a:rPr lang="da-DK"/>
              <a:t>subtitle</a:t>
            </a:r>
            <a:r>
              <a:rPr lang="da-DK"/>
              <a:t>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419824" y="408355"/>
            <a:ext cx="8305077" cy="3876311"/>
          </a:xfrm>
          <a:prstGeom prst="rect">
            <a:avLst/>
          </a:prstGeom>
          <a:solidFill>
            <a:schemeClr val="tx1"/>
          </a:solidFill>
        </p:spPr>
        <p:txBody>
          <a:bodyPr lIns="0" tIns="2088000">
            <a:normAutofit/>
          </a:bodyPr>
          <a:lstStyle>
            <a:lvl1pPr marL="0" indent="0" algn="ctr">
              <a:buNone/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01885" y="613504"/>
            <a:ext cx="7911298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/Image 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 bwMode="auto">
          <a:xfrm>
            <a:off x="419820" y="1460741"/>
            <a:ext cx="612960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  <a:endParaRPr lang="da-DK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960861" y="1460743"/>
            <a:ext cx="1764037" cy="2823923"/>
          </a:xfrm>
          <a:prstGeom prst="rect">
            <a:avLst/>
          </a:prstGeo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/Image 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 bwMode="auto">
          <a:xfrm>
            <a:off x="419821" y="1460741"/>
            <a:ext cx="394646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  <a:endParaRPr lang="da-DK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960861" y="1460743"/>
            <a:ext cx="1764037" cy="2823923"/>
          </a:xfrm>
          <a:prstGeom prst="rect">
            <a:avLst/>
          </a:prstGeo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4785388" y="1460743"/>
            <a:ext cx="1764037" cy="2823923"/>
          </a:xfrm>
          <a:prstGeom prst="rect">
            <a:avLst/>
          </a:prstGeo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54588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/Image 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960149" y="1460740"/>
            <a:ext cx="1764037" cy="1318542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4785388" y="1460740"/>
            <a:ext cx="1764037" cy="1318542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2602247" y="1460532"/>
            <a:ext cx="1764037" cy="1318770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419820" y="1460532"/>
            <a:ext cx="1764037" cy="1318770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71402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54588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27669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8081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960149" y="2965683"/>
            <a:ext cx="1764037" cy="1318770"/>
          </a:xfrm>
          <a:prstGeom prst="rect">
            <a:avLst/>
          </a:prstGeom>
          <a:solidFill>
            <a:schemeClr val="tx1"/>
          </a:solidFill>
        </p:spPr>
        <p:txBody>
          <a:bodyPr lIns="0" tIns="720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br>
              <a:rPr lang="da-DK"/>
            </a:br>
            <a:r>
              <a:rPr lang="da-DK"/>
              <a:t>ADD IMAGE BY CLICKING ICON</a:t>
            </a:r>
            <a:endParaRPr lang="da-DK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4785388" y="2965683"/>
            <a:ext cx="1764037" cy="1318770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2602247" y="2965456"/>
            <a:ext cx="1764037" cy="1318999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8" hasCustomPrompt="1"/>
          </p:nvPr>
        </p:nvSpPr>
        <p:spPr bwMode="auto">
          <a:xfrm>
            <a:off x="419820" y="2965456"/>
            <a:ext cx="1764037" cy="1318999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71402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954588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27669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58081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Image F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 bwMode="auto">
          <a:xfrm>
            <a:off x="1219919" y="1669932"/>
            <a:ext cx="3127310" cy="187894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da-DK"/>
              <a:t>Click icon to add picture</a:t>
            </a:r>
            <a:endParaRPr lang="da-DK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1219919" y="1669932"/>
            <a:ext cx="3127310" cy="1878944"/>
          </a:xfrm>
          <a:prstGeom prst="rect">
            <a:avLst/>
          </a:prstGeo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219919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4796773" y="1669932"/>
            <a:ext cx="3127310" cy="1878944"/>
          </a:xfrm>
          <a:prstGeom prst="rect">
            <a:avLst/>
          </a:prstGeo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796772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Image 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905429" y="1905536"/>
            <a:ext cx="2194578" cy="1318542"/>
          </a:xfrm>
          <a:prstGeom prst="rect">
            <a:avLst/>
          </a:prstGeo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905429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3475025" y="1905536"/>
            <a:ext cx="2194578" cy="1318542"/>
          </a:xfrm>
          <a:prstGeom prst="rect">
            <a:avLst/>
          </a:prstGeo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475025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044620" y="1905536"/>
            <a:ext cx="2194578" cy="1318542"/>
          </a:xfrm>
          <a:prstGeom prst="rect">
            <a:avLst/>
          </a:prstGeo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044620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6/9 Video Smal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7" name="Media Placeholder 8"/>
          <p:cNvSpPr>
            <a:spLocks noGrp="1"/>
          </p:cNvSpPr>
          <p:nvPr>
            <p:ph type="media" sz="quarter" idx="13" hasCustomPrompt="1"/>
          </p:nvPr>
        </p:nvSpPr>
        <p:spPr bwMode="auto">
          <a:xfrm>
            <a:off x="3704592" y="1460743"/>
            <a:ext cx="5020309" cy="2823923"/>
          </a:xfrm>
          <a:prstGeom prst="rect">
            <a:avLst/>
          </a:prstGeo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ADD MEDIA SIZE 16/9</a:t>
            </a:r>
            <a:endParaRPr lang="da-DK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 bwMode="auto">
          <a:xfrm>
            <a:off x="419819" y="1460741"/>
            <a:ext cx="2873326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  <a:endParaRPr lang="da-DK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/3 Video Smal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 bwMode="auto"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  <a:endParaRPr lang="da-DK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5" hasCustomPrompt="1"/>
          </p:nvPr>
        </p:nvSpPr>
        <p:spPr bwMode="auto">
          <a:xfrm>
            <a:off x="4958719" y="1460741"/>
            <a:ext cx="3766185" cy="2823713"/>
          </a:xfrm>
          <a:prstGeom prst="rect">
            <a:avLst/>
          </a:prstGeo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ADD MEDIA SIZE 4/3</a:t>
            </a:r>
            <a:endParaRPr lang="da-DK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Focus B">
    <p:bg>
      <p:bgPr shadeToTitle="0">
        <a:solidFill>
          <a:srgbClr val="7D889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grpSp>
        <p:nvGrpSpPr>
          <p:cNvPr id="12" name="Group 11"/>
          <p:cNvGrpSpPr/>
          <p:nvPr userDrawn="1"/>
        </p:nvGrpSpPr>
        <p:grpSpPr bwMode="auto"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 bwMode="auto"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 fill="norm" stroke="1" extrusionOk="0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 bwMode="auto"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 fill="norm" stroke="1" extrusionOk="0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 bwMode="auto"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 fill="norm" stroke="1" extrusionOk="0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 bwMode="auto"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 fill="norm" stroke="1" extrusionOk="0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Focus C">
    <p:bg>
      <p:bgPr shadeToTitle="0">
        <a:solidFill>
          <a:srgbClr val="F04E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grpSp>
        <p:nvGrpSpPr>
          <p:cNvPr id="2" name="Group 1"/>
          <p:cNvGrpSpPr/>
          <p:nvPr userDrawn="1"/>
        </p:nvGrpSpPr>
        <p:grpSpPr bwMode="auto"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 bwMode="auto"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 fill="norm" stroke="1" extrusionOk="0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 bwMode="auto"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 fill="norm" stroke="1" extrusionOk="0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 bwMode="auto"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 fill="norm" stroke="1" extrusionOk="0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 bwMode="auto"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 fill="norm" stroke="1" extrusionOk="0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le A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25"/>
          </p:nvPr>
        </p:nvSpPr>
        <p:spPr bwMode="auto">
          <a:xfrm>
            <a:off x="419824" y="408353"/>
            <a:ext cx="8266977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Edit Master text styles</a:t>
            </a:r>
            <a:endParaRPr lang="da-DK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 bwMode="auto">
          <a:xfrm>
            <a:off x="419824" y="613503"/>
            <a:ext cx="8266977" cy="2592683"/>
          </a:xfrm>
        </p:spPr>
        <p:txBody>
          <a:bodyPr/>
          <a:lstStyle/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19824" y="3581746"/>
            <a:ext cx="8266977" cy="18978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14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Add name, Title, Department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Focus D">
    <p:bg>
      <p:bgPr shadeToTitle="0">
        <a:solidFill>
          <a:srgbClr val="80776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grpSp>
        <p:nvGrpSpPr>
          <p:cNvPr id="2" name="Group 1"/>
          <p:cNvGrpSpPr/>
          <p:nvPr userDrawn="1"/>
        </p:nvGrpSpPr>
        <p:grpSpPr bwMode="auto"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 bwMode="auto"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 fill="norm" stroke="1" extrusionOk="0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 bwMode="auto"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 fill="norm" stroke="1" extrusionOk="0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 bwMode="auto"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 fill="norm" stroke="1" extrusionOk="0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  <p:sp>
          <p:nvSpPr>
            <p:cNvPr id="14" name="Isosceles Triangle 9"/>
            <p:cNvSpPr/>
            <p:nvPr userDrawn="1"/>
          </p:nvSpPr>
          <p:spPr bwMode="auto"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 fill="norm" stroke="1" extrusionOk="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reak A">
    <p:bg>
      <p:bgPr shadeToTitle="0">
        <a:solidFill>
          <a:srgbClr val="7D889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 bwMode="auto"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 bwMode="auto"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 fill="norm" stroke="1" extrusionOk="0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 bwMode="auto"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 fill="norm" stroke="1" extrusionOk="0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 bwMode="auto"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 fill="norm" stroke="1" extrusionOk="0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 bwMode="auto"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 fill="norm" stroke="1" extrusionOk="0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reak B">
    <p:bg>
      <p:bgPr shadeToTitle="0">
        <a:solidFill>
          <a:srgbClr val="F04E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 bwMode="auto"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 fill="norm" stroke="1" extrusionOk="0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 bwMode="auto"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 fill="norm" stroke="1" extrusionOk="0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 bwMode="auto"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 fill="norm" stroke="1" extrusionOk="0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 bwMode="auto"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 fill="norm" stroke="1" extrusionOk="0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reak C">
    <p:bg>
      <p:bgPr shadeToTitle="0">
        <a:solidFill>
          <a:srgbClr val="80776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 bwMode="auto"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 fill="norm" stroke="1" extrusionOk="0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 bwMode="auto"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 fill="norm" stroke="1" extrusionOk="0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 bwMode="auto"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 fill="norm" stroke="1" extrusionOk="0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  <p:sp>
          <p:nvSpPr>
            <p:cNvPr id="14" name="Isosceles Triangle 9"/>
            <p:cNvSpPr/>
            <p:nvPr userDrawn="1"/>
          </p:nvSpPr>
          <p:spPr bwMode="auto"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 fill="norm" stroke="1" extrusionOk="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Questions A">
    <p:bg>
      <p:bgPr shadeToTitle="0">
        <a:solidFill>
          <a:srgbClr val="7D889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 bwMode="auto"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 bwMode="auto"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 fill="norm" stroke="1" extrusionOk="0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 bwMode="auto"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 fill="norm" stroke="1" extrusionOk="0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 bwMode="auto"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 fill="norm" stroke="1" extrusionOk="0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 bwMode="auto"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 fill="norm" stroke="1" extrusionOk="0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22" name="Picture 21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Questions B">
    <p:bg>
      <p:bgPr shadeToTitle="0">
        <a:solidFill>
          <a:srgbClr val="F04E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 bwMode="auto"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 fill="norm" stroke="1" extrusionOk="0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 bwMode="auto"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 fill="norm" stroke="1" extrusionOk="0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 bwMode="auto"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 fill="norm" stroke="1" extrusionOk="0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 bwMode="auto"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 fill="norm" stroke="1" extrusionOk="0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Questions C">
    <p:bg>
      <p:bgPr shadeToTitle="0">
        <a:solidFill>
          <a:srgbClr val="80776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 bwMode="auto"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 fill="norm" stroke="1" extrusionOk="0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 bwMode="auto"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 fill="norm" stroke="1" extrusionOk="0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 bwMode="auto"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 fill="norm" stroke="1" extrusionOk="0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  <p:sp>
          <p:nvSpPr>
            <p:cNvPr id="14" name="Isosceles Triangle 9"/>
            <p:cNvSpPr/>
            <p:nvPr userDrawn="1"/>
          </p:nvSpPr>
          <p:spPr bwMode="auto"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 fill="norm" stroke="1" extrusionOk="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hank You A">
    <p:bg>
      <p:bgPr shadeToTitle="0">
        <a:solidFill>
          <a:srgbClr val="7D889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 bwMode="auto"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 bwMode="auto"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 fill="norm" stroke="1" extrusionOk="0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 bwMode="auto"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 fill="norm" stroke="1" extrusionOk="0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 bwMode="auto"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 fill="norm" stroke="1" extrusionOk="0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 bwMode="auto"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 fill="norm" stroke="1" extrusionOk="0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 bwMode="auto"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a-DK" sz="3200" cap="all">
                <a:solidFill>
                  <a:srgbClr val="FFFFFF"/>
                </a:solidFill>
                <a:latin typeface="+mj-lt"/>
                <a:cs typeface="Arial"/>
              </a:rPr>
              <a:t>Thank You!</a:t>
            </a:r>
            <a:endParaRPr lang="da-DK" sz="3200" cap="all">
              <a:solidFill>
                <a:srgbClr val="FFFFFF"/>
              </a:solidFill>
              <a:latin typeface="+mj-lt"/>
              <a:cs typeface="Arial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hank You B">
    <p:bg>
      <p:bgPr shadeToTitle="0">
        <a:solidFill>
          <a:srgbClr val="F04E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 bwMode="auto"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 fill="norm" stroke="1" extrusionOk="0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 bwMode="auto"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 fill="norm" stroke="1" extrusionOk="0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 bwMode="auto"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 fill="norm" stroke="1" extrusionOk="0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 bwMode="auto"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 fill="norm" stroke="1" extrusionOk="0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 bwMode="auto"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a-DK" sz="3200" cap="all">
                <a:solidFill>
                  <a:srgbClr val="FFFFFF"/>
                </a:solidFill>
                <a:latin typeface="+mj-lt"/>
                <a:cs typeface="Arial"/>
              </a:rPr>
              <a:t>Thank You!</a:t>
            </a:r>
            <a:endParaRPr lang="da-DK" sz="3200" cap="all">
              <a:solidFill>
                <a:srgbClr val="FFFFFF"/>
              </a:solidFill>
              <a:latin typeface="+mj-lt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hank You C">
    <p:bg>
      <p:bgPr shadeToTitle="0">
        <a:solidFill>
          <a:srgbClr val="80776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 bwMode="auto"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 fill="norm" stroke="1" extrusionOk="0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 bwMode="auto"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 fill="norm" stroke="1" extrusionOk="0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 bwMode="auto"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 fill="norm" stroke="1" extrusionOk="0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  <p:sp>
          <p:nvSpPr>
            <p:cNvPr id="14" name="Isosceles Triangle 9"/>
            <p:cNvSpPr/>
            <p:nvPr userDrawn="1"/>
          </p:nvSpPr>
          <p:spPr bwMode="auto"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 fill="norm" stroke="1" extrusionOk="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</p:grpSp>
      <p:sp>
        <p:nvSpPr>
          <p:cNvPr id="3" name="TextBox 2"/>
          <p:cNvSpPr txBox="1"/>
          <p:nvPr userDrawn="1"/>
        </p:nvSpPr>
        <p:spPr bwMode="auto"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a-DK" sz="3200" cap="all">
                <a:solidFill>
                  <a:srgbClr val="FFFFFF"/>
                </a:solidFill>
                <a:latin typeface="+mj-lt"/>
                <a:cs typeface="Arial"/>
              </a:rPr>
              <a:t>Thank You!</a:t>
            </a:r>
            <a:endParaRPr lang="da-DK" sz="3200" cap="all">
              <a:solidFill>
                <a:srgbClr val="FFFFFF"/>
              </a:solidFill>
              <a:latin typeface="+mj-lt"/>
              <a:cs typeface="Arial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dt="1" ftr="1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one bo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 bwMode="auto">
          <a:xfrm>
            <a:off x="419819" y="1460741"/>
            <a:ext cx="8304363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A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19100" y="146074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9820" y="1798764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9820" y="2136789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419820" y="247481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19100" y="2812836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19100" y="315086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17653" y="348888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19820" y="408353"/>
            <a:ext cx="5408754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da-DK" sz="2400">
                <a:solidFill>
                  <a:srgbClr val="F04E23"/>
                </a:solidFill>
                <a:latin typeface="+mj-lt"/>
                <a:cs typeface="Arial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/>
              </a:rPr>
              <a:t> </a:t>
            </a:r>
            <a:endParaRPr lang="da-DK">
              <a:solidFill>
                <a:srgbClr val="F04E23"/>
              </a:solidFill>
              <a:latin typeface="+mj-lt"/>
              <a:cs typeface="Arial"/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19820" y="3826478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90697" y="656751"/>
            <a:ext cx="2334202" cy="3414080"/>
          </a:xfrm>
          <a:prstGeom prst="rect">
            <a:avLst/>
          </a:prstGeo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19104" y="1459212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529074" y="146074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19104" y="179876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1529074" y="180029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19104" y="21352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1529074" y="213678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19104" y="247754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1529074" y="247907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19104" y="281130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1529074" y="281283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19104" y="31508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1529074" y="315238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419104" y="348735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1529074" y="348888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52" name="Text Placeholder 9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1163869" y="1461302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  <a:endParaRPr lang="da-DK"/>
          </a:p>
        </p:txBody>
      </p:sp>
      <p:sp>
        <p:nvSpPr>
          <p:cNvPr id="53" name="Text Placeholder 9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1163869" y="179876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  <a:endParaRPr lang="da-DK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1163869" y="2138878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  <a:endParaRPr lang="da-DK"/>
          </a:p>
        </p:txBody>
      </p:sp>
      <p:sp>
        <p:nvSpPr>
          <p:cNvPr id="55" name="Text Placeholder 9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1163869" y="2493295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  <a:endParaRPr lang="da-DK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1163869" y="2817014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  <a:endParaRPr lang="da-DK"/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1163869" y="315295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  <a:endParaRPr lang="da-DK"/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1163869" y="348735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  <a:endParaRPr lang="da-DK"/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423440" y="382647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1533413" y="382800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  <a:endParaRPr lang="da-DK"/>
          </a:p>
        </p:txBody>
      </p:sp>
      <p:sp>
        <p:nvSpPr>
          <p:cNvPr id="61" name="Text Placeholder 9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1168207" y="382648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  <a:endParaRPr lang="da-DK"/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2424898" y="146074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63" name="Text Placeholder 9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2425618" y="1798764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64" name="Text Placeholder 9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425618" y="2136789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65" name="Text Placeholder 9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2425618" y="247481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66" name="Text Placeholder 9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2424898" y="2812836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67" name="Text Placeholder 9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2424898" y="315086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68" name="Text Placeholder 9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23449" y="348888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69" name="Text Placeholder 9"/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2425618" y="3826478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19820" y="408353"/>
            <a:ext cx="5408754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71" name="TextBox 70"/>
          <p:cNvSpPr txBox="1"/>
          <p:nvPr userDrawn="1"/>
        </p:nvSpPr>
        <p:spPr bwMode="auto"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da-DK" sz="2400">
                <a:solidFill>
                  <a:srgbClr val="F04E23"/>
                </a:solidFill>
                <a:latin typeface="+mj-lt"/>
                <a:cs typeface="Arial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/>
              </a:rPr>
              <a:t> </a:t>
            </a:r>
            <a:endParaRPr lang="da-DK">
              <a:solidFill>
                <a:srgbClr val="F04E23"/>
              </a:solidFill>
              <a:latin typeface="+mj-lt"/>
              <a:cs typeface="Arial"/>
            </a:endParaRP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Project Data">
    <p:bg>
      <p:bgPr shadeToTitle="0">
        <a:solidFill>
          <a:srgbClr val="ECE9E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19821" y="613504"/>
            <a:ext cx="5651101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604627" y="235941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  <a:endParaRPr lang="da-DK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19821" y="408355"/>
            <a:ext cx="5651101" cy="196013"/>
          </a:xfrm>
        </p:spPr>
        <p:txBody>
          <a:bodyPr lIns="18000">
            <a:normAutofit/>
          </a:bodyPr>
          <a:lstStyle>
            <a:lvl1pPr marL="0" indent="0" algn="l">
              <a:buNone/>
              <a:defRPr sz="1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a-DK"/>
              <a:t>Click to edit master subtitle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442731" y="235941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Project</a:t>
            </a: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 no.</a:t>
            </a:r>
            <a:endParaRPr lang="da-DK" sz="100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auto">
          <a:xfrm>
            <a:off x="442731" y="257810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Document</a:t>
            </a: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 no.</a:t>
            </a:r>
            <a:endParaRPr lang="da-DK" sz="100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442731" y="2796794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Version</a:t>
            </a:r>
            <a:endParaRPr lang="da-DK" sz="100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442731" y="3015485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Date of issue</a:t>
            </a:r>
            <a:endParaRPr lang="da-DK" sz="100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442731" y="3234178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Prepared</a:t>
            </a:r>
            <a:endParaRPr lang="da-DK" sz="100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442731" y="345287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Checked</a:t>
            </a:r>
            <a:endParaRPr lang="da-DK" sz="100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2731" y="367156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Approved</a:t>
            </a:r>
            <a:endParaRPr lang="da-DK" sz="100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 bwMode="auto">
          <a:xfrm>
            <a:off x="442731" y="389025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File name</a:t>
            </a:r>
            <a:endParaRPr lang="da-DK" sz="100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604627" y="257804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  <a:endParaRPr lang="da-DK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604627" y="2796674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  <a:endParaRPr lang="da-DK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1604627" y="3015306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  <a:endParaRPr lang="da-DK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1604627" y="3233938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  <a:endParaRPr lang="da-DK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1604627" y="345257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  <a:endParaRPr lang="da-DK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1604627" y="367120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  <a:endParaRPr lang="da-DK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1604627" y="3889835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  <a:endParaRPr lang="da-DK"/>
          </a:p>
        </p:txBody>
      </p:sp>
      <p:cxnSp>
        <p:nvCxnSpPr>
          <p:cNvPr id="30" name="Straight Connector 29"/>
          <p:cNvCxnSpPr>
            <a:cxnSpLocks/>
          </p:cNvCxnSpPr>
          <p:nvPr userDrawn="1"/>
        </p:nvCxnSpPr>
        <p:spPr bwMode="auto">
          <a:xfrm>
            <a:off x="1465253" y="2288953"/>
            <a:ext cx="0" cy="181700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1" ftr="1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Pl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 bwMode="auto">
          <a:xfrm>
            <a:off x="419824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 bwMode="auto">
          <a:xfrm>
            <a:off x="4777729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llustration Backgrou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 bwMode="auto">
          <a:xfrm>
            <a:off x="419820" y="1460740"/>
            <a:ext cx="8304363" cy="1318562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 lang="da-DK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9"/>
          </p:nvPr>
        </p:nvSpPr>
        <p:spPr bwMode="auto">
          <a:xfrm>
            <a:off x="442549" y="2965685"/>
            <a:ext cx="8304363" cy="1328817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 lang="da-DK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/3 Picture Smal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4958719" y="1460743"/>
            <a:ext cx="3766179" cy="2823923"/>
          </a:xfrm>
          <a:prstGeom prst="rect">
            <a:avLst/>
          </a:prstGeo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 bwMode="auto"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  <a:endParaRPr lang="da-DK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  <a:endParaRPr lang="da-DK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</p:spTree>
  </p:cSld>
  <p:clrMapOvr>
    <a:masterClrMapping/>
  </p:clrMapOvr>
  <p:hf dt="1" ftr="1" hdr="0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6F4F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  <a:prstGeom prst="rect">
            <a:avLst/>
          </a:prstGeom>
          <a:noFill/>
          <a:effectLst/>
        </p:spPr>
        <p:txBody>
          <a:bodyPr vert="horz" wrap="square" lIns="0" tIns="0" rIns="0" bIns="36000" rtlCol="0" anchor="t" anchorCtr="0">
            <a:noAutofit/>
          </a:bodyPr>
          <a:lstStyle/>
          <a:p>
            <a:pPr>
              <a:defRPr/>
            </a:pPr>
            <a:r>
              <a:rPr lang="da-DK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19820" y="1443488"/>
            <a:ext cx="8304363" cy="2881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 bwMode="auto">
          <a:xfrm>
            <a:off x="717449" y="4553148"/>
            <a:ext cx="1958203" cy="66824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 bwMode="auto">
          <a:xfrm>
            <a:off x="717449" y="4646471"/>
            <a:ext cx="1958203" cy="68838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 bwMode="auto">
          <a:xfrm>
            <a:off x="178278" y="4472954"/>
            <a:ext cx="408316" cy="379563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r">
              <a:lnSpc>
                <a:spcPts val="600"/>
              </a:lnSpc>
              <a:defRPr sz="1050" b="0" cap="all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title="COWIlogo"/>
          <p:cNvPicPr>
            <a:picLocks noChangeAspect="1"/>
          </p:cNvPicPr>
          <p:nvPr/>
        </p:nvPicPr>
        <p:blipFill>
          <a:blip r:embed="rId31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1" ftr="1" hdr="0" sldNum="1"/>
  <p:txStyles>
    <p:titleStyle>
      <a:lvl1pPr algn="l" defTabSz="914400">
        <a:lnSpc>
          <a:spcPts val="2600"/>
        </a:lnSpc>
        <a:spcBef>
          <a:spcPts val="0"/>
        </a:spcBef>
        <a:buNone/>
        <a:defRPr sz="2400" b="0" cap="none">
          <a:solidFill>
            <a:srgbClr val="F04E23"/>
          </a:solidFill>
          <a:latin typeface="Verdana"/>
          <a:ea typeface="Verdana"/>
          <a:cs typeface="Verdana"/>
        </a:defRPr>
      </a:lvl1pPr>
    </p:titleStyle>
    <p:bodyStyle>
      <a:lvl1pPr marL="273050" indent="-273050" algn="l" defTabSz="914400">
        <a:spcBef>
          <a:spcPts val="0"/>
        </a:spcBef>
        <a:spcAft>
          <a:spcPts val="600"/>
        </a:spcAft>
        <a:buClr>
          <a:schemeClr val="accent3"/>
        </a:buClr>
        <a:buFont typeface="Verdana"/>
        <a:buChar char="›"/>
        <a:defRPr sz="1600" b="0">
          <a:solidFill>
            <a:srgbClr val="000000"/>
          </a:solidFill>
          <a:latin typeface="Verdana"/>
          <a:ea typeface="Verdana"/>
          <a:cs typeface="Verdana"/>
        </a:defRPr>
      </a:lvl1pPr>
      <a:lvl2pPr marL="622300" indent="-261938" algn="l" defTabSz="914400">
        <a:spcBef>
          <a:spcPts val="0"/>
        </a:spcBef>
        <a:spcAft>
          <a:spcPts val="600"/>
        </a:spcAft>
        <a:buClr>
          <a:schemeClr val="accent3"/>
        </a:buClr>
        <a:buFont typeface="Verdana"/>
        <a:buChar char="›"/>
        <a:defRPr sz="1400" b="0">
          <a:solidFill>
            <a:srgbClr val="000000"/>
          </a:solidFill>
          <a:latin typeface="Verdana"/>
          <a:ea typeface="Verdana"/>
          <a:cs typeface="Verdana"/>
        </a:defRPr>
      </a:lvl2pPr>
      <a:lvl3pPr marL="982663" indent="-263525" algn="l" defTabSz="914400">
        <a:spcBef>
          <a:spcPts val="0"/>
        </a:spcBef>
        <a:spcAft>
          <a:spcPts val="600"/>
        </a:spcAft>
        <a:buClr>
          <a:schemeClr val="accent3"/>
        </a:buClr>
        <a:buFont typeface="Verdana"/>
        <a:buChar char="›"/>
        <a:defRPr sz="1200" b="0">
          <a:solidFill>
            <a:srgbClr val="000000"/>
          </a:solidFill>
          <a:latin typeface="Verdana"/>
          <a:ea typeface="Verdana"/>
          <a:cs typeface="Verdana"/>
        </a:defRPr>
      </a:lvl3pPr>
      <a:lvl4pPr marL="1254125" indent="-174625" algn="l" defTabSz="914400">
        <a:spcBef>
          <a:spcPts val="0"/>
        </a:spcBef>
        <a:spcAft>
          <a:spcPts val="600"/>
        </a:spcAft>
        <a:buClr>
          <a:schemeClr val="accent3"/>
        </a:buClr>
        <a:buFont typeface="Verdana"/>
        <a:buChar char="›"/>
        <a:defRPr sz="1100" b="0">
          <a:solidFill>
            <a:srgbClr val="000000"/>
          </a:solidFill>
          <a:latin typeface="Verdana"/>
          <a:ea typeface="Verdana"/>
          <a:cs typeface="Verdana"/>
        </a:defRPr>
      </a:lvl4pPr>
      <a:lvl5pPr marL="1614488" indent="-174625" algn="l" defTabSz="914400">
        <a:spcBef>
          <a:spcPts val="0"/>
        </a:spcBef>
        <a:spcAft>
          <a:spcPts val="600"/>
        </a:spcAft>
        <a:buClr>
          <a:schemeClr val="accent3"/>
        </a:buClr>
        <a:buFont typeface="Verdana"/>
        <a:buChar char="›"/>
        <a:defRPr sz="1100" b="0">
          <a:solidFill>
            <a:srgbClr val="000000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://pypl.github.io/PYPL.html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54B9EF-527F-4F31-BDA9-861CCA0FE377}" type="slidenum">
              <a:rPr lang="da-DK"/>
              <a:t>1</a:t>
            </a:fld>
            <a:endParaRPr lang="da-DK"/>
          </a:p>
        </p:txBody>
      </p:sp>
      <p:pic>
        <p:nvPicPr>
          <p:cNvPr id="8" name="Resim 7" descr="metin, yazı tipi, tasarım içeren bir resim&#10;&#10;Açıklama otomatik olarak oluşturuldu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2435" y="560645"/>
            <a:ext cx="8464198" cy="4502164"/>
          </a:xfrm>
          <a:prstGeom prst="rect">
            <a:avLst/>
          </a:prstGeom>
        </p:spPr>
      </p:pic>
      <p:pic>
        <p:nvPicPr>
          <p:cNvPr id="10" name="Resim 9" descr="logo, yazı tipi, grafik, simge, sembol içeren bir resim&#10;&#10;Açıklama otomatik olarak oluşturuldu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51142" y="284225"/>
            <a:ext cx="1151054" cy="1151054"/>
          </a:xfrm>
          <a:prstGeom prst="rect">
            <a:avLst/>
          </a:prstGeom>
        </p:spPr>
      </p:pic>
      <p:pic>
        <p:nvPicPr>
          <p:cNvPr id="12" name="Resim 11" descr="beyaz, tasarım içeren bir resim&#10;&#10;Açıklama otomatik olarak oluşturuldu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557030" y="1694615"/>
            <a:ext cx="5542579" cy="877134"/>
          </a:xfrm>
          <a:prstGeom prst="rect">
            <a:avLst/>
          </a:prstGeom>
        </p:spPr>
      </p:pic>
      <p:sp>
        <p:nvSpPr>
          <p:cNvPr id="14" name="Metin kutusu 13"/>
          <p:cNvSpPr txBox="1"/>
          <p:nvPr/>
        </p:nvSpPr>
        <p:spPr bwMode="auto">
          <a:xfrm>
            <a:off x="74340" y="1821151"/>
            <a:ext cx="90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tr-TR" sz="3600" b="1">
                <a:latin typeface="Chalkboard"/>
                <a:cs typeface="Times New Roman"/>
              </a:rPr>
              <a:t>PAUSİBER 2024-2025 Python 101 Kursu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2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419824" y="304259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>
                <a:latin typeface="Calibri"/>
                <a:cs typeface="Calibri"/>
              </a:rPr>
              <a:t>Python </a:t>
            </a:r>
            <a:r>
              <a:rPr lang="da-DK">
                <a:latin typeface="Calibri"/>
                <a:cs typeface="Calibri"/>
              </a:rPr>
              <a:t>Nedir</a:t>
            </a:r>
            <a:r>
              <a:rPr lang="da-DK">
                <a:latin typeface="Calibri"/>
                <a:cs typeface="Calibri"/>
              </a:rPr>
              <a:t> ? 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343846" y="898149"/>
            <a:ext cx="7829451" cy="256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>
                <a:latin typeface="Calibri"/>
                <a:cs typeface="Calibri"/>
              </a:rPr>
              <a:t>Python, 1980'lerin </a:t>
            </a:r>
            <a:r>
              <a:rPr lang="en-US" sz="1600" b="1">
                <a:latin typeface="Calibri"/>
                <a:cs typeface="Calibri"/>
              </a:rPr>
              <a:t>sonlarında</a:t>
            </a:r>
            <a:r>
              <a:rPr lang="en-US" sz="1600" b="1">
                <a:latin typeface="Calibri"/>
                <a:cs typeface="Calibri"/>
              </a:rPr>
              <a:t> Guido van Rossum </a:t>
            </a:r>
            <a:r>
              <a:rPr lang="en-US" sz="1600" b="1">
                <a:latin typeface="Calibri"/>
                <a:cs typeface="Calibri"/>
              </a:rPr>
              <a:t>tarafından</a:t>
            </a:r>
            <a:r>
              <a:rPr lang="en-US" sz="1600" b="1">
                <a:latin typeface="Calibri"/>
                <a:cs typeface="Calibri"/>
              </a:rPr>
              <a:t> </a:t>
            </a:r>
            <a:r>
              <a:rPr lang="en-US" sz="1600" b="1">
                <a:latin typeface="Calibri"/>
                <a:cs typeface="Calibri"/>
              </a:rPr>
              <a:t>tasarlanan</a:t>
            </a:r>
            <a:r>
              <a:rPr lang="en-US" sz="1600" b="1">
                <a:latin typeface="Calibri"/>
                <a:cs typeface="Calibri"/>
              </a:rPr>
              <a:t>, </a:t>
            </a:r>
            <a:r>
              <a:rPr lang="en-US" sz="1600" b="1">
                <a:latin typeface="Calibri"/>
                <a:cs typeface="Calibri"/>
              </a:rPr>
              <a:t>üst</a:t>
            </a:r>
            <a:r>
              <a:rPr lang="en-US" sz="1600" b="1">
                <a:latin typeface="Calibri"/>
                <a:cs typeface="Calibri"/>
              </a:rPr>
              <a:t> </a:t>
            </a:r>
            <a:r>
              <a:rPr lang="en-US" sz="1600" b="1">
                <a:latin typeface="Calibri"/>
                <a:cs typeface="Calibri"/>
              </a:rPr>
              <a:t>düzey</a:t>
            </a:r>
            <a:r>
              <a:rPr lang="en-US" sz="1600" b="1">
                <a:latin typeface="Calibri"/>
                <a:cs typeface="Calibri"/>
              </a:rPr>
              <a:t>, </a:t>
            </a:r>
            <a:r>
              <a:rPr lang="en-US" sz="1600" b="1">
                <a:latin typeface="Calibri"/>
                <a:cs typeface="Calibri"/>
              </a:rPr>
              <a:t>genel</a:t>
            </a:r>
            <a:r>
              <a:rPr lang="en-US" sz="1600" b="1">
                <a:latin typeface="Calibri"/>
                <a:cs typeface="Calibri"/>
              </a:rPr>
              <a:t> </a:t>
            </a:r>
            <a:r>
              <a:rPr lang="en-US" sz="1600" b="1">
                <a:latin typeface="Calibri"/>
                <a:cs typeface="Calibri"/>
              </a:rPr>
              <a:t>amaçlı</a:t>
            </a:r>
            <a:r>
              <a:rPr lang="en-US" sz="1600" b="1">
                <a:latin typeface="Calibri"/>
                <a:cs typeface="Calibri"/>
              </a:rPr>
              <a:t> </a:t>
            </a:r>
            <a:r>
              <a:rPr lang="en-US" sz="1600" b="1">
                <a:latin typeface="Calibri"/>
                <a:cs typeface="Calibri"/>
              </a:rPr>
              <a:t>bir</a:t>
            </a:r>
            <a:r>
              <a:rPr lang="en-US" sz="1600" b="1">
                <a:latin typeface="Calibri"/>
                <a:cs typeface="Calibri"/>
              </a:rPr>
              <a:t> </a:t>
            </a:r>
            <a:r>
              <a:rPr lang="en-US" sz="1600" b="1">
                <a:latin typeface="Calibri"/>
                <a:cs typeface="Calibri"/>
              </a:rPr>
              <a:t>programlama</a:t>
            </a:r>
            <a:r>
              <a:rPr lang="en-US" sz="1600" b="1">
                <a:latin typeface="Calibri"/>
                <a:cs typeface="Calibri"/>
              </a:rPr>
              <a:t> </a:t>
            </a:r>
            <a:r>
              <a:rPr lang="en-US" sz="1600" b="1">
                <a:latin typeface="Calibri"/>
                <a:cs typeface="Calibri"/>
              </a:rPr>
              <a:t>dilidir</a:t>
            </a:r>
            <a:r>
              <a:rPr lang="en-US" sz="1600" b="1">
                <a:latin typeface="Calibri"/>
                <a:cs typeface="Calibri"/>
              </a:rPr>
              <a:t>.</a:t>
            </a:r>
            <a:endParaRPr/>
          </a:p>
          <a:p>
            <a:pPr>
              <a:defRPr/>
            </a:pPr>
            <a:endParaRPr sz="1600" b="1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sz="16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Yorumlanmış:</a:t>
            </a: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Derleme yok, etkileşimli.</a:t>
            </a:r>
            <a:endParaRPr sz="16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>
              <a:latin typeface="Calibri"/>
              <a:cs typeface="Calibri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Yüksek seviyeli:</a:t>
            </a: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Garbage-collected (otomatik bellek yönetimi), dinamik tür </a:t>
            </a:r>
            <a:endParaRPr sz="16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tanımlama </a:t>
            </a: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(statik tür tanımlama olasılığı ile).</a:t>
            </a:r>
            <a:r>
              <a:rPr lang="en-US" sz="1600">
                <a:latin typeface="Calibri"/>
                <a:cs typeface="Calibri"/>
              </a:rPr>
              <a:t>	</a:t>
            </a:r>
            <a:endParaRPr sz="1600" b="0" i="0" u="none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>
                <a:latin typeface="Calibri"/>
                <a:cs typeface="Calibri"/>
              </a:rPr>
              <a:t>         </a:t>
            </a:r>
            <a:endParaRPr/>
          </a:p>
          <a:p>
            <a:pPr marL="261850" indent="-261850">
              <a:buFont typeface="Arial"/>
              <a:buChar char="•"/>
              <a:defRPr/>
            </a:pPr>
            <a:r>
              <a:rPr sz="16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Genel amaçlı:</a:t>
            </a: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Multi-paradigm (nesne yönelimli, fonksiyonel, </a:t>
            </a:r>
            <a:endParaRPr sz="1600" b="0" i="0" u="none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yansıtmalı, buyurgan), son derece çok yönlü (betik yazımı, uygulama, sunucu vb.).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88642" y="1281856"/>
            <a:ext cx="1498514" cy="1498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54B9EF-527F-4F31-BDA9-861CCA0FE377}" type="slidenum">
              <a:rPr lang="da-DK"/>
              <a:t>3</a:t>
            </a:fld>
            <a:endParaRPr lang="da-DK"/>
          </a:p>
        </p:txBody>
      </p:sp>
      <p:pic>
        <p:nvPicPr>
          <p:cNvPr id="8" name="Resim 7" descr="metin, ekran görüntüsü, yazı tipi, renklilik içeren bir resim&#10;&#10;Açıklama otomatik olarak oluşturuldu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8088" y="216743"/>
            <a:ext cx="7596794" cy="4710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4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419824" y="277760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>
                <a:latin typeface="Calibri"/>
                <a:cs typeface="Calibri"/>
              </a:rPr>
              <a:t>Neden Python ? 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89427" y="894082"/>
            <a:ext cx="6758570" cy="22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Dil, kullanımı kolay, güçlü, çok yönlü ve verimlidir.</a:t>
            </a:r>
            <a:endParaRPr lang="da-DK" sz="1600">
              <a:latin typeface="Calibri"/>
              <a:cs typeface="Calibri"/>
            </a:endParaRPr>
          </a:p>
          <a:p>
            <a:pPr>
              <a:defRPr/>
            </a:pPr>
            <a:endParaRPr lang="da-DK" sz="1400" b="1">
              <a:latin typeface="Calibri"/>
              <a:cs typeface="Calibri"/>
            </a:endParaRPr>
          </a:p>
          <a:p>
            <a:pPr>
              <a:defRPr/>
            </a:pPr>
            <a:endParaRPr lang="da-DK" sz="1400" b="1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sz="16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Çok erişilebilir</a:t>
            </a: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(geliştirici olmayanlar için bile).</a:t>
            </a:r>
            <a:endParaRPr sz="1600" b="1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sz="16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Kod yazma hızı</a:t>
            </a: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(tipik düşük seviyeli dillere göre yaklaşık 5 kat daha hızlı).</a:t>
            </a:r>
            <a:endParaRPr sz="16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sz="16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Ücretsiz</a:t>
            </a: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(açık kaynak) - Hızlı gelişim süreci.</a:t>
            </a:r>
            <a:endParaRPr sz="1600" b="1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sz="16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Büyük, sağlıklı, aktif ve destekleyici topluluk</a:t>
            </a: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(yardım bulmak kolay).</a:t>
            </a:r>
            <a:endParaRPr sz="16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sz="16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Tümleşik özellikler</a:t>
            </a: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(birçok yerleşik özellik ve sayısız 3. parti kütüphane).</a:t>
            </a:r>
            <a:endParaRPr sz="16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sz="16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Yüksek uyumluluk</a:t>
            </a:r>
            <a:r>
              <a:rPr sz="1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03811" y="646152"/>
            <a:ext cx="2118389" cy="2118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6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419824" y="304259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>
                <a:latin typeface="Calibri"/>
                <a:cs typeface="Calibri"/>
              </a:rPr>
              <a:t>Python kullanılarak geliştirilen bazı uygulamalar: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89427" y="837771"/>
            <a:ext cx="8176657" cy="14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da-DK" sz="1600" b="1">
                <a:latin typeface="Calibri"/>
                <a:cs typeface="Calibri"/>
              </a:rPr>
              <a:t>Instagram, </a:t>
            </a:r>
            <a:r>
              <a:rPr lang="da-DK" sz="16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Reddit</a:t>
            </a:r>
            <a:r>
              <a:rPr lang="da-DK" sz="1400">
                <a:latin typeface="Calibri"/>
                <a:cs typeface="Calibri"/>
              </a:rPr>
              <a:t> – Tamamen Python ile yazılmış.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da-DK" sz="1600" b="1">
                <a:latin typeface="Calibri"/>
                <a:cs typeface="Calibri"/>
              </a:rPr>
              <a:t>Dropbox </a:t>
            </a:r>
            <a:r>
              <a:rPr lang="da-DK" sz="1600">
                <a:latin typeface="Calibri"/>
                <a:cs typeface="Calibri"/>
              </a:rPr>
              <a:t>–</a:t>
            </a:r>
            <a:r>
              <a:rPr lang="en-US" sz="1400">
                <a:latin typeface="Calibri"/>
                <a:cs typeface="Calibri"/>
              </a:rPr>
              <a:t> Masaüstü uygulaması Python ile yazılmış.</a:t>
            </a:r>
            <a:endParaRPr lang="da-DK" sz="1100">
              <a:latin typeface="Calibri"/>
              <a:cs typeface="Calibri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b="1">
                <a:latin typeface="Calibri"/>
                <a:cs typeface="Calibri"/>
              </a:rPr>
              <a:t>Google,</a:t>
            </a:r>
            <a:endParaRPr/>
          </a:p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Facebook,  Netflix,  Spotify,  NASA,  CERN,  Yahoo!,  Wikipedia 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Resim 7" descr="metin, ekran görüntüsü, sayı, numara, yazı tipi içeren bir resim&#10;&#10;Açıklama otomatik olarak oluşturuldu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50325" y="761290"/>
            <a:ext cx="3798903" cy="43397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7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431987" y="100901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>
                <a:latin typeface="Calibri"/>
                <a:cs typeface="Calibri"/>
              </a:rPr>
              <a:t>Python Popülarite</a:t>
            </a:r>
            <a:endParaRPr lang="da-DK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93436" y="485712"/>
            <a:ext cx="819845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latin typeface="Calibri"/>
                <a:cs typeface="Calibri"/>
              </a:rPr>
              <a:t> </a:t>
            </a:r>
            <a:r>
              <a:rPr lang="en-US" sz="1400" b="1" u="sng">
                <a:latin typeface="Calibri"/>
                <a:cs typeface="Calibri"/>
                <a:hlinkClick r:id="rId4" tooltip="http://pypl.github.io/PYPL.html"/>
              </a:rPr>
              <a:t>PYPL</a:t>
            </a:r>
            <a:r>
              <a:rPr lang="en-US" sz="1400" b="1">
                <a:latin typeface="Calibri"/>
                <a:cs typeface="Calibri"/>
              </a:rPr>
              <a:t> (</a:t>
            </a:r>
            <a:r>
              <a:rPr lang="en-US" sz="1400" b="1">
                <a:latin typeface="Calibri"/>
                <a:cs typeface="Calibri"/>
              </a:rPr>
              <a:t>Popularity</a:t>
            </a:r>
            <a:r>
              <a:rPr lang="en-US" sz="1400" b="1">
                <a:latin typeface="Calibri"/>
                <a:cs typeface="Calibri"/>
              </a:rPr>
              <a:t> of Programming Language) </a:t>
            </a:r>
            <a:endParaRPr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675652" y="1484367"/>
            <a:ext cx="26462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6046317" y="1149847"/>
            <a:ext cx="1568553" cy="305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alibri"/>
                <a:cs typeface="Calibri"/>
              </a:rPr>
              <a:t>En hızlı büyüyen dil</a:t>
            </a:r>
            <a:endParaRPr lang="en-GB" sz="140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5332890" y="1413143"/>
            <a:ext cx="1049213" cy="13428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5575970" y="662530"/>
            <a:ext cx="1184484" cy="305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alibri"/>
                <a:cs typeface="Calibri"/>
              </a:rPr>
              <a:t>En popüler dil</a:t>
            </a:r>
            <a:endParaRPr lang="en-GB" sz="1400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>
            <a:off x="5248507" y="927024"/>
            <a:ext cx="440178" cy="44085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Resim 6" descr="çizgi, öykü gelişim çizgisi; kumpas; grafiğini çıkarma, diyagram, ekran görüntüsü içeren bir resim&#10;&#10;Açıklama otomatik olarak oluşturuldu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6909" y="1160385"/>
            <a:ext cx="7457352" cy="36291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8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419824" y="304259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>
                <a:latin typeface="Calibri"/>
                <a:cs typeface="Calibri"/>
              </a:rPr>
              <a:t>Python Popülarite</a:t>
            </a:r>
            <a:endParaRPr lang="da-DK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01591" y="797701"/>
            <a:ext cx="821789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latin typeface="Calibri"/>
                <a:cs typeface="Calibri"/>
              </a:rPr>
              <a:t>Github’da en büyük diller:</a:t>
            </a:r>
            <a:endParaRPr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7370963" y="2038957"/>
            <a:ext cx="3325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7401919" y="2277109"/>
            <a:ext cx="1365495" cy="305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alibri"/>
                <a:cs typeface="Calibri"/>
              </a:rPr>
              <a:t>Hızlı büyüyen dil</a:t>
            </a:r>
            <a:endParaRPr lang="en-GB" sz="140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7732178" y="1974655"/>
            <a:ext cx="501379" cy="24754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 flipH="0" flipV="0">
            <a:off x="7191893" y="776295"/>
            <a:ext cx="1384733" cy="30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>
                <a:latin typeface="Calibri"/>
                <a:cs typeface="Calibri"/>
              </a:rPr>
              <a:t>Popüler dil</a:t>
            </a:r>
            <a:endParaRPr lang="en-GB" sz="1400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>
            <a:off x="7401920" y="1081455"/>
            <a:ext cx="386372" cy="4700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9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419824" y="234878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 i="1">
                <a:latin typeface="Calibri"/>
                <a:cs typeface="Calibri"/>
              </a:rPr>
              <a:t>6 Programlama Dilinde ”Hello World”</a:t>
            </a:r>
            <a:endParaRPr lang="da-DK">
              <a:latin typeface="Calibri"/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2436" y="950126"/>
            <a:ext cx="2685499" cy="133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 bwMode="auto">
          <a:xfrm>
            <a:off x="324871" y="664889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C/C++</a:t>
            </a:r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405404" y="942991"/>
            <a:ext cx="3419638" cy="1008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 bwMode="auto">
          <a:xfrm>
            <a:off x="5308726" y="671793"/>
            <a:ext cx="209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Java</a:t>
            </a:r>
            <a:endParaRPr/>
          </a:p>
        </p:txBody>
      </p:sp>
      <p:sp>
        <p:nvSpPr>
          <p:cNvPr id="20" name="TextBox 19"/>
          <p:cNvSpPr txBox="1"/>
          <p:nvPr/>
        </p:nvSpPr>
        <p:spPr bwMode="auto">
          <a:xfrm>
            <a:off x="5308725" y="2502655"/>
            <a:ext cx="2098315" cy="33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C# </a:t>
            </a:r>
            <a:endParaRPr lang="da-DK" sz="1600">
              <a:latin typeface="Calibri"/>
              <a:cs typeface="Calibri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154702" y="942991"/>
            <a:ext cx="2154024" cy="56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 bwMode="auto">
          <a:xfrm>
            <a:off x="3067935" y="670636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Fortran</a:t>
            </a:r>
            <a:endParaRPr/>
          </a:p>
        </p:txBody>
      </p:sp>
      <p:sp>
        <p:nvSpPr>
          <p:cNvPr id="24" name="TextBox 23"/>
          <p:cNvSpPr txBox="1"/>
          <p:nvPr/>
        </p:nvSpPr>
        <p:spPr bwMode="auto">
          <a:xfrm>
            <a:off x="321476" y="2518075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MATLAB</a:t>
            </a:r>
            <a:endParaRPr/>
          </a:p>
        </p:txBody>
      </p:sp>
      <p:sp>
        <p:nvSpPr>
          <p:cNvPr id="26" name="TextBox 25"/>
          <p:cNvSpPr txBox="1"/>
          <p:nvPr/>
        </p:nvSpPr>
        <p:spPr bwMode="auto">
          <a:xfrm>
            <a:off x="3067935" y="2515344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Python</a:t>
            </a:r>
            <a:endParaRPr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84581" y="2804380"/>
            <a:ext cx="2073229" cy="283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/>
          <p:cNvSpPr txBox="1"/>
          <p:nvPr/>
        </p:nvSpPr>
        <p:spPr bwMode="auto">
          <a:xfrm>
            <a:off x="384580" y="4106833"/>
            <a:ext cx="8267696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405404" y="2806970"/>
            <a:ext cx="3321583" cy="1118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2435" y="3410983"/>
            <a:ext cx="183636" cy="305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83090" y="2814864"/>
            <a:ext cx="2066925" cy="28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10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419824" y="304259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>
                <a:latin typeface="Calibri"/>
                <a:cs typeface="Calibri"/>
              </a:rPr>
              <a:t>Python ile Neler Yapabilirsin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 flipH="0" flipV="0">
            <a:off x="419823" y="730455"/>
            <a:ext cx="8329130" cy="393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latin typeface="Calibri"/>
                <a:cs typeface="Calibri"/>
              </a:rPr>
              <a:t>Bazı küçük işleri otomatikleştirme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400">
                <a:latin typeface="Calibri"/>
                <a:cs typeface="Calibri"/>
              </a:rPr>
              <a:t>Scriptler yazılabilir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 sz="1400">
              <a:latin typeface="Calibri"/>
              <a:cs typeface="Calibri"/>
            </a:endParaRPr>
          </a:p>
          <a:p>
            <a:pPr>
              <a:defRPr/>
            </a:pPr>
            <a:r>
              <a:rPr lang="en-US" sz="1400" b="1">
                <a:latin typeface="Calibri"/>
                <a:cs typeface="Calibri"/>
              </a:rPr>
              <a:t>Yazılım geliştirme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400">
                <a:latin typeface="Calibri"/>
                <a:cs typeface="Calibri"/>
              </a:rPr>
              <a:t>Masaüstü kullanıcı arayüzlü uygulamalar</a:t>
            </a:r>
            <a:endParaRPr/>
          </a:p>
          <a:p>
            <a:pPr>
              <a:defRPr/>
            </a:pPr>
            <a:endParaRPr lang="en-US" sz="1400" b="1">
              <a:latin typeface="Calibri"/>
              <a:cs typeface="Calibri"/>
            </a:endParaRPr>
          </a:p>
          <a:p>
            <a:pPr>
              <a:defRPr/>
            </a:pPr>
            <a:r>
              <a:rPr lang="en-US" sz="1400" b="1">
                <a:latin typeface="Calibri"/>
                <a:cs typeface="Calibri"/>
              </a:rPr>
              <a:t>Web geliştirme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400">
                <a:latin typeface="Calibri"/>
                <a:cs typeface="Calibri"/>
              </a:rPr>
              <a:t>Web uygulamaları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 sz="1400">
              <a:latin typeface="Calibri"/>
              <a:cs typeface="Calibri"/>
            </a:endParaRPr>
          </a:p>
          <a:p>
            <a:pPr>
              <a:defRPr/>
            </a:pPr>
            <a:r>
              <a:rPr lang="en-US" sz="1400" b="1">
                <a:latin typeface="Calibri"/>
                <a:cs typeface="Calibri"/>
              </a:rPr>
              <a:t>Veri bilimi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400">
                <a:latin typeface="Calibri"/>
                <a:cs typeface="Calibri"/>
              </a:rPr>
              <a:t>Veri yönetimi/işleme/analiz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400">
                <a:latin typeface="Calibri"/>
                <a:cs typeface="Calibri"/>
              </a:rPr>
              <a:t>Veri görselleştirme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400">
                <a:latin typeface="Calibri"/>
                <a:cs typeface="Calibri"/>
              </a:rPr>
              <a:t>Makine öğrenmesi, yapay zeka, derin öğrenme etc.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400">
                <a:latin typeface="Calibri"/>
                <a:cs typeface="Calibri"/>
              </a:rPr>
              <a:t>Web scraping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endParaRPr lang="en-US" sz="1400">
              <a:latin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IoT, Akıllı Ev kontrolü, gömülü uygulamalar ve çok daha fazlası</a:t>
            </a:r>
            <a:endParaRPr sz="16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400">
              <a:latin typeface="Calibri"/>
              <a:cs typeface="Calibri"/>
            </a:endParaRPr>
          </a:p>
          <a:p>
            <a:pPr>
              <a:defRPr/>
            </a:pPr>
            <a:endParaRPr lang="en-US" sz="1400">
              <a:latin typeface="Calibri"/>
              <a:cs typeface="Calibri"/>
            </a:endParaRPr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36182" y="742796"/>
            <a:ext cx="2118389" cy="2118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WI">
  <a:themeElements>
    <a:clrScheme name="COWIobsolete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435A69"/>
      </a:accent1>
      <a:accent2>
        <a:srgbClr val="9DB8AF"/>
      </a:accent2>
      <a:accent3>
        <a:srgbClr val="F04E23"/>
      </a:accent3>
      <a:accent4>
        <a:srgbClr val="B3D455"/>
      </a:accent4>
      <a:accent5>
        <a:srgbClr val="009CDE"/>
      </a:accent5>
      <a:accent6>
        <a:srgbClr val="FBDB65"/>
      </a:accent6>
      <a:hlink>
        <a:srgbClr val="F04E23"/>
      </a:hlink>
      <a:folHlink>
        <a:srgbClr val="B3D455"/>
      </a:folHlink>
    </a:clrScheme>
    <a:fontScheme name="COWI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Kontor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noFill/>
        <a:ln w="9525">
          <a:solidFill>
            <a:schemeClr val="tx2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OWI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9F948A"/>
      </a:accent1>
      <a:accent2>
        <a:srgbClr val="44626A"/>
      </a:accent2>
      <a:accent3>
        <a:srgbClr val="F04E23"/>
      </a:accent3>
      <a:accent4>
        <a:srgbClr val="B3D455"/>
      </a:accent4>
      <a:accent5>
        <a:srgbClr val="818B96"/>
      </a:accent5>
      <a:accent6>
        <a:srgbClr val="D0C7BD"/>
      </a:accent6>
      <a:hlink>
        <a:srgbClr val="F04E23"/>
      </a:hlink>
      <a:folHlink>
        <a:srgbClr val="B3D455"/>
      </a:folHlink>
    </a:clrScheme>
    <a:fontScheme name="Aspect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Ekran Gösterisi (16:9)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>COWI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1711/1712</dc:title>
  <dc:subject>Workshop</dc:subject>
  <dc:creator>TSJA</dc:creator>
  <cp:keywords/>
  <dc:description/>
  <dc:identifier/>
  <dc:language/>
  <cp:lastModifiedBy/>
  <cp:revision>109</cp:revision>
  <dcterms:created xsi:type="dcterms:W3CDTF">2019-04-10T11:34:25Z</dcterms:created>
  <dcterms:modified xsi:type="dcterms:W3CDTF">2024-10-13T09:03:01Z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wiTitle">
    <vt:lpwstr>Python Workshop 1711/1712</vt:lpwstr>
  </property>
  <property fmtid="{D5CDD505-2E9C-101B-9397-08002B2CF9AE}" pid="3" name="Language">
    <vt:lpwstr>Danish</vt:lpwstr>
  </property>
  <property fmtid="{D5CDD505-2E9C-101B-9397-08002B2CF9AE}" pid="4" name="_NewReviewCycle">
    <vt:lpwstr/>
  </property>
  <property fmtid="{D5CDD505-2E9C-101B-9397-08002B2CF9AE}" pid="5" name="CowiSubject">
    <vt:lpwstr>Workshop</vt:lpwstr>
  </property>
  <property fmtid="{D5CDD505-2E9C-101B-9397-08002B2CF9AE}" pid="6" name="Date completed">
    <vt:lpwstr>23 april 2019</vt:lpwstr>
  </property>
  <property fmtid="{D5CDD505-2E9C-101B-9397-08002B2CF9AE}" pid="7" name="CowiAuthor">
    <vt:lpwstr>TSJA</vt:lpwstr>
  </property>
</Properties>
</file>