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5" r:id="rId4"/>
    <p:sldId id="264" r:id="rId5"/>
    <p:sldId id="267" r:id="rId6"/>
    <p:sldId id="268" r:id="rId7"/>
    <p:sldId id="269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25" autoAdjust="0"/>
    <p:restoredTop sz="94660"/>
  </p:normalViewPr>
  <p:slideViewPr>
    <p:cSldViewPr>
      <p:cViewPr>
        <p:scale>
          <a:sx n="75" d="100"/>
          <a:sy n="75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80687-BA19-4A50-A7BD-CAE10FBF83CC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6D429-08D1-47EF-BE6D-F30A3653A36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68C1-8CF2-427A-B1A7-2CE0160A7752}" type="datetimeFigureOut">
              <a:rPr lang="sk-SK" smtClean="0"/>
              <a:pPr/>
              <a:t>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EFC1-DC61-4B33-BBA1-83089273C9E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volby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eVolby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An Electronic voting system for the Academic Senate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 </a:t>
            </a:r>
            <a:r>
              <a:rPr lang="sk-SK" dirty="0" err="1" smtClean="0"/>
              <a:t>project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SI2 </a:t>
            </a:r>
            <a:r>
              <a:rPr lang="sk-SK" dirty="0" smtClean="0"/>
              <a:t>a SI3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143108" y="4500570"/>
            <a:ext cx="487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Tomáš </a:t>
            </a:r>
            <a:r>
              <a:rPr lang="sk-SK" sz="1600" dirty="0" err="1" smtClean="0"/>
              <a:t>Čerevka</a:t>
            </a:r>
            <a:r>
              <a:rPr lang="sk-SK" sz="1600" dirty="0" smtClean="0"/>
              <a:t>, </a:t>
            </a:r>
            <a:r>
              <a:rPr lang="sk-SK" sz="1600" dirty="0" err="1" smtClean="0"/>
              <a:t>Honza</a:t>
            </a:r>
            <a:r>
              <a:rPr lang="sk-SK" sz="1600" dirty="0" smtClean="0"/>
              <a:t> </a:t>
            </a:r>
            <a:r>
              <a:rPr lang="sk-SK" sz="1600" dirty="0" err="1" smtClean="0"/>
              <a:t>Zahula</a:t>
            </a:r>
            <a:r>
              <a:rPr lang="sk-SK" sz="1600" dirty="0" smtClean="0"/>
              <a:t>, Pavel Valenta, Rado Murin</a:t>
            </a:r>
            <a:endParaRPr lang="sk-SK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What</a:t>
            </a:r>
            <a:r>
              <a:rPr lang="sk-SK" dirty="0" smtClean="0"/>
              <a:t> </a:t>
            </a:r>
            <a:r>
              <a:rPr lang="sk-SK" dirty="0" err="1" smtClean="0"/>
              <a:t>we</a:t>
            </a:r>
            <a:r>
              <a:rPr lang="sk-SK" dirty="0" smtClean="0"/>
              <a:t> </a:t>
            </a:r>
            <a:r>
              <a:rPr lang="sk-SK" dirty="0" err="1" smtClean="0"/>
              <a:t>recieved</a:t>
            </a:r>
            <a:endParaRPr lang="sk-SK" dirty="0"/>
          </a:p>
        </p:txBody>
      </p:sp>
      <p:pic>
        <p:nvPicPr>
          <p:cNvPr id="4" name="Zástupný symbol obsahu 3" descr="wtf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643050"/>
            <a:ext cx="4833966" cy="4553596"/>
          </a:xfrm>
        </p:spPr>
      </p:pic>
      <p:pic>
        <p:nvPicPr>
          <p:cNvPr id="1026" name="Picture 2" descr="C:\Users\Murko\Desktop\New folder\glassfish-error-report.png"/>
          <p:cNvPicPr>
            <a:picLocks noChangeAspect="1" noChangeArrowheads="1"/>
          </p:cNvPicPr>
          <p:nvPr/>
        </p:nvPicPr>
        <p:blipFill>
          <a:blip r:embed="rId3"/>
          <a:srcRect t="21861" r="1504" b="27690"/>
          <a:stretch>
            <a:fillRect/>
          </a:stretch>
        </p:blipFill>
        <p:spPr bwMode="auto">
          <a:xfrm>
            <a:off x="1785918" y="1571612"/>
            <a:ext cx="6858048" cy="2143140"/>
          </a:xfrm>
          <a:prstGeom prst="rect">
            <a:avLst/>
          </a:prstGeom>
          <a:noFill/>
        </p:spPr>
      </p:pic>
      <p:pic>
        <p:nvPicPr>
          <p:cNvPr id="6" name="Picture 2" descr="C:\Users\Murko\Desktop\New folder\glassfish-error-report.png"/>
          <p:cNvPicPr>
            <a:picLocks noChangeAspect="1" noChangeArrowheads="1"/>
          </p:cNvPicPr>
          <p:nvPr/>
        </p:nvPicPr>
        <p:blipFill>
          <a:blip r:embed="rId3"/>
          <a:srcRect t="21861" r="1504" b="27690"/>
          <a:stretch>
            <a:fillRect/>
          </a:stretch>
        </p:blipFill>
        <p:spPr bwMode="auto">
          <a:xfrm>
            <a:off x="1285852" y="2857496"/>
            <a:ext cx="6858048" cy="2143140"/>
          </a:xfrm>
          <a:prstGeom prst="rect">
            <a:avLst/>
          </a:prstGeom>
          <a:noFill/>
        </p:spPr>
      </p:pic>
      <p:pic>
        <p:nvPicPr>
          <p:cNvPr id="7" name="Picture 2" descr="C:\Users\Murko\Desktop\New folder\glassfish-error-report.png"/>
          <p:cNvPicPr>
            <a:picLocks noChangeAspect="1" noChangeArrowheads="1"/>
          </p:cNvPicPr>
          <p:nvPr/>
        </p:nvPicPr>
        <p:blipFill>
          <a:blip r:embed="rId3"/>
          <a:srcRect t="21861" r="1504" b="27690"/>
          <a:stretch>
            <a:fillRect/>
          </a:stretch>
        </p:blipFill>
        <p:spPr bwMode="auto">
          <a:xfrm>
            <a:off x="1928794" y="3500438"/>
            <a:ext cx="6858048" cy="2143140"/>
          </a:xfrm>
          <a:prstGeom prst="rect">
            <a:avLst/>
          </a:prstGeom>
          <a:noFill/>
        </p:spPr>
      </p:pic>
      <p:pic>
        <p:nvPicPr>
          <p:cNvPr id="8" name="Picture 2" descr="C:\Users\Murko\Desktop\New folder\glassfish-error-report.png"/>
          <p:cNvPicPr>
            <a:picLocks noChangeAspect="1" noChangeArrowheads="1"/>
          </p:cNvPicPr>
          <p:nvPr/>
        </p:nvPicPr>
        <p:blipFill>
          <a:blip r:embed="rId3"/>
          <a:srcRect t="21861" r="1504" b="27690"/>
          <a:stretch>
            <a:fillRect/>
          </a:stretch>
        </p:blipFill>
        <p:spPr bwMode="auto">
          <a:xfrm>
            <a:off x="642910" y="4286256"/>
            <a:ext cx="6858048" cy="2143140"/>
          </a:xfrm>
          <a:prstGeom prst="rect">
            <a:avLst/>
          </a:prstGeom>
          <a:noFill/>
        </p:spPr>
      </p:pic>
      <p:pic>
        <p:nvPicPr>
          <p:cNvPr id="1027" name="Picture 3" descr="C:\Users\Murko\Desktop\New folder\btn admin.jpg"/>
          <p:cNvPicPr>
            <a:picLocks noChangeAspect="1" noChangeArrowheads="1"/>
          </p:cNvPicPr>
          <p:nvPr/>
        </p:nvPicPr>
        <p:blipFill>
          <a:blip r:embed="rId4"/>
          <a:srcRect l="6464" t="13636" r="22415" b="18181"/>
          <a:stretch>
            <a:fillRect/>
          </a:stretch>
        </p:blipFill>
        <p:spPr bwMode="auto">
          <a:xfrm>
            <a:off x="142844" y="1571612"/>
            <a:ext cx="1571636" cy="357190"/>
          </a:xfrm>
          <a:prstGeom prst="rect">
            <a:avLst/>
          </a:prstGeom>
          <a:noFill/>
        </p:spPr>
      </p:pic>
      <p:pic>
        <p:nvPicPr>
          <p:cNvPr id="1028" name="Picture 4" descr="C:\Users\Murko\Desktop\New folder\btn commissioner.jpg"/>
          <p:cNvPicPr>
            <a:picLocks noChangeAspect="1" noChangeArrowheads="1"/>
          </p:cNvPicPr>
          <p:nvPr/>
        </p:nvPicPr>
        <p:blipFill>
          <a:blip r:embed="rId5"/>
          <a:srcRect l="6464" t="27273" r="22415" b="18181"/>
          <a:stretch>
            <a:fillRect/>
          </a:stretch>
        </p:blipFill>
        <p:spPr bwMode="auto">
          <a:xfrm>
            <a:off x="142844" y="2071678"/>
            <a:ext cx="1571636" cy="285752"/>
          </a:xfrm>
          <a:prstGeom prst="rect">
            <a:avLst/>
          </a:prstGeom>
          <a:noFill/>
        </p:spPr>
      </p:pic>
      <p:pic>
        <p:nvPicPr>
          <p:cNvPr id="1029" name="Picture 5" descr="C:\Users\Murko\Desktop\New folder\btn voter.jpg"/>
          <p:cNvPicPr>
            <a:picLocks noChangeAspect="1" noChangeArrowheads="1"/>
          </p:cNvPicPr>
          <p:nvPr/>
        </p:nvPicPr>
        <p:blipFill>
          <a:blip r:embed="rId6"/>
          <a:srcRect l="6464" t="27273" r="22415" b="18181"/>
          <a:stretch>
            <a:fillRect/>
          </a:stretch>
        </p:blipFill>
        <p:spPr bwMode="auto">
          <a:xfrm>
            <a:off x="142844" y="2571744"/>
            <a:ext cx="1571636" cy="28575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 l="21680" t="52500" r="39648" b="39062"/>
          <a:stretch>
            <a:fillRect/>
          </a:stretch>
        </p:blipFill>
        <p:spPr bwMode="auto">
          <a:xfrm>
            <a:off x="4143372" y="5286388"/>
            <a:ext cx="4714908" cy="6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/>
          <a:srcRect l="21680" t="52500" r="39648" b="39062"/>
          <a:stretch>
            <a:fillRect/>
          </a:stretch>
        </p:blipFill>
        <p:spPr bwMode="auto">
          <a:xfrm>
            <a:off x="4429092" y="5500702"/>
            <a:ext cx="4714908" cy="6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dirty="0" err="1" smtClean="0"/>
              <a:t>recieved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lot of actions created server Errors due to bad tutorials for deployment</a:t>
            </a:r>
          </a:p>
          <a:p>
            <a:r>
              <a:rPr lang="en-US" dirty="0" smtClean="0"/>
              <a:t>Bulky login with redundant choices</a:t>
            </a:r>
          </a:p>
          <a:p>
            <a:r>
              <a:rPr lang="en-US" dirty="0" smtClean="0"/>
              <a:t>Very little </a:t>
            </a:r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Analysis and design not complete and inconsistent with actual implementation</a:t>
            </a:r>
          </a:p>
          <a:p>
            <a:r>
              <a:rPr lang="en-US" dirty="0" smtClean="0"/>
              <a:t>Slow loading applet with bugs</a:t>
            </a:r>
            <a:r>
              <a:rPr lang="sk-SK" dirty="0" smtClean="0"/>
              <a:t>, </a:t>
            </a:r>
            <a:r>
              <a:rPr lang="en-US" dirty="0" smtClean="0"/>
              <a:t>little functionality and inexplicable size</a:t>
            </a:r>
          </a:p>
          <a:p>
            <a:r>
              <a:rPr lang="en-US" dirty="0" smtClean="0"/>
              <a:t>Simple and insufficient voting results</a:t>
            </a:r>
            <a:endParaRPr lang="sk-SK" dirty="0" smtClean="0"/>
          </a:p>
          <a:p>
            <a:r>
              <a:rPr lang="sk-SK" dirty="0" err="1" smtClean="0"/>
              <a:t>Security</a:t>
            </a:r>
            <a:r>
              <a:rPr lang="sk-SK" dirty="0" smtClean="0"/>
              <a:t> </a:t>
            </a:r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r>
              <a:rPr lang="sk-SK" dirty="0" smtClean="0"/>
              <a:t> </a:t>
            </a:r>
            <a:r>
              <a:rPr lang="sk-SK" dirty="0" err="1" smtClean="0"/>
              <a:t>at</a:t>
            </a:r>
            <a:r>
              <a:rPr lang="sk-SK" dirty="0" smtClean="0"/>
              <a:t> </a:t>
            </a:r>
            <a:r>
              <a:rPr lang="sk-SK" dirty="0" err="1" smtClean="0"/>
              <a:t>all</a:t>
            </a:r>
            <a:endParaRPr lang="sk-SK" dirty="0" smtClean="0"/>
          </a:p>
          <a:p>
            <a:r>
              <a:rPr lang="sk-SK" dirty="0" smtClean="0"/>
              <a:t>No </a:t>
            </a:r>
            <a:r>
              <a:rPr lang="sk-SK" dirty="0" err="1" smtClean="0"/>
              <a:t>testing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user no longer needs to select his role prior to login (less redundancy)</a:t>
            </a:r>
          </a:p>
          <a:p>
            <a:r>
              <a:rPr lang="en-US" dirty="0" smtClean="0"/>
              <a:t>J</a:t>
            </a:r>
            <a:r>
              <a:rPr lang="sk-SK" dirty="0" smtClean="0"/>
              <a:t>U</a:t>
            </a:r>
            <a:r>
              <a:rPr lang="en-US" dirty="0" err="1" smtClean="0"/>
              <a:t>nitTest</a:t>
            </a:r>
            <a:r>
              <a:rPr lang="en-US" dirty="0" smtClean="0"/>
              <a:t> implemented where possible</a:t>
            </a:r>
          </a:p>
          <a:p>
            <a:r>
              <a:rPr lang="en-US" dirty="0" smtClean="0"/>
              <a:t>Selenium Tests created to test the user interface</a:t>
            </a:r>
          </a:p>
          <a:p>
            <a:r>
              <a:rPr lang="en-US" dirty="0" smtClean="0"/>
              <a:t>The system now distinguishes between voter types</a:t>
            </a:r>
          </a:p>
          <a:p>
            <a:r>
              <a:rPr lang="en-US" dirty="0" smtClean="0"/>
              <a:t>Creation of a new security system – more info later on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is used on most of the methods in the source code</a:t>
            </a:r>
          </a:p>
          <a:p>
            <a:r>
              <a:rPr lang="en-US" dirty="0" smtClean="0"/>
              <a:t>New tutorial written to ease up deployment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no longer possible to vote and nominate at the same time (security enhancement)</a:t>
            </a:r>
          </a:p>
          <a:p>
            <a:r>
              <a:rPr lang="en-US" dirty="0" smtClean="0"/>
              <a:t>User actions are now confirmed with confirmation dialogues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JavaFX</a:t>
            </a:r>
            <a:r>
              <a:rPr lang="en-US" dirty="0" smtClean="0"/>
              <a:t> applet has been rewritten from scratch and is now lighter and faster (not </a:t>
            </a:r>
            <a:r>
              <a:rPr lang="sk-SK" dirty="0" err="1" smtClean="0"/>
              <a:t>yet</a:t>
            </a:r>
            <a:r>
              <a:rPr lang="sk-SK" dirty="0" smtClean="0"/>
              <a:t> </a:t>
            </a:r>
            <a:r>
              <a:rPr lang="en-US" dirty="0" smtClean="0"/>
              <a:t>fully functional)</a:t>
            </a:r>
            <a:endParaRPr lang="sk-SK" dirty="0" smtClean="0"/>
          </a:p>
          <a:p>
            <a:r>
              <a:rPr lang="en-US" dirty="0" smtClean="0"/>
              <a:t>Decided to go for a web election for the academic senate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actions explained</a:t>
            </a:r>
            <a:endParaRPr lang="en-US" dirty="0"/>
          </a:p>
        </p:txBody>
      </p:sp>
      <p:pic>
        <p:nvPicPr>
          <p:cNvPr id="4" name="Zástupný symbol obsahu 3" descr="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1643050"/>
            <a:ext cx="795326" cy="795326"/>
          </a:xfrm>
        </p:spPr>
      </p:pic>
      <p:pic>
        <p:nvPicPr>
          <p:cNvPr id="2050" name="Picture 2" descr="C:\Users\Murko\Desktop\New folder\User-3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1714488"/>
            <a:ext cx="696930" cy="696930"/>
          </a:xfrm>
          <a:prstGeom prst="rect">
            <a:avLst/>
          </a:prstGeom>
          <a:noFill/>
        </p:spPr>
      </p:pic>
      <p:pic>
        <p:nvPicPr>
          <p:cNvPr id="7" name="Picture 2" descr="C:\Users\Murko\Desktop\New folder\User-3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714488"/>
            <a:ext cx="696930" cy="69693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14282" y="257174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Commissioner wishes to end nomination (action requiring </a:t>
            </a:r>
            <a:r>
              <a:rPr lang="en-US" sz="1200" dirty="0" err="1" smtClean="0"/>
              <a:t>priviledge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052" name="Picture 4" descr="C:\Users\Murko\Desktop\New folder\btn eno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143248"/>
            <a:ext cx="2405077" cy="428628"/>
          </a:xfrm>
          <a:prstGeom prst="rect">
            <a:avLst/>
          </a:prstGeom>
          <a:noFill/>
        </p:spPr>
      </p:pic>
      <p:sp>
        <p:nvSpPr>
          <p:cNvPr id="14" name="Šípka dolu 13"/>
          <p:cNvSpPr/>
          <p:nvPr/>
        </p:nvSpPr>
        <p:spPr>
          <a:xfrm rot="18179566">
            <a:off x="2228742" y="369517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3" name="Picture 5" descr="C:\Users\Murko\Desktop\New folder\eof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714884"/>
            <a:ext cx="8382030" cy="792148"/>
          </a:xfrm>
          <a:prstGeom prst="rect">
            <a:avLst/>
          </a:prstGeom>
          <a:noFill/>
        </p:spPr>
      </p:pic>
      <p:sp>
        <p:nvSpPr>
          <p:cNvPr id="17" name="Šípka doprava 16"/>
          <p:cNvSpPr/>
          <p:nvPr/>
        </p:nvSpPr>
        <p:spPr>
          <a:xfrm rot="18490634">
            <a:off x="3362858" y="3503401"/>
            <a:ext cx="1749783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4214810" y="3786190"/>
            <a:ext cx="22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Email </a:t>
            </a:r>
            <a:r>
              <a:rPr lang="sk-SK" dirty="0" err="1" smtClean="0"/>
              <a:t>notification</a:t>
            </a:r>
            <a:r>
              <a:rPr lang="sk-SK" dirty="0" smtClean="0"/>
              <a:t> </a:t>
            </a:r>
            <a:r>
              <a:rPr lang="sk-SK" dirty="0" err="1" smtClean="0"/>
              <a:t>sent</a:t>
            </a:r>
            <a:endParaRPr lang="sk-SK" dirty="0"/>
          </a:p>
        </p:txBody>
      </p:sp>
      <p:sp>
        <p:nvSpPr>
          <p:cNvPr id="19" name="Šípka doprava 18"/>
          <p:cNvSpPr/>
          <p:nvPr/>
        </p:nvSpPr>
        <p:spPr>
          <a:xfrm>
            <a:off x="5429256" y="2643182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" name="Picture 4" descr="C:\Users\Murko\Desktop\New folder\btn eno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500306"/>
            <a:ext cx="2405077" cy="428628"/>
          </a:xfrm>
          <a:prstGeom prst="rect">
            <a:avLst/>
          </a:prstGeom>
          <a:noFill/>
        </p:spPr>
      </p:pic>
      <p:sp>
        <p:nvSpPr>
          <p:cNvPr id="21" name="BlokTextu 20"/>
          <p:cNvSpPr txBox="1"/>
          <p:nvPr/>
        </p:nvSpPr>
        <p:spPr>
          <a:xfrm>
            <a:off x="6858016" y="2143116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Confirmation</a:t>
            </a:r>
            <a:endParaRPr lang="sk-SK" dirty="0"/>
          </a:p>
        </p:txBody>
      </p:sp>
      <p:sp>
        <p:nvSpPr>
          <p:cNvPr id="22" name="Šípka doprava 21"/>
          <p:cNvSpPr/>
          <p:nvPr/>
        </p:nvSpPr>
        <p:spPr>
          <a:xfrm rot="5400000">
            <a:off x="7358082" y="3214686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/>
          <p:cNvSpPr txBox="1"/>
          <p:nvPr/>
        </p:nvSpPr>
        <p:spPr>
          <a:xfrm>
            <a:off x="6715140" y="3714752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Success</a:t>
            </a:r>
            <a:r>
              <a:rPr lang="sk-SK" dirty="0" smtClean="0"/>
              <a:t> / </a:t>
            </a:r>
            <a:r>
              <a:rPr lang="sk-SK" dirty="0" err="1" smtClean="0"/>
              <a:t>Rejection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071934" y="1285860"/>
            <a:ext cx="21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commissioners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– 14 days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Email notifications not implemented</a:t>
            </a:r>
          </a:p>
          <a:p>
            <a:r>
              <a:rPr lang="en-US" dirty="0" smtClean="0"/>
              <a:t>Final result generator – it will properly decide according to the rules who has been elected, who is the substitute and who has lost</a:t>
            </a:r>
          </a:p>
          <a:p>
            <a:r>
              <a:rPr lang="en-US" dirty="0" smtClean="0"/>
              <a:t>Timed election events</a:t>
            </a:r>
            <a:r>
              <a:rPr lang="sk-SK" dirty="0" smtClean="0"/>
              <a:t> -</a:t>
            </a:r>
            <a:r>
              <a:rPr lang="en-US" dirty="0" smtClean="0"/>
              <a:t> commissionaires will no longer have to start and end the election event manually the system will provide a service for that (may be postponed to a later date)</a:t>
            </a:r>
          </a:p>
          <a:p>
            <a:r>
              <a:rPr lang="en-US" dirty="0" smtClean="0"/>
              <a:t>Bettering of the analysis and design documents</a:t>
            </a:r>
          </a:p>
          <a:p>
            <a:r>
              <a:rPr lang="en-US" dirty="0" smtClean="0"/>
              <a:t>Creation of documents specified in SI2 and SI3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4857752" y="6215082"/>
            <a:ext cx="4057656" cy="49528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 smtClean="0"/>
              <a:t>eVolby</a:t>
            </a:r>
            <a:r>
              <a:rPr lang="sk-SK" dirty="0" smtClean="0"/>
              <a:t> team ZS2010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928794" y="3357562"/>
            <a:ext cx="5209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hlinkClick r:id="rId2"/>
              </a:rPr>
              <a:t>http://code.google.com/p/evolby/</a:t>
            </a:r>
            <a:endParaRPr lang="sk-SK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325</Words>
  <Application>Microsoft Office PowerPoint</Application>
  <PresentationFormat>Prezentácia na obrazovke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Project eVolby An Electronic voting system for the Academic Senate</vt:lpstr>
      <vt:lpstr>What we recieved</vt:lpstr>
      <vt:lpstr>What we recieved</vt:lpstr>
      <vt:lpstr>What we achieved</vt:lpstr>
      <vt:lpstr>What we achieved</vt:lpstr>
      <vt:lpstr>Privileged actions explained</vt:lpstr>
      <vt:lpstr>Future plans – 14 days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eVolby</dc:title>
  <dc:creator>Murko</dc:creator>
  <cp:lastModifiedBy>Murko</cp:lastModifiedBy>
  <cp:revision>34</cp:revision>
  <dcterms:created xsi:type="dcterms:W3CDTF">2010-10-03T16:30:32Z</dcterms:created>
  <dcterms:modified xsi:type="dcterms:W3CDTF">2010-11-09T23:23:37Z</dcterms:modified>
</cp:coreProperties>
</file>