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388zKv9ApEIf5ct98vppMzm9e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7091271c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177091271cf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77091271cf_0_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c7e1a12d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7c7e1a12d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7c7e1a12de_1_0: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c7e1a12de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7c7e1a12de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17c7e1a12de_1_7: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p:cSld name="שקופית כותרת">
    <p:spTree>
      <p:nvGrpSpPr>
        <p:cNvPr id="16" name="Shape 16"/>
        <p:cNvGrpSpPr/>
        <p:nvPr/>
      </p:nvGrpSpPr>
      <p:grpSpPr>
        <a:xfrm>
          <a:off x="0" y="0"/>
          <a:ext cx="0" cy="0"/>
          <a:chOff x="0" y="0"/>
          <a:chExt cx="0" cy="0"/>
        </a:xfrm>
      </p:grpSpPr>
      <p:pic>
        <p:nvPicPr>
          <p:cNvPr id="17" name="Google Shape;17;p18"/>
          <p:cNvPicPr preferRelativeResize="0"/>
          <p:nvPr/>
        </p:nvPicPr>
        <p:blipFill rotWithShape="1">
          <a:blip r:embed="rId2">
            <a:alphaModFix/>
          </a:blip>
          <a:srcRect b="0" l="0" r="0" t="0"/>
          <a:stretch/>
        </p:blipFill>
        <p:spPr>
          <a:xfrm>
            <a:off x="0" y="-249846"/>
            <a:ext cx="12221576" cy="7107846"/>
          </a:xfrm>
          <a:prstGeom prst="rect">
            <a:avLst/>
          </a:prstGeom>
          <a:noFill/>
          <a:ln>
            <a:noFill/>
          </a:ln>
        </p:spPr>
      </p:pic>
      <p:sp>
        <p:nvSpPr>
          <p:cNvPr id="18" name="Google Shape;18;p18"/>
          <p:cNvSpPr txBox="1"/>
          <p:nvPr/>
        </p:nvSpPr>
        <p:spPr>
          <a:xfrm>
            <a:off x="11353800" y="-188599"/>
            <a:ext cx="791586" cy="369332"/>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33FFFF"/>
                </a:solidFill>
                <a:latin typeface="Quattrocento Sans"/>
                <a:ea typeface="Quattrocento Sans"/>
                <a:cs typeface="Quattrocento Sans"/>
                <a:sym typeface="Quattrocento Sans"/>
              </a:rPr>
              <a:t>בס"ד</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68" name="Shape 68"/>
        <p:cNvGrpSpPr/>
        <p:nvPr/>
      </p:nvGrpSpPr>
      <p:grpSpPr>
        <a:xfrm>
          <a:off x="0" y="0"/>
          <a:ext cx="0" cy="0"/>
          <a:chOff x="0" y="0"/>
          <a:chExt cx="0" cy="0"/>
        </a:xfrm>
      </p:grpSpPr>
      <p:sp>
        <p:nvSpPr>
          <p:cNvPr id="69" name="Google Shape;6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rgbClr val="33FFFF"/>
              </a:buClr>
              <a:buSzPts val="3200"/>
              <a:buChar char="•"/>
              <a:defRPr sz="3200"/>
            </a:lvl1pPr>
            <a:lvl2pPr indent="-406400" lvl="1" marL="914400" rtl="1" algn="r">
              <a:lnSpc>
                <a:spcPct val="90000"/>
              </a:lnSpc>
              <a:spcBef>
                <a:spcPts val="500"/>
              </a:spcBef>
              <a:spcAft>
                <a:spcPts val="0"/>
              </a:spcAft>
              <a:buClr>
                <a:srgbClr val="33FFFF"/>
              </a:buClr>
              <a:buSzPts val="2800"/>
              <a:buChar char="•"/>
              <a:defRPr sz="2800"/>
            </a:lvl2pPr>
            <a:lvl3pPr indent="-381000" lvl="2" marL="1371600" rtl="1" algn="r">
              <a:lnSpc>
                <a:spcPct val="90000"/>
              </a:lnSpc>
              <a:spcBef>
                <a:spcPts val="500"/>
              </a:spcBef>
              <a:spcAft>
                <a:spcPts val="0"/>
              </a:spcAft>
              <a:buClr>
                <a:srgbClr val="33FFFF"/>
              </a:buClr>
              <a:buSzPts val="2400"/>
              <a:buChar char="•"/>
              <a:defRPr sz="2400"/>
            </a:lvl3pPr>
            <a:lvl4pPr indent="-355600" lvl="3" marL="1828800" rtl="1" algn="r">
              <a:lnSpc>
                <a:spcPct val="90000"/>
              </a:lnSpc>
              <a:spcBef>
                <a:spcPts val="500"/>
              </a:spcBef>
              <a:spcAft>
                <a:spcPts val="0"/>
              </a:spcAft>
              <a:buClr>
                <a:srgbClr val="33FFFF"/>
              </a:buClr>
              <a:buSzPts val="2000"/>
              <a:buChar char="•"/>
              <a:defRPr sz="2000"/>
            </a:lvl4pPr>
            <a:lvl5pPr indent="-355600" lvl="4" marL="2286000" rtl="1" algn="r">
              <a:lnSpc>
                <a:spcPct val="90000"/>
              </a:lnSpc>
              <a:spcBef>
                <a:spcPts val="500"/>
              </a:spcBef>
              <a:spcAft>
                <a:spcPts val="0"/>
              </a:spcAft>
              <a:buClr>
                <a:srgbClr val="33FFFF"/>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71" name="Google Shape;7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2" name="Google Shape;72;p2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2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5" name="Shape 75"/>
        <p:cNvGrpSpPr/>
        <p:nvPr/>
      </p:nvGrpSpPr>
      <p:grpSpPr>
        <a:xfrm>
          <a:off x="0" y="0"/>
          <a:ext cx="0" cy="0"/>
          <a:chOff x="0" y="0"/>
          <a:chExt cx="0" cy="0"/>
        </a:xfrm>
      </p:grpSpPr>
      <p:sp>
        <p:nvSpPr>
          <p:cNvPr id="76" name="Google Shape;7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p:nvPr>
            <p:ph idx="2" type="pic"/>
          </p:nvPr>
        </p:nvSpPr>
        <p:spPr>
          <a:xfrm>
            <a:off x="5183188" y="987425"/>
            <a:ext cx="6172200" cy="4873625"/>
          </a:xfrm>
          <a:prstGeom prst="rect">
            <a:avLst/>
          </a:prstGeom>
          <a:noFill/>
          <a:ln>
            <a:noFill/>
          </a:ln>
        </p:spPr>
      </p:sp>
      <p:sp>
        <p:nvSpPr>
          <p:cNvPr id="78" name="Google Shape;7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9" name="Google Shape;79;p3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3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2" name="Shape 82"/>
        <p:cNvGrpSpPr/>
        <p:nvPr/>
      </p:nvGrpSpPr>
      <p:grpSpPr>
        <a:xfrm>
          <a:off x="0" y="0"/>
          <a:ext cx="0" cy="0"/>
          <a:chOff x="0" y="0"/>
          <a:chExt cx="0" cy="0"/>
        </a:xfrm>
      </p:grpSpPr>
      <p:sp>
        <p:nvSpPr>
          <p:cNvPr id="83" name="Google Shape;8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5" name="Google Shape;85;p3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3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88" name="Shape 88"/>
        <p:cNvGrpSpPr/>
        <p:nvPr/>
      </p:nvGrpSpPr>
      <p:grpSpPr>
        <a:xfrm>
          <a:off x="0" y="0"/>
          <a:ext cx="0" cy="0"/>
          <a:chOff x="0" y="0"/>
          <a:chExt cx="0" cy="0"/>
        </a:xfrm>
      </p:grpSpPr>
      <p:sp>
        <p:nvSpPr>
          <p:cNvPr id="89" name="Google Shape;8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3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 name="Google Shape;93;p3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6" name="Shape 96"/>
        <p:cNvGrpSpPr/>
        <p:nvPr/>
      </p:nvGrpSpPr>
      <p:grpSpPr>
        <a:xfrm>
          <a:off x="0" y="0"/>
          <a:ext cx="0" cy="0"/>
          <a:chOff x="0" y="0"/>
          <a:chExt cx="0" cy="0"/>
        </a:xfrm>
      </p:grpSpPr>
      <p:pic>
        <p:nvPicPr>
          <p:cNvPr id="97" name="Google Shape;97;p2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98" name="Google Shape;98;p2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99" name="Google Shape;99;p22"/>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100" name="Shape 100"/>
        <p:cNvGrpSpPr/>
        <p:nvPr/>
      </p:nvGrpSpPr>
      <p:grpSpPr>
        <a:xfrm>
          <a:off x="0" y="0"/>
          <a:ext cx="0" cy="0"/>
          <a:chOff x="0" y="0"/>
          <a:chExt cx="0" cy="0"/>
        </a:xfrm>
      </p:grpSpPr>
      <p:sp>
        <p:nvSpPr>
          <p:cNvPr id="101" name="Google Shape;101;p3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3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3" name="Google Shape;103;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4" name="Google Shape;104;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5" name="Google Shape;105;p3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06" name="Shape 106"/>
        <p:cNvGrpSpPr/>
        <p:nvPr/>
      </p:nvGrpSpPr>
      <p:grpSpPr>
        <a:xfrm>
          <a:off x="0" y="0"/>
          <a:ext cx="0" cy="0"/>
          <a:chOff x="0" y="0"/>
          <a:chExt cx="0" cy="0"/>
        </a:xfrm>
      </p:grpSpPr>
      <p:sp>
        <p:nvSpPr>
          <p:cNvPr id="107" name="Google Shape;107;p3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3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3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p3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1" name="Google Shape;111;p3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2" name="Shape 112"/>
        <p:cNvGrpSpPr/>
        <p:nvPr/>
      </p:nvGrpSpPr>
      <p:grpSpPr>
        <a:xfrm>
          <a:off x="0" y="0"/>
          <a:ext cx="0" cy="0"/>
          <a:chOff x="0" y="0"/>
          <a:chExt cx="0" cy="0"/>
        </a:xfrm>
      </p:grpSpPr>
      <p:pic>
        <p:nvPicPr>
          <p:cNvPr id="113" name="Google Shape;113;p3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14" name="Google Shape;114;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35"/>
          <p:cNvSpPr/>
          <p:nvPr/>
        </p:nvSpPr>
        <p:spPr>
          <a:xfrm>
            <a:off x="11240655" y="2445472"/>
            <a:ext cx="323400" cy="3003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35"/>
          <p:cNvSpPr/>
          <p:nvPr/>
        </p:nvSpPr>
        <p:spPr>
          <a:xfrm>
            <a:off x="11240655" y="3558309"/>
            <a:ext cx="323400" cy="3003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35"/>
          <p:cNvSpPr/>
          <p:nvPr/>
        </p:nvSpPr>
        <p:spPr>
          <a:xfrm>
            <a:off x="11296073" y="4687423"/>
            <a:ext cx="323400" cy="3003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8" name="Google Shape;118;p35"/>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9"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9" name="Shape 19"/>
        <p:cNvGrpSpPr/>
        <p:nvPr/>
      </p:nvGrpSpPr>
      <p:grpSpPr>
        <a:xfrm>
          <a:off x="0" y="0"/>
          <a:ext cx="0" cy="0"/>
          <a:chOff x="0" y="0"/>
          <a:chExt cx="0" cy="0"/>
        </a:xfrm>
      </p:grpSpPr>
      <p:sp>
        <p:nvSpPr>
          <p:cNvPr id="20" name="Google Shape;20;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1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pic>
        <p:nvPicPr>
          <p:cNvPr id="26" name="Google Shape;26;p2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27" name="Google Shape;27;p2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28" name="Google Shape;28;p20"/>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29" name="Shape 29"/>
        <p:cNvGrpSpPr/>
        <p:nvPr/>
      </p:nvGrpSpPr>
      <p:grpSpPr>
        <a:xfrm>
          <a:off x="0" y="0"/>
          <a:ext cx="0" cy="0"/>
          <a:chOff x="0" y="0"/>
          <a:chExt cx="0" cy="0"/>
        </a:xfrm>
      </p:grpSpPr>
      <p:sp>
        <p:nvSpPr>
          <p:cNvPr id="30" name="Google Shape;30;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rgbClr val="33FFFF"/>
              </a:buClr>
              <a:buSzPts val="2400"/>
              <a:buNone/>
              <a:defRPr sz="2400"/>
            </a:lvl1pPr>
            <a:lvl2pPr lvl="1" rtl="1" algn="ctr">
              <a:lnSpc>
                <a:spcPct val="90000"/>
              </a:lnSpc>
              <a:spcBef>
                <a:spcPts val="500"/>
              </a:spcBef>
              <a:spcAft>
                <a:spcPts val="0"/>
              </a:spcAft>
              <a:buClr>
                <a:srgbClr val="33FFFF"/>
              </a:buClr>
              <a:buSzPts val="2000"/>
              <a:buNone/>
              <a:defRPr sz="2000"/>
            </a:lvl2pPr>
            <a:lvl3pPr lvl="2" rtl="1" algn="ctr">
              <a:lnSpc>
                <a:spcPct val="90000"/>
              </a:lnSpc>
              <a:spcBef>
                <a:spcPts val="500"/>
              </a:spcBef>
              <a:spcAft>
                <a:spcPts val="0"/>
              </a:spcAft>
              <a:buClr>
                <a:srgbClr val="33FFFF"/>
              </a:buClr>
              <a:buSzPts val="1800"/>
              <a:buNone/>
              <a:defRPr sz="1800"/>
            </a:lvl3pPr>
            <a:lvl4pPr lvl="3" rtl="1" algn="ctr">
              <a:lnSpc>
                <a:spcPct val="90000"/>
              </a:lnSpc>
              <a:spcBef>
                <a:spcPts val="500"/>
              </a:spcBef>
              <a:spcAft>
                <a:spcPts val="0"/>
              </a:spcAft>
              <a:buClr>
                <a:srgbClr val="33FFFF"/>
              </a:buClr>
              <a:buSzPts val="1600"/>
              <a:buNone/>
              <a:defRPr sz="1600"/>
            </a:lvl4pPr>
            <a:lvl5pPr lvl="4" rtl="1" algn="ctr">
              <a:lnSpc>
                <a:spcPct val="90000"/>
              </a:lnSpc>
              <a:spcBef>
                <a:spcPts val="500"/>
              </a:spcBef>
              <a:spcAft>
                <a:spcPts val="0"/>
              </a:spcAft>
              <a:buClr>
                <a:srgbClr val="33FFFF"/>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32" name="Google Shape;32;p2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4" name="Google Shape;34;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35" name="Shape 35"/>
        <p:cNvGrpSpPr/>
        <p:nvPr/>
      </p:nvGrpSpPr>
      <p:grpSpPr>
        <a:xfrm>
          <a:off x="0" y="0"/>
          <a:ext cx="0" cy="0"/>
          <a:chOff x="0" y="0"/>
          <a:chExt cx="0" cy="0"/>
        </a:xfrm>
      </p:grpSpPr>
      <p:pic>
        <p:nvPicPr>
          <p:cNvPr id="36" name="Google Shape;36;p2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7" name="Google Shape;37;p24"/>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
        <p:nvSpPr>
          <p:cNvPr id="38" name="Google Shape;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4800"/>
              <a:buFont typeface="Quattrocento Sans"/>
              <a:buNone/>
              <a:defRPr sz="48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rtl="1" algn="r">
              <a:lnSpc>
                <a:spcPct val="90000"/>
              </a:lnSpc>
              <a:spcBef>
                <a:spcPts val="1000"/>
              </a:spcBef>
              <a:spcAft>
                <a:spcPts val="0"/>
              </a:spcAft>
              <a:buClr>
                <a:srgbClr val="33FFFF"/>
              </a:buClr>
              <a:buSzPts val="3600"/>
              <a:buChar char="•"/>
              <a:defRPr sz="3600">
                <a:solidFill>
                  <a:srgbClr val="33FFFF"/>
                </a:solidFill>
                <a:latin typeface="Quattrocento Sans"/>
                <a:ea typeface="Quattrocento Sans"/>
                <a:cs typeface="Quattrocento Sans"/>
                <a:sym typeface="Quattrocento Sans"/>
              </a:defRPr>
            </a:lvl1pPr>
            <a:lvl2pPr indent="-381000" lvl="1" marL="914400" rtl="1" algn="r">
              <a:lnSpc>
                <a:spcPct val="90000"/>
              </a:lnSpc>
              <a:spcBef>
                <a:spcPts val="500"/>
              </a:spcBef>
              <a:spcAft>
                <a:spcPts val="0"/>
              </a:spcAft>
              <a:buClr>
                <a:srgbClr val="33FFFF"/>
              </a:buClr>
              <a:buSzPts val="2400"/>
              <a:buChar char="•"/>
              <a:defRPr>
                <a:solidFill>
                  <a:srgbClr val="33FFFF"/>
                </a:solidFill>
              </a:defRPr>
            </a:lvl2pPr>
            <a:lvl3pPr indent="-381000" lvl="2" marL="1371600" rtl="1" algn="r">
              <a:lnSpc>
                <a:spcPct val="90000"/>
              </a:lnSpc>
              <a:spcBef>
                <a:spcPts val="500"/>
              </a:spcBef>
              <a:spcAft>
                <a:spcPts val="0"/>
              </a:spcAft>
              <a:buClr>
                <a:srgbClr val="33FFFF"/>
              </a:buClr>
              <a:buSzPts val="2400"/>
              <a:buChar char="•"/>
              <a:defRPr>
                <a:solidFill>
                  <a:srgbClr val="33FFFF"/>
                </a:solidFill>
              </a:defRPr>
            </a:lvl3pPr>
            <a:lvl4pPr indent="-381000" lvl="3" marL="1828800" rtl="1" algn="r">
              <a:lnSpc>
                <a:spcPct val="90000"/>
              </a:lnSpc>
              <a:spcBef>
                <a:spcPts val="500"/>
              </a:spcBef>
              <a:spcAft>
                <a:spcPts val="0"/>
              </a:spcAft>
              <a:buClr>
                <a:srgbClr val="33FFFF"/>
              </a:buClr>
              <a:buSzPts val="2400"/>
              <a:buChar char="•"/>
              <a:defRPr>
                <a:solidFill>
                  <a:srgbClr val="33FFFF"/>
                </a:solidFill>
              </a:defRPr>
            </a:lvl4pPr>
            <a:lvl5pPr indent="-381000" lvl="4" marL="2286000" rtl="1" algn="r">
              <a:lnSpc>
                <a:spcPct val="90000"/>
              </a:lnSpc>
              <a:spcBef>
                <a:spcPts val="500"/>
              </a:spcBef>
              <a:spcAft>
                <a:spcPts val="0"/>
              </a:spcAft>
              <a:buClr>
                <a:srgbClr val="33FFFF"/>
              </a:buClr>
              <a:buSzPts val="2400"/>
              <a:buChar char="•"/>
              <a:defRPr>
                <a:solidFill>
                  <a:srgbClr val="33FFFF"/>
                </a:solidFil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2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3" name="Shape 43"/>
        <p:cNvGrpSpPr/>
        <p:nvPr/>
      </p:nvGrpSpPr>
      <p:grpSpPr>
        <a:xfrm>
          <a:off x="0" y="0"/>
          <a:ext cx="0" cy="0"/>
          <a:chOff x="0" y="0"/>
          <a:chExt cx="0" cy="0"/>
        </a:xfrm>
      </p:grpSpPr>
      <p:sp>
        <p:nvSpPr>
          <p:cNvPr id="44" name="Google Shape;4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2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3" name="Google Shape;5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4" name="Google Shape;5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5" name="Google Shape;5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6" name="Google Shape;56;p2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9" name="Shape 59"/>
        <p:cNvGrpSpPr/>
        <p:nvPr/>
      </p:nvGrpSpPr>
      <p:grpSpPr>
        <a:xfrm>
          <a:off x="0" y="0"/>
          <a:ext cx="0" cy="0"/>
          <a:chOff x="0" y="0"/>
          <a:chExt cx="0" cy="0"/>
        </a:xfrm>
      </p:grpSpPr>
      <p:sp>
        <p:nvSpPr>
          <p:cNvPr id="60" name="Google Shape;6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3" name="Google Shape;63;p2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4" name="Shape 64"/>
        <p:cNvGrpSpPr/>
        <p:nvPr/>
      </p:nvGrpSpPr>
      <p:grpSpPr>
        <a:xfrm>
          <a:off x="0" y="0"/>
          <a:ext cx="0" cy="0"/>
          <a:chOff x="0" y="0"/>
          <a:chExt cx="0" cy="0"/>
        </a:xfrm>
      </p:grpSpPr>
      <p:sp>
        <p:nvSpPr>
          <p:cNvPr id="65" name="Google Shape;65;p2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1">
            <a:alphaModFix/>
          </a:blip>
          <a:srcRect b="0" l="0" r="0" t="0"/>
          <a:stretch/>
        </p:blipFill>
        <p:spPr>
          <a:xfrm>
            <a:off x="0" y="-19050"/>
            <a:ext cx="12192000" cy="6877050"/>
          </a:xfrm>
          <a:prstGeom prst="rect">
            <a:avLst/>
          </a:prstGeom>
          <a:noFill/>
          <a:ln>
            <a:noFill/>
          </a:ln>
        </p:spPr>
      </p:pic>
      <p:sp>
        <p:nvSpPr>
          <p:cNvPr id="11" name="Google Shape;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1" algn="r">
              <a:lnSpc>
                <a:spcPct val="90000"/>
              </a:lnSpc>
              <a:spcBef>
                <a:spcPts val="1000"/>
              </a:spcBef>
              <a:spcAft>
                <a:spcPts val="0"/>
              </a:spcAft>
              <a:buClr>
                <a:srgbClr val="33FFFF"/>
              </a:buClr>
              <a:buSzPts val="3600"/>
              <a:buFont typeface="Arial"/>
              <a:buChar char="•"/>
              <a:defRPr b="0" i="0" sz="3600" u="none" cap="none" strike="noStrike">
                <a:solidFill>
                  <a:srgbClr val="33FFFF"/>
                </a:solidFill>
                <a:latin typeface="Quattrocento Sans"/>
                <a:ea typeface="Quattrocento Sans"/>
                <a:cs typeface="Quattrocento Sans"/>
                <a:sym typeface="Quattrocento Sans"/>
              </a:defRPr>
            </a:lvl1pPr>
            <a:lvl2pPr indent="-381000" lvl="1" marL="9144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2pPr>
            <a:lvl3pPr indent="-381000" lvl="2" marL="13716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3pPr>
            <a:lvl4pPr indent="-381000" lvl="3" marL="18288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4pPr>
            <a:lvl5pPr indent="-381000" lvl="4" marL="22860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id="95" name="Google Shape;95;p21"/>
          <p:cNvPicPr preferRelativeResize="0"/>
          <p:nvPr/>
        </p:nvPicPr>
        <p:blipFill rotWithShape="1">
          <a:blip r:embed="rId1">
            <a:alphaModFix/>
          </a:blip>
          <a:srcRect b="0" l="0" r="0" t="0"/>
          <a:stretch/>
        </p:blipFill>
        <p:spPr>
          <a:xfrm>
            <a:off x="0" y="-23136"/>
            <a:ext cx="12221579" cy="68811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s://www.docusign.com/sites/default/files/ds_subpage_diagram2.sv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hyperlink" Target="https://he.wikipedia.org/wiki/RS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catchpoint.com/blog/wireshark-tls-handshak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s://github.com/ronhadad22/DevOpsNov23/tree/main/01_encryp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nvSpPr>
        <p:spPr>
          <a:xfrm>
            <a:off x="838200" y="365125"/>
            <a:ext cx="10515600" cy="1369236"/>
          </a:xfrm>
          <a:prstGeom prst="rect">
            <a:avLst/>
          </a:prstGeom>
          <a:noFill/>
          <a:ln>
            <a:noFill/>
          </a:ln>
        </p:spPr>
        <p:txBody>
          <a:bodyPr anchorCtr="0" anchor="t" bIns="45700" lIns="91425" spcFirstLastPara="1" rIns="91425" wrap="square" tIns="45700">
            <a:noAutofit/>
          </a:bodyPr>
          <a:lstStyle/>
          <a:p>
            <a:pPr indent="0" lvl="0" marL="0" marR="0" rtl="1" algn="r">
              <a:lnSpc>
                <a:spcPct val="90000"/>
              </a:lnSpc>
              <a:spcBef>
                <a:spcPts val="0"/>
              </a:spcBef>
              <a:spcAft>
                <a:spcPts val="0"/>
              </a:spcAft>
              <a:buClr>
                <a:schemeClr val="lt1"/>
              </a:buClr>
              <a:buSzPts val="4800"/>
              <a:buFont typeface="Quattrocento Sans"/>
              <a:buNone/>
            </a:pPr>
            <a:r>
              <a:t/>
            </a:r>
            <a:endParaRPr b="0" i="0" sz="4800" u="none" cap="none" strike="noStrike">
              <a:solidFill>
                <a:schemeClr val="lt1"/>
              </a:solidFill>
              <a:latin typeface="Quattrocento Sans"/>
              <a:ea typeface="Quattrocento Sans"/>
              <a:cs typeface="Quattrocento Sans"/>
              <a:sym typeface="Quattrocento Sans"/>
            </a:endParaRPr>
          </a:p>
        </p:txBody>
      </p:sp>
      <p:sp>
        <p:nvSpPr>
          <p:cNvPr id="125" name="Google Shape;125;p1"/>
          <p:cNvSpPr txBox="1"/>
          <p:nvPr/>
        </p:nvSpPr>
        <p:spPr>
          <a:xfrm>
            <a:off x="1379872" y="1027477"/>
            <a:ext cx="9738916" cy="1015663"/>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Quattrocento Sans"/>
                <a:ea typeface="Quattrocento Sans"/>
                <a:cs typeface="Quattrocento Sans"/>
                <a:sym typeface="Quattrocento Sans"/>
              </a:rPr>
              <a:t>מסלול  DevOps Engineer</a:t>
            </a:r>
            <a:endParaRPr b="0" i="0" sz="6000" u="none" cap="none" strike="noStrike">
              <a:solidFill>
                <a:schemeClr val="lt1"/>
              </a:solidFill>
              <a:latin typeface="Quattrocento Sans"/>
              <a:ea typeface="Quattrocento Sans"/>
              <a:cs typeface="Quattrocento Sans"/>
              <a:sym typeface="Quattrocento Sans"/>
            </a:endParaRPr>
          </a:p>
        </p:txBody>
      </p:sp>
      <p:sp>
        <p:nvSpPr>
          <p:cNvPr id="126" name="Google Shape;126;p1"/>
          <p:cNvSpPr txBox="1"/>
          <p:nvPr/>
        </p:nvSpPr>
        <p:spPr>
          <a:xfrm>
            <a:off x="3122400" y="2087488"/>
            <a:ext cx="5947200" cy="6465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Quattrocento Sans"/>
                <a:ea typeface="Quattrocento Sans"/>
                <a:cs typeface="Quattrocento Sans"/>
                <a:sym typeface="Quattrocento Sans"/>
              </a:rPr>
              <a:t>קמפוס ת"א    </a:t>
            </a:r>
            <a:r>
              <a:rPr lang="en-US" sz="3600">
                <a:solidFill>
                  <a:schemeClr val="lt1"/>
                </a:solidFill>
                <a:latin typeface="Quattrocento Sans"/>
                <a:ea typeface="Quattrocento Sans"/>
                <a:cs typeface="Quattrocento Sans"/>
                <a:sym typeface="Quattrocento Sans"/>
              </a:rPr>
              <a:t>נובמבר</a:t>
            </a:r>
            <a:r>
              <a:rPr b="0" i="0" lang="en-US" sz="3600" u="none" cap="none" strike="noStrike">
                <a:solidFill>
                  <a:schemeClr val="lt1"/>
                </a:solidFill>
                <a:latin typeface="Quattrocento Sans"/>
                <a:ea typeface="Quattrocento Sans"/>
                <a:cs typeface="Quattrocento Sans"/>
                <a:sym typeface="Quattrocento Sans"/>
              </a:rPr>
              <a:t> 202</a:t>
            </a:r>
            <a:r>
              <a:rPr lang="en-US" sz="3600">
                <a:solidFill>
                  <a:schemeClr val="l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6003599" y="2315336"/>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
          <p:cNvSpPr/>
          <p:nvPr/>
        </p:nvSpPr>
        <p:spPr>
          <a:xfrm>
            <a:off x="8677279" y="2315338"/>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
          <p:cNvSpPr/>
          <p:nvPr/>
        </p:nvSpPr>
        <p:spPr>
          <a:xfrm>
            <a:off x="3329933" y="2315327"/>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
          <p:cNvSpPr txBox="1"/>
          <p:nvPr/>
        </p:nvSpPr>
        <p:spPr>
          <a:xfrm>
            <a:off x="3882477" y="2778324"/>
            <a:ext cx="4570800" cy="646500"/>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3600"/>
              <a:buFont typeface="Arial"/>
              <a:buNone/>
            </a:pPr>
            <a:r>
              <a:rPr b="0" i="0" lang="en-US" sz="3600" u="none" cap="none" strike="noStrike">
                <a:solidFill>
                  <a:srgbClr val="33FFFF"/>
                </a:solidFill>
                <a:latin typeface="Quattrocento Sans"/>
                <a:ea typeface="Quattrocento Sans"/>
                <a:cs typeface="Quattrocento Sans"/>
                <a:sym typeface="Quattrocento Sans"/>
              </a:rPr>
              <a:t>שם המרצה: רון חדד</a:t>
            </a:r>
            <a:endParaRPr b="0" i="0" sz="36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0"/>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88" name="Google Shape;188;p10"/>
          <p:cNvSpPr txBox="1"/>
          <p:nvPr/>
        </p:nvSpPr>
        <p:spPr>
          <a:xfrm>
            <a:off x="211275" y="205700"/>
            <a:ext cx="118308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Asymmetric-key encryption (Digital signatures)</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lt1"/>
                </a:solidFill>
                <a:latin typeface="Quattrocento Sans"/>
                <a:ea typeface="Quattrocento Sans"/>
                <a:cs typeface="Quattrocento Sans"/>
                <a:sym typeface="Quattrocento Sans"/>
              </a:rPr>
              <a:t>Digital signatures enable the recipient of information to verify the </a:t>
            </a:r>
            <a:r>
              <a:rPr b="1" i="0" lang="en-US" sz="2400" u="none" cap="none" strike="noStrike">
                <a:solidFill>
                  <a:schemeClr val="lt1"/>
                </a:solidFill>
                <a:latin typeface="Quattrocento Sans"/>
                <a:ea typeface="Quattrocento Sans"/>
                <a:cs typeface="Quattrocento Sans"/>
                <a:sym typeface="Quattrocento Sans"/>
              </a:rPr>
              <a:t>authenticity</a:t>
            </a:r>
            <a:r>
              <a:rPr b="0" i="0" lang="en-US" sz="2400" u="none" cap="none" strike="noStrike">
                <a:solidFill>
                  <a:schemeClr val="lt1"/>
                </a:solidFill>
                <a:latin typeface="Quattrocento Sans"/>
                <a:ea typeface="Quattrocento Sans"/>
                <a:cs typeface="Quattrocento Sans"/>
                <a:sym typeface="Quattrocento Sans"/>
              </a:rPr>
              <a:t> of the information’s origin, and also verify that the information is intact</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189" name="Google Shape;189;p10"/>
          <p:cNvPicPr preferRelativeResize="0"/>
          <p:nvPr/>
        </p:nvPicPr>
        <p:blipFill rotWithShape="1">
          <a:blip r:embed="rId4">
            <a:alphaModFix/>
          </a:blip>
          <a:srcRect b="0" l="0" r="0" t="0"/>
          <a:stretch/>
        </p:blipFill>
        <p:spPr>
          <a:xfrm>
            <a:off x="2611375" y="2579448"/>
            <a:ext cx="6969252" cy="397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1"/>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95" name="Google Shape;195;p11"/>
          <p:cNvSpPr txBox="1"/>
          <p:nvPr/>
        </p:nvSpPr>
        <p:spPr>
          <a:xfrm>
            <a:off x="211275" y="205700"/>
            <a:ext cx="11830800" cy="475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chemeClr val="lt1"/>
                </a:solidFill>
                <a:latin typeface="Quattrocento Sans"/>
                <a:ea typeface="Quattrocento Sans"/>
                <a:cs typeface="Quattrocento Sans"/>
                <a:sym typeface="Quattrocento Sans"/>
              </a:rPr>
              <a:t>Asymmetric-key encryption (Digital signatures)</a:t>
            </a:r>
            <a:endParaRPr b="0" i="0" sz="4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public key digital signatures provide </a:t>
            </a:r>
            <a:r>
              <a:rPr b="0" i="1" lang="en-US" sz="2400" u="none" cap="none" strike="noStrike">
                <a:solidFill>
                  <a:srgbClr val="FFFFFF"/>
                </a:solidFill>
                <a:latin typeface="Quattrocento Sans"/>
                <a:ea typeface="Quattrocento Sans"/>
                <a:cs typeface="Quattrocento Sans"/>
                <a:sym typeface="Quattrocento Sans"/>
              </a:rPr>
              <a:t>authentication</a:t>
            </a:r>
            <a:r>
              <a:rPr b="0" i="0" lang="en-US" sz="2400" u="none" cap="none" strike="noStrike">
                <a:solidFill>
                  <a:srgbClr val="FFFFFF"/>
                </a:solidFill>
                <a:latin typeface="Quattrocento Sans"/>
                <a:ea typeface="Quattrocento Sans"/>
                <a:cs typeface="Quattrocento Sans"/>
                <a:sym typeface="Quattrocento Sans"/>
              </a:rPr>
              <a:t> and data </a:t>
            </a:r>
            <a:r>
              <a:rPr b="0" i="1" lang="en-US" sz="2400" u="none" cap="none" strike="noStrike">
                <a:solidFill>
                  <a:srgbClr val="FFFFFF"/>
                </a:solidFill>
                <a:latin typeface="Quattrocento Sans"/>
                <a:ea typeface="Quattrocento Sans"/>
                <a:cs typeface="Quattrocento Sans"/>
                <a:sym typeface="Quattrocento Sans"/>
              </a:rPr>
              <a:t>integrity.</a:t>
            </a:r>
            <a:endParaRPr b="0" i="1"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Instead of encrypting information using someone else’s public key, you encrypt it with your private key.</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If the information can be decrypted with your public key, then it must have originated with you.</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A digital signature also provides non-repudiation, which means that it prevents the sender from claiming that he or she did not actually send the information.</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FFFFFF"/>
                </a:solidFill>
                <a:latin typeface="Quattrocento Sans"/>
                <a:ea typeface="Quattrocento Sans"/>
                <a:cs typeface="Quattrocento Sans"/>
                <a:sym typeface="Quattrocento Sans"/>
              </a:rPr>
              <a:t>      </a:t>
            </a:r>
            <a:r>
              <a:rPr b="0" i="0" lang="en-US" sz="3000" u="sng" cap="none" strike="noStrike">
                <a:solidFill>
                  <a:schemeClr val="hlink"/>
                </a:solidFill>
                <a:latin typeface="Quattrocento Sans"/>
                <a:ea typeface="Quattrocento Sans"/>
                <a:cs typeface="Quattrocento Sans"/>
                <a:sym typeface="Quattrocento Sans"/>
                <a:hlinkClick r:id="rId4"/>
              </a:rPr>
              <a:t>link</a:t>
            </a:r>
            <a:endParaRPr b="0" i="0" sz="3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2"/>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01" name="Google Shape;201;p12"/>
          <p:cNvSpPr txBox="1"/>
          <p:nvPr/>
        </p:nvSpPr>
        <p:spPr>
          <a:xfrm>
            <a:off x="211275" y="205700"/>
            <a:ext cx="11830800" cy="263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The “state-of-the-art” usage</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202" name="Google Shape;202;p12"/>
          <p:cNvPicPr preferRelativeResize="0"/>
          <p:nvPr/>
        </p:nvPicPr>
        <p:blipFill rotWithShape="1">
          <a:blip r:embed="rId4">
            <a:alphaModFix/>
          </a:blip>
          <a:srcRect b="0" l="0" r="0" t="0"/>
          <a:stretch/>
        </p:blipFill>
        <p:spPr>
          <a:xfrm>
            <a:off x="4981700" y="1040075"/>
            <a:ext cx="2790700" cy="559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08" name="Google Shape;208;p13"/>
          <p:cNvSpPr txBox="1"/>
          <p:nvPr/>
        </p:nvSpPr>
        <p:spPr>
          <a:xfrm>
            <a:off x="211275" y="205700"/>
            <a:ext cx="11830800" cy="263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chemeClr val="lt1"/>
                </a:solidFill>
                <a:latin typeface="Quattrocento Sans"/>
                <a:ea typeface="Quattrocento Sans"/>
                <a:cs typeface="Quattrocento Sans"/>
                <a:sym typeface="Quattrocento Sans"/>
              </a:rPr>
              <a:t>Asymmetric-key encryption</a:t>
            </a:r>
            <a:endParaRPr b="0" i="0" sz="4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The most famous asymmetric key algorithm is called </a:t>
            </a:r>
            <a:r>
              <a:rPr b="0" i="0" lang="en-US" sz="2400" u="sng" cap="none" strike="noStrike">
                <a:solidFill>
                  <a:schemeClr val="hlink"/>
                </a:solidFill>
                <a:latin typeface="Quattrocento Sans"/>
                <a:ea typeface="Quattrocento Sans"/>
                <a:cs typeface="Quattrocento Sans"/>
                <a:sym typeface="Quattrocento Sans"/>
                <a:hlinkClick r:id="rId4"/>
              </a:rPr>
              <a:t>RSA</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Use </a:t>
            </a:r>
            <a:r>
              <a:rPr b="1" i="0" lang="en-US" sz="2400" u="none" cap="none" strike="noStrike">
                <a:solidFill>
                  <a:srgbClr val="FFFFFF"/>
                </a:solidFill>
                <a:latin typeface="Quattrocento Sans"/>
                <a:ea typeface="Quattrocento Sans"/>
                <a:cs typeface="Quattrocento Sans"/>
                <a:sym typeface="Quattrocento Sans"/>
              </a:rPr>
              <a:t>ssh-keygen</a:t>
            </a:r>
            <a:r>
              <a:rPr b="0" i="0" lang="en-US" sz="2400" u="none" cap="none" strike="noStrike">
                <a:solidFill>
                  <a:srgbClr val="FFFFFF"/>
                </a:solidFill>
                <a:latin typeface="Quattrocento Sans"/>
                <a:ea typeface="Quattrocento Sans"/>
                <a:cs typeface="Quattrocento Sans"/>
                <a:sym typeface="Quattrocento Sans"/>
              </a:rPr>
              <a:t> command to generate your key-pair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14" name="Google Shape;214;p14"/>
          <p:cNvSpPr txBox="1"/>
          <p:nvPr/>
        </p:nvSpPr>
        <p:spPr>
          <a:xfrm>
            <a:off x="211275" y="205700"/>
            <a:ext cx="11830800" cy="626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4000" u="none" cap="none" strike="noStrike">
                <a:solidFill>
                  <a:schemeClr val="lt1"/>
                </a:solidFill>
                <a:latin typeface="Quattrocento Sans"/>
                <a:ea typeface="Quattrocento Sans"/>
                <a:cs typeface="Quattrocento Sans"/>
                <a:sym typeface="Quattrocento Sans"/>
              </a:rPr>
              <a:t>Digital Certificates</a:t>
            </a:r>
            <a:endParaRPr b="0" i="0" sz="3000" u="none" cap="none" strike="noStrike">
              <a:solidFill>
                <a:schemeClr val="l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FFFFFF"/>
                </a:solidFill>
                <a:latin typeface="Quattrocento Sans"/>
                <a:ea typeface="Quattrocento Sans"/>
                <a:cs typeface="Quattrocento Sans"/>
                <a:sym typeface="Quattrocento Sans"/>
              </a:rPr>
              <a:t>In a public key environment, it is vital that you are assured that the public key to which you are encrypting data is in fact the public key of the intended recipient and not a forgery.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Digital certificates, or certs, simplify the task of establishing whether a public</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FFFFFF"/>
                </a:solidFill>
                <a:latin typeface="Quattrocento Sans"/>
                <a:ea typeface="Quattrocento Sans"/>
                <a:cs typeface="Quattrocento Sans"/>
                <a:sym typeface="Quattrocento Sans"/>
              </a:rPr>
              <a:t>key truly belongs to the purported owner</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A digital certificate consists of three things:</a:t>
            </a:r>
            <a:endParaRPr b="0" i="0" sz="2400" u="none" cap="none" strike="noStrike">
              <a:solidFill>
                <a:srgbClr val="FFFFFF"/>
              </a:solidFill>
              <a:latin typeface="Quattrocento Sans"/>
              <a:ea typeface="Quattrocento Sans"/>
              <a:cs typeface="Quattrocento Sans"/>
              <a:sym typeface="Quattrocento Sans"/>
            </a:endParaRPr>
          </a:p>
          <a:p>
            <a:pPr indent="-381000" lvl="0" marL="18288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A public key</a:t>
            </a:r>
            <a:endParaRPr b="0" i="0" sz="2400" u="none" cap="none" strike="noStrike">
              <a:solidFill>
                <a:srgbClr val="FFFFFF"/>
              </a:solidFill>
              <a:latin typeface="Quattrocento Sans"/>
              <a:ea typeface="Quattrocento Sans"/>
              <a:cs typeface="Quattrocento Sans"/>
              <a:sym typeface="Quattrocento Sans"/>
            </a:endParaRPr>
          </a:p>
          <a:p>
            <a:pPr indent="-381000" lvl="0" marL="18288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Certificate information. (“Identity” information about the user, such as name, user ID, and so on.)</a:t>
            </a:r>
            <a:endParaRPr b="0" i="0" sz="2400" u="none" cap="none" strike="noStrike">
              <a:solidFill>
                <a:srgbClr val="FFFFFF"/>
              </a:solidFill>
              <a:latin typeface="Quattrocento Sans"/>
              <a:ea typeface="Quattrocento Sans"/>
              <a:cs typeface="Quattrocento Sans"/>
              <a:sym typeface="Quattrocento Sans"/>
            </a:endParaRPr>
          </a:p>
          <a:p>
            <a:pPr indent="-381000" lvl="0" marL="18288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One or more digital signatures from CA</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20" name="Google Shape;220;p15"/>
          <p:cNvSpPr txBox="1"/>
          <p:nvPr/>
        </p:nvSpPr>
        <p:spPr>
          <a:xfrm>
            <a:off x="211275" y="205700"/>
            <a:ext cx="118308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chemeClr val="lt1"/>
                </a:solidFill>
                <a:latin typeface="Quattrocento Sans"/>
                <a:ea typeface="Quattrocento Sans"/>
                <a:cs typeface="Quattrocento Sans"/>
                <a:sym typeface="Quattrocento Sans"/>
              </a:rPr>
              <a:t>Simple TLS/SSL communication</a:t>
            </a:r>
            <a:endParaRPr b="0" i="0" sz="4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221" name="Google Shape;221;p15"/>
          <p:cNvPicPr preferRelativeResize="0"/>
          <p:nvPr/>
        </p:nvPicPr>
        <p:blipFill rotWithShape="1">
          <a:blip r:embed="rId4">
            <a:alphaModFix/>
          </a:blip>
          <a:srcRect b="0" l="0" r="0" t="0"/>
          <a:stretch/>
        </p:blipFill>
        <p:spPr>
          <a:xfrm>
            <a:off x="1739099" y="1589549"/>
            <a:ext cx="9480625" cy="398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77091271cf_0_1"/>
          <p:cNvSpPr txBox="1"/>
          <p:nvPr/>
        </p:nvSpPr>
        <p:spPr>
          <a:xfrm>
            <a:off x="1001900" y="790225"/>
            <a:ext cx="99201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1"/>
                </a:solidFill>
                <a:latin typeface="Quattrocento Sans"/>
                <a:ea typeface="Quattrocento Sans"/>
                <a:cs typeface="Quattrocento Sans"/>
                <a:sym typeface="Quattrocento Sans"/>
              </a:rPr>
              <a:t>tls/ssl</a:t>
            </a:r>
            <a:endParaRPr b="0" i="0" sz="2700" u="none" cap="none" strike="noStrike">
              <a:solidFill>
                <a:schemeClr val="lt1"/>
              </a:solidFill>
              <a:latin typeface="Quattrocento Sans"/>
              <a:ea typeface="Quattrocento Sans"/>
              <a:cs typeface="Quattrocento Sans"/>
              <a:sym typeface="Quattrocento Sans"/>
            </a:endParaRPr>
          </a:p>
        </p:txBody>
      </p:sp>
      <p:sp>
        <p:nvSpPr>
          <p:cNvPr id="228" name="Google Shape;228;g177091271cf_0_1"/>
          <p:cNvSpPr txBox="1"/>
          <p:nvPr/>
        </p:nvSpPr>
        <p:spPr>
          <a:xfrm>
            <a:off x="1001900" y="1270000"/>
            <a:ext cx="10216500" cy="4894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1200"/>
              </a:spcBef>
              <a:spcAft>
                <a:spcPts val="0"/>
              </a:spcAft>
              <a:buClr>
                <a:schemeClr val="lt1"/>
              </a:buClr>
              <a:buSzPts val="2000"/>
              <a:buFont typeface="Arial"/>
              <a:buAutoNum type="arabicPeriod"/>
            </a:pPr>
            <a:r>
              <a:rPr b="0" i="0" lang="en-US" sz="2000" u="none" cap="none" strike="noStrike">
                <a:solidFill>
                  <a:schemeClr val="lt1"/>
                </a:solidFill>
                <a:latin typeface="Arial"/>
                <a:ea typeface="Arial"/>
                <a:cs typeface="Arial"/>
                <a:sym typeface="Arial"/>
              </a:rPr>
              <a:t>The client sends a request for a web page to the secure web site using https:// in the URL. This makes a connection to port 443 by default.</a:t>
            </a:r>
            <a:endParaRPr b="0" i="0" sz="2000" u="none" cap="none" strike="noStrike">
              <a:solidFill>
                <a:schemeClr val="lt1"/>
              </a:solidFill>
              <a:latin typeface="Arial"/>
              <a:ea typeface="Arial"/>
              <a:cs typeface="Arial"/>
              <a:sym typeface="Arial"/>
            </a:endParaRPr>
          </a:p>
          <a:p>
            <a:pPr indent="-355600" lvl="0" marL="457200" marR="0" rtl="0" algn="l">
              <a:lnSpc>
                <a:spcPct val="115000"/>
              </a:lnSpc>
              <a:spcBef>
                <a:spcPts val="0"/>
              </a:spcBef>
              <a:spcAft>
                <a:spcPts val="0"/>
              </a:spcAft>
              <a:buClr>
                <a:schemeClr val="lt1"/>
              </a:buClr>
              <a:buSzPts val="2000"/>
              <a:buFont typeface="Arial"/>
              <a:buAutoNum type="arabicPeriod"/>
            </a:pPr>
            <a:r>
              <a:rPr b="0" i="0" lang="en-US" sz="2000" u="none" cap="none" strike="noStrike">
                <a:solidFill>
                  <a:schemeClr val="lt1"/>
                </a:solidFill>
                <a:latin typeface="Arial"/>
                <a:ea typeface="Arial"/>
                <a:cs typeface="Arial"/>
                <a:sym typeface="Arial"/>
              </a:rPr>
              <a:t>The server sends the certificate with public key to the client.</a:t>
            </a:r>
            <a:endParaRPr b="0" i="0" sz="2000" u="none" cap="none" strike="noStrike">
              <a:solidFill>
                <a:schemeClr val="lt1"/>
              </a:solidFill>
              <a:latin typeface="Arial"/>
              <a:ea typeface="Arial"/>
              <a:cs typeface="Arial"/>
              <a:sym typeface="Arial"/>
            </a:endParaRPr>
          </a:p>
          <a:p>
            <a:pPr indent="-355600" lvl="0" marL="457200" marR="0" rtl="0" algn="l">
              <a:lnSpc>
                <a:spcPct val="115000"/>
              </a:lnSpc>
              <a:spcBef>
                <a:spcPts val="0"/>
              </a:spcBef>
              <a:spcAft>
                <a:spcPts val="0"/>
              </a:spcAft>
              <a:buClr>
                <a:schemeClr val="lt1"/>
              </a:buClr>
              <a:buSzPts val="2000"/>
              <a:buFont typeface="Arial"/>
              <a:buAutoNum type="arabicPeriod"/>
            </a:pPr>
            <a:r>
              <a:rPr b="0" i="0" lang="en-US" sz="2000" u="none" cap="none" strike="noStrike">
                <a:solidFill>
                  <a:schemeClr val="lt1"/>
                </a:solidFill>
                <a:latin typeface="Arial"/>
                <a:ea typeface="Arial"/>
                <a:cs typeface="Arial"/>
                <a:sym typeface="Arial"/>
              </a:rPr>
              <a:t>The client(browser) validates the certificate by checking the ca signature and ensures it has not expired or been revoked.(to do this the ca cert needs to be in the browser trusted store)</a:t>
            </a:r>
            <a:endParaRPr b="0" i="0" sz="2000" u="none" cap="none" strike="noStrike">
              <a:solidFill>
                <a:schemeClr val="lt1"/>
              </a:solidFill>
              <a:latin typeface="Arial"/>
              <a:ea typeface="Arial"/>
              <a:cs typeface="Arial"/>
              <a:sym typeface="Arial"/>
            </a:endParaRPr>
          </a:p>
          <a:p>
            <a:pPr indent="-355600" lvl="0" marL="457200" marR="0" rtl="0" algn="l">
              <a:lnSpc>
                <a:spcPct val="115000"/>
              </a:lnSpc>
              <a:spcBef>
                <a:spcPts val="0"/>
              </a:spcBef>
              <a:spcAft>
                <a:spcPts val="0"/>
              </a:spcAft>
              <a:buClr>
                <a:schemeClr val="lt1"/>
              </a:buClr>
              <a:buSzPts val="2000"/>
              <a:buFont typeface="Arial"/>
              <a:buAutoNum type="arabicPeriod"/>
            </a:pPr>
            <a:r>
              <a:rPr b="0" i="0" lang="en-US" sz="2000" u="none" cap="none" strike="noStrike">
                <a:solidFill>
                  <a:schemeClr val="lt1"/>
                </a:solidFill>
                <a:latin typeface="Arial"/>
                <a:ea typeface="Arial"/>
                <a:cs typeface="Arial"/>
                <a:sym typeface="Arial"/>
              </a:rPr>
              <a:t>The client creates a random symmetric key (known as a session key) used to encrypt the web page content, and then encrypts the symmetric key with the public key obtained from the web server.</a:t>
            </a:r>
            <a:endParaRPr b="0" i="0" sz="2000" u="none" cap="none" strike="noStrike">
              <a:solidFill>
                <a:schemeClr val="lt1"/>
              </a:solidFill>
              <a:latin typeface="Arial"/>
              <a:ea typeface="Arial"/>
              <a:cs typeface="Arial"/>
              <a:sym typeface="Arial"/>
            </a:endParaRPr>
          </a:p>
          <a:p>
            <a:pPr indent="-355600" lvl="0" marL="457200" marR="0" rtl="0" algn="l">
              <a:lnSpc>
                <a:spcPct val="115000"/>
              </a:lnSpc>
              <a:spcBef>
                <a:spcPts val="0"/>
              </a:spcBef>
              <a:spcAft>
                <a:spcPts val="0"/>
              </a:spcAft>
              <a:buClr>
                <a:schemeClr val="lt1"/>
              </a:buClr>
              <a:buSzPts val="2000"/>
              <a:buFont typeface="Arial"/>
              <a:buAutoNum type="arabicPeriod"/>
            </a:pPr>
            <a:r>
              <a:rPr b="0" i="0" lang="en-US" sz="2000" u="none" cap="none" strike="noStrike">
                <a:solidFill>
                  <a:schemeClr val="lt1"/>
                </a:solidFill>
                <a:latin typeface="Arial"/>
                <a:ea typeface="Arial"/>
                <a:cs typeface="Arial"/>
                <a:sym typeface="Arial"/>
              </a:rPr>
              <a:t>The encrypted information is sent to the web server. The web server decrypts and obtains the symmetric key (session key). The web server uses the symmetric key to encrypt information between the client and the server</a:t>
            </a:r>
            <a:endParaRPr b="0" i="0" sz="2000" u="none" cap="none" strike="noStrike">
              <a:solidFill>
                <a:schemeClr val="lt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2000"/>
              <a:buFont typeface="Arial"/>
              <a:buNone/>
            </a:pPr>
            <a:r>
              <a:rPr b="0" i="0" lang="en-US" sz="2000" u="sng" cap="none" strike="noStrike">
                <a:solidFill>
                  <a:schemeClr val="hlink"/>
                </a:solidFill>
                <a:latin typeface="Arial"/>
                <a:ea typeface="Arial"/>
                <a:cs typeface="Arial"/>
                <a:sym typeface="Arial"/>
                <a:hlinkClick r:id="rId3"/>
              </a:rPr>
              <a:t>link</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17c7e1a12de_1_0"/>
          <p:cNvPicPr preferRelativeResize="0"/>
          <p:nvPr/>
        </p:nvPicPr>
        <p:blipFill rotWithShape="1">
          <a:blip r:embed="rId3">
            <a:alphaModFix/>
          </a:blip>
          <a:srcRect b="0" l="0" r="0" t="0"/>
          <a:stretch/>
        </p:blipFill>
        <p:spPr>
          <a:xfrm>
            <a:off x="3362275" y="1498375"/>
            <a:ext cx="6634525" cy="4851900"/>
          </a:xfrm>
          <a:prstGeom prst="rect">
            <a:avLst/>
          </a:prstGeom>
          <a:noFill/>
          <a:ln>
            <a:noFill/>
          </a:ln>
        </p:spPr>
      </p:pic>
      <p:sp>
        <p:nvSpPr>
          <p:cNvPr id="235" name="Google Shape;235;g17c7e1a12de_1_0"/>
          <p:cNvSpPr txBox="1"/>
          <p:nvPr/>
        </p:nvSpPr>
        <p:spPr>
          <a:xfrm>
            <a:off x="2226775" y="390875"/>
            <a:ext cx="9061200" cy="75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Quattrocento Sans"/>
                <a:ea typeface="Quattrocento Sans"/>
                <a:cs typeface="Quattrocento Sans"/>
                <a:sym typeface="Quattrocento Sans"/>
              </a:rPr>
              <a:t>chain of trust</a:t>
            </a:r>
            <a:endParaRPr b="0" i="0" sz="37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17c7e1a12de_1_7"/>
          <p:cNvPicPr preferRelativeResize="0"/>
          <p:nvPr/>
        </p:nvPicPr>
        <p:blipFill rotWithShape="1">
          <a:blip r:embed="rId3">
            <a:alphaModFix/>
          </a:blip>
          <a:srcRect b="0" l="0" r="0" t="0"/>
          <a:stretch/>
        </p:blipFill>
        <p:spPr>
          <a:xfrm>
            <a:off x="1942075" y="1291050"/>
            <a:ext cx="8510376" cy="5414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6"/>
          <p:cNvPicPr preferRelativeResize="0"/>
          <p:nvPr>
            <p:ph idx="1" type="body"/>
          </p:nvPr>
        </p:nvPicPr>
        <p:blipFill rotWithShape="1">
          <a:blip r:embed="rId3">
            <a:alphaModFix/>
          </a:blip>
          <a:srcRect b="0" l="0" r="0" t="0"/>
          <a:stretch/>
        </p:blipFill>
        <p:spPr>
          <a:xfrm>
            <a:off x="0" y="-26988"/>
            <a:ext cx="12220500" cy="6875400"/>
          </a:xfrm>
          <a:prstGeom prst="rect">
            <a:avLst/>
          </a:prstGeom>
          <a:noFill/>
          <a:ln>
            <a:noFill/>
          </a:ln>
        </p:spPr>
      </p:pic>
      <p:sp>
        <p:nvSpPr>
          <p:cNvPr id="247" name="Google Shape;247;p16"/>
          <p:cNvSpPr txBox="1"/>
          <p:nvPr/>
        </p:nvSpPr>
        <p:spPr>
          <a:xfrm>
            <a:off x="2984538" y="2286507"/>
            <a:ext cx="6477900" cy="76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33FFFF"/>
                </a:solidFill>
                <a:latin typeface="Quattrocento Sans"/>
                <a:ea typeface="Quattrocento Sans"/>
                <a:cs typeface="Quattrocento Sans"/>
                <a:sym typeface="Quattrocento Sans"/>
              </a:rPr>
              <a:t> Thanks for your time ☺</a:t>
            </a:r>
            <a:endParaRPr b="0" i="0" sz="44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31850" y="1396697"/>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Quattrocento Sans"/>
              <a:buNone/>
            </a:pPr>
            <a:r>
              <a:rPr lang="en-US"/>
              <a:t>Cryptography Introduction</a:t>
            </a:r>
            <a:endParaRPr/>
          </a:p>
        </p:txBody>
      </p:sp>
      <p:sp>
        <p:nvSpPr>
          <p:cNvPr id="136" name="Google Shape;136;p2"/>
          <p:cNvSpPr txBox="1"/>
          <p:nvPr>
            <p:ph idx="1" type="body"/>
          </p:nvPr>
        </p:nvSpPr>
        <p:spPr>
          <a:xfrm>
            <a:off x="831850" y="4210521"/>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DevOps Course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42" name="Google Shape;142;p3"/>
          <p:cNvSpPr txBox="1"/>
          <p:nvPr/>
        </p:nvSpPr>
        <p:spPr>
          <a:xfrm>
            <a:off x="211275" y="205700"/>
            <a:ext cx="11830800" cy="532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History</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100"/>
              <a:buFont typeface="Arial"/>
              <a:buNone/>
            </a:pPr>
            <a:r>
              <a:rPr b="0" i="0" lang="en-US" sz="2800" u="none" cap="none" strike="noStrike">
                <a:solidFill>
                  <a:srgbClr val="FFFFFF"/>
                </a:solidFill>
                <a:latin typeface="Quattrocento Sans"/>
                <a:ea typeface="Quattrocento Sans"/>
                <a:cs typeface="Quattrocento Sans"/>
                <a:sym typeface="Quattrocento Sans"/>
              </a:rPr>
              <a:t>When Julius Caesar sent messages to his generals, he didn't trust his messengers. So he replaced every A in his messages with a D, every B with an E, and so on through the alphabet. Only someone who knew the “shift by 3” rule could decipher his messages.</a:t>
            </a:r>
            <a:endParaRPr b="0" i="0" sz="2800" u="none" cap="none" strike="noStrike">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1100"/>
              <a:buFont typeface="Arial"/>
              <a:buNone/>
            </a:pPr>
            <a:r>
              <a:t/>
            </a:r>
            <a:endParaRPr b="0" i="0" sz="3200" u="none" cap="none" strike="noStrike">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2400"/>
              <a:buFont typeface="Arial"/>
              <a:buNone/>
            </a:pPr>
            <a:r>
              <a:rPr b="0" i="0" lang="en-US" sz="2800" u="none" cap="none" strike="noStrike">
                <a:solidFill>
                  <a:srgbClr val="FFFFFF"/>
                </a:solidFill>
                <a:latin typeface="Quattrocento Sans"/>
                <a:ea typeface="Quattrocento Sans"/>
                <a:cs typeface="Quattrocento Sans"/>
                <a:sym typeface="Quattrocento Sans"/>
              </a:rPr>
              <a:t>And so we begin…</a:t>
            </a:r>
            <a:endParaRPr b="0" i="0" sz="2800" u="none" cap="none" strike="noStrike">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2400"/>
              <a:buFont typeface="Arial"/>
              <a:buNone/>
            </a:pPr>
            <a:r>
              <a:t/>
            </a:r>
            <a:endParaRPr b="0" i="0" sz="3200" u="none" cap="none" strike="noStrike">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dk1"/>
              </a:buClr>
              <a:buSzPts val="2400"/>
              <a:buFont typeface="Arial"/>
              <a:buNone/>
            </a:pPr>
            <a:r>
              <a:rPr b="1" i="0" lang="en-US" sz="2800" u="none" cap="none" strike="noStrike">
                <a:solidFill>
                  <a:schemeClr val="lt1"/>
                </a:solidFill>
                <a:latin typeface="Quattrocento Sans"/>
                <a:ea typeface="Quattrocento Sans"/>
                <a:cs typeface="Quattrocento Sans"/>
                <a:sym typeface="Quattrocento Sans"/>
              </a:rPr>
              <a:t>Cryptography</a:t>
            </a:r>
            <a:r>
              <a:rPr b="0" i="0" lang="en-US" sz="2800" u="none" cap="none" strike="noStrike">
                <a:solidFill>
                  <a:schemeClr val="lt1"/>
                </a:solidFill>
                <a:latin typeface="Quattrocento Sans"/>
                <a:ea typeface="Quattrocento Sans"/>
                <a:cs typeface="Quattrocento Sans"/>
                <a:sym typeface="Quattrocento Sans"/>
              </a:rPr>
              <a:t> is the science of using </a:t>
            </a:r>
            <a:r>
              <a:rPr b="1" i="0" lang="en-US" sz="2800" u="none" cap="none" strike="noStrike">
                <a:solidFill>
                  <a:schemeClr val="lt1"/>
                </a:solidFill>
                <a:latin typeface="Quattrocento Sans"/>
                <a:ea typeface="Quattrocento Sans"/>
                <a:cs typeface="Quattrocento Sans"/>
                <a:sym typeface="Quattrocento Sans"/>
              </a:rPr>
              <a:t>mathematics</a:t>
            </a:r>
            <a:r>
              <a:rPr b="0" i="0" lang="en-US" sz="2800" u="none" cap="none" strike="noStrike">
                <a:solidFill>
                  <a:schemeClr val="lt1"/>
                </a:solidFill>
                <a:latin typeface="Quattrocento Sans"/>
                <a:ea typeface="Quattrocento Sans"/>
                <a:cs typeface="Quattrocento Sans"/>
                <a:sym typeface="Quattrocento Sans"/>
              </a:rPr>
              <a:t> to encrypt and decrypt data</a:t>
            </a:r>
            <a:endParaRPr b="0" i="0" sz="22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48" name="Google Shape;148;p4"/>
          <p:cNvSpPr txBox="1"/>
          <p:nvPr/>
        </p:nvSpPr>
        <p:spPr>
          <a:xfrm>
            <a:off x="211275" y="205700"/>
            <a:ext cx="11830800" cy="326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How does cryptography work?</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A </a:t>
            </a:r>
            <a:r>
              <a:rPr b="0" i="1" lang="en-US" sz="2400" u="none" cap="none" strike="noStrike">
                <a:solidFill>
                  <a:srgbClr val="FFFFFF"/>
                </a:solidFill>
                <a:latin typeface="Quattrocento Sans"/>
                <a:ea typeface="Quattrocento Sans"/>
                <a:cs typeface="Quattrocento Sans"/>
                <a:sym typeface="Quattrocento Sans"/>
              </a:rPr>
              <a:t>cryptographic algorithm</a:t>
            </a:r>
            <a:r>
              <a:rPr b="0" i="0" lang="en-US" sz="2400" u="none" cap="none" strike="noStrike">
                <a:solidFill>
                  <a:srgbClr val="FFFFFF"/>
                </a:solidFill>
                <a:latin typeface="Quattrocento Sans"/>
                <a:ea typeface="Quattrocento Sans"/>
                <a:cs typeface="Quattrocento Sans"/>
                <a:sym typeface="Quattrocento Sans"/>
              </a:rPr>
              <a:t>, or cipher, is a mathematical function used in the </a:t>
            </a:r>
            <a:r>
              <a:rPr b="0" i="1" lang="en-US" sz="2400" u="none" cap="none" strike="noStrike">
                <a:solidFill>
                  <a:srgbClr val="FFFFFF"/>
                </a:solidFill>
                <a:latin typeface="Quattrocento Sans"/>
                <a:ea typeface="Quattrocento Sans"/>
                <a:cs typeface="Quattrocento Sans"/>
                <a:sym typeface="Quattrocento Sans"/>
              </a:rPr>
              <a:t>encryption</a:t>
            </a:r>
            <a:r>
              <a:rPr b="0" i="0" lang="en-US" sz="2400" u="none" cap="none" strike="noStrike">
                <a:solidFill>
                  <a:srgbClr val="FFFFFF"/>
                </a:solidFill>
                <a:latin typeface="Quattrocento Sans"/>
                <a:ea typeface="Quattrocento Sans"/>
                <a:cs typeface="Quattrocento Sans"/>
                <a:sym typeface="Quattrocento Sans"/>
              </a:rPr>
              <a:t> and </a:t>
            </a:r>
            <a:r>
              <a:rPr b="0" i="1" lang="en-US" sz="2400" u="none" cap="none" strike="noStrike">
                <a:solidFill>
                  <a:srgbClr val="FFFFFF"/>
                </a:solidFill>
                <a:latin typeface="Quattrocento Sans"/>
                <a:ea typeface="Quattrocento Sans"/>
                <a:cs typeface="Quattrocento Sans"/>
                <a:sym typeface="Quattrocento Sans"/>
              </a:rPr>
              <a:t>decryption</a:t>
            </a:r>
            <a:r>
              <a:rPr b="0" i="0" lang="en-US" sz="2400" u="none" cap="none" strike="noStrike">
                <a:solidFill>
                  <a:srgbClr val="FFFFFF"/>
                </a:solidFill>
                <a:latin typeface="Quattrocento Sans"/>
                <a:ea typeface="Quattrocento Sans"/>
                <a:cs typeface="Quattrocento Sans"/>
                <a:sym typeface="Quattrocento Sans"/>
              </a:rPr>
              <a:t> process. A cryptographic algorithm works in combination with a </a:t>
            </a:r>
            <a:r>
              <a:rPr b="0" i="1" lang="en-US" sz="2400" u="none" cap="none" strike="noStrike">
                <a:solidFill>
                  <a:srgbClr val="FFFFFF"/>
                </a:solidFill>
                <a:latin typeface="Quattrocento Sans"/>
                <a:ea typeface="Quattrocento Sans"/>
                <a:cs typeface="Quattrocento Sans"/>
                <a:sym typeface="Quattrocento Sans"/>
              </a:rPr>
              <a:t>key</a:t>
            </a:r>
            <a:r>
              <a:rPr b="0" i="0" lang="en-US" sz="2400" u="none" cap="none" strike="noStrike">
                <a:solidFill>
                  <a:srgbClr val="FFFFFF"/>
                </a:solidFill>
                <a:latin typeface="Quattrocento Sans"/>
                <a:ea typeface="Quattrocento Sans"/>
                <a:cs typeface="Quattrocento Sans"/>
                <a:sym typeface="Quattrocento Sans"/>
              </a:rPr>
              <a:t>—a word, number, or phrase—to encrypt the </a:t>
            </a:r>
            <a:r>
              <a:rPr b="0" i="1" lang="en-US" sz="2400" u="none" cap="none" strike="noStrike">
                <a:solidFill>
                  <a:srgbClr val="FFFFFF"/>
                </a:solidFill>
                <a:latin typeface="Quattrocento Sans"/>
                <a:ea typeface="Quattrocento Sans"/>
                <a:cs typeface="Quattrocento Sans"/>
                <a:sym typeface="Quattrocento Sans"/>
              </a:rPr>
              <a:t>plaintext</a:t>
            </a:r>
            <a:r>
              <a:rPr b="0" i="0" lang="en-US" sz="2400" u="none" cap="none" strike="noStrike">
                <a:solidFill>
                  <a:srgbClr val="FFFFFF"/>
                </a:solidFill>
                <a:latin typeface="Quattrocento Sans"/>
                <a:ea typeface="Quattrocento Sans"/>
                <a:cs typeface="Quattrocento Sans"/>
                <a:sym typeface="Quattrocento Sans"/>
              </a:rPr>
              <a:t>. The same plaintext encrypts to different ciphertext with different keys.</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149" name="Google Shape;149;p4"/>
          <p:cNvPicPr preferRelativeResize="0"/>
          <p:nvPr/>
        </p:nvPicPr>
        <p:blipFill rotWithShape="1">
          <a:blip r:embed="rId4">
            <a:alphaModFix/>
          </a:blip>
          <a:srcRect b="0" l="0" r="0" t="0"/>
          <a:stretch/>
        </p:blipFill>
        <p:spPr>
          <a:xfrm>
            <a:off x="2280038" y="3582550"/>
            <a:ext cx="7953375" cy="22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5"/>
          <p:cNvPicPr preferRelativeResize="0"/>
          <p:nvPr>
            <p:ph idx="4294967295" type="body"/>
          </p:nvPr>
        </p:nvPicPr>
        <p:blipFill rotWithShape="1">
          <a:blip r:embed="rId3">
            <a:alphaModFix/>
          </a:blip>
          <a:srcRect b="0" l="0" r="0" t="0"/>
          <a:stretch/>
        </p:blipFill>
        <p:spPr>
          <a:xfrm>
            <a:off x="0" y="19050"/>
            <a:ext cx="12192000" cy="6858000"/>
          </a:xfrm>
          <a:prstGeom prst="rect">
            <a:avLst/>
          </a:prstGeom>
          <a:noFill/>
          <a:ln>
            <a:noFill/>
          </a:ln>
        </p:spPr>
      </p:pic>
      <p:sp>
        <p:nvSpPr>
          <p:cNvPr id="155" name="Google Shape;155;p5"/>
          <p:cNvSpPr txBox="1"/>
          <p:nvPr/>
        </p:nvSpPr>
        <p:spPr>
          <a:xfrm>
            <a:off x="211275" y="205700"/>
            <a:ext cx="118308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Symmetric-key encryption</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In conventional cryptography, also called secret-key or symmetric-key encryption, one key is used both for encryption and decryption.</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156" name="Google Shape;156;p5"/>
          <p:cNvPicPr preferRelativeResize="0"/>
          <p:nvPr/>
        </p:nvPicPr>
        <p:blipFill rotWithShape="1">
          <a:blip r:embed="rId4">
            <a:alphaModFix/>
          </a:blip>
          <a:srcRect b="0" l="0" r="0" t="0"/>
          <a:stretch/>
        </p:blipFill>
        <p:spPr>
          <a:xfrm>
            <a:off x="2310838" y="2729888"/>
            <a:ext cx="8086725" cy="36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6"/>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62" name="Google Shape;162;p6"/>
          <p:cNvSpPr txBox="1"/>
          <p:nvPr/>
        </p:nvSpPr>
        <p:spPr>
          <a:xfrm>
            <a:off x="211275" y="205700"/>
            <a:ext cx="118308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Symmetric-key encryption</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Very fast</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Useful for encrypting data that is not going anywhere</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Easy to rotate</a:t>
            </a:r>
            <a:endParaRPr b="0" i="0" sz="2400" u="none" cap="none" strike="noStrike">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Demo </a:t>
            </a:r>
            <a:r>
              <a:rPr b="0" i="0" lang="en-US" sz="2400" u="sng" cap="none" strike="noStrike">
                <a:solidFill>
                  <a:schemeClr val="hlink"/>
                </a:solidFill>
                <a:latin typeface="Quattrocento Sans"/>
                <a:ea typeface="Quattrocento Sans"/>
                <a:cs typeface="Quattrocento Sans"/>
                <a:sym typeface="Quattrocento Sans"/>
                <a:hlinkClick r:id="rId4"/>
              </a:rPr>
              <a:t>here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7"/>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68" name="Google Shape;168;p7"/>
          <p:cNvSpPr txBox="1"/>
          <p:nvPr/>
        </p:nvSpPr>
        <p:spPr>
          <a:xfrm>
            <a:off x="211275" y="205700"/>
            <a:ext cx="11830800" cy="28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Asymmetric-key encryption (Public encryption)</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lt1"/>
                </a:solidFill>
                <a:latin typeface="Quattrocento Sans"/>
                <a:ea typeface="Quattrocento Sans"/>
                <a:cs typeface="Quattrocento Sans"/>
                <a:sym typeface="Quattrocento Sans"/>
              </a:rPr>
              <a:t>Public key cryptography is an asymmetric scheme that uses a pair of keys for encryption: a public key, which encrypts data, and a corresponding private, or secret key for decryption</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169" name="Google Shape;169;p7"/>
          <p:cNvPicPr preferRelativeResize="0"/>
          <p:nvPr/>
        </p:nvPicPr>
        <p:blipFill rotWithShape="1">
          <a:blip r:embed="rId4">
            <a:alphaModFix/>
          </a:blip>
          <a:srcRect b="0" l="0" r="0" t="0"/>
          <a:stretch/>
        </p:blipFill>
        <p:spPr>
          <a:xfrm>
            <a:off x="2815313" y="2638938"/>
            <a:ext cx="7991475" cy="395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75" name="Google Shape;175;p8"/>
          <p:cNvSpPr txBox="1"/>
          <p:nvPr/>
        </p:nvSpPr>
        <p:spPr>
          <a:xfrm>
            <a:off x="211275" y="205700"/>
            <a:ext cx="11830800" cy="518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Asymmetric-key encryption </a:t>
            </a:r>
            <a:r>
              <a:rPr b="0" i="0" lang="en-US" sz="4000" u="none" cap="none" strike="noStrike">
                <a:solidFill>
                  <a:schemeClr val="lt1"/>
                </a:solidFill>
                <a:latin typeface="Quattrocento Sans"/>
                <a:ea typeface="Quattrocento Sans"/>
                <a:cs typeface="Quattrocento Sans"/>
                <a:sym typeface="Quattrocento Sans"/>
              </a:rPr>
              <a:t>(Public encryption)</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You publish your public key to the world while keeping your private key secret.</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Anyone with a copy of your public key can then encrypt information that only you can read.</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It is infeasible to deduce the private key from the public key.</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Anyone who has a public key can encrypt information but cannot decrypt it. Only the person who has the corresponding private key can decrypt the information.</a:t>
            </a:r>
            <a:endParaRPr b="0" i="0" sz="2400" u="none" cap="none" strike="noStrike">
              <a:solidFill>
                <a:srgbClr val="FFFFFF"/>
              </a:solidFill>
              <a:latin typeface="Quattrocento Sans"/>
              <a:ea typeface="Quattrocento Sans"/>
              <a:cs typeface="Quattrocento Sans"/>
              <a:sym typeface="Quattrocento Sans"/>
            </a:endParaRPr>
          </a:p>
          <a:p>
            <a:pPr indent="-381000" lvl="0" marL="457200" marR="0" rtl="0" algn="l">
              <a:lnSpc>
                <a:spcPct val="115000"/>
              </a:lnSpc>
              <a:spcBef>
                <a:spcPts val="0"/>
              </a:spcBef>
              <a:spcAft>
                <a:spcPts val="0"/>
              </a:spcAft>
              <a:buClr>
                <a:srgbClr val="FFFFFF"/>
              </a:buClr>
              <a:buSzPts val="2400"/>
              <a:buFont typeface="Quattrocento Sans"/>
              <a:buChar char="●"/>
            </a:pPr>
            <a:r>
              <a:rPr b="0" i="0" lang="en-US" sz="2400" u="none" cap="none" strike="noStrike">
                <a:solidFill>
                  <a:srgbClr val="FFFFFF"/>
                </a:solidFill>
                <a:latin typeface="Quattrocento Sans"/>
                <a:ea typeface="Quattrocento Sans"/>
                <a:cs typeface="Quattrocento Sans"/>
                <a:sym typeface="Quattrocento Sans"/>
              </a:rPr>
              <a:t>Allows people who have no preexisting security arrangement to exchange messages securely.</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9"/>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81" name="Google Shape;181;p9"/>
          <p:cNvSpPr txBox="1"/>
          <p:nvPr/>
        </p:nvSpPr>
        <p:spPr>
          <a:xfrm>
            <a:off x="211275" y="205700"/>
            <a:ext cx="11830800" cy="263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000" u="none" cap="none" strike="noStrike">
                <a:solidFill>
                  <a:srgbClr val="FFFFFF"/>
                </a:solidFill>
                <a:latin typeface="Quattrocento Sans"/>
                <a:ea typeface="Quattrocento Sans"/>
                <a:cs typeface="Quattrocento Sans"/>
                <a:sym typeface="Quattrocento Sans"/>
              </a:rPr>
              <a:t>The state-of-the-art usage</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3000" u="none" cap="none" strike="noStrike">
              <a:solidFill>
                <a:srgbClr val="FFFFFF"/>
              </a:solidFill>
              <a:latin typeface="Quattrocento Sans"/>
              <a:ea typeface="Quattrocento Sans"/>
              <a:cs typeface="Quattrocento Sans"/>
              <a:sym typeface="Quattrocento Sans"/>
            </a:endParaRPr>
          </a:p>
        </p:txBody>
      </p:sp>
      <p:pic>
        <p:nvPicPr>
          <p:cNvPr id="182" name="Google Shape;182;p9"/>
          <p:cNvPicPr preferRelativeResize="0"/>
          <p:nvPr/>
        </p:nvPicPr>
        <p:blipFill rotWithShape="1">
          <a:blip r:embed="rId4">
            <a:alphaModFix/>
          </a:blip>
          <a:srcRect b="0" l="0" r="0" t="0"/>
          <a:stretch/>
        </p:blipFill>
        <p:spPr>
          <a:xfrm>
            <a:off x="2952750" y="1657350"/>
            <a:ext cx="6286500" cy="35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