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7.xml"/><Relationship Id="rId33" Type="http://schemas.openxmlformats.org/officeDocument/2006/relationships/font" Target="fonts/QuattrocentoSans-boldItalic.fntdata"/><Relationship Id="rId10" Type="http://schemas.openxmlformats.org/officeDocument/2006/relationships/slide" Target="slides/slide6.xml"/><Relationship Id="rId32"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dc121833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2dc121833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dc121833e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2dc121833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c121833e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2dc121833e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dc121833e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recall indexes (comment out conf.d/welcome.conf)</a:t>
            </a:r>
            <a:endParaRPr/>
          </a:p>
        </p:txBody>
      </p:sp>
      <p:sp>
        <p:nvSpPr>
          <p:cNvPr id="173" name="Google Shape;173;g12dc121833e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dc121833e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2dc121833e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dc121833e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2dc121833e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dc121833e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2dc121833e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dc121833e_1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2dc121833e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c121833e_1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2dc121833e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dc121833e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2dc121833e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dc121833e_1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2dc121833e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c121833e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2dc121833e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dc121833e_1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2dc121833e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c121833e_1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2dc121833e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c121833e_1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2dc121833e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dc121833e_1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2dc121833e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dc121833e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2dc121833e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dc121833e_1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2dc121833e_1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dc121833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2dc121833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dc121833e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2dc121833e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dc121833e_1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2dc121833e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dc121833e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2dc121833e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dc121833e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2dc121833e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dc121833e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2dc121833e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dc121833e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dc121833e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p:cSld name="שקופית כותרת">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0" y="-249846"/>
            <a:ext cx="12221576" cy="7107846"/>
          </a:xfrm>
          <a:prstGeom prst="rect">
            <a:avLst/>
          </a:prstGeom>
          <a:noFill/>
          <a:ln>
            <a:noFill/>
          </a:ln>
        </p:spPr>
      </p:pic>
      <p:sp>
        <p:nvSpPr>
          <p:cNvPr id="18" name="Google Shape;18;p2"/>
          <p:cNvSpPr txBox="1"/>
          <p:nvPr/>
        </p:nvSpPr>
        <p:spPr>
          <a:xfrm>
            <a:off x="11353800" y="-188599"/>
            <a:ext cx="791586" cy="369332"/>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33FFFF"/>
                </a:solidFill>
                <a:latin typeface="Quattrocento Sans"/>
                <a:ea typeface="Quattrocento Sans"/>
                <a:cs typeface="Quattrocento Sans"/>
                <a:sym typeface="Quattrocento Sans"/>
              </a:rPr>
              <a:t>בס"ד</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rgbClr val="33FFFF"/>
              </a:buClr>
              <a:buSzPts val="3200"/>
              <a:buChar char="•"/>
              <a:defRPr sz="3200"/>
            </a:lvl1pPr>
            <a:lvl2pPr indent="-406400" lvl="1" marL="914400" rtl="1" algn="r">
              <a:lnSpc>
                <a:spcPct val="90000"/>
              </a:lnSpc>
              <a:spcBef>
                <a:spcPts val="500"/>
              </a:spcBef>
              <a:spcAft>
                <a:spcPts val="0"/>
              </a:spcAft>
              <a:buClr>
                <a:srgbClr val="33FFFF"/>
              </a:buClr>
              <a:buSzPts val="2800"/>
              <a:buChar char="•"/>
              <a:defRPr sz="2800"/>
            </a:lvl2pPr>
            <a:lvl3pPr indent="-381000" lvl="2" marL="1371600" rtl="1" algn="r">
              <a:lnSpc>
                <a:spcPct val="90000"/>
              </a:lnSpc>
              <a:spcBef>
                <a:spcPts val="500"/>
              </a:spcBef>
              <a:spcAft>
                <a:spcPts val="0"/>
              </a:spcAft>
              <a:buClr>
                <a:srgbClr val="33FFFF"/>
              </a:buClr>
              <a:buSzPts val="2400"/>
              <a:buChar char="•"/>
              <a:defRPr sz="2400"/>
            </a:lvl3pPr>
            <a:lvl4pPr indent="-355600" lvl="3" marL="1828800" rtl="1" algn="r">
              <a:lnSpc>
                <a:spcPct val="90000"/>
              </a:lnSpc>
              <a:spcBef>
                <a:spcPts val="500"/>
              </a:spcBef>
              <a:spcAft>
                <a:spcPts val="0"/>
              </a:spcAft>
              <a:buClr>
                <a:srgbClr val="33FFFF"/>
              </a:buClr>
              <a:buSzPts val="2000"/>
              <a:buChar char="•"/>
              <a:defRPr sz="2000"/>
            </a:lvl4pPr>
            <a:lvl5pPr indent="-355600" lvl="4" marL="2286000" rtl="1" algn="r">
              <a:lnSpc>
                <a:spcPct val="90000"/>
              </a:lnSpc>
              <a:spcBef>
                <a:spcPts val="500"/>
              </a:spcBef>
              <a:spcAft>
                <a:spcPts val="0"/>
              </a:spcAft>
              <a:buClr>
                <a:srgbClr val="33FFFF"/>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71" name="Google Shape;7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p:nvPr>
            <p:ph idx="2" type="pic"/>
          </p:nvPr>
        </p:nvSpPr>
        <p:spPr>
          <a:xfrm>
            <a:off x="5183188" y="987425"/>
            <a:ext cx="6172200" cy="4873625"/>
          </a:xfrm>
          <a:prstGeom prst="rect">
            <a:avLst/>
          </a:prstGeom>
          <a:noFill/>
          <a:ln>
            <a:noFill/>
          </a:ln>
        </p:spPr>
      </p:sp>
      <p:sp>
        <p:nvSpPr>
          <p:cNvPr id="78" name="Google Shape;7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9" name="Google Shape;79;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1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 name="Google Shape;93;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rgbClr val="33FFFF"/>
              </a:buClr>
              <a:buSzPts val="2400"/>
              <a:buNone/>
              <a:defRPr sz="2400"/>
            </a:lvl1pPr>
            <a:lvl2pPr lvl="1" rtl="1" algn="ctr">
              <a:lnSpc>
                <a:spcPct val="90000"/>
              </a:lnSpc>
              <a:spcBef>
                <a:spcPts val="500"/>
              </a:spcBef>
              <a:spcAft>
                <a:spcPts val="0"/>
              </a:spcAft>
              <a:buClr>
                <a:srgbClr val="33FFFF"/>
              </a:buClr>
              <a:buSzPts val="2000"/>
              <a:buNone/>
              <a:defRPr sz="2000"/>
            </a:lvl2pPr>
            <a:lvl3pPr lvl="2" rtl="1" algn="ctr">
              <a:lnSpc>
                <a:spcPct val="90000"/>
              </a:lnSpc>
              <a:spcBef>
                <a:spcPts val="500"/>
              </a:spcBef>
              <a:spcAft>
                <a:spcPts val="0"/>
              </a:spcAft>
              <a:buClr>
                <a:srgbClr val="33FFFF"/>
              </a:buClr>
              <a:buSzPts val="1800"/>
              <a:buNone/>
              <a:defRPr sz="1800"/>
            </a:lvl3pPr>
            <a:lvl4pPr lvl="3" rtl="1" algn="ctr">
              <a:lnSpc>
                <a:spcPct val="90000"/>
              </a:lnSpc>
              <a:spcBef>
                <a:spcPts val="500"/>
              </a:spcBef>
              <a:spcAft>
                <a:spcPts val="0"/>
              </a:spcAft>
              <a:buClr>
                <a:srgbClr val="33FFFF"/>
              </a:buClr>
              <a:buSzPts val="1600"/>
              <a:buNone/>
              <a:defRPr sz="1600"/>
            </a:lvl4pPr>
            <a:lvl5pPr lvl="4" rtl="1" algn="ctr">
              <a:lnSpc>
                <a:spcPct val="90000"/>
              </a:lnSpc>
              <a:spcBef>
                <a:spcPts val="500"/>
              </a:spcBef>
              <a:spcAft>
                <a:spcPts val="0"/>
              </a:spcAft>
              <a:buClr>
                <a:srgbClr val="33FFFF"/>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0" name="Google Shape;30;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3" name="Google Shape;33;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4" name="Google Shape;34;p5"/>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7" name="Google Shape;37;p6"/>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4800"/>
              <a:buFont typeface="Quattrocento Sans"/>
              <a:buNone/>
              <a:defRPr sz="48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rtl="1" algn="r">
              <a:lnSpc>
                <a:spcPct val="90000"/>
              </a:lnSpc>
              <a:spcBef>
                <a:spcPts val="1000"/>
              </a:spcBef>
              <a:spcAft>
                <a:spcPts val="0"/>
              </a:spcAft>
              <a:buClr>
                <a:srgbClr val="33FFFF"/>
              </a:buClr>
              <a:buSzPts val="3600"/>
              <a:buChar char="•"/>
              <a:defRPr sz="3600">
                <a:solidFill>
                  <a:srgbClr val="33FFFF"/>
                </a:solidFill>
                <a:latin typeface="Quattrocento Sans"/>
                <a:ea typeface="Quattrocento Sans"/>
                <a:cs typeface="Quattrocento Sans"/>
                <a:sym typeface="Quattrocento Sans"/>
              </a:defRPr>
            </a:lvl1pPr>
            <a:lvl2pPr indent="-381000" lvl="1" marL="914400" rtl="1" algn="r">
              <a:lnSpc>
                <a:spcPct val="90000"/>
              </a:lnSpc>
              <a:spcBef>
                <a:spcPts val="500"/>
              </a:spcBef>
              <a:spcAft>
                <a:spcPts val="0"/>
              </a:spcAft>
              <a:buClr>
                <a:srgbClr val="33FFFF"/>
              </a:buClr>
              <a:buSzPts val="2400"/>
              <a:buChar char="•"/>
              <a:defRPr>
                <a:solidFill>
                  <a:srgbClr val="33FFFF"/>
                </a:solidFill>
              </a:defRPr>
            </a:lvl2pPr>
            <a:lvl3pPr indent="-381000" lvl="2" marL="1371600" rtl="1" algn="r">
              <a:lnSpc>
                <a:spcPct val="90000"/>
              </a:lnSpc>
              <a:spcBef>
                <a:spcPts val="500"/>
              </a:spcBef>
              <a:spcAft>
                <a:spcPts val="0"/>
              </a:spcAft>
              <a:buClr>
                <a:srgbClr val="33FFFF"/>
              </a:buClr>
              <a:buSzPts val="2400"/>
              <a:buChar char="•"/>
              <a:defRPr>
                <a:solidFill>
                  <a:srgbClr val="33FFFF"/>
                </a:solidFill>
              </a:defRPr>
            </a:lvl3pPr>
            <a:lvl4pPr indent="-381000" lvl="3" marL="1828800" rtl="1" algn="r">
              <a:lnSpc>
                <a:spcPct val="90000"/>
              </a:lnSpc>
              <a:spcBef>
                <a:spcPts val="500"/>
              </a:spcBef>
              <a:spcAft>
                <a:spcPts val="0"/>
              </a:spcAft>
              <a:buClr>
                <a:srgbClr val="33FFFF"/>
              </a:buClr>
              <a:buSzPts val="2400"/>
              <a:buChar char="•"/>
              <a:defRPr>
                <a:solidFill>
                  <a:srgbClr val="33FFFF"/>
                </a:solidFill>
              </a:defRPr>
            </a:lvl4pPr>
            <a:lvl5pPr indent="-381000" lvl="4" marL="2286000" rtl="1" algn="r">
              <a:lnSpc>
                <a:spcPct val="90000"/>
              </a:lnSpc>
              <a:spcBef>
                <a:spcPts val="500"/>
              </a:spcBef>
              <a:spcAft>
                <a:spcPts val="0"/>
              </a:spcAft>
              <a:buClr>
                <a:srgbClr val="33FFFF"/>
              </a:buClr>
              <a:buSzPts val="2400"/>
              <a:buChar char="•"/>
              <a:defRPr>
                <a:solidFill>
                  <a:srgbClr val="33FFFF"/>
                </a:solidFil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3" name="Google Shape;5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4" name="Google Shape;5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5" name="Google Shape;5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3" name="Google Shape;63;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4" name="Shape 64"/>
        <p:cNvGrpSpPr/>
        <p:nvPr/>
      </p:nvGrpSpPr>
      <p:grpSpPr>
        <a:xfrm>
          <a:off x="0" y="0"/>
          <a:ext cx="0" cy="0"/>
          <a:chOff x="0" y="0"/>
          <a:chExt cx="0" cy="0"/>
        </a:xfrm>
      </p:grpSpPr>
      <p:sp>
        <p:nvSpPr>
          <p:cNvPr id="65" name="Google Shape;65;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19050"/>
            <a:ext cx="12192000" cy="6877050"/>
          </a:xfrm>
          <a:prstGeom prst="rect">
            <a:avLst/>
          </a:prstGeom>
          <a:noFill/>
          <a:ln>
            <a:noFill/>
          </a:ln>
        </p:spPr>
      </p:pic>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1" algn="r">
              <a:lnSpc>
                <a:spcPct val="90000"/>
              </a:lnSpc>
              <a:spcBef>
                <a:spcPts val="1000"/>
              </a:spcBef>
              <a:spcAft>
                <a:spcPts val="0"/>
              </a:spcAft>
              <a:buClr>
                <a:srgbClr val="33FFFF"/>
              </a:buClr>
              <a:buSzPts val="3600"/>
              <a:buFont typeface="Arial"/>
              <a:buChar char="•"/>
              <a:defRPr b="0" i="0" sz="3600" u="none" cap="none" strike="noStrike">
                <a:solidFill>
                  <a:srgbClr val="33FFFF"/>
                </a:solidFill>
                <a:latin typeface="Quattrocento Sans"/>
                <a:ea typeface="Quattrocento Sans"/>
                <a:cs typeface="Quattrocento Sans"/>
                <a:sym typeface="Quattrocento Sans"/>
              </a:defRPr>
            </a:lvl1pPr>
            <a:lvl2pPr indent="-381000" lvl="1" marL="9144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2pPr>
            <a:lvl3pPr indent="-381000" lvl="2" marL="13716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3pPr>
            <a:lvl4pPr indent="-381000" lvl="3" marL="18288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4pPr>
            <a:lvl5pPr indent="-381000" lvl="4" marL="22860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hyperlink" Target="https://httpd.apache.org/docs/2.4/mod/prefork.html" TargetMode="External"/><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hyperlink" Target="https://httpd.apache.org/docs/2.4/howto/access.html" TargetMode="External"/><Relationship Id="rId5" Type="http://schemas.openxmlformats.org/officeDocument/2006/relationships/hyperlink" Target="https://httpd.apache.org/docs/current/mod/core.html#files" TargetMode="External"/><Relationship Id="rId6" Type="http://schemas.openxmlformats.org/officeDocument/2006/relationships/hyperlink" Target="https://httpd.apache.org/docs/2.4/mod/core.html#location" TargetMode="External"/><Relationship Id="rId7"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hyperlink" Target="https://httpd.apache.org/docs/2.4/rewrite/remapping.html" TargetMode="External"/><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hyperlink" Target="https://docs.aws.amazon.com/AWSEC2/latest/UserGuide/authorizing-access-to-an-instance.html" TargetMode="External"/><Relationship Id="rId5" Type="http://schemas.openxmlformats.org/officeDocument/2006/relationships/hyperlink" Target="https://httpd.apache.org/docs/2.4/mod/mpm_common.html#listen" TargetMode="External"/><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hyperlink" Target="https://datatracker.ietf.org/doc/html/rfc387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hyperlink" Target="https://httpd.apache.org/docs/2.4/howto/cgi.html#configuring" TargetMode="External"/><Relationship Id="rId5" Type="http://schemas.openxmlformats.org/officeDocument/2006/relationships/hyperlink" Target="https://httpd.apache.org/docs/2.4/glossary.html#mime-type" TargetMode="External"/><Relationship Id="rId6" Type="http://schemas.openxmlformats.org/officeDocument/2006/relationships/hyperlink" Target="https://httpd.apache.org/docs/2.4/howto/cgi.html#troubleshoot" TargetMode="External"/><Relationship Id="rId7"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hyperlink" Target="https://peps.python.org/pep-0333/" TargetMode="External"/><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hyperlink" Target="https://flask.palletsprojects.com/en/2.1.x/deploying/mod_wsgi/" TargetMode="External"/><Relationship Id="rId5" Type="http://schemas.openxmlformats.org/officeDocument/2006/relationships/hyperlink" Target="https://stackoverflow.com/questions/42050982/flask-wsgi-no-module-named-flask" TargetMode="External"/><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hyperlink" Target="https://352708296901.signin.aws.amazon.com/console" TargetMode="External"/><Relationship Id="rId5" Type="http://schemas.openxmlformats.org/officeDocument/2006/relationships/hyperlink" Target="https://httpd.apache.org/docs/2.4/install.html" TargetMode="External"/><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838200" y="365125"/>
            <a:ext cx="10515600" cy="1369200"/>
          </a:xfrm>
          <a:prstGeom prst="rect">
            <a:avLst/>
          </a:prstGeom>
          <a:noFill/>
          <a:ln>
            <a:noFill/>
          </a:ln>
        </p:spPr>
        <p:txBody>
          <a:bodyPr anchorCtr="0" anchor="t" bIns="45700" lIns="91425" spcFirstLastPara="1" rIns="91425" wrap="square" tIns="45700">
            <a:noAutofit/>
          </a:bodyPr>
          <a:lstStyle/>
          <a:p>
            <a:pPr indent="0" lvl="0" marL="0" marR="0" rtl="1" algn="r">
              <a:lnSpc>
                <a:spcPct val="90000"/>
              </a:lnSpc>
              <a:spcBef>
                <a:spcPts val="0"/>
              </a:spcBef>
              <a:spcAft>
                <a:spcPts val="0"/>
              </a:spcAft>
              <a:buClr>
                <a:schemeClr val="lt1"/>
              </a:buClr>
              <a:buSzPts val="4800"/>
              <a:buFont typeface="Quattrocento Sans"/>
              <a:buNone/>
            </a:pPr>
            <a:r>
              <a:t/>
            </a:r>
            <a:endParaRPr b="0" i="0" sz="4800" u="none" cap="none" strike="noStrike">
              <a:solidFill>
                <a:schemeClr val="lt1"/>
              </a:solidFill>
              <a:latin typeface="Quattrocento Sans"/>
              <a:ea typeface="Quattrocento Sans"/>
              <a:cs typeface="Quattrocento Sans"/>
              <a:sym typeface="Quattrocento Sans"/>
            </a:endParaRPr>
          </a:p>
        </p:txBody>
      </p:sp>
      <p:sp>
        <p:nvSpPr>
          <p:cNvPr id="99" name="Google Shape;99;p15"/>
          <p:cNvSpPr txBox="1"/>
          <p:nvPr/>
        </p:nvSpPr>
        <p:spPr>
          <a:xfrm>
            <a:off x="1379872" y="1027477"/>
            <a:ext cx="9738900" cy="10158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Quattrocento Sans"/>
                <a:ea typeface="Quattrocento Sans"/>
                <a:cs typeface="Quattrocento Sans"/>
                <a:sym typeface="Quattrocento Sans"/>
              </a:rPr>
              <a:t>מסלול  DevOps Engineer</a:t>
            </a:r>
            <a:endParaRPr b="0" i="0" sz="6000" u="none" cap="none" strike="noStrike">
              <a:solidFill>
                <a:schemeClr val="lt1"/>
              </a:solidFill>
              <a:latin typeface="Quattrocento Sans"/>
              <a:ea typeface="Quattrocento Sans"/>
              <a:cs typeface="Quattrocento Sans"/>
              <a:sym typeface="Quattrocento Sans"/>
            </a:endParaRPr>
          </a:p>
        </p:txBody>
      </p:sp>
      <p:sp>
        <p:nvSpPr>
          <p:cNvPr id="100" name="Google Shape;100;p15"/>
          <p:cNvSpPr txBox="1"/>
          <p:nvPr/>
        </p:nvSpPr>
        <p:spPr>
          <a:xfrm>
            <a:off x="3122400" y="2087488"/>
            <a:ext cx="5947200" cy="6465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Quattrocento Sans"/>
                <a:ea typeface="Quattrocento Sans"/>
                <a:cs typeface="Quattrocento Sans"/>
                <a:sym typeface="Quattrocento Sans"/>
              </a:rPr>
              <a:t>קמפוס ת"א    </a:t>
            </a:r>
            <a:r>
              <a:rPr lang="en-US" sz="3600">
                <a:solidFill>
                  <a:schemeClr val="lt1"/>
                </a:solidFill>
                <a:latin typeface="Quattrocento Sans"/>
                <a:ea typeface="Quattrocento Sans"/>
                <a:cs typeface="Quattrocento Sans"/>
                <a:sym typeface="Quattrocento Sans"/>
              </a:rPr>
              <a:t>נובמבר</a:t>
            </a:r>
            <a:r>
              <a:rPr b="0" i="0" lang="en-US" sz="3600" u="none" cap="none" strike="noStrike">
                <a:solidFill>
                  <a:schemeClr val="lt1"/>
                </a:solidFill>
                <a:latin typeface="Quattrocento Sans"/>
                <a:ea typeface="Quattrocento Sans"/>
                <a:cs typeface="Quattrocento Sans"/>
                <a:sym typeface="Quattrocento Sans"/>
              </a:rPr>
              <a:t> 202</a:t>
            </a:r>
            <a:r>
              <a:rPr lang="en-US" sz="3600">
                <a:solidFill>
                  <a:schemeClr val="l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6003599" y="2315336"/>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p:nvPr/>
        </p:nvSpPr>
        <p:spPr>
          <a:xfrm>
            <a:off x="8677279" y="2315338"/>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p:nvPr/>
        </p:nvSpPr>
        <p:spPr>
          <a:xfrm>
            <a:off x="3329933" y="2315327"/>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txBox="1"/>
          <p:nvPr/>
        </p:nvSpPr>
        <p:spPr>
          <a:xfrm>
            <a:off x="3882477" y="2778324"/>
            <a:ext cx="4570800" cy="646500"/>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3600"/>
              <a:buFont typeface="Arial"/>
              <a:buNone/>
            </a:pPr>
            <a:r>
              <a:rPr b="0" i="0" lang="en-US" sz="3600" u="none" cap="none" strike="noStrike">
                <a:solidFill>
                  <a:srgbClr val="33FFFF"/>
                </a:solidFill>
                <a:latin typeface="Quattrocento Sans"/>
                <a:ea typeface="Quattrocento Sans"/>
                <a:cs typeface="Quattrocento Sans"/>
                <a:sym typeface="Quattrocento Sans"/>
              </a:rPr>
              <a:t>שם המרצה: </a:t>
            </a:r>
            <a:r>
              <a:rPr lang="en-US" sz="3600">
                <a:solidFill>
                  <a:srgbClr val="33FFFF"/>
                </a:solidFill>
                <a:latin typeface="Quattrocento Sans"/>
                <a:ea typeface="Quattrocento Sans"/>
                <a:cs typeface="Quattrocento Sans"/>
                <a:sym typeface="Quattrocento Sans"/>
              </a:rPr>
              <a:t>רון</a:t>
            </a:r>
            <a:r>
              <a:rPr b="0" i="0" lang="en-US" sz="3600" u="none" cap="none" strike="noStrike">
                <a:solidFill>
                  <a:srgbClr val="33FFFF"/>
                </a:solidFill>
                <a:latin typeface="Quattrocento Sans"/>
                <a:ea typeface="Quattrocento Sans"/>
                <a:cs typeface="Quattrocento Sans"/>
                <a:sym typeface="Quattrocento Sans"/>
              </a:rPr>
              <a:t> </a:t>
            </a:r>
            <a:r>
              <a:rPr lang="en-US" sz="3600">
                <a:solidFill>
                  <a:srgbClr val="33FFFF"/>
                </a:solidFill>
                <a:latin typeface="Quattrocento Sans"/>
                <a:ea typeface="Quattrocento Sans"/>
                <a:cs typeface="Quattrocento Sans"/>
                <a:sym typeface="Quattrocento Sans"/>
              </a:rPr>
              <a:t>חדד</a:t>
            </a:r>
            <a:endParaRPr b="0" i="0" sz="36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24"/>
          <p:cNvSpPr txBox="1"/>
          <p:nvPr/>
        </p:nvSpPr>
        <p:spPr>
          <a:xfrm>
            <a:off x="455025" y="61775"/>
            <a:ext cx="10567800" cy="487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Create HTML content </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Under </a:t>
            </a:r>
            <a:r>
              <a:rPr b="1" lang="en-US" sz="2200">
                <a:latin typeface="Quattrocento Sans"/>
                <a:ea typeface="Quattrocento Sans"/>
                <a:cs typeface="Quattrocento Sans"/>
                <a:sym typeface="Quattrocento Sans"/>
              </a:rPr>
              <a:t>/var/www/html</a:t>
            </a:r>
            <a:r>
              <a:rPr lang="en-US" sz="2200">
                <a:latin typeface="Quattrocento Sans"/>
                <a:ea typeface="Quattrocento Sans"/>
                <a:cs typeface="Quattrocento Sans"/>
                <a:sym typeface="Quattrocento Sans"/>
              </a:rPr>
              <a:t> create </a:t>
            </a:r>
            <a:r>
              <a:rPr b="1" lang="en-US" sz="2200">
                <a:latin typeface="Quattrocento Sans"/>
                <a:ea typeface="Quattrocento Sans"/>
                <a:cs typeface="Quattrocento Sans"/>
                <a:sym typeface="Quattrocento Sans"/>
              </a:rPr>
              <a:t>index.html</a:t>
            </a:r>
            <a:r>
              <a:rPr lang="en-US" sz="2200">
                <a:latin typeface="Quattrocento Sans"/>
                <a:ea typeface="Quattrocento Sans"/>
                <a:cs typeface="Quattrocento Sans"/>
                <a:sym typeface="Quattrocento Sans"/>
              </a:rPr>
              <a:t> file with the following content: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&lt;html&gt;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&lt;head&gt; &lt;title&gt; sample site &lt;/title&gt; &lt;/head&gt;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&lt;body&gt; Hello World &lt;/body&gt;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&lt;/html&gt;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i="1"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Check that this file is being served by the server</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Check you httpd service status by </a:t>
            </a:r>
            <a:r>
              <a:rPr b="1" lang="en-US" sz="2200">
                <a:latin typeface="Quattrocento Sans"/>
                <a:ea typeface="Quattrocento Sans"/>
                <a:cs typeface="Quattrocento Sans"/>
                <a:sym typeface="Quattrocento Sans"/>
              </a:rPr>
              <a:t>service httpd status</a:t>
            </a:r>
            <a:r>
              <a:rPr lang="en-US" sz="2200">
                <a:latin typeface="Quattrocento Sans"/>
                <a:ea typeface="Quattrocento Sans"/>
                <a:cs typeface="Quattrocento Sans"/>
                <a:sym typeface="Quattrocento Sans"/>
              </a:rPr>
              <a:t>. Why are there 9 different processes?  What are their job? (Read about </a:t>
            </a:r>
            <a:r>
              <a:rPr lang="en-US" sz="2200" u="sng">
                <a:solidFill>
                  <a:schemeClr val="hlink"/>
                </a:solidFill>
                <a:latin typeface="Quattrocento Sans"/>
                <a:ea typeface="Quattrocento Sans"/>
                <a:cs typeface="Quattrocento Sans"/>
                <a:sym typeface="Quattrocento Sans"/>
                <a:hlinkClick r:id="rId4"/>
              </a:rPr>
              <a:t>StartServers, MinSpareServers, MaxSpareServers</a:t>
            </a:r>
            <a:r>
              <a:rPr lang="en-US" sz="2200">
                <a:latin typeface="Quattrocento Sans"/>
                <a:ea typeface="Quattrocento Sans"/>
                <a:cs typeface="Quattrocento Sans"/>
                <a:sym typeface="Quattrocento Sans"/>
              </a:rPr>
              <a:t> directives)</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Which linux user handles the spawned processes? how can you check it?</a:t>
            </a:r>
            <a:endParaRPr sz="2200">
              <a:latin typeface="Quattrocento Sans"/>
              <a:ea typeface="Quattrocento Sans"/>
              <a:cs typeface="Quattrocento Sans"/>
              <a:sym typeface="Quattrocento Sans"/>
            </a:endParaRPr>
          </a:p>
        </p:txBody>
      </p:sp>
      <p:pic>
        <p:nvPicPr>
          <p:cNvPr descr="×ª××¦××ª ×ª××× × ×¢×××¨ âªtoolsâ¬â" id="164" name="Google Shape;164;p24"/>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70" name="Google Shape;170;p25"/>
          <p:cNvSpPr txBox="1"/>
          <p:nvPr/>
        </p:nvSpPr>
        <p:spPr>
          <a:xfrm>
            <a:off x="211275" y="205700"/>
            <a:ext cx="11830800" cy="381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httpd.conf syntax: Directory, Files and Location</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500">
                <a:solidFill>
                  <a:srgbClr val="FFFFFF"/>
                </a:solidFill>
                <a:latin typeface="Quattrocento Sans"/>
                <a:ea typeface="Quattrocento Sans"/>
                <a:cs typeface="Quattrocento Sans"/>
                <a:sym typeface="Quattrocento Sans"/>
              </a:rPr>
              <a:t>Directory </a:t>
            </a:r>
            <a:r>
              <a:rPr lang="en-US" sz="2500">
                <a:solidFill>
                  <a:srgbClr val="FFFFFF"/>
                </a:solidFill>
                <a:latin typeface="Quattrocento Sans"/>
                <a:ea typeface="Quattrocento Sans"/>
                <a:cs typeface="Quattrocento Sans"/>
                <a:sym typeface="Quattrocento Sans"/>
              </a:rPr>
              <a:t>and </a:t>
            </a:r>
            <a:r>
              <a:rPr b="1" lang="en-US" sz="2500">
                <a:solidFill>
                  <a:srgbClr val="FFFFFF"/>
                </a:solidFill>
                <a:latin typeface="Quattrocento Sans"/>
                <a:ea typeface="Quattrocento Sans"/>
                <a:cs typeface="Quattrocento Sans"/>
                <a:sym typeface="Quattrocento Sans"/>
              </a:rPr>
              <a:t>Files</a:t>
            </a:r>
            <a:r>
              <a:rPr lang="en-US" sz="2500">
                <a:solidFill>
                  <a:srgbClr val="FFFFFF"/>
                </a:solidFill>
                <a:latin typeface="Quattrocento Sans"/>
                <a:ea typeface="Quattrocento Sans"/>
                <a:cs typeface="Quattrocento Sans"/>
                <a:sym typeface="Quattrocento Sans"/>
              </a:rPr>
              <a:t> directives allow you to specify the configurations separately for each directory or files serving the web pages:</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rgbClr val="FFFFFF"/>
              </a:buClr>
              <a:buSzPts val="2500"/>
              <a:buFont typeface="Quattrocento Sans"/>
              <a:buChar char="●"/>
            </a:pPr>
            <a:r>
              <a:rPr lang="en-US" sz="2500">
                <a:solidFill>
                  <a:schemeClr val="lt1"/>
                </a:solidFill>
                <a:latin typeface="Quattrocento Sans"/>
                <a:ea typeface="Quattrocento Sans"/>
                <a:cs typeface="Quattrocento Sans"/>
                <a:sym typeface="Quattrocento Sans"/>
              </a:rPr>
              <a:t>Serve content to specific IP ranges while denying other ranges</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Quattrocento Sans"/>
              <a:buChar char="●"/>
            </a:pPr>
            <a:r>
              <a:rPr lang="en-US" sz="2500">
                <a:solidFill>
                  <a:schemeClr val="lt1"/>
                </a:solidFill>
                <a:latin typeface="Quattrocento Sans"/>
                <a:ea typeface="Quattrocento Sans"/>
                <a:cs typeface="Quattrocento Sans"/>
                <a:sym typeface="Quattrocento Sans"/>
              </a:rPr>
              <a:t>Limit access to certain files</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Quattrocento Sans"/>
              <a:buChar char="●"/>
            </a:pPr>
            <a:r>
              <a:rPr lang="en-US" sz="2500">
                <a:solidFill>
                  <a:schemeClr val="lt1"/>
                </a:solidFill>
                <a:latin typeface="Quattrocento Sans"/>
                <a:ea typeface="Quattrocento Sans"/>
                <a:cs typeface="Quattrocento Sans"/>
                <a:sym typeface="Quattrocento Sans"/>
              </a:rPr>
              <a:t>more…</a:t>
            </a:r>
            <a:endParaRPr sz="25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76" name="Google Shape;176;p26"/>
          <p:cNvSpPr txBox="1"/>
          <p:nvPr/>
        </p:nvSpPr>
        <p:spPr>
          <a:xfrm>
            <a:off x="211275" y="205700"/>
            <a:ext cx="11830800" cy="490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Directory, Files and Location tags</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chemeClr val="lt1"/>
              </a:buClr>
              <a:buSzPts val="2400"/>
              <a:buFont typeface="Quattrocento Sans"/>
              <a:buChar char="●"/>
            </a:pPr>
            <a:r>
              <a:rPr b="1" lang="en-US" sz="2400">
                <a:solidFill>
                  <a:srgbClr val="FFFFFF"/>
                </a:solidFill>
                <a:latin typeface="Quattrocento Sans"/>
                <a:ea typeface="Quattrocento Sans"/>
                <a:cs typeface="Quattrocento Sans"/>
                <a:sym typeface="Quattrocento Sans"/>
              </a:rPr>
              <a:t>&lt;Directory /&gt;</a:t>
            </a:r>
            <a:r>
              <a:rPr lang="en-US" sz="2400">
                <a:solidFill>
                  <a:srgbClr val="FFFFFF"/>
                </a:solidFill>
                <a:latin typeface="Quattrocento Sans"/>
                <a:ea typeface="Quattrocento Sans"/>
                <a:cs typeface="Quattrocento Sans"/>
                <a:sym typeface="Quattrocento Sans"/>
              </a:rPr>
              <a:t> declares the block for the root (/) directory and all subdirectories.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Options</a:t>
            </a:r>
            <a:r>
              <a:rPr lang="en-US" sz="2400">
                <a:solidFill>
                  <a:srgbClr val="FFFFFF"/>
                </a:solidFill>
                <a:latin typeface="Quattrocento Sans"/>
                <a:ea typeface="Quattrocento Sans"/>
                <a:cs typeface="Quattrocento Sans"/>
                <a:sym typeface="Quattrocento Sans"/>
              </a:rPr>
              <a:t> directive declares which server features are valid for the specified directory.</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AllowOverride</a:t>
            </a:r>
            <a:r>
              <a:rPr lang="en-US" sz="2400">
                <a:solidFill>
                  <a:srgbClr val="FFFFFF"/>
                </a:solidFill>
                <a:latin typeface="Quattrocento Sans"/>
                <a:ea typeface="Quattrocento Sans"/>
                <a:cs typeface="Quattrocento Sans"/>
                <a:sym typeface="Quattrocento Sans"/>
              </a:rPr>
              <a:t> directive governs whether the restrictions imposed by the Options can be overridden by specific settings inside the .htaccess files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a:t>
            </a:r>
            <a:r>
              <a:rPr b="1" lang="en-US" sz="2400">
                <a:solidFill>
                  <a:srgbClr val="FFFFFF"/>
                </a:solidFill>
                <a:latin typeface="Quattrocento Sans"/>
                <a:ea typeface="Quattrocento Sans"/>
                <a:cs typeface="Quattrocento Sans"/>
                <a:sym typeface="Quattrocento Sans"/>
              </a:rPr>
              <a:t>Require</a:t>
            </a:r>
            <a:r>
              <a:rPr lang="en-US" sz="2400">
                <a:solidFill>
                  <a:srgbClr val="FFFFFF"/>
                </a:solidFill>
                <a:latin typeface="Quattrocento Sans"/>
                <a:ea typeface="Quattrocento Sans"/>
                <a:cs typeface="Quattrocento Sans"/>
                <a:sym typeface="Quattrocento Sans"/>
              </a:rPr>
              <a:t> provides a variety of different ways to allow or deny access to resources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Files</a:t>
            </a:r>
            <a:r>
              <a:rPr lang="en-US" sz="2400">
                <a:solidFill>
                  <a:srgbClr val="FFFFFF"/>
                </a:solidFill>
                <a:latin typeface="Quattrocento Sans"/>
                <a:ea typeface="Quattrocento Sans"/>
                <a:cs typeface="Quattrocento Sans"/>
                <a:sym typeface="Quattrocento Sans"/>
              </a:rPr>
              <a:t> directive is very similar to </a:t>
            </a:r>
            <a:r>
              <a:rPr b="1" lang="en-US" sz="2400">
                <a:solidFill>
                  <a:srgbClr val="FFFFFF"/>
                </a:solidFill>
                <a:latin typeface="Quattrocento Sans"/>
                <a:ea typeface="Quattrocento Sans"/>
                <a:cs typeface="Quattrocento Sans"/>
                <a:sym typeface="Quattrocento Sans"/>
              </a:rPr>
              <a:t>Directory</a:t>
            </a:r>
            <a:r>
              <a:rPr lang="en-US" sz="2400">
                <a:solidFill>
                  <a:srgbClr val="FFFFFF"/>
                </a:solidFill>
                <a:latin typeface="Quattrocento Sans"/>
                <a:ea typeface="Quattrocento Sans"/>
                <a:cs typeface="Quattrocento Sans"/>
                <a:sym typeface="Quattrocento Sans"/>
              </a:rPr>
              <a:t>. </a:t>
            </a:r>
            <a:endParaRPr sz="2400">
              <a:solidFill>
                <a:srgbClr val="FFFFFF"/>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rPr lang="en-US" sz="2400">
                <a:solidFill>
                  <a:srgbClr val="FFFFFF"/>
                </a:solidFill>
                <a:latin typeface="Quattrocento Sans"/>
                <a:ea typeface="Quattrocento Sans"/>
                <a:cs typeface="Quattrocento Sans"/>
                <a:sym typeface="Quattrocento Sans"/>
              </a:rPr>
              <a:t>Directory governs the scope of permissions (or restrictions) by directory name, while Files do the same on the file name level.</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77" name="Google Shape;177;p26"/>
          <p:cNvPicPr preferRelativeResize="0"/>
          <p:nvPr/>
        </p:nvPicPr>
        <p:blipFill>
          <a:blip r:embed="rId4">
            <a:alphaModFix/>
          </a:blip>
          <a:stretch>
            <a:fillRect/>
          </a:stretch>
        </p:blipFill>
        <p:spPr>
          <a:xfrm>
            <a:off x="8844300" y="5101488"/>
            <a:ext cx="3197775" cy="1158625"/>
          </a:xfrm>
          <a:prstGeom prst="rect">
            <a:avLst/>
          </a:prstGeom>
          <a:noFill/>
          <a:ln>
            <a:noFill/>
          </a:ln>
        </p:spPr>
      </p:pic>
      <p:pic>
        <p:nvPicPr>
          <p:cNvPr id="178" name="Google Shape;178;p26"/>
          <p:cNvPicPr preferRelativeResize="0"/>
          <p:nvPr/>
        </p:nvPicPr>
        <p:blipFill>
          <a:blip r:embed="rId5">
            <a:alphaModFix/>
          </a:blip>
          <a:stretch>
            <a:fillRect/>
          </a:stretch>
        </p:blipFill>
        <p:spPr>
          <a:xfrm>
            <a:off x="1716000" y="4993850"/>
            <a:ext cx="3223900" cy="1373900"/>
          </a:xfrm>
          <a:prstGeom prst="rect">
            <a:avLst/>
          </a:prstGeom>
          <a:noFill/>
          <a:ln>
            <a:noFill/>
          </a:ln>
        </p:spPr>
      </p:pic>
      <p:pic>
        <p:nvPicPr>
          <p:cNvPr id="179" name="Google Shape;179;p26"/>
          <p:cNvPicPr preferRelativeResize="0"/>
          <p:nvPr/>
        </p:nvPicPr>
        <p:blipFill>
          <a:blip r:embed="rId6">
            <a:alphaModFix/>
          </a:blip>
          <a:stretch>
            <a:fillRect/>
          </a:stretch>
        </p:blipFill>
        <p:spPr>
          <a:xfrm>
            <a:off x="5320476" y="5238075"/>
            <a:ext cx="3143250" cy="88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85" name="Google Shape;185;p27"/>
          <p:cNvSpPr txBox="1"/>
          <p:nvPr/>
        </p:nvSpPr>
        <p:spPr>
          <a:xfrm>
            <a:off x="211275" y="205700"/>
            <a:ext cx="11830800" cy="405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Directory, Files and Location</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Location</a:t>
            </a:r>
            <a:r>
              <a:rPr lang="en-US" sz="2400">
                <a:solidFill>
                  <a:srgbClr val="FFFFFF"/>
                </a:solidFill>
                <a:latin typeface="Quattrocento Sans"/>
                <a:ea typeface="Quattrocento Sans"/>
                <a:cs typeface="Quattrocento Sans"/>
                <a:sym typeface="Quattrocento Sans"/>
              </a:rPr>
              <a:t> directive is used to limit the scope of enclosed directives by URLs. </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Use &lt;Location&gt; to apply directives to content that lives outside the filesystem</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&lt;Location&gt; functionality is especially useful when combined with the SetHandler directive:</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86" name="Google Shape;186;p27"/>
          <p:cNvPicPr preferRelativeResize="0"/>
          <p:nvPr/>
        </p:nvPicPr>
        <p:blipFill>
          <a:blip r:embed="rId4">
            <a:alphaModFix/>
          </a:blip>
          <a:stretch>
            <a:fillRect/>
          </a:stretch>
        </p:blipFill>
        <p:spPr>
          <a:xfrm>
            <a:off x="755276" y="3170275"/>
            <a:ext cx="3523240" cy="109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92" name="Google Shape;192;p28"/>
          <p:cNvSpPr txBox="1"/>
          <p:nvPr/>
        </p:nvSpPr>
        <p:spPr>
          <a:xfrm>
            <a:off x="211275" y="205700"/>
            <a:ext cx="11830800" cy="708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.htaccess files - </a:t>
            </a:r>
            <a:r>
              <a:rPr lang="en-US" sz="4000">
                <a:solidFill>
                  <a:schemeClr val="lt1"/>
                </a:solidFill>
                <a:latin typeface="Quattrocento Sans"/>
                <a:ea typeface="Quattrocento Sans"/>
                <a:cs typeface="Quattrocento Sans"/>
                <a:sym typeface="Quattrocento Sans"/>
              </a:rPr>
              <a:t>distributed configuration files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2400">
                <a:solidFill>
                  <a:srgbClr val="FFFFFF"/>
                </a:solidFill>
                <a:latin typeface="Quattrocento Sans"/>
                <a:ea typeface="Quattrocento Sans"/>
                <a:cs typeface="Quattrocento Sans"/>
                <a:sym typeface="Quattrocento Sans"/>
              </a:rPr>
              <a:t>.</a:t>
            </a:r>
            <a:r>
              <a:rPr lang="en-US" sz="2400">
                <a:solidFill>
                  <a:srgbClr val="FFFFFF"/>
                </a:solidFill>
                <a:latin typeface="Quattrocento Sans"/>
                <a:ea typeface="Quattrocento Sans"/>
                <a:cs typeface="Quattrocento Sans"/>
                <a:sym typeface="Quattrocento Sans"/>
              </a:rPr>
              <a:t>htaccess files provide a way to make configuration changes on a per-directory basis. A file, containing one or more configuration directives, is placed in a particular document directory, and the directives apply to that directory, and all subdirectories thereof.</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Same syntax as the main configuration files</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Only use .htaccess files when you don't have access to the main server configuration file</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When </a:t>
            </a:r>
            <a:r>
              <a:rPr b="1" lang="en-US" sz="2400">
                <a:solidFill>
                  <a:srgbClr val="FFFFFF"/>
                </a:solidFill>
                <a:latin typeface="Quattrocento Sans"/>
                <a:ea typeface="Quattrocento Sans"/>
                <a:cs typeface="Quattrocento Sans"/>
                <a:sym typeface="Quattrocento Sans"/>
              </a:rPr>
              <a:t>AllowOverride</a:t>
            </a:r>
            <a:r>
              <a:rPr lang="en-US" sz="2400">
                <a:solidFill>
                  <a:srgbClr val="FFFFFF"/>
                </a:solidFill>
                <a:latin typeface="Quattrocento Sans"/>
                <a:ea typeface="Quattrocento Sans"/>
                <a:cs typeface="Quattrocento Sans"/>
                <a:sym typeface="Quattrocento Sans"/>
              </a:rPr>
              <a:t> is set to allow the use of .htaccess files, httpd will look in every directory for .htaccess files</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Since the .htaccess file is loaded every time a document is requested, use it should be avoided when possible</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98" name="Google Shape;198;p29"/>
          <p:cNvSpPr txBox="1"/>
          <p:nvPr/>
        </p:nvSpPr>
        <p:spPr>
          <a:xfrm>
            <a:off x="211275" y="205700"/>
            <a:ext cx="11830800" cy="575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directives- order of processing</a:t>
            </a:r>
            <a:endParaRPr sz="40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The configuration sections must be placed in a very particular order to make</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sure they behave as intended.</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Order of Precedence: </a:t>
            </a:r>
            <a:r>
              <a:rPr lang="en-US" sz="2400">
                <a:solidFill>
                  <a:schemeClr val="lt1"/>
                </a:solidFill>
                <a:latin typeface="Quattrocento Sans"/>
                <a:ea typeface="Quattrocento Sans"/>
                <a:cs typeface="Quattrocento Sans"/>
                <a:sym typeface="Quattrocento Sans"/>
              </a:rPr>
              <a:t>Directory, .htaccess, Files, Location</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Directives of the same type </a:t>
            </a:r>
            <a:r>
              <a:rPr lang="en-US" sz="2400">
                <a:solidFill>
                  <a:schemeClr val="lt1"/>
                </a:solidFill>
                <a:latin typeface="Quattrocento Sans"/>
                <a:ea typeface="Quattrocento Sans"/>
                <a:cs typeface="Quattrocento Sans"/>
                <a:sym typeface="Quattrocento Sans"/>
              </a:rPr>
              <a:t>are processed in the order they appear in the configuration file</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In general, Apache configuration file is parsed top to bottom, thus, included files are parsed right at their include location. </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04" name="Google Shape;204;p30"/>
          <p:cNvSpPr txBox="1"/>
          <p:nvPr/>
        </p:nvSpPr>
        <p:spPr>
          <a:xfrm>
            <a:off x="547300" y="92525"/>
            <a:ext cx="11492700" cy="657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Restrict access to the server</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Read about </a:t>
            </a:r>
            <a:r>
              <a:rPr lang="en-US" sz="2200" u="sng">
                <a:solidFill>
                  <a:schemeClr val="hlink"/>
                </a:solidFill>
                <a:latin typeface="Quattrocento Sans"/>
                <a:ea typeface="Quattrocento Sans"/>
                <a:cs typeface="Quattrocento Sans"/>
                <a:sym typeface="Quattrocento Sans"/>
                <a:hlinkClick r:id="rId4"/>
              </a:rPr>
              <a:t>Require</a:t>
            </a:r>
            <a:r>
              <a:rPr lang="en-US" sz="2200">
                <a:latin typeface="Quattrocento Sans"/>
                <a:ea typeface="Quattrocento Sans"/>
                <a:cs typeface="Quattrocento Sans"/>
                <a:sym typeface="Quattrocento Sans"/>
              </a:rPr>
              <a:t> directive and deny access to specific ip or range (use </a:t>
            </a:r>
            <a:r>
              <a:rPr b="1" lang="en-US" sz="2200">
                <a:latin typeface="Quattrocento Sans"/>
                <a:ea typeface="Quattrocento Sans"/>
                <a:cs typeface="Quattrocento Sans"/>
                <a:sym typeface="Quattrocento Sans"/>
              </a:rPr>
              <a:t>sudo service httpd reload</a:t>
            </a:r>
            <a:r>
              <a:rPr lang="en-US" sz="2200">
                <a:latin typeface="Quattrocento Sans"/>
                <a:ea typeface="Quattrocento Sans"/>
                <a:cs typeface="Quattrocento Sans"/>
                <a:sym typeface="Quattrocento Sans"/>
              </a:rPr>
              <a:t> to apply the new configurations)</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Using </a:t>
            </a:r>
            <a:r>
              <a:rPr lang="en-US" sz="2200" u="sng">
                <a:solidFill>
                  <a:schemeClr val="hlink"/>
                </a:solidFill>
                <a:latin typeface="Quattrocento Sans"/>
                <a:ea typeface="Quattrocento Sans"/>
                <a:cs typeface="Quattrocento Sans"/>
                <a:sym typeface="Quattrocento Sans"/>
                <a:hlinkClick r:id="rId5"/>
              </a:rPr>
              <a:t>&lt;FIles&gt; directive</a:t>
            </a:r>
            <a:r>
              <a:rPr lang="en-US" sz="2200">
                <a:latin typeface="Quattrocento Sans"/>
                <a:ea typeface="Quattrocento Sans"/>
                <a:cs typeface="Quattrocento Sans"/>
                <a:sym typeface="Quattrocento Sans"/>
              </a:rPr>
              <a:t> and Require, expose file to specific ip only</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Using </a:t>
            </a:r>
            <a:r>
              <a:rPr lang="en-US" sz="2200" u="sng">
                <a:solidFill>
                  <a:schemeClr val="hlink"/>
                </a:solidFill>
                <a:latin typeface="Quattrocento Sans"/>
                <a:ea typeface="Quattrocento Sans"/>
                <a:cs typeface="Quattrocento Sans"/>
                <a:sym typeface="Quattrocento Sans"/>
                <a:hlinkClick r:id="rId6"/>
              </a:rPr>
              <a:t>Location</a:t>
            </a:r>
            <a:r>
              <a:rPr lang="en-US" sz="2200">
                <a:latin typeface="Quattrocento Sans"/>
                <a:ea typeface="Quattrocento Sans"/>
                <a:cs typeface="Quattrocento Sans"/>
                <a:sym typeface="Quattrocento Sans"/>
              </a:rPr>
              <a:t> directive, expose </a:t>
            </a:r>
            <a:r>
              <a:rPr i="1" lang="en-US" sz="2200">
                <a:latin typeface="Quattrocento Sans"/>
                <a:ea typeface="Quattrocento Sans"/>
                <a:cs typeface="Quattrocento Sans"/>
                <a:sym typeface="Quattrocento Sans"/>
              </a:rPr>
              <a:t>/server-status</a:t>
            </a:r>
            <a:r>
              <a:rPr lang="en-US" sz="2200">
                <a:latin typeface="Quattrocento Sans"/>
                <a:ea typeface="Quattrocento Sans"/>
                <a:cs typeface="Quattrocento Sans"/>
                <a:sym typeface="Quattrocento Sans"/>
              </a:rPr>
              <a:t> endpoint is common practice to check server availability and healthy. Add the following Location tag.  Check the endpoint:</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&lt;Location /server-status&gt;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	SetHandler server-status</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	Require host *.gov.il</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200">
                <a:latin typeface="Quattrocento Sans"/>
                <a:ea typeface="Quattrocento Sans"/>
                <a:cs typeface="Quattrocento Sans"/>
                <a:sym typeface="Quattrocento Sans"/>
              </a:rPr>
              <a:t>&lt;/Location&gt;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As you can see, the information returned contains sensitive data about the server. We would like to restrict access to authorized hosts noly. Use </a:t>
            </a:r>
            <a:r>
              <a:rPr b="1" lang="en-US" sz="2200">
                <a:latin typeface="Quattrocento Sans"/>
                <a:ea typeface="Quattrocento Sans"/>
                <a:cs typeface="Quattrocento Sans"/>
                <a:sym typeface="Quattrocento Sans"/>
              </a:rPr>
              <a:t>Require host</a:t>
            </a:r>
            <a:r>
              <a:rPr lang="en-US" sz="2200">
                <a:latin typeface="Quattrocento Sans"/>
                <a:ea typeface="Quattrocento Sans"/>
                <a:cs typeface="Quattrocento Sans"/>
                <a:sym typeface="Quattrocento Sans"/>
              </a:rPr>
              <a:t> directive to allow access from Amazon instances only (*.compute.amazonaws.com)</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05" name="Google Shape;205;p30"/>
          <p:cNvPicPr preferRelativeResize="0"/>
          <p:nvPr/>
        </p:nvPicPr>
        <p:blipFill rotWithShape="1">
          <a:blip r:embed="rId7">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11" name="Google Shape;211;p31"/>
          <p:cNvSpPr txBox="1"/>
          <p:nvPr/>
        </p:nvSpPr>
        <p:spPr>
          <a:xfrm>
            <a:off x="547300" y="92525"/>
            <a:ext cx="11492700" cy="38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Rewrite directive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The Redirect setting allows you to map an old webpage to a new URL. This</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could be the case if you changed domain, for example, or moved around a lot of</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200">
                <a:latin typeface="Quattrocento Sans"/>
                <a:ea typeface="Quattrocento Sans"/>
                <a:cs typeface="Quattrocento Sans"/>
                <a:sym typeface="Quattrocento Sans"/>
              </a:rPr>
              <a:t>files, renaming and deleting them</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Use </a:t>
            </a:r>
            <a:r>
              <a:rPr lang="en-US" sz="2200" u="sng">
                <a:solidFill>
                  <a:schemeClr val="hlink"/>
                </a:solidFill>
                <a:latin typeface="Quattrocento Sans"/>
                <a:ea typeface="Quattrocento Sans"/>
                <a:cs typeface="Quattrocento Sans"/>
                <a:sym typeface="Quattrocento Sans"/>
                <a:hlinkClick r:id="rId4"/>
              </a:rPr>
              <a:t>Redirect or RewriteRule directive</a:t>
            </a:r>
            <a:r>
              <a:rPr lang="en-US" sz="2200">
                <a:latin typeface="Quattrocento Sans"/>
                <a:ea typeface="Quattrocento Sans"/>
                <a:cs typeface="Quattrocento Sans"/>
                <a:sym typeface="Quattrocento Sans"/>
              </a:rPr>
              <a:t> to redirect </a:t>
            </a:r>
            <a:r>
              <a:rPr b="1" lang="en-US" sz="2200">
                <a:latin typeface="Quattrocento Sans"/>
                <a:ea typeface="Quattrocento Sans"/>
                <a:cs typeface="Quattrocento Sans"/>
                <a:sym typeface="Quattrocento Sans"/>
              </a:rPr>
              <a:t>cnn.html</a:t>
            </a:r>
            <a:r>
              <a:rPr lang="en-US" sz="2200">
                <a:latin typeface="Quattrocento Sans"/>
                <a:ea typeface="Quattrocento Sans"/>
                <a:cs typeface="Quattrocento Sans"/>
                <a:sym typeface="Quattrocento Sans"/>
              </a:rPr>
              <a:t> page to </a:t>
            </a:r>
            <a:r>
              <a:rPr b="1" lang="en-US" sz="2200">
                <a:latin typeface="Quattrocento Sans"/>
                <a:ea typeface="Quattrocento Sans"/>
                <a:cs typeface="Quattrocento Sans"/>
                <a:sym typeface="Quattrocento Sans"/>
              </a:rPr>
              <a:t>https://edition.cnn.com/</a:t>
            </a:r>
            <a:r>
              <a:rPr lang="en-US" sz="2200">
                <a:latin typeface="Quattrocento Sans"/>
                <a:ea typeface="Quattrocento Sans"/>
                <a:cs typeface="Quattrocento Sans"/>
                <a:sym typeface="Quattrocento Sans"/>
              </a:rPr>
              <a:t>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12" name="Google Shape;212;p31"/>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218" name="Google Shape;218;p32"/>
          <p:cNvSpPr txBox="1"/>
          <p:nvPr/>
        </p:nvSpPr>
        <p:spPr>
          <a:xfrm>
            <a:off x="211275" y="205700"/>
            <a:ext cx="11830800" cy="3663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VirtualHost directive</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Virtual Hosts is an important, powerful feature that allows you to run several websites from a single computer. Virtual Hosts can use almost any option normally used in the httpd.conf file. To make you better understand this, you can treat Virtual Hosts as individual customized httpd.conf files nested inside the main httpd.conf file</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219" name="Google Shape;219;p32"/>
          <p:cNvPicPr preferRelativeResize="0"/>
          <p:nvPr/>
        </p:nvPicPr>
        <p:blipFill>
          <a:blip r:embed="rId4">
            <a:alphaModFix/>
          </a:blip>
          <a:stretch>
            <a:fillRect/>
          </a:stretch>
        </p:blipFill>
        <p:spPr>
          <a:xfrm>
            <a:off x="3130375" y="4090225"/>
            <a:ext cx="6095625" cy="158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pic>
        <p:nvPicPr>
          <p:cNvPr id="224" name="Google Shape;224;p33"/>
          <p:cNvPicPr preferRelativeResize="0"/>
          <p:nvPr>
            <p:ph idx="4294967295" type="body"/>
          </p:nvPr>
        </p:nvPicPr>
        <p:blipFill rotWithShape="1">
          <a:blip r:embed="rId3">
            <a:alphaModFix/>
          </a:blip>
          <a:srcRect b="0" l="0" r="0" t="0"/>
          <a:stretch/>
        </p:blipFill>
        <p:spPr>
          <a:xfrm>
            <a:off x="0" y="76200"/>
            <a:ext cx="12192000" cy="6858000"/>
          </a:xfrm>
          <a:prstGeom prst="rect">
            <a:avLst/>
          </a:prstGeom>
          <a:noFill/>
          <a:ln>
            <a:noFill/>
          </a:ln>
        </p:spPr>
      </p:pic>
      <p:sp>
        <p:nvSpPr>
          <p:cNvPr id="225" name="Google Shape;225;p33"/>
          <p:cNvSpPr txBox="1"/>
          <p:nvPr/>
        </p:nvSpPr>
        <p:spPr>
          <a:xfrm>
            <a:off x="547300" y="92525"/>
            <a:ext cx="11492700" cy="454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Two apache websites on different ports</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200">
                <a:latin typeface="Quattrocento Sans"/>
                <a:ea typeface="Quattrocento Sans"/>
                <a:cs typeface="Quattrocento Sans"/>
                <a:sym typeface="Quattrocento Sans"/>
              </a:rPr>
              <a:t>From the same EC2 instance, we would like to serve two different websites on different ports: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Char char="-"/>
            </a:pPr>
            <a:r>
              <a:rPr lang="en-US" sz="2200">
                <a:latin typeface="Quattrocento Sans"/>
                <a:ea typeface="Quattrocento Sans"/>
                <a:cs typeface="Quattrocento Sans"/>
                <a:sym typeface="Quattrocento Sans"/>
              </a:rPr>
              <a:t>The previous </a:t>
            </a:r>
            <a:r>
              <a:rPr lang="en-US" sz="2200">
                <a:solidFill>
                  <a:schemeClr val="dk1"/>
                </a:solidFill>
                <a:latin typeface="Quattrocento Sans"/>
                <a:ea typeface="Quattrocento Sans"/>
                <a:cs typeface="Quattrocento Sans"/>
                <a:sym typeface="Quattrocento Sans"/>
              </a:rPr>
              <a:t>(default)</a:t>
            </a:r>
            <a:r>
              <a:rPr lang="en-US" sz="2200">
                <a:latin typeface="Quattrocento Sans"/>
                <a:ea typeface="Quattrocento Sans"/>
                <a:cs typeface="Quattrocento Sans"/>
                <a:sym typeface="Quattrocento Sans"/>
              </a:rPr>
              <a:t> one in http://&lt;ip&gt;:80</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Char char="-"/>
            </a:pPr>
            <a:r>
              <a:rPr lang="en-US" sz="2200">
                <a:latin typeface="Quattrocento Sans"/>
                <a:ea typeface="Quattrocento Sans"/>
                <a:cs typeface="Quattrocento Sans"/>
                <a:sym typeface="Quattrocento Sans"/>
              </a:rPr>
              <a:t>A new website in http://&lt;ip&gt;:8081</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Open port 8081 in </a:t>
            </a:r>
            <a:r>
              <a:rPr lang="en-US" sz="2200" u="sng">
                <a:solidFill>
                  <a:schemeClr val="hlink"/>
                </a:solidFill>
                <a:latin typeface="Quattrocento Sans"/>
                <a:ea typeface="Quattrocento Sans"/>
                <a:cs typeface="Quattrocento Sans"/>
                <a:sym typeface="Quattrocento Sans"/>
                <a:hlinkClick r:id="rId4"/>
              </a:rPr>
              <a:t>your instance’s security group</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Add a VirtualHost tag to your httpd.conf binded to port 8081 (something similar to the one in previous slide, to your choice) and add some static pages to your site.</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Don’t forget to configure the server to </a:t>
            </a:r>
            <a:r>
              <a:rPr lang="en-US" sz="2200" u="sng">
                <a:solidFill>
                  <a:schemeClr val="hlink"/>
                </a:solidFill>
                <a:latin typeface="Quattrocento Sans"/>
                <a:ea typeface="Quattrocento Sans"/>
                <a:cs typeface="Quattrocento Sans"/>
                <a:sym typeface="Quattrocento Sans"/>
                <a:hlinkClick r:id="rId5"/>
              </a:rPr>
              <a:t>listen</a:t>
            </a:r>
            <a:r>
              <a:rPr lang="en-US" sz="2200">
                <a:latin typeface="Quattrocento Sans"/>
                <a:ea typeface="Quattrocento Sans"/>
                <a:cs typeface="Quattrocento Sans"/>
                <a:sym typeface="Quattrocento Sans"/>
              </a:rPr>
              <a:t> to port 8081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Verify that you can visit both the site binded to port 80, and to the new one in port 8081</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26" name="Google Shape;226;p33"/>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1850" y="1396697"/>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Quattrocento Sans"/>
              <a:buNone/>
            </a:pPr>
            <a:r>
              <a:rPr lang="en-US"/>
              <a:t>Webservers</a:t>
            </a:r>
            <a:endParaRPr/>
          </a:p>
        </p:txBody>
      </p:sp>
      <p:sp>
        <p:nvSpPr>
          <p:cNvPr id="110" name="Google Shape;110;p16"/>
          <p:cNvSpPr txBox="1"/>
          <p:nvPr>
            <p:ph idx="1" type="body"/>
          </p:nvPr>
        </p:nvSpPr>
        <p:spPr>
          <a:xfrm>
            <a:off x="831850" y="4210521"/>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32" name="Google Shape;232;p34"/>
          <p:cNvSpPr txBox="1"/>
          <p:nvPr/>
        </p:nvSpPr>
        <p:spPr>
          <a:xfrm>
            <a:off x="211275" y="205700"/>
            <a:ext cx="11830800" cy="529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Dynamic Content with CGI</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300">
                <a:solidFill>
                  <a:srgbClr val="FFFFFF"/>
                </a:solidFill>
                <a:latin typeface="Quattrocento Sans"/>
                <a:ea typeface="Quattrocento Sans"/>
                <a:cs typeface="Quattrocento Sans"/>
                <a:sym typeface="Quattrocento Sans"/>
              </a:rPr>
              <a:t>The Common Gateway Interface (CGI) is a method used by web servers to run external programs (known as CGI scripts), most often to generate web content dynamically</a:t>
            </a:r>
            <a:endParaRPr sz="23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CGI is simply the definitions (</a:t>
            </a:r>
            <a:r>
              <a:rPr lang="en-US" sz="2400" u="sng">
                <a:solidFill>
                  <a:schemeClr val="hlink"/>
                </a:solidFill>
                <a:latin typeface="Quattrocento Sans"/>
                <a:ea typeface="Quattrocento Sans"/>
                <a:cs typeface="Quattrocento Sans"/>
                <a:sym typeface="Quattrocento Sans"/>
                <a:hlinkClick r:id="rId4"/>
              </a:rPr>
              <a:t>specifications</a:t>
            </a:r>
            <a:r>
              <a:rPr lang="en-US" sz="2400">
                <a:solidFill>
                  <a:srgbClr val="FFFFFF"/>
                </a:solidFill>
                <a:latin typeface="Quattrocento Sans"/>
                <a:ea typeface="Quattrocento Sans"/>
                <a:cs typeface="Quattrocento Sans"/>
                <a:sym typeface="Quattrocento Sans"/>
              </a:rPr>
              <a:t>) for web servers how to run scripts and send the results back to the server</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job of the CGI script is to read info that the browser has sent (via the server) and to generate some form of valid response</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Once it has completed its task, the CGI script finishes and exits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Perl is a very popular language for CGI scripting</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38" name="Google Shape;238;p35"/>
          <p:cNvSpPr txBox="1"/>
          <p:nvPr/>
        </p:nvSpPr>
        <p:spPr>
          <a:xfrm>
            <a:off x="211275" y="205700"/>
            <a:ext cx="11830800" cy="598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Webserver - CGI program communication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rgbClr val="FFFFFF"/>
              </a:buClr>
              <a:buSzPts val="2300"/>
              <a:buFont typeface="Quattrocento Sans"/>
              <a:buChar char="●"/>
            </a:pPr>
            <a:r>
              <a:rPr lang="en-US" sz="2300">
                <a:solidFill>
                  <a:srgbClr val="FFFFFF"/>
                </a:solidFill>
                <a:latin typeface="Quattrocento Sans"/>
                <a:ea typeface="Quattrocento Sans"/>
                <a:cs typeface="Quattrocento Sans"/>
                <a:sym typeface="Quattrocento Sans"/>
              </a:rPr>
              <a:t>During the CGI transaction, the server and the browser also set environment variables, so that they can communicate with one another.</a:t>
            </a:r>
            <a:endParaRPr sz="2300">
              <a:solidFill>
                <a:srgbClr val="FFFFFF"/>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chemeClr val="lt1"/>
              </a:buClr>
              <a:buSzPts val="2300"/>
              <a:buFont typeface="Quattrocento Sans"/>
              <a:buChar char="●"/>
            </a:pPr>
            <a:r>
              <a:rPr lang="en-US" sz="2300">
                <a:solidFill>
                  <a:schemeClr val="lt1"/>
                </a:solidFill>
                <a:latin typeface="Quattrocento Sans"/>
                <a:ea typeface="Quattrocento Sans"/>
                <a:cs typeface="Quattrocento Sans"/>
                <a:sym typeface="Quattrocento Sans"/>
              </a:rPr>
              <a:t>These variables are available to the CGI programmer, and are half of the story of the client-server communication. e.g. query params appended to url in GET request:</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rgbClr val="FFFFFF"/>
              </a:buClr>
              <a:buSzPts val="2300"/>
              <a:buFont typeface="Quattrocento Sans"/>
              <a:buChar char="●"/>
            </a:pPr>
            <a:r>
              <a:rPr lang="en-US" sz="2300">
                <a:solidFill>
                  <a:schemeClr val="lt1"/>
                </a:solidFill>
                <a:latin typeface="Quattrocento Sans"/>
                <a:ea typeface="Quattrocento Sans"/>
                <a:cs typeface="Quattrocento Sans"/>
                <a:sym typeface="Quattrocento Sans"/>
              </a:rPr>
              <a:t>Other communication between the server and the CGI program happens over standard input (STDIN) and standard output (STDOUT)</a:t>
            </a:r>
            <a:endParaRPr sz="2300">
              <a:solidFill>
                <a:schemeClr val="lt1"/>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chemeClr val="lt1"/>
              </a:buClr>
              <a:buSzPts val="2300"/>
              <a:buFont typeface="Quattrocento Sans"/>
              <a:buChar char="●"/>
            </a:pPr>
            <a:r>
              <a:rPr lang="en-US" sz="2300">
                <a:solidFill>
                  <a:schemeClr val="lt1"/>
                </a:solidFill>
                <a:latin typeface="Quattrocento Sans"/>
                <a:ea typeface="Quattrocento Sans"/>
                <a:cs typeface="Quattrocento Sans"/>
                <a:sym typeface="Quattrocento Sans"/>
              </a:rPr>
              <a:t>When you POST a web form to a CGI program, the data in that form is bundled up into a special format and gets delivered to your CGI program over STDIN</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239" name="Google Shape;239;p35"/>
          <p:cNvPicPr preferRelativeResize="0"/>
          <p:nvPr/>
        </p:nvPicPr>
        <p:blipFill>
          <a:blip r:embed="rId4">
            <a:alphaModFix/>
          </a:blip>
          <a:stretch>
            <a:fillRect/>
          </a:stretch>
        </p:blipFill>
        <p:spPr>
          <a:xfrm>
            <a:off x="1352425" y="3068175"/>
            <a:ext cx="9063300" cy="41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45" name="Google Shape;245;p36"/>
          <p:cNvSpPr txBox="1"/>
          <p:nvPr/>
        </p:nvSpPr>
        <p:spPr>
          <a:xfrm>
            <a:off x="547300" y="92525"/>
            <a:ext cx="11492700" cy="569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Dynamic content on your web site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Make sure </a:t>
            </a:r>
            <a:r>
              <a:rPr lang="en-US" sz="2100" u="sng">
                <a:solidFill>
                  <a:schemeClr val="hlink"/>
                </a:solidFill>
                <a:latin typeface="Quattrocento Sans"/>
                <a:ea typeface="Quattrocento Sans"/>
                <a:cs typeface="Quattrocento Sans"/>
                <a:sym typeface="Quattrocento Sans"/>
                <a:hlinkClick r:id="rId4"/>
              </a:rPr>
              <a:t>CGI is enabled</a:t>
            </a:r>
            <a:r>
              <a:rPr lang="en-US" sz="2100">
                <a:latin typeface="Quattrocento Sans"/>
                <a:ea typeface="Quattrocento Sans"/>
                <a:cs typeface="Quattrocento Sans"/>
                <a:sym typeface="Quattrocento Sans"/>
              </a:rPr>
              <a:t> on your httpd.conf </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Write a CGI program:</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solidFill>
                  <a:schemeClr val="dk1"/>
                </a:solidFill>
                <a:latin typeface="Quattrocento Sans"/>
                <a:ea typeface="Quattrocento Sans"/>
                <a:cs typeface="Quattrocento Sans"/>
                <a:sym typeface="Quattrocento Sans"/>
              </a:rPr>
              <a:t>In the directory set by Apache for CGI programs</a:t>
            </a:r>
            <a:r>
              <a:rPr lang="en-US" sz="2100">
                <a:latin typeface="Quattrocento Sans"/>
                <a:ea typeface="Quattrocento Sans"/>
                <a:cs typeface="Quattrocento Sans"/>
                <a:sym typeface="Quattrocento Sans"/>
              </a:rPr>
              <a:t>, create </a:t>
            </a:r>
            <a:r>
              <a:rPr i="1" lang="en-US" sz="2100">
                <a:latin typeface="Quattrocento Sans"/>
                <a:ea typeface="Quattrocento Sans"/>
                <a:cs typeface="Quattrocento Sans"/>
                <a:sym typeface="Quattrocento Sans"/>
              </a:rPr>
              <a:t>app.py </a:t>
            </a:r>
            <a:r>
              <a:rPr lang="en-US" sz="2100">
                <a:latin typeface="Quattrocento Sans"/>
                <a:ea typeface="Quattrocento Sans"/>
                <a:cs typeface="Quattrocento Sans"/>
                <a:sym typeface="Quattrocento Sans"/>
              </a:rPr>
              <a:t>file</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latin typeface="Quattrocento Sans"/>
                <a:ea typeface="Quattrocento Sans"/>
                <a:cs typeface="Quattrocento Sans"/>
                <a:sym typeface="Quattrocento Sans"/>
              </a:rPr>
              <a:t>All output from your CGI program must be preceded by a </a:t>
            </a:r>
            <a:r>
              <a:rPr lang="en-US" sz="2100" u="sng">
                <a:solidFill>
                  <a:schemeClr val="hlink"/>
                </a:solidFill>
                <a:latin typeface="Quattrocento Sans"/>
                <a:ea typeface="Quattrocento Sans"/>
                <a:cs typeface="Quattrocento Sans"/>
                <a:sym typeface="Quattrocento Sans"/>
                <a:hlinkClick r:id="rId5"/>
              </a:rPr>
              <a:t>MIME-type</a:t>
            </a:r>
            <a:r>
              <a:rPr lang="en-US" sz="2100">
                <a:latin typeface="Quattrocento Sans"/>
                <a:ea typeface="Quattrocento Sans"/>
                <a:cs typeface="Quattrocento Sans"/>
                <a:sym typeface="Quattrocento Sans"/>
              </a:rPr>
              <a:t> header. This is HTTP header that tells the client what sort of content it is receiving. Most of the time, this will look like:</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rPr lang="en-US" sz="2100">
                <a:latin typeface="Quattrocento Sans"/>
                <a:ea typeface="Quattrocento Sans"/>
                <a:cs typeface="Quattrocento Sans"/>
                <a:sym typeface="Quattrocento Sans"/>
              </a:rPr>
              <a:t>Content-type: text/html </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latin typeface="Quattrocento Sans"/>
                <a:ea typeface="Quattrocento Sans"/>
                <a:cs typeface="Quattrocento Sans"/>
                <a:sym typeface="Quattrocento Sans"/>
              </a:rPr>
              <a:t>Execute your program by http://&lt;server ip&gt;/cgi-bin/app.py, </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u="sng">
                <a:solidFill>
                  <a:schemeClr val="hlink"/>
                </a:solidFill>
                <a:latin typeface="Quattrocento Sans"/>
                <a:ea typeface="Quattrocento Sans"/>
                <a:cs typeface="Quattrocento Sans"/>
                <a:sym typeface="Quattrocento Sans"/>
                <a:hlinkClick r:id="rId6"/>
              </a:rPr>
              <a:t>troubleshoot</a:t>
            </a:r>
            <a:r>
              <a:rPr lang="en-US" sz="2100">
                <a:latin typeface="Quattrocento Sans"/>
                <a:ea typeface="Quattrocento Sans"/>
                <a:cs typeface="Quattrocento Sans"/>
                <a:sym typeface="Quattrocento Sans"/>
              </a:rPr>
              <a:t>, or explore error_log file </a:t>
            </a:r>
            <a:r>
              <a:rPr lang="en-US" sz="2100">
                <a:solidFill>
                  <a:schemeClr val="dk1"/>
                </a:solidFill>
                <a:latin typeface="Quattrocento Sans"/>
                <a:ea typeface="Quattrocento Sans"/>
                <a:cs typeface="Quattrocento Sans"/>
                <a:sym typeface="Quattrocento Sans"/>
              </a:rPr>
              <a:t>if needed</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your CGI script, use Python </a:t>
            </a:r>
            <a:r>
              <a:rPr b="1" lang="en-US" sz="2100">
                <a:latin typeface="Quattrocento Sans"/>
                <a:ea typeface="Quattrocento Sans"/>
                <a:cs typeface="Quattrocento Sans"/>
                <a:sym typeface="Quattrocento Sans"/>
              </a:rPr>
              <a:t>os</a:t>
            </a:r>
            <a:r>
              <a:rPr lang="en-US" sz="2100">
                <a:latin typeface="Quattrocento Sans"/>
                <a:ea typeface="Quattrocento Sans"/>
                <a:cs typeface="Quattrocento Sans"/>
                <a:sym typeface="Quattrocento Sans"/>
              </a:rPr>
              <a:t> module to display all of the environment variables that are being passed to it by the server</a:t>
            </a:r>
            <a:endParaRPr sz="21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46" name="Google Shape;246;p36"/>
          <p:cNvPicPr preferRelativeResize="0"/>
          <p:nvPr/>
        </p:nvPicPr>
        <p:blipFill rotWithShape="1">
          <a:blip r:embed="rId7">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ph idx="4294967295" type="body"/>
          </p:nvPr>
        </p:nvPicPr>
        <p:blipFill rotWithShape="1">
          <a:blip r:embed="rId3">
            <a:alphaModFix/>
          </a:blip>
          <a:srcRect b="0" l="0" r="0" t="0"/>
          <a:stretch/>
        </p:blipFill>
        <p:spPr>
          <a:xfrm>
            <a:off x="-76200" y="-133350"/>
            <a:ext cx="12192000" cy="6858000"/>
          </a:xfrm>
          <a:prstGeom prst="rect">
            <a:avLst/>
          </a:prstGeom>
          <a:noFill/>
          <a:ln>
            <a:noFill/>
          </a:ln>
        </p:spPr>
      </p:pic>
      <p:sp>
        <p:nvSpPr>
          <p:cNvPr id="252" name="Google Shape;252;p37"/>
          <p:cNvSpPr txBox="1"/>
          <p:nvPr/>
        </p:nvSpPr>
        <p:spPr>
          <a:xfrm>
            <a:off x="211275" y="205700"/>
            <a:ext cx="11830800" cy="597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000">
                <a:solidFill>
                  <a:srgbClr val="FFFFFF"/>
                </a:solidFill>
                <a:latin typeface="Quattrocento Sans"/>
                <a:ea typeface="Quattrocento Sans"/>
                <a:cs typeface="Quattrocento Sans"/>
                <a:sym typeface="Quattrocento Sans"/>
              </a:rPr>
              <a:t>WSGI Servers - deploying Flask for production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A Web Server Gateway Interface (WSGI) server implements the web server side of the </a:t>
            </a:r>
            <a:r>
              <a:rPr lang="en-US" sz="2400" u="sng">
                <a:solidFill>
                  <a:schemeClr val="hlink"/>
                </a:solidFill>
                <a:latin typeface="Quattrocento Sans"/>
                <a:ea typeface="Quattrocento Sans"/>
                <a:cs typeface="Quattrocento Sans"/>
                <a:sym typeface="Quattrocento Sans"/>
                <a:hlinkClick r:id="rId4"/>
              </a:rPr>
              <a:t>WSGI interface</a:t>
            </a:r>
            <a:r>
              <a:rPr lang="en-US" sz="2400">
                <a:solidFill>
                  <a:srgbClr val="FFFFFF"/>
                </a:solidFill>
                <a:latin typeface="Quattrocento Sans"/>
                <a:ea typeface="Quattrocento Sans"/>
                <a:cs typeface="Quattrocento Sans"/>
                <a:sym typeface="Quattrocento Sans"/>
              </a:rPr>
              <a:t> for running Python web applications.</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Common web apps (Django, Flask..) implement the application side of the WSGI standard, so you can focus on app code</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Common web servers (Apache, Nginx) implement standard WSGI container</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253" name="Google Shape;253;p37"/>
          <p:cNvPicPr preferRelativeResize="0"/>
          <p:nvPr/>
        </p:nvPicPr>
        <p:blipFill>
          <a:blip r:embed="rId5">
            <a:alphaModFix/>
          </a:blip>
          <a:stretch>
            <a:fillRect/>
          </a:stretch>
        </p:blipFill>
        <p:spPr>
          <a:xfrm>
            <a:off x="5289550" y="3729324"/>
            <a:ext cx="6238074" cy="2955325"/>
          </a:xfrm>
          <a:prstGeom prst="rect">
            <a:avLst/>
          </a:prstGeom>
          <a:noFill/>
          <a:ln>
            <a:noFill/>
          </a:ln>
        </p:spPr>
      </p:pic>
      <p:sp>
        <p:nvSpPr>
          <p:cNvPr id="254" name="Google Shape;254;p37"/>
          <p:cNvSpPr/>
          <p:nvPr/>
        </p:nvSpPr>
        <p:spPr>
          <a:xfrm>
            <a:off x="8343900" y="6242925"/>
            <a:ext cx="466800" cy="1674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60" name="Google Shape;260;p38"/>
          <p:cNvSpPr txBox="1"/>
          <p:nvPr/>
        </p:nvSpPr>
        <p:spPr>
          <a:xfrm>
            <a:off x="547300" y="92525"/>
            <a:ext cx="11492700" cy="634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500">
                <a:latin typeface="Quattrocento Sans"/>
                <a:ea typeface="Quattrocento Sans"/>
                <a:cs typeface="Quattrocento Sans"/>
                <a:sym typeface="Quattrocento Sans"/>
              </a:rPr>
              <a:t>Deploying Flask in Apache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100">
                <a:latin typeface="Quattrocento Sans"/>
                <a:ea typeface="Quattrocento Sans"/>
                <a:cs typeface="Quattrocento Sans"/>
                <a:sym typeface="Quattrocento Sans"/>
              </a:rPr>
              <a:t>Follow </a:t>
            </a:r>
            <a:r>
              <a:rPr lang="en-US" sz="2100" u="sng">
                <a:solidFill>
                  <a:schemeClr val="hlink"/>
                </a:solidFill>
                <a:latin typeface="Quattrocento Sans"/>
                <a:ea typeface="Quattrocento Sans"/>
                <a:cs typeface="Quattrocento Sans"/>
                <a:sym typeface="Quattrocento Sans"/>
                <a:hlinkClick r:id="rId4"/>
              </a:rPr>
              <a:t>Flask docs</a:t>
            </a:r>
            <a:r>
              <a:rPr lang="en-US" sz="2100">
                <a:latin typeface="Quattrocento Sans"/>
                <a:ea typeface="Quattrocento Sans"/>
                <a:cs typeface="Quattrocento Sans"/>
                <a:sym typeface="Quattrocento Sans"/>
              </a:rPr>
              <a:t> to integrate simple flask webserver as an app backend for Apache</a:t>
            </a:r>
            <a:endParaRPr sz="21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100">
                <a:latin typeface="Quattrocento Sans"/>
                <a:ea typeface="Quattrocento Sans"/>
                <a:cs typeface="Quattrocento Sans"/>
                <a:sym typeface="Quattrocento Sans"/>
              </a:rPr>
              <a:t>Hints:</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Use </a:t>
            </a:r>
            <a:r>
              <a:rPr b="1" lang="en-US" sz="2100">
                <a:latin typeface="Quattrocento Sans"/>
                <a:ea typeface="Quattrocento Sans"/>
                <a:cs typeface="Quattrocento Sans"/>
                <a:sym typeface="Quattrocento Sans"/>
              </a:rPr>
              <a:t>sudo service httpd status </a:t>
            </a:r>
            <a:r>
              <a:rPr lang="en-US" sz="2100">
                <a:latin typeface="Quattrocento Sans"/>
                <a:ea typeface="Quattrocento Sans"/>
                <a:cs typeface="Quattrocento Sans"/>
                <a:sym typeface="Quattrocento Sans"/>
              </a:rPr>
              <a:t>to monitor your Apache server status</a:t>
            </a:r>
            <a:endParaRPr sz="2100">
              <a:latin typeface="Quattrocento Sans"/>
              <a:ea typeface="Quattrocento Sans"/>
              <a:cs typeface="Quattrocento Sans"/>
              <a:sym typeface="Quattrocento Sans"/>
            </a:endParaRPr>
          </a:p>
          <a:p>
            <a:pPr indent="-361950" lvl="0" marL="457200" rtl="0" algn="l">
              <a:spcBef>
                <a:spcPts val="0"/>
              </a:spcBef>
              <a:spcAft>
                <a:spcPts val="0"/>
              </a:spcAft>
              <a:buClr>
                <a:schemeClr val="dk1"/>
              </a:buClr>
              <a:buSzPts val="2100"/>
              <a:buFont typeface="Quattrocento Sans"/>
              <a:buAutoNum type="arabicPeriod"/>
            </a:pPr>
            <a:r>
              <a:rPr lang="en-US" sz="2100">
                <a:solidFill>
                  <a:schemeClr val="dk1"/>
                </a:solidFill>
                <a:latin typeface="Quattrocento Sans"/>
                <a:ea typeface="Quattrocento Sans"/>
                <a:cs typeface="Quattrocento Sans"/>
                <a:sym typeface="Quattrocento Sans"/>
              </a:rPr>
              <a:t>Use </a:t>
            </a:r>
            <a:r>
              <a:rPr b="1" lang="en-US" sz="2100">
                <a:solidFill>
                  <a:schemeClr val="dk1"/>
                </a:solidFill>
                <a:latin typeface="Quattrocento Sans"/>
                <a:ea typeface="Quattrocento Sans"/>
                <a:cs typeface="Quattrocento Sans"/>
                <a:sym typeface="Quattrocento Sans"/>
              </a:rPr>
              <a:t>sudo service httpd restart </a:t>
            </a:r>
            <a:r>
              <a:rPr lang="en-US" sz="2100">
                <a:solidFill>
                  <a:schemeClr val="dk1"/>
                </a:solidFill>
                <a:latin typeface="Quattrocento Sans"/>
                <a:ea typeface="Quattrocento Sans"/>
                <a:cs typeface="Quattrocento Sans"/>
                <a:sym typeface="Quattrocento Sans"/>
              </a:rPr>
              <a:t>if your changes in httpd.conf have not been applied</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the </a:t>
            </a:r>
            <a:r>
              <a:rPr b="1" lang="en-US" sz="2100">
                <a:latin typeface="Quattrocento Sans"/>
                <a:ea typeface="Quattrocento Sans"/>
                <a:cs typeface="Quattrocento Sans"/>
                <a:sym typeface="Quattrocento Sans"/>
              </a:rPr>
              <a:t>&lt;VirtualHost *&gt;</a:t>
            </a:r>
            <a:r>
              <a:rPr lang="en-US" sz="2100">
                <a:latin typeface="Quattrocento Sans"/>
                <a:ea typeface="Quattrocento Sans"/>
                <a:cs typeface="Quattrocento Sans"/>
                <a:sym typeface="Quattrocento Sans"/>
              </a:rPr>
              <a:t>, allocate new port for Python app: </a:t>
            </a:r>
            <a:r>
              <a:rPr b="1" lang="en-US" sz="2100">
                <a:solidFill>
                  <a:schemeClr val="dk1"/>
                </a:solidFill>
                <a:latin typeface="Quattrocento Sans"/>
                <a:ea typeface="Quattrocento Sans"/>
                <a:cs typeface="Quattrocento Sans"/>
                <a:sym typeface="Quattrocento Sans"/>
              </a:rPr>
              <a:t>&lt;VirtualHost *:8081&gt;</a:t>
            </a:r>
            <a:r>
              <a:rPr lang="en-US" sz="2100">
                <a:solidFill>
                  <a:schemeClr val="dk1"/>
                </a:solidFill>
                <a:latin typeface="Quattrocento Sans"/>
                <a:ea typeface="Quattrocento Sans"/>
                <a:cs typeface="Quattrocento Sans"/>
                <a:sym typeface="Quattrocento Sans"/>
              </a:rPr>
              <a:t>. Don’t forget to open this port in the instance’s security group in AWS console</a:t>
            </a:r>
            <a:r>
              <a:rPr lang="en-US" sz="2100">
                <a:latin typeface="Quattrocento Sans"/>
                <a:ea typeface="Quattrocento Sans"/>
                <a:cs typeface="Quattrocento Sans"/>
                <a:sym typeface="Quattrocento Sans"/>
              </a:rPr>
              <a:t>.</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Investigate server failures in Apache log file located in </a:t>
            </a:r>
            <a:r>
              <a:rPr b="1" lang="en-US" sz="2100">
                <a:latin typeface="Quattrocento Sans"/>
                <a:ea typeface="Quattrocento Sans"/>
                <a:cs typeface="Quattrocento Sans"/>
                <a:sym typeface="Quattrocento Sans"/>
              </a:rPr>
              <a:t>/etc/httpd/logs/error_log</a:t>
            </a:r>
            <a:endParaRPr b="1"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Amazon Linux running Python 2.7 by default, this </a:t>
            </a:r>
            <a:r>
              <a:rPr b="1" lang="en-US" sz="2100">
                <a:latin typeface="Quattrocento Sans"/>
                <a:ea typeface="Quattrocento Sans"/>
                <a:cs typeface="Quattrocento Sans"/>
                <a:sym typeface="Quattrocento Sans"/>
              </a:rPr>
              <a:t>yum install mod_wsgi </a:t>
            </a:r>
            <a:r>
              <a:rPr lang="en-US" sz="2100">
                <a:latin typeface="Quattrocento Sans"/>
                <a:ea typeface="Quattrocento Sans"/>
                <a:cs typeface="Quattrocento Sans"/>
                <a:sym typeface="Quattrocento Sans"/>
              </a:rPr>
              <a:t>will install Apache module which is compatible with Python 2. Use </a:t>
            </a:r>
            <a:r>
              <a:rPr b="1" lang="en-US" sz="2100">
                <a:latin typeface="Quattrocento Sans"/>
                <a:ea typeface="Quattrocento Sans"/>
                <a:cs typeface="Quattrocento Sans"/>
                <a:sym typeface="Quattrocento Sans"/>
              </a:rPr>
              <a:t>yum search wsgi</a:t>
            </a:r>
            <a:r>
              <a:rPr lang="en-US" sz="2100">
                <a:latin typeface="Quattrocento Sans"/>
                <a:ea typeface="Quattrocento Sans"/>
                <a:cs typeface="Quattrocento Sans"/>
                <a:sym typeface="Quattrocento Sans"/>
              </a:rPr>
              <a:t> to search for the correct package.</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Amazon Linux, install python3 packages by </a:t>
            </a:r>
            <a:r>
              <a:rPr b="1" lang="en-US" sz="2100">
                <a:latin typeface="Quattrocento Sans"/>
                <a:ea typeface="Quattrocento Sans"/>
                <a:cs typeface="Quattrocento Sans"/>
                <a:sym typeface="Quattrocento Sans"/>
              </a:rPr>
              <a:t>pip3 install…</a:t>
            </a:r>
            <a:endParaRPr b="1"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You can locate the path of an installed package using </a:t>
            </a:r>
            <a:r>
              <a:rPr b="1" lang="en-US" sz="2100">
                <a:latin typeface="Quattrocento Sans"/>
                <a:ea typeface="Quattrocento Sans"/>
                <a:cs typeface="Quattrocento Sans"/>
                <a:sym typeface="Quattrocento Sans"/>
              </a:rPr>
              <a:t>pip show &lt;package&gt;</a:t>
            </a:r>
            <a:r>
              <a:rPr lang="en-US" sz="2100">
                <a:latin typeface="Quattrocento Sans"/>
                <a:ea typeface="Quattrocento Sans"/>
                <a:cs typeface="Quattrocento Sans"/>
                <a:sym typeface="Quattrocento Sans"/>
              </a:rPr>
              <a:t> </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u="sng">
                <a:solidFill>
                  <a:schemeClr val="hlink"/>
                </a:solidFill>
                <a:latin typeface="Quattrocento Sans"/>
                <a:ea typeface="Quattrocento Sans"/>
                <a:cs typeface="Quattrocento Sans"/>
                <a:sym typeface="Quattrocento Sans"/>
                <a:hlinkClick r:id="rId5"/>
              </a:rPr>
              <a:t>https://stackoverflow.com/questions/42050982/flask-wsgi-no-module-named-flask</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t/>
            </a:r>
            <a:endParaRPr sz="21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61" name="Google Shape;261;p38"/>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9"/>
          <p:cNvPicPr preferRelativeResize="0"/>
          <p:nvPr>
            <p:ph idx="4294967295" type="body"/>
          </p:nvPr>
        </p:nvPicPr>
        <p:blipFill rotWithShape="1">
          <a:blip r:embed="rId3">
            <a:alphaModFix/>
          </a:blip>
          <a:srcRect b="0" l="0" r="0" t="0"/>
          <a:stretch/>
        </p:blipFill>
        <p:spPr>
          <a:xfrm>
            <a:off x="0" y="-26988"/>
            <a:ext cx="12220500" cy="6875400"/>
          </a:xfrm>
          <a:prstGeom prst="rect">
            <a:avLst/>
          </a:prstGeom>
          <a:noFill/>
          <a:ln>
            <a:noFill/>
          </a:ln>
        </p:spPr>
      </p:pic>
      <p:sp>
        <p:nvSpPr>
          <p:cNvPr id="267" name="Google Shape;267;p39"/>
          <p:cNvSpPr txBox="1"/>
          <p:nvPr/>
        </p:nvSpPr>
        <p:spPr>
          <a:xfrm>
            <a:off x="2984538" y="2286507"/>
            <a:ext cx="6477900" cy="76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33FFFF"/>
                </a:solidFill>
                <a:latin typeface="Quattrocento Sans"/>
                <a:ea typeface="Quattrocento Sans"/>
                <a:cs typeface="Quattrocento Sans"/>
                <a:sym typeface="Quattrocento Sans"/>
              </a:rPr>
              <a:t> Thanks for your time ☺</a:t>
            </a:r>
            <a:endParaRPr b="0" i="0" sz="44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16" name="Google Shape;116;p17"/>
          <p:cNvSpPr txBox="1"/>
          <p:nvPr/>
        </p:nvSpPr>
        <p:spPr>
          <a:xfrm>
            <a:off x="211275" y="205700"/>
            <a:ext cx="11830800" cy="581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Agenda</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228600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Apache - In this class</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228600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Ngnix - We will meet in the Kubernetes module</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17" name="Google Shape;117;p17"/>
          <p:cNvPicPr preferRelativeResize="0"/>
          <p:nvPr/>
        </p:nvPicPr>
        <p:blipFill>
          <a:blip r:embed="rId4">
            <a:alphaModFix/>
          </a:blip>
          <a:stretch>
            <a:fillRect/>
          </a:stretch>
        </p:blipFill>
        <p:spPr>
          <a:xfrm>
            <a:off x="373300" y="1603975"/>
            <a:ext cx="1615275" cy="664575"/>
          </a:xfrm>
          <a:prstGeom prst="rect">
            <a:avLst/>
          </a:prstGeom>
          <a:noFill/>
          <a:ln>
            <a:noFill/>
          </a:ln>
        </p:spPr>
      </p:pic>
      <p:pic>
        <p:nvPicPr>
          <p:cNvPr id="118" name="Google Shape;118;p17"/>
          <p:cNvPicPr preferRelativeResize="0"/>
          <p:nvPr/>
        </p:nvPicPr>
        <p:blipFill rotWithShape="1">
          <a:blip r:embed="rId5">
            <a:alphaModFix/>
          </a:blip>
          <a:srcRect b="16886" l="14331" r="14188" t="18115"/>
          <a:stretch/>
        </p:blipFill>
        <p:spPr>
          <a:xfrm>
            <a:off x="373300" y="3219875"/>
            <a:ext cx="1948575" cy="81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24" name="Google Shape;124;p18"/>
          <p:cNvSpPr txBox="1"/>
          <p:nvPr/>
        </p:nvSpPr>
        <p:spPr>
          <a:xfrm>
            <a:off x="211275" y="205700"/>
            <a:ext cx="118308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What is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Responsible for accepting HTTP requests from web clients and serving them HTTP responses</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Usually in the form of web pages containing static (text, images etc) and dynamic (scripts) content</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The Apache Web server is the most popular</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25" name="Google Shape;125;p18"/>
          <p:cNvPicPr preferRelativeResize="0"/>
          <p:nvPr/>
        </p:nvPicPr>
        <p:blipFill rotWithShape="1">
          <a:blip r:embed="rId4">
            <a:alphaModFix/>
          </a:blip>
          <a:srcRect b="0" l="0" r="0" t="0"/>
          <a:stretch/>
        </p:blipFill>
        <p:spPr>
          <a:xfrm>
            <a:off x="2518751" y="3690875"/>
            <a:ext cx="8475574" cy="298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31" name="Google Shape;131;p19"/>
          <p:cNvSpPr txBox="1"/>
          <p:nvPr/>
        </p:nvSpPr>
        <p:spPr>
          <a:xfrm>
            <a:off x="211275" y="205700"/>
            <a:ext cx="11830800" cy="62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What is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Running a Website is much more than opening a port and serving a few HTML pages. There are tremendous aspects that web server covers:</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Concurrency - serving multiple requests </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ACL (access control list)</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Security (TLS termination)</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Caching </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Mapping urls to different locations</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Logging</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etc…</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ph idx="4294967295" type="body"/>
          </p:nvPr>
        </p:nvPicPr>
        <p:blipFill rotWithShape="1">
          <a:blip r:embed="rId3">
            <a:alphaModFix/>
          </a:blip>
          <a:srcRect b="0" l="0" r="0" t="0"/>
          <a:stretch/>
        </p:blipFill>
        <p:spPr>
          <a:xfrm>
            <a:off x="0" y="95250"/>
            <a:ext cx="12192000" cy="6858000"/>
          </a:xfrm>
          <a:prstGeom prst="rect">
            <a:avLst/>
          </a:prstGeom>
          <a:noFill/>
          <a:ln>
            <a:noFill/>
          </a:ln>
        </p:spPr>
      </p:pic>
      <p:sp>
        <p:nvSpPr>
          <p:cNvPr id="137" name="Google Shape;137;p20"/>
          <p:cNvSpPr txBox="1"/>
          <p:nvPr/>
        </p:nvSpPr>
        <p:spPr>
          <a:xfrm>
            <a:off x="211275" y="205700"/>
            <a:ext cx="118308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The most popular</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Cross-platform (Linux, Windows, MacOS), lightweight, robust</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Apache is free and open-source</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Apache has great modularity, which allows it to be integrated with numerous other applications. e.g. the LAMP stack which</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includes the Apache Web server alongside MySQL, PHP, Perl, and Python</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ph idx="4294967295" type="body"/>
          </p:nvPr>
        </p:nvPicPr>
        <p:blipFill rotWithShape="1">
          <a:blip r:embed="rId3">
            <a:alphaModFix/>
          </a:blip>
          <a:srcRect b="0" l="0" r="0" t="0"/>
          <a:stretch/>
        </p:blipFill>
        <p:spPr>
          <a:xfrm>
            <a:off x="0" y="76200"/>
            <a:ext cx="12192000" cy="6858000"/>
          </a:xfrm>
          <a:prstGeom prst="rect">
            <a:avLst/>
          </a:prstGeom>
          <a:noFill/>
          <a:ln>
            <a:noFill/>
          </a:ln>
        </p:spPr>
      </p:pic>
      <p:sp>
        <p:nvSpPr>
          <p:cNvPr id="143" name="Google Shape;143;p21"/>
          <p:cNvSpPr txBox="1"/>
          <p:nvPr/>
        </p:nvSpPr>
        <p:spPr>
          <a:xfrm>
            <a:off x="455025" y="61775"/>
            <a:ext cx="10567800" cy="487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Install Apache WS on Amazon EC2</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In </a:t>
            </a:r>
            <a:r>
              <a:rPr lang="en-US" sz="2200" u="sng">
                <a:solidFill>
                  <a:schemeClr val="hlink"/>
                </a:solidFill>
                <a:latin typeface="Quattrocento Sans"/>
                <a:ea typeface="Quattrocento Sans"/>
                <a:cs typeface="Quattrocento Sans"/>
                <a:sym typeface="Quattrocento Sans"/>
                <a:hlinkClick r:id="rId4"/>
              </a:rPr>
              <a:t>your AWS account</a:t>
            </a:r>
            <a:r>
              <a:rPr lang="en-US" sz="2200">
                <a:latin typeface="Quattrocento Sans"/>
                <a:ea typeface="Quattrocento Sans"/>
                <a:cs typeface="Quattrocento Sans"/>
                <a:sym typeface="Quattrocento Sans"/>
              </a:rPr>
              <a:t>, create an EC2 instance (Amazon Linux AMI with HTTP access from the internet)</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Connect to the instance over SSH</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u="sng">
                <a:solidFill>
                  <a:schemeClr val="hlink"/>
                </a:solidFill>
                <a:latin typeface="Quattrocento Sans"/>
                <a:ea typeface="Quattrocento Sans"/>
                <a:cs typeface="Quattrocento Sans"/>
                <a:sym typeface="Quattrocento Sans"/>
                <a:hlinkClick r:id="rId5"/>
              </a:rPr>
              <a:t>Install httpd</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200">
                <a:solidFill>
                  <a:schemeClr val="dk1"/>
                </a:solidFill>
                <a:latin typeface="Quattrocento Sans"/>
                <a:ea typeface="Quattrocento Sans"/>
                <a:cs typeface="Quattrocento Sans"/>
                <a:sym typeface="Quattrocento Sans"/>
              </a:rPr>
              <a:t>On Unix, the </a:t>
            </a:r>
            <a:r>
              <a:rPr b="1" lang="en-US" sz="2200">
                <a:solidFill>
                  <a:schemeClr val="dk1"/>
                </a:solidFill>
                <a:latin typeface="Quattrocento Sans"/>
                <a:ea typeface="Quattrocento Sans"/>
                <a:cs typeface="Quattrocento Sans"/>
                <a:sym typeface="Quattrocento Sans"/>
              </a:rPr>
              <a:t>httpd</a:t>
            </a:r>
            <a:r>
              <a:rPr lang="en-US" sz="2200">
                <a:solidFill>
                  <a:schemeClr val="dk1"/>
                </a:solidFill>
                <a:latin typeface="Quattrocento Sans"/>
                <a:ea typeface="Quattrocento Sans"/>
                <a:cs typeface="Quattrocento Sans"/>
                <a:sym typeface="Quattrocento Sans"/>
              </a:rPr>
              <a:t> program is run as a daemon that executes continuously in the background to handle requests. </a:t>
            </a:r>
            <a:r>
              <a:rPr lang="en-US" sz="2200">
                <a:latin typeface="Quattrocento Sans"/>
                <a:ea typeface="Quattrocento Sans"/>
                <a:cs typeface="Quattrocento Sans"/>
                <a:sym typeface="Quattrocento Sans"/>
              </a:rPr>
              <a:t>Once the server has started and performed a few preliminary activities such as opening its log files, it will launch several child processes which do the work of listening for and answering requests from clients</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Verify that the server is up and running (how?) </a:t>
            </a:r>
            <a:endParaRPr sz="2200">
              <a:latin typeface="Quattrocento Sans"/>
              <a:ea typeface="Quattrocento Sans"/>
              <a:cs typeface="Quattrocento Sans"/>
              <a:sym typeface="Quattrocento Sans"/>
            </a:endParaRPr>
          </a:p>
        </p:txBody>
      </p:sp>
      <p:pic>
        <p:nvPicPr>
          <p:cNvPr descr="×ª××¦××ª ×ª××× × ×¢×××¨ âªtoolsâ¬â" id="144" name="Google Shape;144;p21"/>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50" name="Google Shape;150;p22"/>
          <p:cNvSpPr txBox="1"/>
          <p:nvPr/>
        </p:nvSpPr>
        <p:spPr>
          <a:xfrm>
            <a:off x="211275" y="205700"/>
            <a:ext cx="11830800" cy="237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Common Files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51" name="Google Shape;151;p22"/>
          <p:cNvPicPr preferRelativeResize="0"/>
          <p:nvPr/>
        </p:nvPicPr>
        <p:blipFill>
          <a:blip r:embed="rId4">
            <a:alphaModFix/>
          </a:blip>
          <a:stretch>
            <a:fillRect/>
          </a:stretch>
        </p:blipFill>
        <p:spPr>
          <a:xfrm>
            <a:off x="3795001" y="929660"/>
            <a:ext cx="4062475" cy="57745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57" name="Google Shape;157;p23"/>
          <p:cNvSpPr txBox="1"/>
          <p:nvPr/>
        </p:nvSpPr>
        <p:spPr>
          <a:xfrm>
            <a:off x="211275" y="205700"/>
            <a:ext cx="11830800" cy="495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Configuration files</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chemeClr val="lt1"/>
                </a:solidFill>
                <a:latin typeface="Quattrocento Sans"/>
                <a:ea typeface="Quattrocento Sans"/>
                <a:cs typeface="Quattrocento Sans"/>
                <a:sym typeface="Quattrocento Sans"/>
              </a:rPr>
              <a:t>The first thing that httpd does when it is invoked is to locate and read the configuration file </a:t>
            </a:r>
            <a:r>
              <a:rPr b="1" lang="en-US" sz="2800">
                <a:solidFill>
                  <a:schemeClr val="lt1"/>
                </a:solidFill>
                <a:latin typeface="Quattrocento Sans"/>
                <a:ea typeface="Quattrocento Sans"/>
                <a:cs typeface="Quattrocento Sans"/>
                <a:sym typeface="Quattrocento Sans"/>
              </a:rPr>
              <a:t>/etc/httpd/conf/httpd.conf</a:t>
            </a:r>
            <a:endParaRPr b="1" sz="2800">
              <a:solidFill>
                <a:schemeClr val="lt1"/>
              </a:solidFill>
              <a:latin typeface="Quattrocento Sans"/>
              <a:ea typeface="Quattrocento Sans"/>
              <a:cs typeface="Quattrocento Sans"/>
              <a:sym typeface="Quattrocento Sans"/>
            </a:endParaRPr>
          </a:p>
          <a:p>
            <a:pPr indent="-406400" lvl="0" marL="4572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Important entries:</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ServerRoot is the path to the server’s configuration, error and log files</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ServerName</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DocumentRoot  - web documents (html files, images etc) location</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ErrorLog</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Listen</a:t>
            </a:r>
            <a:endParaRPr sz="2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