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y="6858000" cx="12192000"/>
  <p:notesSz cx="6858000" cy="9144000"/>
  <p:embeddedFontLst>
    <p:embeddedFont>
      <p:font typeface="Quattrocento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3" roundtripDataSignature="AMtx7mgqzo0BQQ4ewhS8V39kQ81KXkqS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QuattrocentoSans-boldItalic.fntdata"/><Relationship Id="rId61" Type="http://schemas.openxmlformats.org/officeDocument/2006/relationships/font" Target="fonts/QuattrocentoSans-italic.fntdata"/><Relationship Id="rId20" Type="http://schemas.openxmlformats.org/officeDocument/2006/relationships/slide" Target="slides/slide16.xml"/><Relationship Id="rId63"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QuattrocentoSans-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QuattrocentoSans-regular.fntdata"/><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8788"/>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588" y="0"/>
            <a:ext cx="2971800" cy="458788"/>
          </a:xfrm>
          <a:prstGeom prst="rect">
            <a:avLst/>
          </a:prstGeom>
          <a:noFill/>
          <a:ln>
            <a:noFill/>
          </a:ln>
        </p:spPr>
        <p:txBody>
          <a:bodyPr anchorCtr="0" anchor="t"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8787"/>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p:cSld name="שקופית כותרת">
    <p:spTree>
      <p:nvGrpSpPr>
        <p:cNvPr id="16" name="Shape 16"/>
        <p:cNvGrpSpPr/>
        <p:nvPr/>
      </p:nvGrpSpPr>
      <p:grpSpPr>
        <a:xfrm>
          <a:off x="0" y="0"/>
          <a:ext cx="0" cy="0"/>
          <a:chOff x="0" y="0"/>
          <a:chExt cx="0" cy="0"/>
        </a:xfrm>
      </p:grpSpPr>
      <p:pic>
        <p:nvPicPr>
          <p:cNvPr id="17" name="Google Shape;17;p56"/>
          <p:cNvPicPr preferRelativeResize="0"/>
          <p:nvPr/>
        </p:nvPicPr>
        <p:blipFill rotWithShape="1">
          <a:blip r:embed="rId2">
            <a:alphaModFix/>
          </a:blip>
          <a:srcRect b="0" l="0" r="0" t="0"/>
          <a:stretch/>
        </p:blipFill>
        <p:spPr>
          <a:xfrm>
            <a:off x="0" y="-249846"/>
            <a:ext cx="12221576" cy="7107846"/>
          </a:xfrm>
          <a:prstGeom prst="rect">
            <a:avLst/>
          </a:prstGeom>
          <a:noFill/>
          <a:ln>
            <a:noFill/>
          </a:ln>
        </p:spPr>
      </p:pic>
      <p:sp>
        <p:nvSpPr>
          <p:cNvPr id="18" name="Google Shape;18;p56"/>
          <p:cNvSpPr txBox="1"/>
          <p:nvPr/>
        </p:nvSpPr>
        <p:spPr>
          <a:xfrm>
            <a:off x="11353800" y="-188599"/>
            <a:ext cx="791586" cy="369332"/>
          </a:xfrm>
          <a:prstGeom prst="rect">
            <a:avLst/>
          </a:prstGeom>
          <a:noFill/>
          <a:ln>
            <a:noFill/>
          </a:ln>
        </p:spPr>
        <p:txBody>
          <a:bodyPr anchorCtr="0" anchor="ctr" bIns="45700" lIns="91425" spcFirstLastPara="1" rIns="91425" wrap="square" tIns="45700">
            <a:spAutoFit/>
          </a:bodyPr>
          <a:lstStyle/>
          <a:p>
            <a:pPr indent="0" lvl="0" marL="0" marR="0" rtl="1" algn="r">
              <a:lnSpc>
                <a:spcPct val="100000"/>
              </a:lnSpc>
              <a:spcBef>
                <a:spcPts val="0"/>
              </a:spcBef>
              <a:spcAft>
                <a:spcPts val="0"/>
              </a:spcAft>
              <a:buClr>
                <a:srgbClr val="000000"/>
              </a:buClr>
              <a:buSzPts val="1800"/>
              <a:buFont typeface="Arial"/>
              <a:buNone/>
            </a:pPr>
            <a:r>
              <a:rPr b="0" i="0" lang="en-US" sz="1800" u="none" cap="none" strike="noStrike">
                <a:solidFill>
                  <a:srgbClr val="33FFFF"/>
                </a:solidFill>
                <a:latin typeface="Quattrocento Sans"/>
                <a:ea typeface="Quattrocento Sans"/>
                <a:cs typeface="Quattrocento Sans"/>
                <a:sym typeface="Quattrocento Sans"/>
              </a:rPr>
              <a:t>בס"ד</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68" name="Shape 68"/>
        <p:cNvGrpSpPr/>
        <p:nvPr/>
      </p:nvGrpSpPr>
      <p:grpSpPr>
        <a:xfrm>
          <a:off x="0" y="0"/>
          <a:ext cx="0" cy="0"/>
          <a:chOff x="0" y="0"/>
          <a:chExt cx="0" cy="0"/>
        </a:xfrm>
      </p:grpSpPr>
      <p:sp>
        <p:nvSpPr>
          <p:cNvPr id="69" name="Google Shape;69;p6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lt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rtl="1" algn="r">
              <a:lnSpc>
                <a:spcPct val="90000"/>
              </a:lnSpc>
              <a:spcBef>
                <a:spcPts val="1000"/>
              </a:spcBef>
              <a:spcAft>
                <a:spcPts val="0"/>
              </a:spcAft>
              <a:buClr>
                <a:srgbClr val="33FFFF"/>
              </a:buClr>
              <a:buSzPts val="3200"/>
              <a:buChar char="•"/>
              <a:defRPr sz="3200"/>
            </a:lvl1pPr>
            <a:lvl2pPr indent="-406400" lvl="1" marL="914400" rtl="1" algn="r">
              <a:lnSpc>
                <a:spcPct val="90000"/>
              </a:lnSpc>
              <a:spcBef>
                <a:spcPts val="500"/>
              </a:spcBef>
              <a:spcAft>
                <a:spcPts val="0"/>
              </a:spcAft>
              <a:buClr>
                <a:srgbClr val="33FFFF"/>
              </a:buClr>
              <a:buSzPts val="2800"/>
              <a:buChar char="•"/>
              <a:defRPr sz="2800"/>
            </a:lvl2pPr>
            <a:lvl3pPr indent="-381000" lvl="2" marL="1371600" rtl="1" algn="r">
              <a:lnSpc>
                <a:spcPct val="90000"/>
              </a:lnSpc>
              <a:spcBef>
                <a:spcPts val="500"/>
              </a:spcBef>
              <a:spcAft>
                <a:spcPts val="0"/>
              </a:spcAft>
              <a:buClr>
                <a:srgbClr val="33FFFF"/>
              </a:buClr>
              <a:buSzPts val="2400"/>
              <a:buChar char="•"/>
              <a:defRPr sz="2400"/>
            </a:lvl3pPr>
            <a:lvl4pPr indent="-355600" lvl="3" marL="1828800" rtl="1" algn="r">
              <a:lnSpc>
                <a:spcPct val="90000"/>
              </a:lnSpc>
              <a:spcBef>
                <a:spcPts val="500"/>
              </a:spcBef>
              <a:spcAft>
                <a:spcPts val="0"/>
              </a:spcAft>
              <a:buClr>
                <a:srgbClr val="33FFFF"/>
              </a:buClr>
              <a:buSzPts val="2000"/>
              <a:buChar char="•"/>
              <a:defRPr sz="2000"/>
            </a:lvl4pPr>
            <a:lvl5pPr indent="-355600" lvl="4" marL="2286000" rtl="1" algn="r">
              <a:lnSpc>
                <a:spcPct val="90000"/>
              </a:lnSpc>
              <a:spcBef>
                <a:spcPts val="500"/>
              </a:spcBef>
              <a:spcAft>
                <a:spcPts val="0"/>
              </a:spcAft>
              <a:buClr>
                <a:srgbClr val="33FFFF"/>
              </a:buClr>
              <a:buSzPts val="2000"/>
              <a:buChar char="•"/>
              <a:defRPr sz="2000"/>
            </a:lvl5pPr>
            <a:lvl6pPr indent="-355600" lvl="5" marL="2743200" rtl="1" algn="r">
              <a:lnSpc>
                <a:spcPct val="90000"/>
              </a:lnSpc>
              <a:spcBef>
                <a:spcPts val="500"/>
              </a:spcBef>
              <a:spcAft>
                <a:spcPts val="0"/>
              </a:spcAft>
              <a:buClr>
                <a:schemeClr val="dk1"/>
              </a:buClr>
              <a:buSzPts val="2000"/>
              <a:buChar char="•"/>
              <a:defRPr sz="2000"/>
            </a:lvl6pPr>
            <a:lvl7pPr indent="-355600" lvl="6" marL="3200400" rtl="1" algn="r">
              <a:lnSpc>
                <a:spcPct val="90000"/>
              </a:lnSpc>
              <a:spcBef>
                <a:spcPts val="500"/>
              </a:spcBef>
              <a:spcAft>
                <a:spcPts val="0"/>
              </a:spcAft>
              <a:buClr>
                <a:schemeClr val="dk1"/>
              </a:buClr>
              <a:buSzPts val="2000"/>
              <a:buChar char="•"/>
              <a:defRPr sz="2000"/>
            </a:lvl7pPr>
            <a:lvl8pPr indent="-355600" lvl="7" marL="3657600" rtl="1" algn="r">
              <a:lnSpc>
                <a:spcPct val="90000"/>
              </a:lnSpc>
              <a:spcBef>
                <a:spcPts val="500"/>
              </a:spcBef>
              <a:spcAft>
                <a:spcPts val="0"/>
              </a:spcAft>
              <a:buClr>
                <a:schemeClr val="dk1"/>
              </a:buClr>
              <a:buSzPts val="2000"/>
              <a:buChar char="•"/>
              <a:defRPr sz="2000"/>
            </a:lvl8pPr>
            <a:lvl9pPr indent="-355600" lvl="8" marL="4114800" rtl="1" algn="r">
              <a:lnSpc>
                <a:spcPct val="90000"/>
              </a:lnSpc>
              <a:spcBef>
                <a:spcPts val="500"/>
              </a:spcBef>
              <a:spcAft>
                <a:spcPts val="0"/>
              </a:spcAft>
              <a:buClr>
                <a:schemeClr val="dk1"/>
              </a:buClr>
              <a:buSzPts val="2000"/>
              <a:buChar char="•"/>
              <a:defRPr sz="2000"/>
            </a:lvl9pPr>
          </a:lstStyle>
          <a:p/>
        </p:txBody>
      </p:sp>
      <p:sp>
        <p:nvSpPr>
          <p:cNvPr id="71" name="Google Shape;71;p6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1600"/>
              <a:buNone/>
              <a:defRPr sz="1600"/>
            </a:lvl1pPr>
            <a:lvl2pPr indent="-228600" lvl="1" marL="914400" rtl="1" algn="r">
              <a:lnSpc>
                <a:spcPct val="90000"/>
              </a:lnSpc>
              <a:spcBef>
                <a:spcPts val="500"/>
              </a:spcBef>
              <a:spcAft>
                <a:spcPts val="0"/>
              </a:spcAft>
              <a:buClr>
                <a:srgbClr val="33FFFF"/>
              </a:buClr>
              <a:buSzPts val="1400"/>
              <a:buNone/>
              <a:defRPr sz="1400"/>
            </a:lvl2pPr>
            <a:lvl3pPr indent="-228600" lvl="2" marL="1371600" rtl="1" algn="r">
              <a:lnSpc>
                <a:spcPct val="90000"/>
              </a:lnSpc>
              <a:spcBef>
                <a:spcPts val="500"/>
              </a:spcBef>
              <a:spcAft>
                <a:spcPts val="0"/>
              </a:spcAft>
              <a:buClr>
                <a:srgbClr val="33FFFF"/>
              </a:buClr>
              <a:buSzPts val="1200"/>
              <a:buNone/>
              <a:defRPr sz="1200"/>
            </a:lvl3pPr>
            <a:lvl4pPr indent="-228600" lvl="3" marL="1828800" rtl="1" algn="r">
              <a:lnSpc>
                <a:spcPct val="90000"/>
              </a:lnSpc>
              <a:spcBef>
                <a:spcPts val="500"/>
              </a:spcBef>
              <a:spcAft>
                <a:spcPts val="0"/>
              </a:spcAft>
              <a:buClr>
                <a:srgbClr val="33FFFF"/>
              </a:buClr>
              <a:buSzPts val="1000"/>
              <a:buNone/>
              <a:defRPr sz="1000"/>
            </a:lvl4pPr>
            <a:lvl5pPr indent="-228600" lvl="4" marL="2286000" rtl="1" algn="r">
              <a:lnSpc>
                <a:spcPct val="90000"/>
              </a:lnSpc>
              <a:spcBef>
                <a:spcPts val="500"/>
              </a:spcBef>
              <a:spcAft>
                <a:spcPts val="0"/>
              </a:spcAft>
              <a:buClr>
                <a:srgbClr val="33FFFF"/>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72" name="Google Shape;72;p65"/>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3" name="Google Shape;73;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4" name="Google Shape;74;p6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75" name="Shape 75"/>
        <p:cNvGrpSpPr/>
        <p:nvPr/>
      </p:nvGrpSpPr>
      <p:grpSpPr>
        <a:xfrm>
          <a:off x="0" y="0"/>
          <a:ext cx="0" cy="0"/>
          <a:chOff x="0" y="0"/>
          <a:chExt cx="0" cy="0"/>
        </a:xfrm>
      </p:grpSpPr>
      <p:sp>
        <p:nvSpPr>
          <p:cNvPr id="76" name="Google Shape;76;p6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lt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6"/>
          <p:cNvSpPr/>
          <p:nvPr>
            <p:ph idx="2" type="pic"/>
          </p:nvPr>
        </p:nvSpPr>
        <p:spPr>
          <a:xfrm>
            <a:off x="5183188" y="987425"/>
            <a:ext cx="6172200" cy="4873625"/>
          </a:xfrm>
          <a:prstGeom prst="rect">
            <a:avLst/>
          </a:prstGeom>
          <a:noFill/>
          <a:ln>
            <a:noFill/>
          </a:ln>
        </p:spPr>
      </p:sp>
      <p:sp>
        <p:nvSpPr>
          <p:cNvPr id="78" name="Google Shape;78;p6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1600"/>
              <a:buNone/>
              <a:defRPr sz="1600"/>
            </a:lvl1pPr>
            <a:lvl2pPr indent="-228600" lvl="1" marL="914400" rtl="1" algn="r">
              <a:lnSpc>
                <a:spcPct val="90000"/>
              </a:lnSpc>
              <a:spcBef>
                <a:spcPts val="500"/>
              </a:spcBef>
              <a:spcAft>
                <a:spcPts val="0"/>
              </a:spcAft>
              <a:buClr>
                <a:srgbClr val="33FFFF"/>
              </a:buClr>
              <a:buSzPts val="1400"/>
              <a:buNone/>
              <a:defRPr sz="1400"/>
            </a:lvl2pPr>
            <a:lvl3pPr indent="-228600" lvl="2" marL="1371600" rtl="1" algn="r">
              <a:lnSpc>
                <a:spcPct val="90000"/>
              </a:lnSpc>
              <a:spcBef>
                <a:spcPts val="500"/>
              </a:spcBef>
              <a:spcAft>
                <a:spcPts val="0"/>
              </a:spcAft>
              <a:buClr>
                <a:srgbClr val="33FFFF"/>
              </a:buClr>
              <a:buSzPts val="1200"/>
              <a:buNone/>
              <a:defRPr sz="1200"/>
            </a:lvl3pPr>
            <a:lvl4pPr indent="-228600" lvl="3" marL="1828800" rtl="1" algn="r">
              <a:lnSpc>
                <a:spcPct val="90000"/>
              </a:lnSpc>
              <a:spcBef>
                <a:spcPts val="500"/>
              </a:spcBef>
              <a:spcAft>
                <a:spcPts val="0"/>
              </a:spcAft>
              <a:buClr>
                <a:srgbClr val="33FFFF"/>
              </a:buClr>
              <a:buSzPts val="1000"/>
              <a:buNone/>
              <a:defRPr sz="1000"/>
            </a:lvl4pPr>
            <a:lvl5pPr indent="-228600" lvl="4" marL="2286000" rtl="1" algn="r">
              <a:lnSpc>
                <a:spcPct val="90000"/>
              </a:lnSpc>
              <a:spcBef>
                <a:spcPts val="500"/>
              </a:spcBef>
              <a:spcAft>
                <a:spcPts val="0"/>
              </a:spcAft>
              <a:buClr>
                <a:srgbClr val="33FFFF"/>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79" name="Google Shape;79;p66"/>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0" name="Google Shape;80;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1" name="Google Shape;81;p6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82" name="Shape 82"/>
        <p:cNvGrpSpPr/>
        <p:nvPr/>
      </p:nvGrpSpPr>
      <p:grpSpPr>
        <a:xfrm>
          <a:off x="0" y="0"/>
          <a:ext cx="0" cy="0"/>
          <a:chOff x="0" y="0"/>
          <a:chExt cx="0" cy="0"/>
        </a:xfrm>
      </p:grpSpPr>
      <p:sp>
        <p:nvSpPr>
          <p:cNvPr id="83" name="Google Shape;83;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85" name="Google Shape;85;p6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6" name="Google Shape;86;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7" name="Google Shape;87;p6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88" name="Shape 88"/>
        <p:cNvGrpSpPr/>
        <p:nvPr/>
      </p:nvGrpSpPr>
      <p:grpSpPr>
        <a:xfrm>
          <a:off x="0" y="0"/>
          <a:ext cx="0" cy="0"/>
          <a:chOff x="0" y="0"/>
          <a:chExt cx="0" cy="0"/>
        </a:xfrm>
      </p:grpSpPr>
      <p:sp>
        <p:nvSpPr>
          <p:cNvPr id="89" name="Google Shape;89;p6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6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1" name="Google Shape;91;p68"/>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2" name="Google Shape;92;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3" name="Google Shape;93;p6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19" name="Shape 19"/>
        <p:cNvGrpSpPr/>
        <p:nvPr/>
      </p:nvGrpSpPr>
      <p:grpSpPr>
        <a:xfrm>
          <a:off x="0" y="0"/>
          <a:ext cx="0" cy="0"/>
          <a:chOff x="0" y="0"/>
          <a:chExt cx="0" cy="0"/>
        </a:xfrm>
      </p:grpSpPr>
      <p:sp>
        <p:nvSpPr>
          <p:cNvPr id="20" name="Google Shape;20;p5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lt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888888"/>
              </a:buClr>
              <a:buSzPts val="2400"/>
              <a:buNone/>
              <a:defRPr sz="2400">
                <a:solidFill>
                  <a:srgbClr val="888888"/>
                </a:solidFill>
              </a:defRPr>
            </a:lvl1pPr>
            <a:lvl2pPr indent="-228600" lvl="1" marL="914400" rtl="1" algn="r">
              <a:lnSpc>
                <a:spcPct val="90000"/>
              </a:lnSpc>
              <a:spcBef>
                <a:spcPts val="500"/>
              </a:spcBef>
              <a:spcAft>
                <a:spcPts val="0"/>
              </a:spcAft>
              <a:buClr>
                <a:srgbClr val="888888"/>
              </a:buClr>
              <a:buSzPts val="2000"/>
              <a:buNone/>
              <a:defRPr sz="2000">
                <a:solidFill>
                  <a:srgbClr val="888888"/>
                </a:solidFill>
              </a:defRPr>
            </a:lvl2pPr>
            <a:lvl3pPr indent="-228600" lvl="2" marL="1371600" rtl="1" algn="r">
              <a:lnSpc>
                <a:spcPct val="90000"/>
              </a:lnSpc>
              <a:spcBef>
                <a:spcPts val="500"/>
              </a:spcBef>
              <a:spcAft>
                <a:spcPts val="0"/>
              </a:spcAft>
              <a:buClr>
                <a:srgbClr val="888888"/>
              </a:buClr>
              <a:buSzPts val="1800"/>
              <a:buNone/>
              <a:defRPr sz="1800">
                <a:solidFill>
                  <a:srgbClr val="888888"/>
                </a:solidFill>
              </a:defRPr>
            </a:lvl3pPr>
            <a:lvl4pPr indent="-228600" lvl="3" marL="1828800" rtl="1" algn="r">
              <a:lnSpc>
                <a:spcPct val="90000"/>
              </a:lnSpc>
              <a:spcBef>
                <a:spcPts val="500"/>
              </a:spcBef>
              <a:spcAft>
                <a:spcPts val="0"/>
              </a:spcAft>
              <a:buClr>
                <a:srgbClr val="888888"/>
              </a:buClr>
              <a:buSzPts val="1600"/>
              <a:buNone/>
              <a:defRPr sz="1600">
                <a:solidFill>
                  <a:srgbClr val="888888"/>
                </a:solidFill>
              </a:defRPr>
            </a:lvl4pPr>
            <a:lvl5pPr indent="-228600" lvl="4" marL="2286000" rtl="1" algn="r">
              <a:lnSpc>
                <a:spcPct val="90000"/>
              </a:lnSpc>
              <a:spcBef>
                <a:spcPts val="500"/>
              </a:spcBef>
              <a:spcAft>
                <a:spcPts val="0"/>
              </a:spcAft>
              <a:buClr>
                <a:srgbClr val="888888"/>
              </a:buClr>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
        <p:nvSpPr>
          <p:cNvPr id="22" name="Google Shape;22;p5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3" name="Google Shape;23;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4" name="Google Shape;24;p5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 name="Shape 25"/>
        <p:cNvGrpSpPr/>
        <p:nvPr/>
      </p:nvGrpSpPr>
      <p:grpSpPr>
        <a:xfrm>
          <a:off x="0" y="0"/>
          <a:ext cx="0" cy="0"/>
          <a:chOff x="0" y="0"/>
          <a:chExt cx="0" cy="0"/>
        </a:xfrm>
      </p:grpSpPr>
      <p:pic>
        <p:nvPicPr>
          <p:cNvPr id="26" name="Google Shape;26;p58"/>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27" name="Google Shape;27;p58"/>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28" name="Google Shape;28;p58"/>
          <p:cNvPicPr preferRelativeResize="0"/>
          <p:nvPr/>
        </p:nvPicPr>
        <p:blipFill rotWithShape="1">
          <a:blip r:embed="rId3">
            <a:alphaModFix/>
          </a:blip>
          <a:srcRect b="0" l="0" r="0" t="0"/>
          <a:stretch/>
        </p:blipFill>
        <p:spPr>
          <a:xfrm>
            <a:off x="265438" y="5357828"/>
            <a:ext cx="1166198" cy="132647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type="title">
  <p:cSld name="TITLE">
    <p:spTree>
      <p:nvGrpSpPr>
        <p:cNvPr id="29" name="Shape 29"/>
        <p:cNvGrpSpPr/>
        <p:nvPr/>
      </p:nvGrpSpPr>
      <p:grpSpPr>
        <a:xfrm>
          <a:off x="0" y="0"/>
          <a:ext cx="0" cy="0"/>
          <a:chOff x="0" y="0"/>
          <a:chExt cx="0" cy="0"/>
        </a:xfrm>
      </p:grpSpPr>
      <p:sp>
        <p:nvSpPr>
          <p:cNvPr id="30" name="Google Shape;30;p5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rtl="1" algn="ctr">
              <a:lnSpc>
                <a:spcPct val="90000"/>
              </a:lnSpc>
              <a:spcBef>
                <a:spcPts val="0"/>
              </a:spcBef>
              <a:spcAft>
                <a:spcPts val="0"/>
              </a:spcAft>
              <a:buClr>
                <a:schemeClr val="lt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rtl="1" algn="ctr">
              <a:lnSpc>
                <a:spcPct val="90000"/>
              </a:lnSpc>
              <a:spcBef>
                <a:spcPts val="1000"/>
              </a:spcBef>
              <a:spcAft>
                <a:spcPts val="0"/>
              </a:spcAft>
              <a:buClr>
                <a:srgbClr val="33FFFF"/>
              </a:buClr>
              <a:buSzPts val="2400"/>
              <a:buNone/>
              <a:defRPr sz="2400"/>
            </a:lvl1pPr>
            <a:lvl2pPr lvl="1" rtl="1" algn="ctr">
              <a:lnSpc>
                <a:spcPct val="90000"/>
              </a:lnSpc>
              <a:spcBef>
                <a:spcPts val="500"/>
              </a:spcBef>
              <a:spcAft>
                <a:spcPts val="0"/>
              </a:spcAft>
              <a:buClr>
                <a:srgbClr val="33FFFF"/>
              </a:buClr>
              <a:buSzPts val="2000"/>
              <a:buNone/>
              <a:defRPr sz="2000"/>
            </a:lvl2pPr>
            <a:lvl3pPr lvl="2" rtl="1" algn="ctr">
              <a:lnSpc>
                <a:spcPct val="90000"/>
              </a:lnSpc>
              <a:spcBef>
                <a:spcPts val="500"/>
              </a:spcBef>
              <a:spcAft>
                <a:spcPts val="0"/>
              </a:spcAft>
              <a:buClr>
                <a:srgbClr val="33FFFF"/>
              </a:buClr>
              <a:buSzPts val="1800"/>
              <a:buNone/>
              <a:defRPr sz="1800"/>
            </a:lvl3pPr>
            <a:lvl4pPr lvl="3" rtl="1" algn="ctr">
              <a:lnSpc>
                <a:spcPct val="90000"/>
              </a:lnSpc>
              <a:spcBef>
                <a:spcPts val="500"/>
              </a:spcBef>
              <a:spcAft>
                <a:spcPts val="0"/>
              </a:spcAft>
              <a:buClr>
                <a:srgbClr val="33FFFF"/>
              </a:buClr>
              <a:buSzPts val="1600"/>
              <a:buNone/>
              <a:defRPr sz="1600"/>
            </a:lvl4pPr>
            <a:lvl5pPr lvl="4" rtl="1" algn="ctr">
              <a:lnSpc>
                <a:spcPct val="90000"/>
              </a:lnSpc>
              <a:spcBef>
                <a:spcPts val="500"/>
              </a:spcBef>
              <a:spcAft>
                <a:spcPts val="0"/>
              </a:spcAft>
              <a:buClr>
                <a:srgbClr val="33FFFF"/>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32" name="Google Shape;32;p59"/>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3" name="Google Shape;33;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4" name="Google Shape;34;p5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35" name="Shape 35"/>
        <p:cNvGrpSpPr/>
        <p:nvPr/>
      </p:nvGrpSpPr>
      <p:grpSpPr>
        <a:xfrm>
          <a:off x="0" y="0"/>
          <a:ext cx="0" cy="0"/>
          <a:chOff x="0" y="0"/>
          <a:chExt cx="0" cy="0"/>
        </a:xfrm>
      </p:grpSpPr>
      <p:pic>
        <p:nvPicPr>
          <p:cNvPr id="36" name="Google Shape;36;p60"/>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37" name="Google Shape;37;p60"/>
          <p:cNvPicPr preferRelativeResize="0"/>
          <p:nvPr/>
        </p:nvPicPr>
        <p:blipFill rotWithShape="1">
          <a:blip r:embed="rId3">
            <a:alphaModFix/>
          </a:blip>
          <a:srcRect b="0" l="0" r="0" t="0"/>
          <a:stretch/>
        </p:blipFill>
        <p:spPr>
          <a:xfrm>
            <a:off x="265438" y="5357828"/>
            <a:ext cx="1166198" cy="1326478"/>
          </a:xfrm>
          <a:prstGeom prst="rect">
            <a:avLst/>
          </a:prstGeom>
          <a:noFill/>
          <a:ln>
            <a:noFill/>
          </a:ln>
        </p:spPr>
      </p:pic>
      <p:sp>
        <p:nvSpPr>
          <p:cNvPr id="38" name="Google Shape;38;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4800"/>
              <a:buFont typeface="Quattrocento Sans"/>
              <a:buNone/>
              <a:defRPr sz="48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57200" lvl="0" marL="457200" rtl="1" algn="r">
              <a:lnSpc>
                <a:spcPct val="90000"/>
              </a:lnSpc>
              <a:spcBef>
                <a:spcPts val="1000"/>
              </a:spcBef>
              <a:spcAft>
                <a:spcPts val="0"/>
              </a:spcAft>
              <a:buClr>
                <a:srgbClr val="33FFFF"/>
              </a:buClr>
              <a:buSzPts val="3600"/>
              <a:buChar char="•"/>
              <a:defRPr sz="3600">
                <a:solidFill>
                  <a:srgbClr val="33FFFF"/>
                </a:solidFill>
                <a:latin typeface="Quattrocento Sans"/>
                <a:ea typeface="Quattrocento Sans"/>
                <a:cs typeface="Quattrocento Sans"/>
                <a:sym typeface="Quattrocento Sans"/>
              </a:defRPr>
            </a:lvl1pPr>
            <a:lvl2pPr indent="-381000" lvl="1" marL="914400" rtl="1" algn="r">
              <a:lnSpc>
                <a:spcPct val="90000"/>
              </a:lnSpc>
              <a:spcBef>
                <a:spcPts val="500"/>
              </a:spcBef>
              <a:spcAft>
                <a:spcPts val="0"/>
              </a:spcAft>
              <a:buClr>
                <a:srgbClr val="33FFFF"/>
              </a:buClr>
              <a:buSzPts val="2400"/>
              <a:buChar char="•"/>
              <a:defRPr>
                <a:solidFill>
                  <a:srgbClr val="33FFFF"/>
                </a:solidFill>
              </a:defRPr>
            </a:lvl2pPr>
            <a:lvl3pPr indent="-381000" lvl="2" marL="1371600" rtl="1" algn="r">
              <a:lnSpc>
                <a:spcPct val="90000"/>
              </a:lnSpc>
              <a:spcBef>
                <a:spcPts val="500"/>
              </a:spcBef>
              <a:spcAft>
                <a:spcPts val="0"/>
              </a:spcAft>
              <a:buClr>
                <a:srgbClr val="33FFFF"/>
              </a:buClr>
              <a:buSzPts val="2400"/>
              <a:buChar char="•"/>
              <a:defRPr>
                <a:solidFill>
                  <a:srgbClr val="33FFFF"/>
                </a:solidFill>
              </a:defRPr>
            </a:lvl3pPr>
            <a:lvl4pPr indent="-381000" lvl="3" marL="1828800" rtl="1" algn="r">
              <a:lnSpc>
                <a:spcPct val="90000"/>
              </a:lnSpc>
              <a:spcBef>
                <a:spcPts val="500"/>
              </a:spcBef>
              <a:spcAft>
                <a:spcPts val="0"/>
              </a:spcAft>
              <a:buClr>
                <a:srgbClr val="33FFFF"/>
              </a:buClr>
              <a:buSzPts val="2400"/>
              <a:buChar char="•"/>
              <a:defRPr>
                <a:solidFill>
                  <a:srgbClr val="33FFFF"/>
                </a:solidFill>
              </a:defRPr>
            </a:lvl4pPr>
            <a:lvl5pPr indent="-381000" lvl="4" marL="2286000" rtl="1" algn="r">
              <a:lnSpc>
                <a:spcPct val="90000"/>
              </a:lnSpc>
              <a:spcBef>
                <a:spcPts val="500"/>
              </a:spcBef>
              <a:spcAft>
                <a:spcPts val="0"/>
              </a:spcAft>
              <a:buClr>
                <a:srgbClr val="33FFFF"/>
              </a:buClr>
              <a:buSzPts val="2400"/>
              <a:buChar char="•"/>
              <a:defRPr>
                <a:solidFill>
                  <a:srgbClr val="33FFFF"/>
                </a:solidFill>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0" name="Google Shape;40;p60"/>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1" name="Google Shape;41;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2" name="Google Shape;42;p6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43" name="Shape 43"/>
        <p:cNvGrpSpPr/>
        <p:nvPr/>
      </p:nvGrpSpPr>
      <p:grpSpPr>
        <a:xfrm>
          <a:off x="0" y="0"/>
          <a:ext cx="0" cy="0"/>
          <a:chOff x="0" y="0"/>
          <a:chExt cx="0" cy="0"/>
        </a:xfrm>
      </p:grpSpPr>
      <p:sp>
        <p:nvSpPr>
          <p:cNvPr id="44" name="Google Shape;44;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6" name="Google Shape;46;p6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7" name="Google Shape;47;p6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8" name="Google Shape;48;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9" name="Google Shape;49;p6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50" name="Shape 50"/>
        <p:cNvGrpSpPr/>
        <p:nvPr/>
      </p:nvGrpSpPr>
      <p:grpSpPr>
        <a:xfrm>
          <a:off x="0" y="0"/>
          <a:ext cx="0" cy="0"/>
          <a:chOff x="0" y="0"/>
          <a:chExt cx="0" cy="0"/>
        </a:xfrm>
      </p:grpSpPr>
      <p:sp>
        <p:nvSpPr>
          <p:cNvPr id="51" name="Google Shape;51;p6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2400"/>
              <a:buNone/>
              <a:defRPr b="1" sz="2400"/>
            </a:lvl1pPr>
            <a:lvl2pPr indent="-228600" lvl="1" marL="914400" rtl="1" algn="r">
              <a:lnSpc>
                <a:spcPct val="90000"/>
              </a:lnSpc>
              <a:spcBef>
                <a:spcPts val="500"/>
              </a:spcBef>
              <a:spcAft>
                <a:spcPts val="0"/>
              </a:spcAft>
              <a:buClr>
                <a:srgbClr val="33FFFF"/>
              </a:buClr>
              <a:buSzPts val="2000"/>
              <a:buNone/>
              <a:defRPr b="1" sz="2000"/>
            </a:lvl2pPr>
            <a:lvl3pPr indent="-228600" lvl="2" marL="1371600" rtl="1" algn="r">
              <a:lnSpc>
                <a:spcPct val="90000"/>
              </a:lnSpc>
              <a:spcBef>
                <a:spcPts val="500"/>
              </a:spcBef>
              <a:spcAft>
                <a:spcPts val="0"/>
              </a:spcAft>
              <a:buClr>
                <a:srgbClr val="33FFFF"/>
              </a:buClr>
              <a:buSzPts val="1800"/>
              <a:buNone/>
              <a:defRPr b="1" sz="1800"/>
            </a:lvl3pPr>
            <a:lvl4pPr indent="-228600" lvl="3" marL="1828800" rtl="1" algn="r">
              <a:lnSpc>
                <a:spcPct val="90000"/>
              </a:lnSpc>
              <a:spcBef>
                <a:spcPts val="500"/>
              </a:spcBef>
              <a:spcAft>
                <a:spcPts val="0"/>
              </a:spcAft>
              <a:buClr>
                <a:srgbClr val="33FFFF"/>
              </a:buClr>
              <a:buSzPts val="1600"/>
              <a:buNone/>
              <a:defRPr b="1" sz="1600"/>
            </a:lvl4pPr>
            <a:lvl5pPr indent="-228600" lvl="4" marL="2286000" rtl="1" algn="r">
              <a:lnSpc>
                <a:spcPct val="90000"/>
              </a:lnSpc>
              <a:spcBef>
                <a:spcPts val="500"/>
              </a:spcBef>
              <a:spcAft>
                <a:spcPts val="0"/>
              </a:spcAft>
              <a:buClr>
                <a:srgbClr val="33FFFF"/>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53" name="Google Shape;53;p6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54" name="Google Shape;54;p6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rgbClr val="33FFFF"/>
              </a:buClr>
              <a:buSzPts val="2400"/>
              <a:buNone/>
              <a:defRPr b="1" sz="2400"/>
            </a:lvl1pPr>
            <a:lvl2pPr indent="-228600" lvl="1" marL="914400" rtl="1" algn="r">
              <a:lnSpc>
                <a:spcPct val="90000"/>
              </a:lnSpc>
              <a:spcBef>
                <a:spcPts val="500"/>
              </a:spcBef>
              <a:spcAft>
                <a:spcPts val="0"/>
              </a:spcAft>
              <a:buClr>
                <a:srgbClr val="33FFFF"/>
              </a:buClr>
              <a:buSzPts val="2000"/>
              <a:buNone/>
              <a:defRPr b="1" sz="2000"/>
            </a:lvl2pPr>
            <a:lvl3pPr indent="-228600" lvl="2" marL="1371600" rtl="1" algn="r">
              <a:lnSpc>
                <a:spcPct val="90000"/>
              </a:lnSpc>
              <a:spcBef>
                <a:spcPts val="500"/>
              </a:spcBef>
              <a:spcAft>
                <a:spcPts val="0"/>
              </a:spcAft>
              <a:buClr>
                <a:srgbClr val="33FFFF"/>
              </a:buClr>
              <a:buSzPts val="1800"/>
              <a:buNone/>
              <a:defRPr b="1" sz="1800"/>
            </a:lvl3pPr>
            <a:lvl4pPr indent="-228600" lvl="3" marL="1828800" rtl="1" algn="r">
              <a:lnSpc>
                <a:spcPct val="90000"/>
              </a:lnSpc>
              <a:spcBef>
                <a:spcPts val="500"/>
              </a:spcBef>
              <a:spcAft>
                <a:spcPts val="0"/>
              </a:spcAft>
              <a:buClr>
                <a:srgbClr val="33FFFF"/>
              </a:buClr>
              <a:buSzPts val="1600"/>
              <a:buNone/>
              <a:defRPr b="1" sz="1600"/>
            </a:lvl4pPr>
            <a:lvl5pPr indent="-228600" lvl="4" marL="2286000" rtl="1" algn="r">
              <a:lnSpc>
                <a:spcPct val="90000"/>
              </a:lnSpc>
              <a:spcBef>
                <a:spcPts val="500"/>
              </a:spcBef>
              <a:spcAft>
                <a:spcPts val="0"/>
              </a:spcAft>
              <a:buClr>
                <a:srgbClr val="33FFFF"/>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55" name="Google Shape;55;p6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rgbClr val="33FFFF"/>
              </a:buClr>
              <a:buSzPts val="1800"/>
              <a:buChar char="•"/>
              <a:defRPr/>
            </a:lvl1pPr>
            <a:lvl2pPr indent="-342900" lvl="1" marL="914400" rtl="1" algn="r">
              <a:lnSpc>
                <a:spcPct val="90000"/>
              </a:lnSpc>
              <a:spcBef>
                <a:spcPts val="500"/>
              </a:spcBef>
              <a:spcAft>
                <a:spcPts val="0"/>
              </a:spcAft>
              <a:buClr>
                <a:srgbClr val="33FFFF"/>
              </a:buClr>
              <a:buSzPts val="1800"/>
              <a:buChar char="•"/>
              <a:defRPr/>
            </a:lvl2pPr>
            <a:lvl3pPr indent="-342900" lvl="2" marL="1371600" rtl="1" algn="r">
              <a:lnSpc>
                <a:spcPct val="90000"/>
              </a:lnSpc>
              <a:spcBef>
                <a:spcPts val="500"/>
              </a:spcBef>
              <a:spcAft>
                <a:spcPts val="0"/>
              </a:spcAft>
              <a:buClr>
                <a:srgbClr val="33FFFF"/>
              </a:buClr>
              <a:buSzPts val="1800"/>
              <a:buChar char="•"/>
              <a:defRPr/>
            </a:lvl3pPr>
            <a:lvl4pPr indent="-342900" lvl="3" marL="1828800" rtl="1" algn="r">
              <a:lnSpc>
                <a:spcPct val="90000"/>
              </a:lnSpc>
              <a:spcBef>
                <a:spcPts val="500"/>
              </a:spcBef>
              <a:spcAft>
                <a:spcPts val="0"/>
              </a:spcAft>
              <a:buClr>
                <a:srgbClr val="33FFFF"/>
              </a:buClr>
              <a:buSzPts val="1800"/>
              <a:buChar char="•"/>
              <a:defRPr/>
            </a:lvl4pPr>
            <a:lvl5pPr indent="-342900" lvl="4" marL="2286000" rtl="1" algn="r">
              <a:lnSpc>
                <a:spcPct val="90000"/>
              </a:lnSpc>
              <a:spcBef>
                <a:spcPts val="500"/>
              </a:spcBef>
              <a:spcAft>
                <a:spcPts val="0"/>
              </a:spcAft>
              <a:buClr>
                <a:srgbClr val="33FFFF"/>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56" name="Google Shape;56;p6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7" name="Google Shape;57;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8" name="Google Shape;58;p6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59" name="Shape 59"/>
        <p:cNvGrpSpPr/>
        <p:nvPr/>
      </p:nvGrpSpPr>
      <p:grpSpPr>
        <a:xfrm>
          <a:off x="0" y="0"/>
          <a:ext cx="0" cy="0"/>
          <a:chOff x="0" y="0"/>
          <a:chExt cx="0" cy="0"/>
        </a:xfrm>
      </p:grpSpPr>
      <p:sp>
        <p:nvSpPr>
          <p:cNvPr id="60" name="Google Shape;60;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2" name="Google Shape;62;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3" name="Google Shape;63;p6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64" name="Shape 64"/>
        <p:cNvGrpSpPr/>
        <p:nvPr/>
      </p:nvGrpSpPr>
      <p:grpSpPr>
        <a:xfrm>
          <a:off x="0" y="0"/>
          <a:ext cx="0" cy="0"/>
          <a:chOff x="0" y="0"/>
          <a:chExt cx="0" cy="0"/>
        </a:xfrm>
      </p:grpSpPr>
      <p:sp>
        <p:nvSpPr>
          <p:cNvPr id="65" name="Google Shape;65;p6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6" name="Google Shape;66;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7" name="Google Shape;67;p6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55"/>
          <p:cNvPicPr preferRelativeResize="0"/>
          <p:nvPr/>
        </p:nvPicPr>
        <p:blipFill rotWithShape="1">
          <a:blip r:embed="rId1">
            <a:alphaModFix/>
          </a:blip>
          <a:srcRect b="0" l="0" r="0" t="0"/>
          <a:stretch/>
        </p:blipFill>
        <p:spPr>
          <a:xfrm>
            <a:off x="0" y="-19050"/>
            <a:ext cx="12192000" cy="6877050"/>
          </a:xfrm>
          <a:prstGeom prst="rect">
            <a:avLst/>
          </a:prstGeom>
          <a:noFill/>
          <a:ln>
            <a:noFill/>
          </a:ln>
        </p:spPr>
      </p:pic>
      <p:sp>
        <p:nvSpPr>
          <p:cNvPr id="11" name="Google Shape;11;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1" algn="r">
              <a:lnSpc>
                <a:spcPct val="90000"/>
              </a:lnSpc>
              <a:spcBef>
                <a:spcPts val="0"/>
              </a:spcBef>
              <a:spcAft>
                <a:spcPts val="0"/>
              </a:spcAft>
              <a:buClr>
                <a:schemeClr val="lt1"/>
              </a:buClr>
              <a:buSzPts val="4800"/>
              <a:buFont typeface="Quattrocento Sans"/>
              <a:buNone/>
              <a:defRPr b="0" i="0" sz="4800" u="none" cap="none" strike="noStrike">
                <a:solidFill>
                  <a:schemeClr val="lt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57200" lvl="0" marL="457200" marR="0" rtl="1" algn="r">
              <a:lnSpc>
                <a:spcPct val="90000"/>
              </a:lnSpc>
              <a:spcBef>
                <a:spcPts val="1000"/>
              </a:spcBef>
              <a:spcAft>
                <a:spcPts val="0"/>
              </a:spcAft>
              <a:buClr>
                <a:srgbClr val="33FFFF"/>
              </a:buClr>
              <a:buSzPts val="3600"/>
              <a:buFont typeface="Arial"/>
              <a:buChar char="•"/>
              <a:defRPr b="0" i="0" sz="3600" u="none" cap="none" strike="noStrike">
                <a:solidFill>
                  <a:srgbClr val="33FFFF"/>
                </a:solidFill>
                <a:latin typeface="Quattrocento Sans"/>
                <a:ea typeface="Quattrocento Sans"/>
                <a:cs typeface="Quattrocento Sans"/>
                <a:sym typeface="Quattrocento Sans"/>
              </a:defRPr>
            </a:lvl1pPr>
            <a:lvl2pPr indent="-381000" lvl="1" marL="9144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2pPr>
            <a:lvl3pPr indent="-381000" lvl="2" marL="13716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3pPr>
            <a:lvl4pPr indent="-381000" lvl="3" marL="18288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4pPr>
            <a:lvl5pPr indent="-381000" lvl="4" marL="2286000" marR="0" rtl="1" algn="r">
              <a:lnSpc>
                <a:spcPct val="90000"/>
              </a:lnSpc>
              <a:spcBef>
                <a:spcPts val="500"/>
              </a:spcBef>
              <a:spcAft>
                <a:spcPts val="0"/>
              </a:spcAft>
              <a:buClr>
                <a:srgbClr val="33FFFF"/>
              </a:buClr>
              <a:buSzPts val="2400"/>
              <a:buFont typeface="Arial"/>
              <a:buChar char="•"/>
              <a:defRPr b="0" i="0" sz="2400" u="none" cap="none" strike="noStrike">
                <a:solidFill>
                  <a:srgbClr val="33FFFF"/>
                </a:solidFill>
                <a:latin typeface="Calibri"/>
                <a:ea typeface="Calibri"/>
                <a:cs typeface="Calibri"/>
                <a:sym typeface="Calibri"/>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55"/>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5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jpg"/><Relationship Id="rId4" Type="http://schemas.openxmlformats.org/officeDocument/2006/relationships/image" Target="../media/image22.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jp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26.png"/><Relationship Id="rId5" Type="http://schemas.openxmlformats.org/officeDocument/2006/relationships/image" Target="../media/image24.png"/><Relationship Id="rId6"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jp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jp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jp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jp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jpg"/><Relationship Id="rId4" Type="http://schemas.openxmlformats.org/officeDocument/2006/relationships/image" Target="../media/image28.png"/><Relationship Id="rId5"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jp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jp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jp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hyperlink" Target="http://en.wikipedia.org/wiki/Revision_contro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jp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jp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jp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jp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jp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jp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jpg"/><Relationship Id="rId4" Type="http://schemas.openxmlformats.org/officeDocument/2006/relationships/hyperlink" Target="https://docs.github.com/en/authentication/connecting-to-github-with-ssh/about-ssh" TargetMode="External"/><Relationship Id="rId5" Type="http://schemas.openxmlformats.org/officeDocument/2006/relationships/image" Target="../media/image14.png"/><Relationship Id="rId6"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2.jp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hyperlink" Target="https://github.com/torvalds/linux"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jp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jp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2.jp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2.jpg"/><Relationship Id="rId4" Type="http://schemas.openxmlformats.org/officeDocument/2006/relationships/image" Target="../media/image44.png"/><Relationship Id="rId5"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2.jpg"/><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2.jpg"/><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2.jpg"/><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2.jpg"/><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2.jpg"/><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2.jpg"/><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2.jpg"/><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2.jp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2.jpg"/><Relationship Id="rId4" Type="http://schemas.openxmlformats.org/officeDocument/2006/relationships/image" Target="../media/image5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nvSpPr>
        <p:spPr>
          <a:xfrm>
            <a:off x="838200" y="365125"/>
            <a:ext cx="10515600" cy="1369200"/>
          </a:xfrm>
          <a:prstGeom prst="rect">
            <a:avLst/>
          </a:prstGeom>
          <a:noFill/>
          <a:ln>
            <a:noFill/>
          </a:ln>
        </p:spPr>
        <p:txBody>
          <a:bodyPr anchorCtr="0" anchor="t" bIns="45700" lIns="91425" spcFirstLastPara="1" rIns="91425" wrap="square" tIns="45700">
            <a:noAutofit/>
          </a:bodyPr>
          <a:lstStyle/>
          <a:p>
            <a:pPr indent="0" lvl="0" marL="0" marR="0" rtl="1" algn="r">
              <a:lnSpc>
                <a:spcPct val="90000"/>
              </a:lnSpc>
              <a:spcBef>
                <a:spcPts val="0"/>
              </a:spcBef>
              <a:spcAft>
                <a:spcPts val="0"/>
              </a:spcAft>
              <a:buClr>
                <a:schemeClr val="lt1"/>
              </a:buClr>
              <a:buSzPts val="4800"/>
              <a:buFont typeface="Quattrocento Sans"/>
              <a:buNone/>
            </a:pPr>
            <a:r>
              <a:t/>
            </a:r>
            <a:endParaRPr b="0" i="0" sz="4800" u="none" cap="none" strike="noStrike">
              <a:solidFill>
                <a:schemeClr val="lt1"/>
              </a:solidFill>
              <a:latin typeface="Quattrocento Sans"/>
              <a:ea typeface="Quattrocento Sans"/>
              <a:cs typeface="Quattrocento Sans"/>
              <a:sym typeface="Quattrocento Sans"/>
            </a:endParaRPr>
          </a:p>
        </p:txBody>
      </p:sp>
      <p:sp>
        <p:nvSpPr>
          <p:cNvPr id="99" name="Google Shape;99;p1"/>
          <p:cNvSpPr txBox="1"/>
          <p:nvPr/>
        </p:nvSpPr>
        <p:spPr>
          <a:xfrm>
            <a:off x="1379872" y="1027477"/>
            <a:ext cx="9738900" cy="1015800"/>
          </a:xfrm>
          <a:prstGeom prst="rect">
            <a:avLst/>
          </a:prstGeom>
          <a:noFill/>
          <a:ln>
            <a:noFill/>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0000"/>
              </a:buClr>
              <a:buSzPts val="6000"/>
              <a:buFont typeface="Arial"/>
              <a:buNone/>
            </a:pPr>
            <a:r>
              <a:rPr b="0" i="0" lang="en-US" sz="6000" u="none" cap="none" strike="noStrike">
                <a:solidFill>
                  <a:schemeClr val="lt1"/>
                </a:solidFill>
                <a:latin typeface="Quattrocento Sans"/>
                <a:ea typeface="Quattrocento Sans"/>
                <a:cs typeface="Quattrocento Sans"/>
                <a:sym typeface="Quattrocento Sans"/>
              </a:rPr>
              <a:t>מסלול  DevOps Engineer</a:t>
            </a:r>
            <a:endParaRPr b="0" i="0" sz="6000" u="none" cap="none" strike="noStrike">
              <a:solidFill>
                <a:schemeClr val="lt1"/>
              </a:solidFill>
              <a:latin typeface="Quattrocento Sans"/>
              <a:ea typeface="Quattrocento Sans"/>
              <a:cs typeface="Quattrocento Sans"/>
              <a:sym typeface="Quattrocento Sans"/>
            </a:endParaRPr>
          </a:p>
        </p:txBody>
      </p:sp>
      <p:sp>
        <p:nvSpPr>
          <p:cNvPr id="100" name="Google Shape;100;p1"/>
          <p:cNvSpPr txBox="1"/>
          <p:nvPr/>
        </p:nvSpPr>
        <p:spPr>
          <a:xfrm>
            <a:off x="3122400" y="2087488"/>
            <a:ext cx="5947200" cy="646500"/>
          </a:xfrm>
          <a:prstGeom prst="rect">
            <a:avLst/>
          </a:prstGeom>
          <a:noFill/>
          <a:ln>
            <a:noFill/>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Quattrocento Sans"/>
                <a:ea typeface="Quattrocento Sans"/>
                <a:cs typeface="Quattrocento Sans"/>
                <a:sym typeface="Quattrocento Sans"/>
              </a:rPr>
              <a:t>קמפוס ת"א    </a:t>
            </a:r>
            <a:r>
              <a:rPr lang="en-US" sz="3600">
                <a:solidFill>
                  <a:schemeClr val="lt1"/>
                </a:solidFill>
                <a:latin typeface="Quattrocento Sans"/>
                <a:ea typeface="Quattrocento Sans"/>
                <a:cs typeface="Quattrocento Sans"/>
                <a:sym typeface="Quattrocento Sans"/>
              </a:rPr>
              <a:t>נובמבר</a:t>
            </a:r>
            <a:r>
              <a:rPr b="0" i="0" lang="en-US" sz="3600" u="none" cap="none" strike="noStrike">
                <a:solidFill>
                  <a:schemeClr val="lt1"/>
                </a:solidFill>
                <a:latin typeface="Quattrocento Sans"/>
                <a:ea typeface="Quattrocento Sans"/>
                <a:cs typeface="Quattrocento Sans"/>
                <a:sym typeface="Quattrocento Sans"/>
              </a:rPr>
              <a:t> 202</a:t>
            </a:r>
            <a:r>
              <a:rPr lang="en-US" sz="3600">
                <a:solidFill>
                  <a:schemeClr val="lt1"/>
                </a:solidFill>
                <a:latin typeface="Quattrocento Sans"/>
                <a:ea typeface="Quattrocento Sans"/>
                <a:cs typeface="Quattrocento Sans"/>
                <a:sym typeface="Quattrocento Sans"/>
              </a:rPr>
              <a:t>3</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6003599" y="2315336"/>
            <a:ext cx="184800" cy="1908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
          <p:cNvSpPr/>
          <p:nvPr/>
        </p:nvSpPr>
        <p:spPr>
          <a:xfrm>
            <a:off x="8677279" y="2315338"/>
            <a:ext cx="184800" cy="1908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1"/>
          <p:cNvSpPr/>
          <p:nvPr/>
        </p:nvSpPr>
        <p:spPr>
          <a:xfrm>
            <a:off x="3329933" y="2315327"/>
            <a:ext cx="184800" cy="190800"/>
          </a:xfrm>
          <a:prstGeom prst="ellipse">
            <a:avLst/>
          </a:prstGeom>
          <a:solidFill>
            <a:srgbClr val="33FFFF"/>
          </a:solidFill>
          <a:ln cap="flat" cmpd="sng" w="12700">
            <a:solidFill>
              <a:srgbClr val="33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1"/>
          <p:cNvSpPr txBox="1"/>
          <p:nvPr/>
        </p:nvSpPr>
        <p:spPr>
          <a:xfrm>
            <a:off x="3882477" y="2778324"/>
            <a:ext cx="4570800" cy="646500"/>
          </a:xfrm>
          <a:prstGeom prst="rect">
            <a:avLst/>
          </a:prstGeom>
          <a:noFill/>
          <a:ln>
            <a:noFill/>
          </a:ln>
        </p:spPr>
        <p:txBody>
          <a:bodyPr anchorCtr="0" anchor="ctr" bIns="45700" lIns="91425" spcFirstLastPara="1" rIns="91425" wrap="square" tIns="45700">
            <a:spAutoFit/>
          </a:bodyPr>
          <a:lstStyle/>
          <a:p>
            <a:pPr indent="0" lvl="0" marL="0" marR="0" rtl="1" algn="r">
              <a:lnSpc>
                <a:spcPct val="100000"/>
              </a:lnSpc>
              <a:spcBef>
                <a:spcPts val="0"/>
              </a:spcBef>
              <a:spcAft>
                <a:spcPts val="0"/>
              </a:spcAft>
              <a:buClr>
                <a:srgbClr val="000000"/>
              </a:buClr>
              <a:buSzPts val="3600"/>
              <a:buFont typeface="Arial"/>
              <a:buNone/>
            </a:pPr>
            <a:r>
              <a:rPr b="0" i="0" lang="en-US" sz="3600" u="none" cap="none" strike="noStrike">
                <a:solidFill>
                  <a:srgbClr val="33FFFF"/>
                </a:solidFill>
                <a:latin typeface="Quattrocento Sans"/>
                <a:ea typeface="Quattrocento Sans"/>
                <a:cs typeface="Quattrocento Sans"/>
                <a:sym typeface="Quattrocento Sans"/>
              </a:rPr>
              <a:t>שם המרצה: רון חדד</a:t>
            </a:r>
            <a:endParaRPr b="0" i="0" sz="3600" u="none" cap="none" strike="noStrike">
              <a:solidFill>
                <a:srgbClr val="33FFFF"/>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0"/>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161" name="Google Shape;161;p10"/>
          <p:cNvSpPr txBox="1"/>
          <p:nvPr/>
        </p:nvSpPr>
        <p:spPr>
          <a:xfrm>
            <a:off x="717190" y="61766"/>
            <a:ext cx="10305600" cy="337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Create a repo locally</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git init myrepo</a:t>
            </a:r>
            <a:r>
              <a:rPr b="0" i="0" lang="en-US" sz="2400" u="none" cap="none" strike="noStrike">
                <a:solidFill>
                  <a:srgbClr val="000000"/>
                </a:solidFill>
                <a:latin typeface="Quattrocento Sans"/>
                <a:ea typeface="Quattrocento Sans"/>
                <a:cs typeface="Quattrocento Sans"/>
                <a:sym typeface="Quattrocento Sans"/>
              </a:rPr>
              <a:t> command creates a new clean repo locally.</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The repository is located in myrepo/.git</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sng" cap="none" strike="noStrike">
                <a:solidFill>
                  <a:srgbClr val="000000"/>
                </a:solidFill>
                <a:latin typeface="Quattrocento Sans"/>
                <a:ea typeface="Quattrocento Sans"/>
                <a:cs typeface="Quattrocento Sans"/>
                <a:sym typeface="Quattrocento Sans"/>
              </a:rPr>
              <a:t>Note:</a:t>
            </a:r>
            <a:r>
              <a:rPr b="0" i="0" lang="en-US" sz="2400" u="none" cap="none" strike="noStrike">
                <a:solidFill>
                  <a:srgbClr val="000000"/>
                </a:solidFill>
                <a:latin typeface="Quattrocento Sans"/>
                <a:ea typeface="Quattrocento Sans"/>
                <a:cs typeface="Quattrocento Sans"/>
                <a:sym typeface="Quattrocento Sans"/>
              </a:rPr>
              <a:t> The .git/ directory contains your whole history, do not delete it </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Create a new file in myrepo folder, and commit it by:</a:t>
            </a:r>
            <a:endParaRPr b="0" i="0" sz="2400" u="none" cap="none" strike="noStrike">
              <a:solidFill>
                <a:srgbClr val="000000"/>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Quattrocento Sans"/>
                <a:ea typeface="Quattrocento Sans"/>
                <a:cs typeface="Quattrocento Sans"/>
                <a:sym typeface="Quattrocento Sans"/>
              </a:rPr>
              <a:t>git add hello</a:t>
            </a:r>
            <a:endParaRPr b="1" i="0" sz="2400" u="none" cap="none" strike="noStrike">
              <a:solidFill>
                <a:srgbClr val="000000"/>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Quattrocento Sans"/>
                <a:ea typeface="Quattrocento Sans"/>
                <a:cs typeface="Quattrocento Sans"/>
                <a:sym typeface="Quattrocento Sans"/>
              </a:rPr>
              <a:t>git commit -m “add hello”</a:t>
            </a:r>
            <a:endParaRPr b="0" i="0" sz="2400" u="none" cap="none" strike="noStrike">
              <a:solidFill>
                <a:srgbClr val="000000"/>
              </a:solidFill>
              <a:latin typeface="Quattrocento Sans"/>
              <a:ea typeface="Quattrocento Sans"/>
              <a:cs typeface="Quattrocento Sans"/>
              <a:sym typeface="Quattrocento Sans"/>
            </a:endParaRPr>
          </a:p>
        </p:txBody>
      </p:sp>
      <p:pic>
        <p:nvPicPr>
          <p:cNvPr id="162" name="Google Shape;162;p10"/>
          <p:cNvPicPr preferRelativeResize="0"/>
          <p:nvPr/>
        </p:nvPicPr>
        <p:blipFill rotWithShape="1">
          <a:blip r:embed="rId4">
            <a:alphaModFix/>
          </a:blip>
          <a:srcRect b="0" l="0" r="0" t="0"/>
          <a:stretch/>
        </p:blipFill>
        <p:spPr>
          <a:xfrm>
            <a:off x="2555375" y="3432575"/>
            <a:ext cx="6915150" cy="1752600"/>
          </a:xfrm>
          <a:prstGeom prst="rect">
            <a:avLst/>
          </a:prstGeom>
          <a:noFill/>
          <a:ln>
            <a:noFill/>
          </a:ln>
        </p:spPr>
      </p:pic>
      <p:pic>
        <p:nvPicPr>
          <p:cNvPr id="163" name="Google Shape;163;p10"/>
          <p:cNvPicPr preferRelativeResize="0"/>
          <p:nvPr/>
        </p:nvPicPr>
        <p:blipFill rotWithShape="1">
          <a:blip r:embed="rId5">
            <a:alphaModFix/>
          </a:blip>
          <a:srcRect b="0" l="0" r="0" t="0"/>
          <a:stretch/>
        </p:blipFill>
        <p:spPr>
          <a:xfrm>
            <a:off x="2564900" y="5185925"/>
            <a:ext cx="6896100" cy="1524000"/>
          </a:xfrm>
          <a:prstGeom prst="rect">
            <a:avLst/>
          </a:prstGeom>
          <a:noFill/>
          <a:ln>
            <a:noFill/>
          </a:ln>
        </p:spPr>
      </p:pic>
      <p:pic>
        <p:nvPicPr>
          <p:cNvPr descr="×ª××¦××ª ×ª××× × ×¢×××¨ âªtoolsâ¬â" id="164" name="Google Shape;164;p10"/>
          <p:cNvPicPr preferRelativeResize="0"/>
          <p:nvPr/>
        </p:nvPicPr>
        <p:blipFill rotWithShape="1">
          <a:blip r:embed="rId6">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1"/>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170" name="Google Shape;170;p11"/>
          <p:cNvSpPr txBox="1"/>
          <p:nvPr/>
        </p:nvSpPr>
        <p:spPr>
          <a:xfrm>
            <a:off x="717190" y="61766"/>
            <a:ext cx="10305600" cy="152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The staging area (aka the “index”)</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Git introduces an intermediate space : the staging area (also called index)</a:t>
            </a:r>
            <a:endParaRPr b="0" i="0" sz="2400" u="none" cap="none" strike="noStrike">
              <a:solidFill>
                <a:srgbClr val="000000"/>
              </a:solidFill>
              <a:latin typeface="Quattrocento Sans"/>
              <a:ea typeface="Quattrocento Sans"/>
              <a:cs typeface="Quattrocento Sans"/>
              <a:sym typeface="Quattrocento Sans"/>
            </a:endParaRPr>
          </a:p>
        </p:txBody>
      </p:sp>
      <p:pic>
        <p:nvPicPr>
          <p:cNvPr id="171" name="Google Shape;171;p11"/>
          <p:cNvPicPr preferRelativeResize="0"/>
          <p:nvPr/>
        </p:nvPicPr>
        <p:blipFill rotWithShape="1">
          <a:blip r:embed="rId4">
            <a:alphaModFix/>
          </a:blip>
          <a:srcRect b="0" l="0" r="0" t="0"/>
          <a:stretch/>
        </p:blipFill>
        <p:spPr>
          <a:xfrm>
            <a:off x="2441713" y="1857751"/>
            <a:ext cx="7308576" cy="4772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2"/>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177" name="Google Shape;177;p12"/>
          <p:cNvSpPr txBox="1"/>
          <p:nvPr/>
        </p:nvSpPr>
        <p:spPr>
          <a:xfrm>
            <a:off x="717190" y="61766"/>
            <a:ext cx="10305600" cy="189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The staging area (aka the “index”)</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In the below example, Git complains because the index is unchanged (nothing to commit). We need to run git add to copy the file into the index</a:t>
            </a:r>
            <a:endParaRPr b="0" i="0" sz="2400" u="none" cap="none" strike="noStrike">
              <a:solidFill>
                <a:srgbClr val="000000"/>
              </a:solidFill>
              <a:latin typeface="Quattrocento Sans"/>
              <a:ea typeface="Quattrocento Sans"/>
              <a:cs typeface="Quattrocento Sans"/>
              <a:sym typeface="Quattrocento Sans"/>
            </a:endParaRPr>
          </a:p>
        </p:txBody>
      </p:sp>
      <p:pic>
        <p:nvPicPr>
          <p:cNvPr id="178" name="Google Shape;178;p12"/>
          <p:cNvPicPr preferRelativeResize="0"/>
          <p:nvPr/>
        </p:nvPicPr>
        <p:blipFill rotWithShape="1">
          <a:blip r:embed="rId4">
            <a:alphaModFix/>
          </a:blip>
          <a:srcRect b="0" l="0" r="0" t="0"/>
          <a:stretch/>
        </p:blipFill>
        <p:spPr>
          <a:xfrm>
            <a:off x="1563229" y="2398600"/>
            <a:ext cx="9239850" cy="289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3"/>
          <p:cNvPicPr preferRelativeResize="0"/>
          <p:nvPr>
            <p:ph idx="4294967295" type="body"/>
          </p:nvPr>
        </p:nvPicPr>
        <p:blipFill rotWithShape="1">
          <a:blip r:embed="rId3">
            <a:alphaModFix/>
          </a:blip>
          <a:srcRect b="0" l="0" r="0" t="0"/>
          <a:stretch/>
        </p:blipFill>
        <p:spPr>
          <a:xfrm>
            <a:off x="76200" y="228600"/>
            <a:ext cx="12192000" cy="6858000"/>
          </a:xfrm>
          <a:prstGeom prst="rect">
            <a:avLst/>
          </a:prstGeom>
          <a:noFill/>
          <a:ln>
            <a:noFill/>
          </a:ln>
        </p:spPr>
      </p:pic>
      <p:sp>
        <p:nvSpPr>
          <p:cNvPr id="184" name="Google Shape;184;p13"/>
          <p:cNvSpPr txBox="1"/>
          <p:nvPr/>
        </p:nvSpPr>
        <p:spPr>
          <a:xfrm>
            <a:off x="717190" y="61766"/>
            <a:ext cx="10305600" cy="521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Remove files</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Let’s try to remove </a:t>
            </a:r>
            <a:r>
              <a:rPr b="0" i="1" lang="en-US" sz="2400" u="none" cap="none" strike="noStrike">
                <a:solidFill>
                  <a:srgbClr val="000000"/>
                </a:solidFill>
                <a:latin typeface="Quattrocento Sans"/>
                <a:ea typeface="Quattrocento Sans"/>
                <a:cs typeface="Quattrocento Sans"/>
                <a:sym typeface="Quattrocento Sans"/>
              </a:rPr>
              <a:t>hello </a:t>
            </a:r>
            <a:r>
              <a:rPr b="0" i="0" lang="en-US" sz="2400" u="none" cap="none" strike="noStrike">
                <a:solidFill>
                  <a:srgbClr val="000000"/>
                </a:solidFill>
                <a:latin typeface="Quattrocento Sans"/>
                <a:ea typeface="Quattrocento Sans"/>
                <a:cs typeface="Quattrocento Sans"/>
                <a:sym typeface="Quattrocento Sans"/>
              </a:rPr>
              <a:t>file by </a:t>
            </a:r>
            <a:r>
              <a:rPr b="1" i="0" lang="en-US" sz="2400" u="none" cap="none" strike="noStrike">
                <a:solidFill>
                  <a:srgbClr val="000000"/>
                </a:solidFill>
                <a:latin typeface="Quattrocento Sans"/>
                <a:ea typeface="Quattrocento Sans"/>
                <a:cs typeface="Quattrocento Sans"/>
                <a:sym typeface="Quattrocento Sans"/>
              </a:rPr>
              <a:t>rm</a:t>
            </a:r>
            <a:r>
              <a:rPr b="0" i="0" lang="en-US" sz="2400" u="none" cap="none" strike="noStrike">
                <a:solidFill>
                  <a:srgbClr val="000000"/>
                </a:solidFill>
                <a:latin typeface="Quattrocento Sans"/>
                <a:ea typeface="Quattrocento Sans"/>
                <a:cs typeface="Quattrocento Sans"/>
                <a:sym typeface="Quattrocento Sans"/>
              </a:rPr>
              <a:t> command and commit the change</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If you just use rm, you will need to follow it up with </a:t>
            </a:r>
            <a:r>
              <a:rPr b="1" i="0" lang="en-US" sz="2400" u="none" cap="none" strike="noStrike">
                <a:solidFill>
                  <a:srgbClr val="000000"/>
                </a:solidFill>
                <a:latin typeface="Quattrocento Sans"/>
                <a:ea typeface="Quattrocento Sans"/>
                <a:cs typeface="Quattrocento Sans"/>
                <a:sym typeface="Quattrocento Sans"/>
              </a:rPr>
              <a:t>git add &lt;fileRemoved&gt;</a:t>
            </a:r>
            <a:r>
              <a:rPr b="0" i="0" lang="en-US" sz="2400" u="none" cap="none" strike="noStrike">
                <a:solidFill>
                  <a:srgbClr val="000000"/>
                </a:solidFill>
                <a:latin typeface="Quattrocento Sans"/>
                <a:ea typeface="Quattrocento Sans"/>
                <a:cs typeface="Quattrocento Sans"/>
                <a:sym typeface="Quattrocento Sans"/>
              </a:rPr>
              <a:t>.</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git rm</a:t>
            </a:r>
            <a:r>
              <a:rPr b="0" i="0" lang="en-US" sz="2400" u="none" cap="none" strike="noStrike">
                <a:solidFill>
                  <a:srgbClr val="000000"/>
                </a:solidFill>
                <a:latin typeface="Quattrocento Sans"/>
                <a:ea typeface="Quattrocento Sans"/>
                <a:cs typeface="Quattrocento Sans"/>
                <a:sym typeface="Quattrocento Sans"/>
              </a:rPr>
              <a:t> </a:t>
            </a:r>
            <a:r>
              <a:rPr b="1" i="0" lang="en-US" sz="2400" u="none" cap="none" strike="noStrike">
                <a:solidFill>
                  <a:srgbClr val="000000"/>
                </a:solidFill>
                <a:latin typeface="Quattrocento Sans"/>
                <a:ea typeface="Quattrocento Sans"/>
                <a:cs typeface="Quattrocento Sans"/>
                <a:sym typeface="Quattrocento Sans"/>
              </a:rPr>
              <a:t>hello</a:t>
            </a:r>
            <a:r>
              <a:rPr b="0" i="0" lang="en-US" sz="2400" u="none" cap="none" strike="noStrike">
                <a:solidFill>
                  <a:srgbClr val="000000"/>
                </a:solidFill>
                <a:latin typeface="Quattrocento Sans"/>
                <a:ea typeface="Quattrocento Sans"/>
                <a:cs typeface="Quattrocento Sans"/>
                <a:sym typeface="Quattrocento Sans"/>
              </a:rPr>
              <a:t> does this in one step. It removes the file from the index and from the working copy. But how could we restore the deleted </a:t>
            </a:r>
            <a:r>
              <a:rPr b="0" i="1" lang="en-US" sz="2400" u="none" cap="none" strike="noStrike">
                <a:solidFill>
                  <a:srgbClr val="000000"/>
                </a:solidFill>
                <a:latin typeface="Quattrocento Sans"/>
                <a:ea typeface="Quattrocento Sans"/>
                <a:cs typeface="Quattrocento Sans"/>
                <a:sym typeface="Quattrocento Sans"/>
              </a:rPr>
              <a:t>hello</a:t>
            </a:r>
            <a:r>
              <a:rPr b="0" i="0" lang="en-US" sz="2400" u="none" cap="none" strike="noStrike">
                <a:solidFill>
                  <a:srgbClr val="000000"/>
                </a:solidFill>
                <a:latin typeface="Quattrocento Sans"/>
                <a:ea typeface="Quattrocento Sans"/>
                <a:cs typeface="Quattrocento Sans"/>
                <a:sym typeface="Quattrocento Sans"/>
              </a:rPr>
              <a:t> file?</a:t>
            </a:r>
            <a:endParaRPr b="0" i="0" sz="2400" u="none" cap="none" strike="noStrike">
              <a:solidFill>
                <a:srgbClr val="000000"/>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git reset </a:t>
            </a:r>
            <a:r>
              <a:rPr b="0" i="0" lang="en-US" sz="2400" u="none" cap="none" strike="noStrike">
                <a:solidFill>
                  <a:srgbClr val="000000"/>
                </a:solidFill>
                <a:latin typeface="Quattrocento Sans"/>
                <a:ea typeface="Quattrocento Sans"/>
                <a:cs typeface="Quattrocento Sans"/>
                <a:sym typeface="Quattrocento Sans"/>
              </a:rPr>
              <a:t>cancels the changes in the index (and possibly in the working copy). git reset drops the changes staged into the index, but the working copy is left intact</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git reset --hard</a:t>
            </a:r>
            <a:r>
              <a:rPr b="0" i="0" lang="en-US" sz="2400" u="none" cap="none" strike="noStrike">
                <a:solidFill>
                  <a:srgbClr val="000000"/>
                </a:solidFill>
                <a:latin typeface="Quattrocento Sans"/>
                <a:ea typeface="Quattrocento Sans"/>
                <a:cs typeface="Quattrocento Sans"/>
                <a:sym typeface="Quattrocento Sans"/>
              </a:rPr>
              <a:t> drops all the changes in the index </a:t>
            </a:r>
            <a:r>
              <a:rPr b="1" i="0" lang="en-US" sz="2400" u="none" cap="none" strike="noStrike">
                <a:solidFill>
                  <a:srgbClr val="000000"/>
                </a:solidFill>
                <a:latin typeface="Quattrocento Sans"/>
                <a:ea typeface="Quattrocento Sans"/>
                <a:cs typeface="Quattrocento Sans"/>
                <a:sym typeface="Quattrocento Sans"/>
              </a:rPr>
              <a:t>and</a:t>
            </a:r>
            <a:r>
              <a:rPr b="0" i="0" lang="en-US" sz="2400" u="none" cap="none" strike="noStrike">
                <a:solidFill>
                  <a:srgbClr val="000000"/>
                </a:solidFill>
                <a:latin typeface="Quattrocento Sans"/>
                <a:ea typeface="Quattrocento Sans"/>
                <a:cs typeface="Quattrocento Sans"/>
                <a:sym typeface="Quattrocento Sans"/>
              </a:rPr>
              <a:t> in the working copy</a:t>
            </a:r>
            <a:endParaRPr b="0" i="0" sz="2400" u="none" cap="none" strike="noStrike">
              <a:solidFill>
                <a:srgbClr val="000000"/>
              </a:solidFill>
              <a:latin typeface="Quattrocento Sans"/>
              <a:ea typeface="Quattrocento Sans"/>
              <a:cs typeface="Quattrocento Sans"/>
              <a:sym typeface="Quattrocento Sans"/>
            </a:endParaRPr>
          </a:p>
        </p:txBody>
      </p:sp>
      <p:pic>
        <p:nvPicPr>
          <p:cNvPr descr="×ª××¦××ª ×ª××× × ×¢×××¨ âªtoolsâ¬â" id="185" name="Google Shape;185;p13"/>
          <p:cNvPicPr preferRelativeResize="0"/>
          <p:nvPr/>
        </p:nvPicPr>
        <p:blipFill rotWithShape="1">
          <a:blip r:embed="rId4">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4"/>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191" name="Google Shape;191;p14"/>
          <p:cNvSpPr txBox="1"/>
          <p:nvPr/>
        </p:nvSpPr>
        <p:spPr>
          <a:xfrm>
            <a:off x="717190" y="61766"/>
            <a:ext cx="10305600" cy="337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Show differences</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git diff [ rev a [ rev b ] ] [ -- path . . . ] </a:t>
            </a:r>
            <a:r>
              <a:rPr b="0" i="0" lang="en-US" sz="2400" u="none" cap="none" strike="noStrike">
                <a:solidFill>
                  <a:srgbClr val="000000"/>
                </a:solidFill>
                <a:latin typeface="Quattrocento Sans"/>
                <a:ea typeface="Quattrocento Sans"/>
                <a:cs typeface="Quattrocento Sans"/>
                <a:sym typeface="Quattrocento Sans"/>
              </a:rPr>
              <a:t>shows the differences between two revisions rev a and rev b. By default rev a is the index, rev b is the working copy</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git diff --staged [ rev a ] [ -- path . . . ] </a:t>
            </a:r>
            <a:r>
              <a:rPr b="0" i="0" lang="en-US" sz="2400" u="none" cap="none" strike="noStrike">
                <a:solidFill>
                  <a:srgbClr val="000000"/>
                </a:solidFill>
                <a:latin typeface="Quattrocento Sans"/>
                <a:ea typeface="Quattrocento Sans"/>
                <a:cs typeface="Quattrocento Sans"/>
                <a:sym typeface="Quattrocento Sans"/>
              </a:rPr>
              <a:t>shows the differences between rev a and the index. By default rev a is HEAD (a symbolic references pointing to the last commit)</a:t>
            </a:r>
            <a:endParaRPr b="0" i="0" sz="2400" u="none" cap="none" strike="noStrike">
              <a:solidFill>
                <a:srgbClr val="000000"/>
              </a:solidFill>
              <a:latin typeface="Quattrocento Sans"/>
              <a:ea typeface="Quattrocento Sans"/>
              <a:cs typeface="Quattrocento Sans"/>
              <a:sym typeface="Quattrocento Sans"/>
            </a:endParaRPr>
          </a:p>
        </p:txBody>
      </p:sp>
      <p:pic>
        <p:nvPicPr>
          <p:cNvPr id="192" name="Google Shape;192;p14"/>
          <p:cNvPicPr preferRelativeResize="0"/>
          <p:nvPr/>
        </p:nvPicPr>
        <p:blipFill rotWithShape="1">
          <a:blip r:embed="rId4">
            <a:alphaModFix/>
          </a:blip>
          <a:srcRect b="0" l="0" r="0" t="0"/>
          <a:stretch/>
        </p:blipFill>
        <p:spPr>
          <a:xfrm>
            <a:off x="4847638" y="3432575"/>
            <a:ext cx="6848475" cy="281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15"/>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198" name="Google Shape;198;p15"/>
          <p:cNvSpPr txBox="1"/>
          <p:nvPr/>
        </p:nvSpPr>
        <p:spPr>
          <a:xfrm>
            <a:off x="717190" y="61766"/>
            <a:ext cx="10305600" cy="115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Show differences (cont.)</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199" name="Google Shape;199;p15"/>
          <p:cNvPicPr preferRelativeResize="0"/>
          <p:nvPr/>
        </p:nvPicPr>
        <p:blipFill rotWithShape="1">
          <a:blip r:embed="rId4">
            <a:alphaModFix/>
          </a:blip>
          <a:srcRect b="0" l="0" r="0" t="0"/>
          <a:stretch/>
        </p:blipFill>
        <p:spPr>
          <a:xfrm>
            <a:off x="1961550" y="954175"/>
            <a:ext cx="3060075" cy="5651075"/>
          </a:xfrm>
          <a:prstGeom prst="rect">
            <a:avLst/>
          </a:prstGeom>
          <a:noFill/>
          <a:ln>
            <a:noFill/>
          </a:ln>
        </p:spPr>
      </p:pic>
      <p:pic>
        <p:nvPicPr>
          <p:cNvPr descr="×ª××¦××ª ×ª××× × ×¢×××¨ âªtoolsâ¬â" id="200" name="Google Shape;200;p15"/>
          <p:cNvPicPr preferRelativeResize="0"/>
          <p:nvPr/>
        </p:nvPicPr>
        <p:blipFill rotWithShape="1">
          <a:blip r:embed="rId5">
            <a:alphaModFix/>
          </a:blip>
          <a:srcRect b="0" l="0" r="0" t="0"/>
          <a:stretch/>
        </p:blipFill>
        <p:spPr>
          <a:xfrm>
            <a:off x="10770761" y="271016"/>
            <a:ext cx="966439" cy="9451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16"/>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06" name="Google Shape;206;p16"/>
          <p:cNvSpPr txBox="1"/>
          <p:nvPr/>
        </p:nvSpPr>
        <p:spPr>
          <a:xfrm>
            <a:off x="717190" y="61766"/>
            <a:ext cx="10305600" cy="300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Resetting changes in the working copy</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We’ve seen how to use </a:t>
            </a:r>
            <a:r>
              <a:rPr b="1" i="0" lang="en-US" sz="2400" u="none" cap="none" strike="noStrike">
                <a:solidFill>
                  <a:srgbClr val="000000"/>
                </a:solidFill>
                <a:latin typeface="Quattrocento Sans"/>
                <a:ea typeface="Quattrocento Sans"/>
                <a:cs typeface="Quattrocento Sans"/>
                <a:sym typeface="Quattrocento Sans"/>
              </a:rPr>
              <a:t>git reset</a:t>
            </a:r>
            <a:r>
              <a:rPr b="0" i="0" lang="en-US" sz="2400" u="none" cap="none" strike="noStrike">
                <a:solidFill>
                  <a:srgbClr val="000000"/>
                </a:solidFill>
                <a:latin typeface="Quattrocento Sans"/>
                <a:ea typeface="Quattrocento Sans"/>
                <a:cs typeface="Quattrocento Sans"/>
                <a:sym typeface="Quattrocento Sans"/>
              </a:rPr>
              <a:t> to reset changes in the index or both in the working copy and the index together. How could we reset changes in the working copy only? There is a trick using </a:t>
            </a:r>
            <a:r>
              <a:rPr b="1" i="0" lang="en-US" sz="2400" u="none" cap="none" strike="noStrike">
                <a:solidFill>
                  <a:srgbClr val="000000"/>
                </a:solidFill>
                <a:latin typeface="Quattrocento Sans"/>
                <a:ea typeface="Quattrocento Sans"/>
                <a:cs typeface="Quattrocento Sans"/>
                <a:sym typeface="Quattrocento Sans"/>
              </a:rPr>
              <a:t>git checkout</a:t>
            </a:r>
            <a:r>
              <a:rPr b="0" i="0" lang="en-US" sz="2400" u="none" cap="none" strike="noStrike">
                <a:solidFill>
                  <a:srgbClr val="000000"/>
                </a:solidFill>
                <a:latin typeface="Quattrocento Sans"/>
                <a:ea typeface="Quattrocento Sans"/>
                <a:cs typeface="Quattrocento Sans"/>
                <a:sym typeface="Quattrocento Sans"/>
              </a:rPr>
              <a:t> command. This command restores a file (or directory) as it appears in the index (thus it drops all unstaged changes)</a:t>
            </a:r>
            <a:endParaRPr b="0" i="0" sz="2400" u="none" cap="none" strike="noStrike">
              <a:solidFill>
                <a:srgbClr val="000000"/>
              </a:solidFill>
              <a:latin typeface="Quattrocento Sans"/>
              <a:ea typeface="Quattrocento Sans"/>
              <a:cs typeface="Quattrocento Sans"/>
              <a:sym typeface="Quattrocento Sans"/>
            </a:endParaRPr>
          </a:p>
        </p:txBody>
      </p:sp>
      <p:pic>
        <p:nvPicPr>
          <p:cNvPr id="207" name="Google Shape;207;p16"/>
          <p:cNvPicPr preferRelativeResize="0"/>
          <p:nvPr/>
        </p:nvPicPr>
        <p:blipFill rotWithShape="1">
          <a:blip r:embed="rId4">
            <a:alphaModFix/>
          </a:blip>
          <a:srcRect b="0" l="0" r="0" t="0"/>
          <a:stretch/>
        </p:blipFill>
        <p:spPr>
          <a:xfrm>
            <a:off x="1986550" y="3209550"/>
            <a:ext cx="8508301" cy="3504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17"/>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13" name="Google Shape;213;p17"/>
          <p:cNvSpPr txBox="1"/>
          <p:nvPr/>
        </p:nvSpPr>
        <p:spPr>
          <a:xfrm>
            <a:off x="455025" y="61775"/>
            <a:ext cx="11473200" cy="595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Tag your commits</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Git has the ability to tag specific points in a repository’s history as being important</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git tag</a:t>
            </a:r>
            <a:r>
              <a:rPr b="0" i="0" lang="en-US" sz="2400" u="none" cap="none" strike="noStrike">
                <a:solidFill>
                  <a:srgbClr val="000000"/>
                </a:solidFill>
                <a:latin typeface="Quattrocento Sans"/>
                <a:ea typeface="Quattrocento Sans"/>
                <a:cs typeface="Quattrocento Sans"/>
                <a:sym typeface="Quattrocento Sans"/>
              </a:rPr>
              <a:t> listing the existing tags in Git</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Git supports two types of tags: </a:t>
            </a:r>
            <a:r>
              <a:rPr b="0" i="1" lang="en-US" sz="2400" u="none" cap="none" strike="noStrike">
                <a:solidFill>
                  <a:srgbClr val="000000"/>
                </a:solidFill>
                <a:latin typeface="Quattrocento Sans"/>
                <a:ea typeface="Quattrocento Sans"/>
                <a:cs typeface="Quattrocento Sans"/>
                <a:sym typeface="Quattrocento Sans"/>
              </a:rPr>
              <a:t>lightweight</a:t>
            </a:r>
            <a:r>
              <a:rPr b="0" i="0" lang="en-US" sz="2400" u="none" cap="none" strike="noStrike">
                <a:solidFill>
                  <a:srgbClr val="000000"/>
                </a:solidFill>
                <a:latin typeface="Quattrocento Sans"/>
                <a:ea typeface="Quattrocento Sans"/>
                <a:cs typeface="Quattrocento Sans"/>
                <a:sym typeface="Quattrocento Sans"/>
              </a:rPr>
              <a:t> and </a:t>
            </a:r>
            <a:r>
              <a:rPr b="0" i="1" lang="en-US" sz="2400" u="none" cap="none" strike="noStrike">
                <a:solidFill>
                  <a:srgbClr val="000000"/>
                </a:solidFill>
                <a:latin typeface="Quattrocento Sans"/>
                <a:ea typeface="Quattrocento Sans"/>
                <a:cs typeface="Quattrocento Sans"/>
                <a:sym typeface="Quattrocento Sans"/>
              </a:rPr>
              <a:t>annotated</a:t>
            </a:r>
            <a:endParaRPr b="0" i="1"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lightweight tag: </a:t>
            </a:r>
            <a:endParaRPr b="1" i="0" sz="2400" u="none" cap="none" strike="noStrike">
              <a:solidFill>
                <a:srgbClr val="000000"/>
              </a:solidFill>
              <a:latin typeface="Quattrocento Sans"/>
              <a:ea typeface="Quattrocento Sans"/>
              <a:cs typeface="Quattrocento Sans"/>
              <a:sym typeface="Quattrocento Sans"/>
            </a:endParaRPr>
          </a:p>
          <a:p>
            <a:pPr indent="-381000" lvl="1" marL="9144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It’s just a pointer to a specific commit</a:t>
            </a:r>
            <a:endParaRPr b="0" i="0" sz="2400" u="none" cap="none" strike="noStrike">
              <a:solidFill>
                <a:srgbClr val="000000"/>
              </a:solidFill>
              <a:latin typeface="Quattrocento Sans"/>
              <a:ea typeface="Quattrocento Sans"/>
              <a:cs typeface="Quattrocento Sans"/>
              <a:sym typeface="Quattrocento Sans"/>
            </a:endParaRPr>
          </a:p>
          <a:p>
            <a:pPr indent="-381000" lvl="1" marL="9144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Created by </a:t>
            </a:r>
            <a:r>
              <a:rPr b="1" i="0" lang="en-US" sz="2400" u="none" cap="none" strike="noStrike">
                <a:solidFill>
                  <a:srgbClr val="000000"/>
                </a:solidFill>
                <a:latin typeface="Quattrocento Sans"/>
                <a:ea typeface="Quattrocento Sans"/>
                <a:cs typeface="Quattrocento Sans"/>
                <a:sym typeface="Quattrocento Sans"/>
              </a:rPr>
              <a:t>git tag &lt;tag&gt; (</a:t>
            </a:r>
            <a:r>
              <a:rPr b="0" i="0" lang="en-US" sz="2400" u="none" cap="none" strike="noStrike">
                <a:solidFill>
                  <a:srgbClr val="000000"/>
                </a:solidFill>
                <a:latin typeface="Quattrocento Sans"/>
                <a:ea typeface="Quattrocento Sans"/>
                <a:cs typeface="Quattrocento Sans"/>
                <a:sym typeface="Quattrocento Sans"/>
              </a:rPr>
              <a:t>e.g. git tagv1.4-lw)</a:t>
            </a:r>
            <a:endParaRPr b="0" i="0" sz="2400" u="none" cap="none" strike="noStrike">
              <a:solidFill>
                <a:srgbClr val="000000"/>
              </a:solidFill>
              <a:latin typeface="Quattrocento Sans"/>
              <a:ea typeface="Quattrocento Sans"/>
              <a:cs typeface="Quattrocento Sans"/>
              <a:sym typeface="Quattrocento Sans"/>
            </a:endParaRPr>
          </a:p>
          <a:p>
            <a:pPr indent="-381000" lvl="1" marL="9144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Shown by </a:t>
            </a:r>
            <a:r>
              <a:rPr b="1" i="0" lang="en-US" sz="2400" u="none" cap="none" strike="noStrike">
                <a:solidFill>
                  <a:srgbClr val="000000"/>
                </a:solidFill>
                <a:latin typeface="Quattrocento Sans"/>
                <a:ea typeface="Quattrocento Sans"/>
                <a:cs typeface="Quattrocento Sans"/>
                <a:sym typeface="Quattrocento Sans"/>
              </a:rPr>
              <a:t>git show v1.4-lw</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annotated tag:</a:t>
            </a:r>
            <a:endParaRPr b="1" i="0" sz="2400" u="none" cap="none" strike="noStrike">
              <a:solidFill>
                <a:srgbClr val="000000"/>
              </a:solidFill>
              <a:latin typeface="Quattrocento Sans"/>
              <a:ea typeface="Quattrocento Sans"/>
              <a:cs typeface="Quattrocento Sans"/>
              <a:sym typeface="Quattrocento Sans"/>
            </a:endParaRPr>
          </a:p>
          <a:p>
            <a:pPr indent="-381000" lvl="1" marL="9144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stored as full objects (like commits). They’re checksummed; contain the tagger name, email, and date; have a tagging message</a:t>
            </a:r>
            <a:endParaRPr b="0" i="0" sz="2400" u="none" cap="none" strike="noStrike">
              <a:solidFill>
                <a:srgbClr val="000000"/>
              </a:solidFill>
              <a:latin typeface="Quattrocento Sans"/>
              <a:ea typeface="Quattrocento Sans"/>
              <a:cs typeface="Quattrocento Sans"/>
              <a:sym typeface="Quattrocento Sans"/>
            </a:endParaRPr>
          </a:p>
          <a:p>
            <a:pPr indent="-381000" lvl="1" marL="9144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e.g.</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214" name="Google Shape;214;p17"/>
          <p:cNvPicPr preferRelativeResize="0"/>
          <p:nvPr/>
        </p:nvPicPr>
        <p:blipFill rotWithShape="1">
          <a:blip r:embed="rId4">
            <a:alphaModFix/>
          </a:blip>
          <a:srcRect b="0" l="0" r="0" t="0"/>
          <a:stretch/>
        </p:blipFill>
        <p:spPr>
          <a:xfrm>
            <a:off x="7311952" y="2677600"/>
            <a:ext cx="4324625" cy="1255175"/>
          </a:xfrm>
          <a:prstGeom prst="rect">
            <a:avLst/>
          </a:prstGeom>
          <a:noFill/>
          <a:ln>
            <a:noFill/>
          </a:ln>
        </p:spPr>
      </p:pic>
      <p:pic>
        <p:nvPicPr>
          <p:cNvPr id="215" name="Google Shape;215;p17"/>
          <p:cNvPicPr preferRelativeResize="0"/>
          <p:nvPr/>
        </p:nvPicPr>
        <p:blipFill rotWithShape="1">
          <a:blip r:embed="rId5">
            <a:alphaModFix/>
          </a:blip>
          <a:srcRect b="0" l="0" r="0" t="0"/>
          <a:stretch/>
        </p:blipFill>
        <p:spPr>
          <a:xfrm>
            <a:off x="2348001" y="5170476"/>
            <a:ext cx="3973725" cy="1324575"/>
          </a:xfrm>
          <a:prstGeom prst="rect">
            <a:avLst/>
          </a:prstGeom>
          <a:noFill/>
          <a:ln>
            <a:noFill/>
          </a:ln>
        </p:spPr>
      </p:pic>
      <p:pic>
        <p:nvPicPr>
          <p:cNvPr id="216" name="Google Shape;216;p17"/>
          <p:cNvPicPr preferRelativeResize="0"/>
          <p:nvPr/>
        </p:nvPicPr>
        <p:blipFill rotWithShape="1">
          <a:blip r:embed="rId6">
            <a:alphaModFix/>
          </a:blip>
          <a:srcRect b="0" l="0" r="0" t="0"/>
          <a:stretch/>
        </p:blipFill>
        <p:spPr>
          <a:xfrm>
            <a:off x="7762751" y="4547476"/>
            <a:ext cx="3873825" cy="2232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18"/>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22" name="Google Shape;222;p18"/>
          <p:cNvSpPr txBox="1"/>
          <p:nvPr/>
        </p:nvSpPr>
        <p:spPr>
          <a:xfrm>
            <a:off x="717190" y="61766"/>
            <a:ext cx="10305600" cy="300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Other local commands</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git status</a:t>
            </a:r>
            <a:r>
              <a:rPr b="0" i="0" lang="en-US" sz="2400" u="none" cap="none" strike="noStrike">
                <a:solidFill>
                  <a:srgbClr val="000000"/>
                </a:solidFill>
                <a:latin typeface="Quattrocento Sans"/>
                <a:ea typeface="Quattrocento Sans"/>
                <a:cs typeface="Quattrocento Sans"/>
                <a:sym typeface="Quattrocento Sans"/>
              </a:rPr>
              <a:t> show the status of the index and working copy</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git show </a:t>
            </a:r>
            <a:r>
              <a:rPr b="0" i="0" lang="en-US" sz="2400" u="none" cap="none" strike="noStrike">
                <a:solidFill>
                  <a:srgbClr val="000000"/>
                </a:solidFill>
                <a:latin typeface="Quattrocento Sans"/>
                <a:ea typeface="Quattrocento Sans"/>
                <a:cs typeface="Quattrocento Sans"/>
                <a:sym typeface="Quattrocento Sans"/>
              </a:rPr>
              <a:t>show the details of a commit (metadata + diff)</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git log </a:t>
            </a:r>
            <a:r>
              <a:rPr b="0" i="0" lang="en-US" sz="2400" u="none" cap="none" strike="noStrike">
                <a:solidFill>
                  <a:srgbClr val="000000"/>
                </a:solidFill>
                <a:latin typeface="Quattrocento Sans"/>
                <a:ea typeface="Quattrocento Sans"/>
                <a:cs typeface="Quattrocento Sans"/>
                <a:sym typeface="Quattrocento Sans"/>
              </a:rPr>
              <a:t>show the history</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git mv </a:t>
            </a:r>
            <a:r>
              <a:rPr b="0" i="0" lang="en-US" sz="2400" u="none" cap="none" strike="noStrike">
                <a:solidFill>
                  <a:srgbClr val="000000"/>
                </a:solidFill>
                <a:latin typeface="Quattrocento Sans"/>
                <a:ea typeface="Quattrocento Sans"/>
                <a:cs typeface="Quattrocento Sans"/>
                <a:sym typeface="Quattrocento Sans"/>
              </a:rPr>
              <a:t>move/rename a file (equivalent to: “cp src dst &amp;&amp; git rm src &amp;&amp; git add dst”)</a:t>
            </a:r>
            <a:endParaRPr b="0" i="0" sz="2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19"/>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28" name="Google Shape;228;p19"/>
          <p:cNvSpPr txBox="1"/>
          <p:nvPr/>
        </p:nvSpPr>
        <p:spPr>
          <a:xfrm>
            <a:off x="455025" y="61775"/>
            <a:ext cx="10567800" cy="410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Practice it all together</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1. Create a new repository</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2. Create a new file, add it to the index and commit it</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3. Modify the file and make a new commit</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4. Rename the file (either with </a:t>
            </a:r>
            <a:r>
              <a:rPr b="1" i="0" lang="en-US" sz="2400" u="none" cap="none" strike="noStrike">
                <a:solidFill>
                  <a:srgbClr val="000000"/>
                </a:solidFill>
                <a:latin typeface="Quattrocento Sans"/>
                <a:ea typeface="Quattrocento Sans"/>
                <a:cs typeface="Quattrocento Sans"/>
                <a:sym typeface="Quattrocento Sans"/>
              </a:rPr>
              <a:t>git mv </a:t>
            </a:r>
            <a:r>
              <a:rPr b="0" i="0" lang="en-US" sz="2400" u="none" cap="none" strike="noStrike">
                <a:solidFill>
                  <a:srgbClr val="000000"/>
                </a:solidFill>
                <a:latin typeface="Quattrocento Sans"/>
                <a:ea typeface="Quattrocento Sans"/>
                <a:cs typeface="Quattrocento Sans"/>
                <a:sym typeface="Quattrocento Sans"/>
              </a:rPr>
              <a:t>or </a:t>
            </a:r>
            <a:r>
              <a:rPr b="1" i="0" lang="en-US" sz="2400" u="none" cap="none" strike="noStrike">
                <a:solidFill>
                  <a:srgbClr val="000000"/>
                </a:solidFill>
                <a:latin typeface="Quattrocento Sans"/>
                <a:ea typeface="Quattrocento Sans"/>
                <a:cs typeface="Quattrocento Sans"/>
                <a:sym typeface="Quattrocento Sans"/>
              </a:rPr>
              <a:t>git add</a:t>
            </a:r>
            <a:r>
              <a:rPr b="0" i="0" lang="en-US" sz="2400" u="none" cap="none" strike="noStrike">
                <a:solidFill>
                  <a:srgbClr val="000000"/>
                </a:solidFill>
                <a:latin typeface="Quattrocento Sans"/>
                <a:ea typeface="Quattrocento Sans"/>
                <a:cs typeface="Quattrocento Sans"/>
                <a:sym typeface="Quattrocento Sans"/>
              </a:rPr>
              <a:t>+</a:t>
            </a:r>
            <a:r>
              <a:rPr b="1" i="0" lang="en-US" sz="2400" u="none" cap="none" strike="noStrike">
                <a:solidFill>
                  <a:srgbClr val="000000"/>
                </a:solidFill>
                <a:latin typeface="Quattrocento Sans"/>
                <a:ea typeface="Quattrocento Sans"/>
                <a:cs typeface="Quattrocento Sans"/>
                <a:sym typeface="Quattrocento Sans"/>
              </a:rPr>
              <a:t>git rm</a:t>
            </a:r>
            <a:r>
              <a:rPr b="0" i="0" lang="en-US" sz="2400" u="none" cap="none" strike="noStrike">
                <a:solidFill>
                  <a:srgbClr val="000000"/>
                </a:solidFill>
                <a:latin typeface="Quattrocento Sans"/>
                <a:ea typeface="Quattrocento Sans"/>
                <a:cs typeface="Quattrocento Sans"/>
                <a:sym typeface="Quattrocento Sans"/>
              </a:rPr>
              <a:t>), do a </a:t>
            </a:r>
            <a:r>
              <a:rPr b="1" i="0" lang="en-US" sz="2400" u="none" cap="none" strike="noStrike">
                <a:solidFill>
                  <a:srgbClr val="000000"/>
                </a:solidFill>
                <a:latin typeface="Quattrocento Sans"/>
                <a:ea typeface="Quattrocento Sans"/>
                <a:cs typeface="Quattrocento Sans"/>
                <a:sym typeface="Quattrocento Sans"/>
              </a:rPr>
              <a:t>git status</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before committing (to ensure the renaming is correctly handled)</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5. Delete the file and commit it</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6. Create two new files and commit them. Then modify their content in the</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working copy and display the changes with </a:t>
            </a:r>
            <a:r>
              <a:rPr b="1" i="0" lang="en-US" sz="2400" u="none" cap="none" strike="noStrike">
                <a:solidFill>
                  <a:srgbClr val="000000"/>
                </a:solidFill>
                <a:latin typeface="Quattrocento Sans"/>
                <a:ea typeface="Quattrocento Sans"/>
                <a:cs typeface="Quattrocento Sans"/>
                <a:sym typeface="Quattrocento Sans"/>
              </a:rPr>
              <a:t>git diff</a:t>
            </a:r>
            <a:endParaRPr b="0" i="0" sz="2400" u="none" cap="none" strike="noStrike">
              <a:solidFill>
                <a:srgbClr val="000000"/>
              </a:solidFill>
              <a:latin typeface="Quattrocento Sans"/>
              <a:ea typeface="Quattrocento Sans"/>
              <a:cs typeface="Quattrocento Sans"/>
              <a:sym typeface="Quattrocento Sans"/>
            </a:endParaRPr>
          </a:p>
        </p:txBody>
      </p:sp>
      <p:pic>
        <p:nvPicPr>
          <p:cNvPr descr="×ª××¦××ª ×ª××× × ×¢×××¨ âªtoolsâ¬â" id="229" name="Google Shape;229;p19"/>
          <p:cNvPicPr preferRelativeResize="0"/>
          <p:nvPr/>
        </p:nvPicPr>
        <p:blipFill rotWithShape="1">
          <a:blip r:embed="rId4">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831850" y="1396697"/>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Quattrocento Sans"/>
              <a:buNone/>
            </a:pPr>
            <a:r>
              <a:rPr lang="en-US"/>
              <a:t>Git Version Control System</a:t>
            </a:r>
            <a:endParaRPr/>
          </a:p>
        </p:txBody>
      </p:sp>
      <p:sp>
        <p:nvSpPr>
          <p:cNvPr id="110" name="Google Shape;110;p2"/>
          <p:cNvSpPr txBox="1"/>
          <p:nvPr>
            <p:ph idx="1" type="body"/>
          </p:nvPr>
        </p:nvSpPr>
        <p:spPr>
          <a:xfrm>
            <a:off x="831850" y="4210521"/>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Content contributed by Université de Rennes 1 / UMR IRISA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0"/>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35" name="Google Shape;235;p20"/>
          <p:cNvSpPr txBox="1"/>
          <p:nvPr/>
        </p:nvSpPr>
        <p:spPr>
          <a:xfrm>
            <a:off x="455025" y="61775"/>
            <a:ext cx="10567800" cy="410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Practice it all together (cont.)</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7. Add one file into the index but keep the other one. Display the changes</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between:</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 the index and the working copy</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 the last commit and the index</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 the last commit and the working copy</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8. run </a:t>
            </a:r>
            <a:r>
              <a:rPr b="1" i="0" lang="en-US" sz="2400" u="none" cap="none" strike="noStrike">
                <a:solidFill>
                  <a:srgbClr val="000000"/>
                </a:solidFill>
                <a:latin typeface="Quattrocento Sans"/>
                <a:ea typeface="Quattrocento Sans"/>
                <a:cs typeface="Quattrocento Sans"/>
                <a:sym typeface="Quattrocento Sans"/>
              </a:rPr>
              <a:t>git reset</a:t>
            </a:r>
            <a:r>
              <a:rPr b="0" i="0" lang="en-US" sz="2400" u="none" cap="none" strike="noStrike">
                <a:solidFill>
                  <a:srgbClr val="000000"/>
                </a:solidFill>
                <a:latin typeface="Quattrocento Sans"/>
                <a:ea typeface="Quattrocento Sans"/>
                <a:cs typeface="Quattrocento Sans"/>
                <a:sym typeface="Quattrocento Sans"/>
              </a:rPr>
              <a:t> to reset the index</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9. run </a:t>
            </a:r>
            <a:r>
              <a:rPr b="1" i="0" lang="en-US" sz="2400" u="none" cap="none" strike="noStrike">
                <a:solidFill>
                  <a:srgbClr val="000000"/>
                </a:solidFill>
                <a:latin typeface="Quattrocento Sans"/>
                <a:ea typeface="Quattrocento Sans"/>
                <a:cs typeface="Quattrocento Sans"/>
                <a:sym typeface="Quattrocento Sans"/>
              </a:rPr>
              <a:t>git reset --hard</a:t>
            </a:r>
            <a:r>
              <a:rPr b="0" i="0" lang="en-US" sz="2400" u="none" cap="none" strike="noStrike">
                <a:solidFill>
                  <a:srgbClr val="000000"/>
                </a:solidFill>
                <a:latin typeface="Quattrocento Sans"/>
                <a:ea typeface="Quattrocento Sans"/>
                <a:cs typeface="Quattrocento Sans"/>
                <a:sym typeface="Quattrocento Sans"/>
              </a:rPr>
              <a:t> to reset the index and the working copy</a:t>
            </a:r>
            <a:endParaRPr b="0" i="0" sz="2400" u="none" cap="none" strike="noStrike">
              <a:solidFill>
                <a:srgbClr val="000000"/>
              </a:solidFill>
              <a:latin typeface="Quattrocento Sans"/>
              <a:ea typeface="Quattrocento Sans"/>
              <a:cs typeface="Quattrocento Sans"/>
              <a:sym typeface="Quattrocento Sans"/>
            </a:endParaRPr>
          </a:p>
        </p:txBody>
      </p:sp>
      <p:pic>
        <p:nvPicPr>
          <p:cNvPr descr="×ª××¦××ª ×ª××× × ×¢×××¨ âªtoolsâ¬â" id="236" name="Google Shape;236;p20"/>
          <p:cNvPicPr preferRelativeResize="0"/>
          <p:nvPr/>
        </p:nvPicPr>
        <p:blipFill rotWithShape="1">
          <a:blip r:embed="rId4">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21"/>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42" name="Google Shape;242;p21"/>
          <p:cNvSpPr txBox="1"/>
          <p:nvPr/>
        </p:nvSpPr>
        <p:spPr>
          <a:xfrm>
            <a:off x="3851525" y="2851800"/>
            <a:ext cx="10567800" cy="115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Git Branches</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22"/>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48" name="Google Shape;248;p22"/>
          <p:cNvSpPr txBox="1"/>
          <p:nvPr/>
        </p:nvSpPr>
        <p:spPr>
          <a:xfrm>
            <a:off x="455025" y="61775"/>
            <a:ext cx="10567800" cy="484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How GIT handles its history</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Each commit object has a list of parent commits:</a:t>
            </a:r>
            <a:endParaRPr b="0" i="0" sz="2400" u="none" cap="none" strike="noStrike">
              <a:solidFill>
                <a:srgbClr val="000000"/>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 0 parents → initial commit</a:t>
            </a:r>
            <a:endParaRPr b="0" i="0" sz="2400" u="none" cap="none" strike="noStrike">
              <a:solidFill>
                <a:srgbClr val="000000"/>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 1 parent → ordinary commit</a:t>
            </a:r>
            <a:endParaRPr b="0" i="0" sz="2400" u="none" cap="none" strike="noStrike">
              <a:solidFill>
                <a:srgbClr val="000000"/>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 2+ parents → result of a merge</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Commits are identified with SHA-1 hash (160 bits) computed from:</a:t>
            </a:r>
            <a:endParaRPr b="0" i="0" sz="2400" u="none" cap="none" strike="noStrike">
              <a:solidFill>
                <a:srgbClr val="000000"/>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 the committed files</a:t>
            </a:r>
            <a:endParaRPr b="0" i="0" sz="2400" u="none" cap="none" strike="noStrike">
              <a:solidFill>
                <a:srgbClr val="000000"/>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 the meta data (commit message, author name, . . . )</a:t>
            </a:r>
            <a:endParaRPr b="0" i="0" sz="2400" u="none" cap="none" strike="noStrike">
              <a:solidFill>
                <a:srgbClr val="000000"/>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 the hashes of the parent commits</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A commit id (hash) identifies </a:t>
            </a:r>
            <a:r>
              <a:rPr b="1" i="0" lang="en-US" sz="2400" u="none" cap="none" strike="noStrike">
                <a:solidFill>
                  <a:srgbClr val="000000"/>
                </a:solidFill>
                <a:latin typeface="Quattrocento Sans"/>
                <a:ea typeface="Quattrocento Sans"/>
                <a:cs typeface="Quattrocento Sans"/>
                <a:sym typeface="Quattrocento Sans"/>
              </a:rPr>
              <a:t>securely</a:t>
            </a:r>
            <a:r>
              <a:rPr b="0" i="0" lang="en-US" sz="2400" u="none" cap="none" strike="noStrike">
                <a:solidFill>
                  <a:srgbClr val="000000"/>
                </a:solidFill>
                <a:latin typeface="Quattrocento Sans"/>
                <a:ea typeface="Quattrocento Sans"/>
                <a:cs typeface="Quattrocento Sans"/>
                <a:sym typeface="Quattrocento Sans"/>
              </a:rPr>
              <a:t> and </a:t>
            </a:r>
            <a:r>
              <a:rPr b="1" i="0" lang="en-US" sz="2400" u="none" cap="none" strike="noStrike">
                <a:solidFill>
                  <a:srgbClr val="000000"/>
                </a:solidFill>
                <a:latin typeface="Quattrocento Sans"/>
                <a:ea typeface="Quattrocento Sans"/>
                <a:cs typeface="Quattrocento Sans"/>
                <a:sym typeface="Quattrocento Sans"/>
              </a:rPr>
              <a:t>reliably</a:t>
            </a:r>
            <a:r>
              <a:rPr b="0" i="0" lang="en-US" sz="2400" u="none" cap="none" strike="noStrike">
                <a:solidFill>
                  <a:srgbClr val="000000"/>
                </a:solidFill>
                <a:latin typeface="Quattrocento Sans"/>
                <a:ea typeface="Quattrocento Sans"/>
                <a:cs typeface="Quattrocento Sans"/>
                <a:sym typeface="Quattrocento Sans"/>
              </a:rPr>
              <a:t> its content and all the previous revisions.</a:t>
            </a:r>
            <a:endParaRPr b="0" i="0" sz="2400" u="none" cap="none" strike="noStrike">
              <a:solidFill>
                <a:srgbClr val="000000"/>
              </a:solidFill>
              <a:latin typeface="Quattrocento Sans"/>
              <a:ea typeface="Quattrocento Sans"/>
              <a:cs typeface="Quattrocento Sans"/>
              <a:sym typeface="Quattrocento Sans"/>
            </a:endParaRPr>
          </a:p>
        </p:txBody>
      </p:sp>
      <p:pic>
        <p:nvPicPr>
          <p:cNvPr id="249" name="Google Shape;249;p22"/>
          <p:cNvPicPr preferRelativeResize="0"/>
          <p:nvPr/>
        </p:nvPicPr>
        <p:blipFill rotWithShape="1">
          <a:blip r:embed="rId4">
            <a:alphaModFix/>
          </a:blip>
          <a:srcRect b="0" l="0" r="0" t="0"/>
          <a:stretch/>
        </p:blipFill>
        <p:spPr>
          <a:xfrm>
            <a:off x="9759563" y="126900"/>
            <a:ext cx="2257425" cy="3028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23"/>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55" name="Google Shape;255;p23"/>
          <p:cNvSpPr txBox="1"/>
          <p:nvPr/>
        </p:nvSpPr>
        <p:spPr>
          <a:xfrm>
            <a:off x="455025" y="61775"/>
            <a:ext cx="10567800" cy="2632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Creating a new branch</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git checkout -b new branch [ starting point ] </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1" lang="en-US" sz="2400" u="none" cap="none" strike="noStrike">
                <a:solidFill>
                  <a:srgbClr val="000000"/>
                </a:solidFill>
                <a:latin typeface="Quattrocento Sans"/>
                <a:ea typeface="Quattrocento Sans"/>
                <a:cs typeface="Quattrocento Sans"/>
                <a:sym typeface="Quattrocento Sans"/>
              </a:rPr>
              <a:t>New branch</a:t>
            </a:r>
            <a:r>
              <a:rPr b="0" i="0" lang="en-US" sz="2400" u="none" cap="none" strike="noStrike">
                <a:solidFill>
                  <a:srgbClr val="000000"/>
                </a:solidFill>
                <a:latin typeface="Quattrocento Sans"/>
                <a:ea typeface="Quattrocento Sans"/>
                <a:cs typeface="Quattrocento Sans"/>
                <a:sym typeface="Quattrocento Sans"/>
              </a:rPr>
              <a:t> is the name of the new branch</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1" lang="en-US" sz="2400" u="none" cap="none" strike="noStrike">
                <a:solidFill>
                  <a:srgbClr val="000000"/>
                </a:solidFill>
                <a:latin typeface="Quattrocento Sans"/>
                <a:ea typeface="Quattrocento Sans"/>
                <a:cs typeface="Quattrocento Sans"/>
                <a:sym typeface="Quattrocento Sans"/>
              </a:rPr>
              <a:t>Starting point</a:t>
            </a:r>
            <a:r>
              <a:rPr b="0" i="0" lang="en-US" sz="2400" u="none" cap="none" strike="noStrike">
                <a:solidFill>
                  <a:srgbClr val="000000"/>
                </a:solidFill>
                <a:latin typeface="Quattrocento Sans"/>
                <a:ea typeface="Quattrocento Sans"/>
                <a:cs typeface="Quattrocento Sans"/>
                <a:sym typeface="Quattrocento Sans"/>
              </a:rPr>
              <a:t> is the starting location of the branch (possibly a commit id, a tag, a branch, . . . ). If not present, git will use the current location.</a:t>
            </a:r>
            <a:endParaRPr b="0" i="0" sz="2400" u="none" cap="none" strike="noStrike">
              <a:solidFill>
                <a:srgbClr val="000000"/>
              </a:solidFill>
              <a:latin typeface="Quattrocento Sans"/>
              <a:ea typeface="Quattrocento Sans"/>
              <a:cs typeface="Quattrocento Sans"/>
              <a:sym typeface="Quattrocento Sans"/>
            </a:endParaRPr>
          </a:p>
        </p:txBody>
      </p:sp>
      <p:pic>
        <p:nvPicPr>
          <p:cNvPr id="256" name="Google Shape;256;p23"/>
          <p:cNvPicPr preferRelativeResize="0"/>
          <p:nvPr/>
        </p:nvPicPr>
        <p:blipFill rotWithShape="1">
          <a:blip r:embed="rId4">
            <a:alphaModFix/>
          </a:blip>
          <a:srcRect b="0" l="0" r="0" t="0"/>
          <a:stretch/>
        </p:blipFill>
        <p:spPr>
          <a:xfrm>
            <a:off x="2023575" y="3175029"/>
            <a:ext cx="8999250" cy="2252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24"/>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62" name="Google Shape;262;p24"/>
          <p:cNvSpPr txBox="1"/>
          <p:nvPr/>
        </p:nvSpPr>
        <p:spPr>
          <a:xfrm>
            <a:off x="455025" y="61775"/>
            <a:ext cx="10567800" cy="410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Switching between branches</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git checkout [-m] branch name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Note: </a:t>
            </a:r>
            <a:r>
              <a:rPr b="0" i="0" lang="en-US" sz="2400" u="none" cap="none" strike="noStrike">
                <a:solidFill>
                  <a:srgbClr val="000000"/>
                </a:solidFill>
                <a:latin typeface="Quattrocento Sans"/>
                <a:ea typeface="Quattrocento Sans"/>
                <a:cs typeface="Quattrocento Sans"/>
                <a:sym typeface="Quattrocento Sans"/>
              </a:rPr>
              <a:t>it may fail when the working copy is not clean. Add -m to request merging your local changes into the destination branch.</a:t>
            </a:r>
            <a:endParaRPr b="0" i="0" sz="2400" u="none" cap="none" strike="noStrike">
              <a:solidFill>
                <a:srgbClr val="000000"/>
              </a:solidFill>
              <a:latin typeface="Quattrocento Sans"/>
              <a:ea typeface="Quattrocento Sans"/>
              <a:cs typeface="Quattrocento Sans"/>
              <a:sym typeface="Quattrocento Sans"/>
            </a:endParaRPr>
          </a:p>
        </p:txBody>
      </p:sp>
      <p:pic>
        <p:nvPicPr>
          <p:cNvPr id="263" name="Google Shape;263;p24"/>
          <p:cNvPicPr preferRelativeResize="0"/>
          <p:nvPr/>
        </p:nvPicPr>
        <p:blipFill rotWithShape="1">
          <a:blip r:embed="rId4">
            <a:alphaModFix/>
          </a:blip>
          <a:srcRect b="0" l="0" r="0" t="0"/>
          <a:stretch/>
        </p:blipFill>
        <p:spPr>
          <a:xfrm>
            <a:off x="1838378" y="1694150"/>
            <a:ext cx="8740150" cy="1474825"/>
          </a:xfrm>
          <a:prstGeom prst="rect">
            <a:avLst/>
          </a:prstGeom>
          <a:noFill/>
          <a:ln>
            <a:noFill/>
          </a:ln>
        </p:spPr>
      </p:pic>
      <p:pic>
        <p:nvPicPr>
          <p:cNvPr id="264" name="Google Shape;264;p24"/>
          <p:cNvPicPr preferRelativeResize="0"/>
          <p:nvPr/>
        </p:nvPicPr>
        <p:blipFill rotWithShape="1">
          <a:blip r:embed="rId5">
            <a:alphaModFix/>
          </a:blip>
          <a:srcRect b="0" l="0" r="0" t="0"/>
          <a:stretch/>
        </p:blipFill>
        <p:spPr>
          <a:xfrm>
            <a:off x="1691250" y="4352375"/>
            <a:ext cx="8644499" cy="1906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25"/>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70" name="Google Shape;270;p25"/>
          <p:cNvSpPr txBox="1"/>
          <p:nvPr/>
        </p:nvSpPr>
        <p:spPr>
          <a:xfrm>
            <a:off x="455025" y="61775"/>
            <a:ext cx="11473200" cy="743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Merging a branch</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git merge other_branch </a:t>
            </a:r>
            <a:r>
              <a:rPr b="0" i="0" lang="en-US" sz="2400" u="none" cap="none" strike="noStrike">
                <a:solidFill>
                  <a:srgbClr val="000000"/>
                </a:solidFill>
                <a:latin typeface="Quattrocento Sans"/>
                <a:ea typeface="Quattrocento Sans"/>
                <a:cs typeface="Quattrocento Sans"/>
                <a:sym typeface="Quattrocento Sans"/>
              </a:rPr>
              <a:t>will merge the changes in other_branch into the current branch.</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The result of git merge is immediately committed (unless there is a conflict)</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The new commit object has two parents (the merge history is recorded)</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git merge applies only the changes since the last common ancestor in the other branch. If the branch was already merged previously, then only the changes since the last merge will be merged.</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271" name="Google Shape;271;p25"/>
          <p:cNvPicPr preferRelativeResize="0"/>
          <p:nvPr/>
        </p:nvPicPr>
        <p:blipFill rotWithShape="1">
          <a:blip r:embed="rId4">
            <a:alphaModFix/>
          </a:blip>
          <a:srcRect b="0" l="0" r="0" t="0"/>
          <a:stretch/>
        </p:blipFill>
        <p:spPr>
          <a:xfrm>
            <a:off x="2806700" y="1993725"/>
            <a:ext cx="6927750" cy="1912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26"/>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77" name="Google Shape;277;p26"/>
          <p:cNvSpPr txBox="1"/>
          <p:nvPr/>
        </p:nvSpPr>
        <p:spPr>
          <a:xfrm>
            <a:off x="455025" y="61775"/>
            <a:ext cx="11473200" cy="521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Merge conflicts</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In case of a conflict:</a:t>
            </a:r>
            <a:endParaRPr b="0" i="0" sz="2400" u="none" cap="none" strike="noStrike">
              <a:solidFill>
                <a:srgbClr val="000000"/>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 unmerged files (those having conflicts) are left in the working tree and marked as “unmerged”</a:t>
            </a:r>
            <a:endParaRPr b="0" i="0" sz="2400" u="none" cap="none" strike="noStrike">
              <a:solidFill>
                <a:srgbClr val="000000"/>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 the other files (free of conflicts) and the metadata (commit message, parents commits, ...) are automatically added into the index (the staging area)</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Git will refuse to commit the new revision until all the conflicts are explicitly resolved by the user</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27"/>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83" name="Google Shape;283;p27"/>
          <p:cNvSpPr txBox="1"/>
          <p:nvPr/>
        </p:nvSpPr>
        <p:spPr>
          <a:xfrm>
            <a:off x="455025" y="61775"/>
            <a:ext cx="11473200" cy="484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Resolving conflicts</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In order to resolve a conflict: </a:t>
            </a:r>
            <a:endParaRPr b="0" i="0" sz="2400" u="none" cap="none" strike="noStrike">
              <a:solidFill>
                <a:srgbClr val="000000"/>
              </a:solidFill>
              <a:latin typeface="Quattrocento Sans"/>
              <a:ea typeface="Quattrocento Sans"/>
              <a:cs typeface="Quattrocento Sans"/>
              <a:sym typeface="Quattrocento Sans"/>
            </a:endParaRPr>
          </a:p>
          <a:p>
            <a:pPr indent="-381000" lvl="0" marL="914400" marR="0" rtl="0" algn="l">
              <a:lnSpc>
                <a:spcPct val="100000"/>
              </a:lnSpc>
              <a:spcBef>
                <a:spcPts val="0"/>
              </a:spcBef>
              <a:spcAft>
                <a:spcPts val="0"/>
              </a:spcAft>
              <a:buClr>
                <a:srgbClr val="000000"/>
              </a:buClr>
              <a:buSzPts val="2400"/>
              <a:buFont typeface="Quattrocento Sans"/>
              <a:buAutoNum type="arabicPeriod"/>
            </a:pPr>
            <a:r>
              <a:rPr b="0" i="0" lang="en-US" sz="2400" u="none" cap="none" strike="noStrike">
                <a:solidFill>
                  <a:srgbClr val="000000"/>
                </a:solidFill>
                <a:latin typeface="Quattrocento Sans"/>
                <a:ea typeface="Quattrocento Sans"/>
                <a:cs typeface="Quattrocento Sans"/>
                <a:sym typeface="Quattrocento Sans"/>
              </a:rPr>
              <a:t>edit the files manually, then run </a:t>
            </a:r>
            <a:r>
              <a:rPr b="1" i="0" lang="en-US" sz="2400" u="none" cap="none" strike="noStrike">
                <a:solidFill>
                  <a:srgbClr val="000000"/>
                </a:solidFill>
                <a:latin typeface="Quattrocento Sans"/>
                <a:ea typeface="Quattrocento Sans"/>
                <a:cs typeface="Quattrocento Sans"/>
                <a:sym typeface="Quattrocento Sans"/>
              </a:rPr>
              <a:t>git add </a:t>
            </a:r>
            <a:r>
              <a:rPr b="0" i="0" lang="en-US" sz="2400" u="none" cap="none" strike="noStrike">
                <a:solidFill>
                  <a:srgbClr val="000000"/>
                </a:solidFill>
                <a:latin typeface="Quattrocento Sans"/>
                <a:ea typeface="Quattrocento Sans"/>
                <a:cs typeface="Quattrocento Sans"/>
                <a:sym typeface="Quattrocento Sans"/>
              </a:rPr>
              <a:t>(</a:t>
            </a:r>
            <a:r>
              <a:rPr b="0" i="0" lang="en-US" sz="2400" u="none" cap="none" strike="noStrike">
                <a:solidFill>
                  <a:schemeClr val="dk1"/>
                </a:solidFill>
                <a:latin typeface="Quattrocento Sans"/>
                <a:ea typeface="Quattrocento Sans"/>
                <a:cs typeface="Quattrocento Sans"/>
                <a:sym typeface="Quattrocento Sans"/>
              </a:rPr>
              <a:t>to check the file into the index) </a:t>
            </a:r>
            <a:r>
              <a:rPr b="0" i="0" lang="en-US" sz="2400" u="none" cap="none" strike="noStrike">
                <a:solidFill>
                  <a:srgbClr val="000000"/>
                </a:solidFill>
                <a:latin typeface="Quattrocento Sans"/>
                <a:ea typeface="Quattrocento Sans"/>
                <a:cs typeface="Quattrocento Sans"/>
                <a:sym typeface="Quattrocento Sans"/>
              </a:rPr>
              <a:t>or </a:t>
            </a:r>
            <a:r>
              <a:rPr b="1" i="0" lang="en-US" sz="2400" u="none" cap="none" strike="noStrike">
                <a:solidFill>
                  <a:srgbClr val="000000"/>
                </a:solidFill>
                <a:latin typeface="Quattrocento Sans"/>
                <a:ea typeface="Quattrocento Sans"/>
                <a:cs typeface="Quattrocento Sans"/>
                <a:sym typeface="Quattrocento Sans"/>
              </a:rPr>
              <a:t>git rm </a:t>
            </a:r>
            <a:r>
              <a:rPr b="0" i="0" lang="en-US" sz="2400" u="none" cap="none" strike="noStrike">
                <a:solidFill>
                  <a:srgbClr val="000000"/>
                </a:solidFill>
                <a:latin typeface="Quattrocento Sans"/>
                <a:ea typeface="Quattrocento Sans"/>
                <a:cs typeface="Quattrocento Sans"/>
                <a:sym typeface="Quattrocento Sans"/>
              </a:rPr>
              <a:t>(</a:t>
            </a:r>
            <a:r>
              <a:rPr b="0" i="0" lang="en-US" sz="2400" u="none" cap="none" strike="noStrike">
                <a:solidFill>
                  <a:schemeClr val="dk1"/>
                </a:solidFill>
                <a:latin typeface="Quattrocento Sans"/>
                <a:ea typeface="Quattrocento Sans"/>
                <a:cs typeface="Quattrocento Sans"/>
                <a:sym typeface="Quattrocento Sans"/>
              </a:rPr>
              <a:t>to delete the file)</a:t>
            </a:r>
            <a:endParaRPr b="0" i="0" sz="2400" u="none" cap="none" strike="noStrike">
              <a:solidFill>
                <a:srgbClr val="000000"/>
              </a:solidFill>
              <a:latin typeface="Quattrocento Sans"/>
              <a:ea typeface="Quattrocento Sans"/>
              <a:cs typeface="Quattrocento Sans"/>
              <a:sym typeface="Quattrocento Sans"/>
            </a:endParaRPr>
          </a:p>
          <a:p>
            <a:pPr indent="-381000" lvl="0" marL="914400" marR="0" rtl="0" algn="l">
              <a:lnSpc>
                <a:spcPct val="100000"/>
              </a:lnSpc>
              <a:spcBef>
                <a:spcPts val="0"/>
              </a:spcBef>
              <a:spcAft>
                <a:spcPts val="0"/>
              </a:spcAft>
              <a:buClr>
                <a:srgbClr val="000000"/>
              </a:buClr>
              <a:buSzPts val="2400"/>
              <a:buFont typeface="Quattrocento Sans"/>
              <a:buAutoNum type="arabicPeriod"/>
            </a:pPr>
            <a:r>
              <a:rPr b="0" i="0" lang="en-US" sz="2400" u="none" cap="none" strike="noStrike">
                <a:solidFill>
                  <a:srgbClr val="000000"/>
                </a:solidFill>
                <a:latin typeface="Quattrocento Sans"/>
                <a:ea typeface="Quattrocento Sans"/>
                <a:cs typeface="Quattrocento Sans"/>
                <a:sym typeface="Quattrocento Sans"/>
              </a:rPr>
              <a:t>Then, once all conflicting files are checked in the index, you just need to run </a:t>
            </a:r>
            <a:r>
              <a:rPr b="1" i="0" lang="en-US" sz="2400" u="none" cap="none" strike="noStrike">
                <a:solidFill>
                  <a:srgbClr val="000000"/>
                </a:solidFill>
                <a:latin typeface="Quattrocento Sans"/>
                <a:ea typeface="Quattrocento Sans"/>
                <a:cs typeface="Quattrocento Sans"/>
                <a:sym typeface="Quattrocento Sans"/>
              </a:rPr>
              <a:t>git commit</a:t>
            </a:r>
            <a:r>
              <a:rPr b="0" i="0" lang="en-US" sz="2400" u="none" cap="none" strike="noStrike">
                <a:solidFill>
                  <a:srgbClr val="000000"/>
                </a:solidFill>
                <a:latin typeface="Quattrocento Sans"/>
                <a:ea typeface="Quattrocento Sans"/>
                <a:cs typeface="Quattrocento Sans"/>
                <a:sym typeface="Quattrocento Sans"/>
              </a:rPr>
              <a:t> to commit the merge</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Quattrocento Sans"/>
                <a:ea typeface="Quattrocento Sans"/>
                <a:cs typeface="Quattrocento Sans"/>
                <a:sym typeface="Quattrocento Sans"/>
              </a:rPr>
              <a:t>Note: </a:t>
            </a:r>
            <a:r>
              <a:rPr b="0" i="0" lang="en-US" sz="2400" u="none" cap="none" strike="noStrike">
                <a:solidFill>
                  <a:srgbClr val="000000"/>
                </a:solidFill>
                <a:latin typeface="Quattrocento Sans"/>
                <a:ea typeface="Quattrocento Sans"/>
                <a:cs typeface="Quattrocento Sans"/>
                <a:sym typeface="Quattrocento Sans"/>
              </a:rPr>
              <a:t>we will never resolve conflicts that way. It’s much better to resolve using a merge tool like the one integrated into PyCharm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28"/>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89" name="Google Shape;289;p28"/>
          <p:cNvSpPr txBox="1"/>
          <p:nvPr/>
        </p:nvSpPr>
        <p:spPr>
          <a:xfrm>
            <a:off x="455025" y="61775"/>
            <a:ext cx="11473200" cy="189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Conflicts example</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290" name="Google Shape;290;p28"/>
          <p:cNvPicPr preferRelativeResize="0"/>
          <p:nvPr/>
        </p:nvPicPr>
        <p:blipFill rotWithShape="1">
          <a:blip r:embed="rId4">
            <a:alphaModFix/>
          </a:blip>
          <a:srcRect b="0" l="0" r="0" t="0"/>
          <a:stretch/>
        </p:blipFill>
        <p:spPr>
          <a:xfrm>
            <a:off x="2446678" y="1842478"/>
            <a:ext cx="7298650" cy="2805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29"/>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296" name="Google Shape;296;p29"/>
          <p:cNvSpPr txBox="1"/>
          <p:nvPr/>
        </p:nvSpPr>
        <p:spPr>
          <a:xfrm>
            <a:off x="455025" y="61775"/>
            <a:ext cx="11473200" cy="189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Conflicts example</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297" name="Google Shape;297;p29"/>
          <p:cNvPicPr preferRelativeResize="0"/>
          <p:nvPr/>
        </p:nvPicPr>
        <p:blipFill rotWithShape="1">
          <a:blip r:embed="rId4">
            <a:alphaModFix/>
          </a:blip>
          <a:srcRect b="0" l="0" r="0" t="0"/>
          <a:stretch/>
        </p:blipFill>
        <p:spPr>
          <a:xfrm>
            <a:off x="2864352" y="1169602"/>
            <a:ext cx="6958225" cy="4583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3"/>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16" name="Google Shape;116;p3"/>
          <p:cNvSpPr txBox="1"/>
          <p:nvPr/>
        </p:nvSpPr>
        <p:spPr>
          <a:xfrm>
            <a:off x="211275" y="205700"/>
            <a:ext cx="11830800" cy="489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Quattrocento Sans"/>
                <a:ea typeface="Quattrocento Sans"/>
                <a:cs typeface="Quattrocento Sans"/>
                <a:sym typeface="Quattrocento Sans"/>
              </a:rPr>
              <a:t>What is a version control system ?</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800" u="sng" cap="none" strike="noStrike">
                <a:solidFill>
                  <a:schemeClr val="hlink"/>
                </a:solidFill>
                <a:latin typeface="Quattrocento Sans"/>
                <a:ea typeface="Quattrocento Sans"/>
                <a:cs typeface="Quattrocento Sans"/>
                <a:sym typeface="Quattrocento Sans"/>
                <a:hlinkClick r:id="rId4"/>
              </a:rPr>
              <a:t>http://en.wikipedia.org/wiki/Revision_control</a:t>
            </a:r>
            <a:endParaRPr b="0" i="0" sz="28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FFFFFF"/>
                </a:solidFill>
                <a:latin typeface="Quattrocento Sans"/>
                <a:ea typeface="Quattrocento Sans"/>
                <a:cs typeface="Quattrocento Sans"/>
                <a:sym typeface="Quattrocento Sans"/>
              </a:rPr>
              <a:t>Revision control [...] is the management of changes to documents,</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FFFFFF"/>
                </a:solidFill>
                <a:latin typeface="Quattrocento Sans"/>
                <a:ea typeface="Quattrocento Sans"/>
                <a:cs typeface="Quattrocento Sans"/>
                <a:sym typeface="Quattrocento Sans"/>
              </a:rPr>
              <a:t>computer programs, large web sites, and other collections of information.</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FFFFFF"/>
                </a:solidFill>
                <a:latin typeface="Quattrocento Sans"/>
                <a:ea typeface="Quattrocento Sans"/>
                <a:cs typeface="Quattrocento Sans"/>
                <a:sym typeface="Quattrocento Sans"/>
              </a:rPr>
              <a:t>Changes are usually identified by a number or letter code, termed the</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FFFFFF"/>
                </a:solidFill>
                <a:latin typeface="Quattrocento Sans"/>
                <a:ea typeface="Quattrocento Sans"/>
                <a:cs typeface="Quattrocento Sans"/>
                <a:sym typeface="Quattrocento Sans"/>
              </a:rPr>
              <a:t>”revision number” [...]. For example, an initial set of files is ”revision 1”.</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FFFFFF"/>
                </a:solidFill>
                <a:latin typeface="Quattrocento Sans"/>
                <a:ea typeface="Quattrocento Sans"/>
                <a:cs typeface="Quattrocento Sans"/>
                <a:sym typeface="Quattrocento Sans"/>
              </a:rPr>
              <a:t>When the first change is made, the resulting set is ”revision 2”, and so</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FFFFFF"/>
                </a:solidFill>
                <a:latin typeface="Quattrocento Sans"/>
                <a:ea typeface="Quattrocento Sans"/>
                <a:cs typeface="Quattrocento Sans"/>
                <a:sym typeface="Quattrocento Sans"/>
              </a:rPr>
              <a:t>on.</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FFFFFF"/>
                </a:solidFill>
                <a:latin typeface="Quattrocento Sans"/>
                <a:ea typeface="Quattrocento Sans"/>
                <a:cs typeface="Quattrocento Sans"/>
                <a:sym typeface="Quattrocento Sans"/>
              </a:rPr>
              <a:t>Each revision is associated with a timestamp and the person making the</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FFFFFF"/>
                </a:solidFill>
                <a:latin typeface="Quattrocento Sans"/>
                <a:ea typeface="Quattrocento Sans"/>
                <a:cs typeface="Quattrocento Sans"/>
                <a:sym typeface="Quattrocento Sans"/>
              </a:rPr>
              <a:t>change. Revisions can be compared, restored, and with some types of files,</a:t>
            </a:r>
            <a:endParaRPr b="0" i="0" sz="24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rgbClr val="FFFFFF"/>
                </a:solidFill>
                <a:latin typeface="Quattrocento Sans"/>
                <a:ea typeface="Quattrocento Sans"/>
                <a:cs typeface="Quattrocento Sans"/>
                <a:sym typeface="Quattrocento Sans"/>
              </a:rPr>
              <a:t>merged.</a:t>
            </a:r>
            <a:endParaRPr b="0" i="0" sz="2400" u="none" cap="none" strike="noStrike">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30"/>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303" name="Google Shape;303;p30"/>
          <p:cNvSpPr txBox="1"/>
          <p:nvPr/>
        </p:nvSpPr>
        <p:spPr>
          <a:xfrm>
            <a:off x="455025" y="61775"/>
            <a:ext cx="11473200" cy="189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Conflicts example</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304" name="Google Shape;304;p30"/>
          <p:cNvPicPr preferRelativeResize="0"/>
          <p:nvPr/>
        </p:nvPicPr>
        <p:blipFill rotWithShape="1">
          <a:blip r:embed="rId4">
            <a:alphaModFix/>
          </a:blip>
          <a:srcRect b="0" l="0" r="0" t="0"/>
          <a:stretch/>
        </p:blipFill>
        <p:spPr>
          <a:xfrm>
            <a:off x="2709152" y="1653450"/>
            <a:ext cx="7223400" cy="4619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31"/>
          <p:cNvPicPr preferRelativeResize="0"/>
          <p:nvPr>
            <p:ph idx="4294967295" type="body"/>
          </p:nvPr>
        </p:nvPicPr>
        <p:blipFill rotWithShape="1">
          <a:blip r:embed="rId3">
            <a:alphaModFix/>
          </a:blip>
          <a:srcRect b="0" l="0" r="0" t="0"/>
          <a:stretch/>
        </p:blipFill>
        <p:spPr>
          <a:xfrm>
            <a:off x="-12" y="0"/>
            <a:ext cx="12192000" cy="6858000"/>
          </a:xfrm>
          <a:prstGeom prst="rect">
            <a:avLst/>
          </a:prstGeom>
          <a:noFill/>
          <a:ln>
            <a:noFill/>
          </a:ln>
        </p:spPr>
      </p:pic>
      <p:sp>
        <p:nvSpPr>
          <p:cNvPr id="310" name="Google Shape;310;p31"/>
          <p:cNvSpPr txBox="1"/>
          <p:nvPr/>
        </p:nvSpPr>
        <p:spPr>
          <a:xfrm>
            <a:off x="455025" y="61775"/>
            <a:ext cx="11473200" cy="189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Conflicts example</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311" name="Google Shape;311;p31"/>
          <p:cNvPicPr preferRelativeResize="0"/>
          <p:nvPr/>
        </p:nvPicPr>
        <p:blipFill rotWithShape="1">
          <a:blip r:embed="rId4">
            <a:alphaModFix/>
          </a:blip>
          <a:srcRect b="0" l="0" r="0" t="0"/>
          <a:stretch/>
        </p:blipFill>
        <p:spPr>
          <a:xfrm>
            <a:off x="2579713" y="1241827"/>
            <a:ext cx="7223824" cy="4374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2"/>
          <p:cNvPicPr preferRelativeResize="0"/>
          <p:nvPr>
            <p:ph idx="4294967295" type="body"/>
          </p:nvPr>
        </p:nvPicPr>
        <p:blipFill rotWithShape="1">
          <a:blip r:embed="rId3">
            <a:alphaModFix/>
          </a:blip>
          <a:srcRect b="0" l="0" r="0" t="0"/>
          <a:stretch/>
        </p:blipFill>
        <p:spPr>
          <a:xfrm>
            <a:off x="-12" y="0"/>
            <a:ext cx="12192000" cy="6858000"/>
          </a:xfrm>
          <a:prstGeom prst="rect">
            <a:avLst/>
          </a:prstGeom>
          <a:noFill/>
          <a:ln>
            <a:noFill/>
          </a:ln>
        </p:spPr>
      </p:pic>
      <p:sp>
        <p:nvSpPr>
          <p:cNvPr id="317" name="Google Shape;317;p32"/>
          <p:cNvSpPr txBox="1"/>
          <p:nvPr/>
        </p:nvSpPr>
        <p:spPr>
          <a:xfrm>
            <a:off x="455025" y="61775"/>
            <a:ext cx="11473200" cy="189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Conflicts example</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318" name="Google Shape;318;p32"/>
          <p:cNvPicPr preferRelativeResize="0"/>
          <p:nvPr/>
        </p:nvPicPr>
        <p:blipFill rotWithShape="1">
          <a:blip r:embed="rId4">
            <a:alphaModFix/>
          </a:blip>
          <a:srcRect b="0" l="0" r="0" t="0"/>
          <a:stretch/>
        </p:blipFill>
        <p:spPr>
          <a:xfrm>
            <a:off x="2941138" y="1085765"/>
            <a:ext cx="6500976" cy="4686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33"/>
          <p:cNvPicPr preferRelativeResize="0"/>
          <p:nvPr>
            <p:ph idx="4294967295" type="body"/>
          </p:nvPr>
        </p:nvPicPr>
        <p:blipFill rotWithShape="1">
          <a:blip r:embed="rId3">
            <a:alphaModFix/>
          </a:blip>
          <a:srcRect b="0" l="0" r="0" t="0"/>
          <a:stretch/>
        </p:blipFill>
        <p:spPr>
          <a:xfrm>
            <a:off x="-12" y="0"/>
            <a:ext cx="12192000" cy="6858000"/>
          </a:xfrm>
          <a:prstGeom prst="rect">
            <a:avLst/>
          </a:prstGeom>
          <a:noFill/>
          <a:ln>
            <a:noFill/>
          </a:ln>
        </p:spPr>
      </p:pic>
      <p:sp>
        <p:nvSpPr>
          <p:cNvPr id="324" name="Google Shape;324;p33"/>
          <p:cNvSpPr txBox="1"/>
          <p:nvPr/>
        </p:nvSpPr>
        <p:spPr>
          <a:xfrm>
            <a:off x="455025" y="61775"/>
            <a:ext cx="11473200" cy="189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Conflicts example</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325" name="Google Shape;325;p33"/>
          <p:cNvPicPr preferRelativeResize="0"/>
          <p:nvPr/>
        </p:nvPicPr>
        <p:blipFill rotWithShape="1">
          <a:blip r:embed="rId4">
            <a:alphaModFix/>
          </a:blip>
          <a:srcRect b="0" l="0" r="0" t="0"/>
          <a:stretch/>
        </p:blipFill>
        <p:spPr>
          <a:xfrm>
            <a:off x="3241450" y="1293353"/>
            <a:ext cx="5191650" cy="3890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34"/>
          <p:cNvPicPr preferRelativeResize="0"/>
          <p:nvPr>
            <p:ph idx="4294967295" type="body"/>
          </p:nvPr>
        </p:nvPicPr>
        <p:blipFill rotWithShape="1">
          <a:blip r:embed="rId3">
            <a:alphaModFix/>
          </a:blip>
          <a:srcRect b="0" l="0" r="0" t="0"/>
          <a:stretch/>
        </p:blipFill>
        <p:spPr>
          <a:xfrm>
            <a:off x="-12" y="0"/>
            <a:ext cx="12192000" cy="6858000"/>
          </a:xfrm>
          <a:prstGeom prst="rect">
            <a:avLst/>
          </a:prstGeom>
          <a:noFill/>
          <a:ln>
            <a:noFill/>
          </a:ln>
        </p:spPr>
      </p:pic>
      <p:sp>
        <p:nvSpPr>
          <p:cNvPr id="331" name="Google Shape;331;p34"/>
          <p:cNvSpPr txBox="1"/>
          <p:nvPr/>
        </p:nvSpPr>
        <p:spPr>
          <a:xfrm>
            <a:off x="455025" y="61775"/>
            <a:ext cx="11473200" cy="189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Conflicts example</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332" name="Google Shape;332;p34"/>
          <p:cNvPicPr preferRelativeResize="0"/>
          <p:nvPr/>
        </p:nvPicPr>
        <p:blipFill rotWithShape="1">
          <a:blip r:embed="rId4">
            <a:alphaModFix/>
          </a:blip>
          <a:srcRect b="0" l="0" r="0" t="0"/>
          <a:stretch/>
        </p:blipFill>
        <p:spPr>
          <a:xfrm>
            <a:off x="2594238" y="1356730"/>
            <a:ext cx="7194775" cy="4656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35"/>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338" name="Google Shape;338;p35"/>
          <p:cNvSpPr txBox="1"/>
          <p:nvPr/>
        </p:nvSpPr>
        <p:spPr>
          <a:xfrm>
            <a:off x="455025" y="61775"/>
            <a:ext cx="11473200" cy="2632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Deleting Branch</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git branch -d branch_name</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This command has some restrictions, it cannot delete the current branch (HEAD)</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36"/>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344" name="Google Shape;344;p36"/>
          <p:cNvSpPr txBox="1"/>
          <p:nvPr/>
        </p:nvSpPr>
        <p:spPr>
          <a:xfrm>
            <a:off x="455025" y="61775"/>
            <a:ext cx="10567800" cy="410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Practice branches</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1. create a new branch named “dev”</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2. make some commits in this branch</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3. go back to branch “master” and make some commits</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4. merge branch “dev” into “master”</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5. make a new commit in each branch so as to generate a conflict (edit the same part of a file)</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6. merge branch “dev” into “master”, and fix the conflict</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Quattrocento Sans"/>
                <a:ea typeface="Quattrocento Sans"/>
                <a:cs typeface="Quattrocento Sans"/>
                <a:sym typeface="Quattrocento Sans"/>
              </a:rPr>
              <a:t>7. merge “master” into “dev”</a:t>
            </a:r>
            <a:endParaRPr b="0" i="0" sz="2400" u="none" cap="none" strike="noStrike">
              <a:solidFill>
                <a:srgbClr val="000000"/>
              </a:solidFill>
              <a:latin typeface="Quattrocento Sans"/>
              <a:ea typeface="Quattrocento Sans"/>
              <a:cs typeface="Quattrocento Sans"/>
              <a:sym typeface="Quattrocento Sans"/>
            </a:endParaRPr>
          </a:p>
        </p:txBody>
      </p:sp>
      <p:pic>
        <p:nvPicPr>
          <p:cNvPr descr="×ª××¦××ª ×ª××× × ×¢×××¨ âªtoolsâ¬â" id="345" name="Google Shape;345;p36"/>
          <p:cNvPicPr preferRelativeResize="0"/>
          <p:nvPr/>
        </p:nvPicPr>
        <p:blipFill rotWithShape="1">
          <a:blip r:embed="rId4">
            <a:alphaModFix/>
          </a:blip>
          <a:srcRect b="0" l="0" r="0" t="0"/>
          <a:stretch/>
        </p:blipFill>
        <p:spPr>
          <a:xfrm>
            <a:off x="10819511" y="273041"/>
            <a:ext cx="966439" cy="94515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37"/>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351" name="Google Shape;351;p37"/>
          <p:cNvSpPr txBox="1"/>
          <p:nvPr/>
        </p:nvSpPr>
        <p:spPr>
          <a:xfrm>
            <a:off x="3219600" y="2851800"/>
            <a:ext cx="5752800" cy="115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Working with remote</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38"/>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357" name="Google Shape;357;p38"/>
          <p:cNvSpPr txBox="1"/>
          <p:nvPr/>
        </p:nvSpPr>
        <p:spPr>
          <a:xfrm>
            <a:off x="455025" y="61775"/>
            <a:ext cx="10567800" cy="447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Communicate with GitHub using SSH</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AutoNum type="arabicPeriod"/>
            </a:pPr>
            <a:r>
              <a:rPr b="0" i="0" lang="en-US" sz="2400" u="none" cap="none" strike="noStrike">
                <a:solidFill>
                  <a:srgbClr val="000000"/>
                </a:solidFill>
                <a:latin typeface="Quattrocento Sans"/>
                <a:ea typeface="Quattrocento Sans"/>
                <a:cs typeface="Quattrocento Sans"/>
                <a:sym typeface="Quattrocento Sans"/>
              </a:rPr>
              <a:t>If you don’t have a </a:t>
            </a:r>
            <a:r>
              <a:rPr b="1" i="0" lang="en-US" sz="2400" u="none" cap="none" strike="noStrike">
                <a:solidFill>
                  <a:srgbClr val="000000"/>
                </a:solidFill>
                <a:latin typeface="Quattrocento Sans"/>
                <a:ea typeface="Quattrocento Sans"/>
                <a:cs typeface="Quattrocento Sans"/>
                <a:sym typeface="Quattrocento Sans"/>
              </a:rPr>
              <a:t>local git repository </a:t>
            </a:r>
            <a:r>
              <a:rPr b="0" i="0" lang="en-US" sz="2400" u="none" cap="none" strike="noStrike">
                <a:solidFill>
                  <a:srgbClr val="000000"/>
                </a:solidFill>
                <a:latin typeface="Quattrocento Sans"/>
                <a:ea typeface="Quattrocento Sans"/>
                <a:cs typeface="Quattrocento Sans"/>
                <a:sym typeface="Quattrocento Sans"/>
              </a:rPr>
              <a:t>with which you’ve practiced git commands, create one (git init…)</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AutoNum type="arabicPeriod"/>
            </a:pPr>
            <a:r>
              <a:rPr b="0" i="0" lang="en-US" sz="2400" u="none" cap="none" strike="noStrike">
                <a:solidFill>
                  <a:srgbClr val="000000"/>
                </a:solidFill>
                <a:latin typeface="Quattrocento Sans"/>
                <a:ea typeface="Quattrocento Sans"/>
                <a:cs typeface="Quattrocento Sans"/>
                <a:sym typeface="Quattrocento Sans"/>
              </a:rPr>
              <a:t>Create a new repo in GitHub that will represent the remote repository for your local git practicing repo</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AutoNum type="arabicPeriod"/>
            </a:pPr>
            <a:r>
              <a:rPr b="0" i="0" lang="en-US" sz="2400" u="none" cap="none" strike="noStrike">
                <a:solidFill>
                  <a:srgbClr val="000000"/>
                </a:solidFill>
                <a:latin typeface="Quattrocento Sans"/>
                <a:ea typeface="Quattrocento Sans"/>
                <a:cs typeface="Quattrocento Sans"/>
                <a:sym typeface="Quattrocento Sans"/>
              </a:rPr>
              <a:t>Let’s practice git communication over SSH. Follow </a:t>
            </a:r>
            <a:r>
              <a:rPr b="0" i="0" lang="en-US" sz="2400" u="sng" cap="none" strike="noStrike">
                <a:solidFill>
                  <a:schemeClr val="hlink"/>
                </a:solidFill>
                <a:latin typeface="Quattrocento Sans"/>
                <a:ea typeface="Quattrocento Sans"/>
                <a:cs typeface="Quattrocento Sans"/>
                <a:sym typeface="Quattrocento Sans"/>
                <a:hlinkClick r:id="rId4"/>
              </a:rPr>
              <a:t>GitHub docs</a:t>
            </a:r>
            <a:r>
              <a:rPr b="0" i="0" lang="en-US" sz="2400" u="none" cap="none" strike="noStrike">
                <a:solidFill>
                  <a:srgbClr val="000000"/>
                </a:solidFill>
                <a:latin typeface="Quattrocento Sans"/>
                <a:ea typeface="Quattrocento Sans"/>
                <a:cs typeface="Quattrocento Sans"/>
                <a:sym typeface="Quattrocento Sans"/>
              </a:rPr>
              <a:t>, generate SSH key (if needed) and add its public key to you GitHub account</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AutoNum type="arabicPeriod"/>
            </a:pPr>
            <a:r>
              <a:rPr b="0" i="0" lang="en-US" sz="2400" u="none" cap="none" strike="noStrike">
                <a:solidFill>
                  <a:srgbClr val="000000"/>
                </a:solidFill>
                <a:latin typeface="Quattrocento Sans"/>
                <a:ea typeface="Quattrocento Sans"/>
                <a:cs typeface="Quattrocento Sans"/>
                <a:sym typeface="Quattrocento Sans"/>
              </a:rPr>
              <a:t>Follow GitHub’s instructions to add the new create repo as a remote for your local practicing git repo:</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descr="×ª××¦××ª ×ª××× × ×¢×××¨ âªtoolsâ¬â" id="358" name="Google Shape;358;p38"/>
          <p:cNvPicPr preferRelativeResize="0"/>
          <p:nvPr/>
        </p:nvPicPr>
        <p:blipFill rotWithShape="1">
          <a:blip r:embed="rId5">
            <a:alphaModFix/>
          </a:blip>
          <a:srcRect b="0" l="0" r="0" t="0"/>
          <a:stretch/>
        </p:blipFill>
        <p:spPr>
          <a:xfrm>
            <a:off x="10819511" y="273041"/>
            <a:ext cx="966439" cy="945152"/>
          </a:xfrm>
          <a:prstGeom prst="rect">
            <a:avLst/>
          </a:prstGeom>
          <a:noFill/>
          <a:ln>
            <a:noFill/>
          </a:ln>
        </p:spPr>
      </p:pic>
      <p:pic>
        <p:nvPicPr>
          <p:cNvPr id="359" name="Google Shape;359;p38"/>
          <p:cNvPicPr preferRelativeResize="0"/>
          <p:nvPr/>
        </p:nvPicPr>
        <p:blipFill rotWithShape="1">
          <a:blip r:embed="rId6">
            <a:alphaModFix/>
          </a:blip>
          <a:srcRect b="0" l="0" r="0" t="0"/>
          <a:stretch/>
        </p:blipFill>
        <p:spPr>
          <a:xfrm>
            <a:off x="2082325" y="4345775"/>
            <a:ext cx="8224100" cy="1423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39"/>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365" name="Google Shape;365;p39"/>
          <p:cNvSpPr txBox="1"/>
          <p:nvPr/>
        </p:nvSpPr>
        <p:spPr>
          <a:xfrm>
            <a:off x="455025" y="61775"/>
            <a:ext cx="10567800" cy="226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Clone</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Each team member clone a copy of the repo from a centralized remote source by </a:t>
            </a:r>
            <a:r>
              <a:rPr b="1" i="0" lang="en-US" sz="2400" u="none" cap="none" strike="noStrike">
                <a:solidFill>
                  <a:srgbClr val="000000"/>
                </a:solidFill>
                <a:latin typeface="Quattrocento Sans"/>
                <a:ea typeface="Quattrocento Sans"/>
                <a:cs typeface="Quattrocento Sans"/>
                <a:sym typeface="Quattrocento Sans"/>
              </a:rPr>
              <a:t>git clone &lt;repo url&gt;</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366" name="Google Shape;366;p39"/>
          <p:cNvPicPr preferRelativeResize="0"/>
          <p:nvPr/>
        </p:nvPicPr>
        <p:blipFill rotWithShape="1">
          <a:blip r:embed="rId4">
            <a:alphaModFix/>
          </a:blip>
          <a:srcRect b="0" l="0" r="0" t="0"/>
          <a:stretch/>
        </p:blipFill>
        <p:spPr>
          <a:xfrm>
            <a:off x="2088951" y="2151475"/>
            <a:ext cx="7299925" cy="307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4"/>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22" name="Google Shape;122;p4"/>
          <p:cNvSpPr txBox="1"/>
          <p:nvPr/>
        </p:nvSpPr>
        <p:spPr>
          <a:xfrm>
            <a:off x="211275" y="205700"/>
            <a:ext cx="11830800" cy="415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Quattrocento Sans"/>
                <a:ea typeface="Quattrocento Sans"/>
                <a:cs typeface="Quattrocento Sans"/>
                <a:sym typeface="Quattrocento Sans"/>
              </a:rPr>
              <a:t>Use cases</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FFFFFF"/>
              </a:solidFill>
              <a:latin typeface="Quattrocento Sans"/>
              <a:ea typeface="Quattrocento Sans"/>
              <a:cs typeface="Quattrocento Sans"/>
              <a:sym typeface="Quattrocento Sans"/>
            </a:endParaRPr>
          </a:p>
          <a:p>
            <a:pPr indent="-406400" lvl="0" marL="457200" marR="0" rtl="0" algn="l">
              <a:lnSpc>
                <a:spcPct val="100000"/>
              </a:lnSpc>
              <a:spcBef>
                <a:spcPts val="0"/>
              </a:spcBef>
              <a:spcAft>
                <a:spcPts val="0"/>
              </a:spcAft>
              <a:buClr>
                <a:srgbClr val="FFFFFF"/>
              </a:buClr>
              <a:buSzPts val="2800"/>
              <a:buFont typeface="Quattrocento Sans"/>
              <a:buChar char="●"/>
            </a:pPr>
            <a:r>
              <a:rPr b="0" i="0" lang="en-US" sz="2800" u="none" cap="none" strike="noStrike">
                <a:solidFill>
                  <a:srgbClr val="FFFFFF"/>
                </a:solidFill>
                <a:latin typeface="Quattrocento Sans"/>
                <a:ea typeface="Quattrocento Sans"/>
                <a:cs typeface="Quattrocento Sans"/>
                <a:sym typeface="Quattrocento Sans"/>
              </a:rPr>
              <a:t>Keeping an history - the history is browseable, include deleted content</a:t>
            </a:r>
            <a:endParaRPr b="0" i="0" sz="2800" u="none" cap="none" strike="noStrike">
              <a:solidFill>
                <a:srgbClr val="FFFFFF"/>
              </a:solidFill>
              <a:latin typeface="Quattrocento Sans"/>
              <a:ea typeface="Quattrocento Sans"/>
              <a:cs typeface="Quattrocento Sans"/>
              <a:sym typeface="Quattrocento Sans"/>
            </a:endParaRPr>
          </a:p>
          <a:p>
            <a:pPr indent="-406400" lvl="0" marL="457200" marR="0" rtl="0" algn="l">
              <a:lnSpc>
                <a:spcPct val="100000"/>
              </a:lnSpc>
              <a:spcBef>
                <a:spcPts val="0"/>
              </a:spcBef>
              <a:spcAft>
                <a:spcPts val="0"/>
              </a:spcAft>
              <a:buClr>
                <a:srgbClr val="FFFFFF"/>
              </a:buClr>
              <a:buSzPts val="2800"/>
              <a:buFont typeface="Quattrocento Sans"/>
              <a:buChar char="●"/>
            </a:pPr>
            <a:r>
              <a:rPr b="0" i="0" lang="en-US" sz="2800" u="none" cap="none" strike="noStrike">
                <a:solidFill>
                  <a:srgbClr val="FFFFFF"/>
                </a:solidFill>
                <a:latin typeface="Quattrocento Sans"/>
                <a:ea typeface="Quattrocento Sans"/>
                <a:cs typeface="Quattrocento Sans"/>
                <a:sym typeface="Quattrocento Sans"/>
              </a:rPr>
              <a:t>Working with others - share, merge changes done by others, ensure that nothing is accidentally overwritten</a:t>
            </a:r>
            <a:endParaRPr b="0" i="0" sz="2800" u="none" cap="none" strike="noStrike">
              <a:solidFill>
                <a:srgbClr val="FFFFFF"/>
              </a:solidFill>
              <a:latin typeface="Quattrocento Sans"/>
              <a:ea typeface="Quattrocento Sans"/>
              <a:cs typeface="Quattrocento Sans"/>
              <a:sym typeface="Quattrocento Sans"/>
            </a:endParaRPr>
          </a:p>
          <a:p>
            <a:pPr indent="-406400" lvl="0" marL="457200" marR="0" rtl="0" algn="l">
              <a:lnSpc>
                <a:spcPct val="100000"/>
              </a:lnSpc>
              <a:spcBef>
                <a:spcPts val="0"/>
              </a:spcBef>
              <a:spcAft>
                <a:spcPts val="0"/>
              </a:spcAft>
              <a:buClr>
                <a:srgbClr val="FFFFFF"/>
              </a:buClr>
              <a:buSzPts val="2800"/>
              <a:buFont typeface="Quattrocento Sans"/>
              <a:buChar char="●"/>
            </a:pPr>
            <a:r>
              <a:rPr b="0" i="0" lang="en-US" sz="2800" u="none" cap="none" strike="noStrike">
                <a:solidFill>
                  <a:srgbClr val="FFFFFF"/>
                </a:solidFill>
                <a:latin typeface="Quattrocento Sans"/>
                <a:ea typeface="Quattrocento Sans"/>
                <a:cs typeface="Quattrocento Sans"/>
                <a:sym typeface="Quattrocento Sans"/>
              </a:rPr>
              <a:t>Branching - multiple variants of the same software</a:t>
            </a:r>
            <a:endParaRPr b="0" i="0" sz="2800" u="none" cap="none" strike="noStrike">
              <a:solidFill>
                <a:srgbClr val="FFFFFF"/>
              </a:solidFill>
              <a:latin typeface="Quattrocento Sans"/>
              <a:ea typeface="Quattrocento Sans"/>
              <a:cs typeface="Quattrocento Sans"/>
              <a:sym typeface="Quattrocento Sans"/>
            </a:endParaRPr>
          </a:p>
          <a:p>
            <a:pPr indent="-406400" lvl="0" marL="457200" marR="0" rtl="0" algn="l">
              <a:lnSpc>
                <a:spcPct val="100000"/>
              </a:lnSpc>
              <a:spcBef>
                <a:spcPts val="0"/>
              </a:spcBef>
              <a:spcAft>
                <a:spcPts val="0"/>
              </a:spcAft>
              <a:buClr>
                <a:srgbClr val="FFFFFF"/>
              </a:buClr>
              <a:buSzPts val="2800"/>
              <a:buFont typeface="Quattrocento Sans"/>
              <a:buChar char="●"/>
            </a:pPr>
            <a:r>
              <a:rPr b="0" i="0" lang="en-US" sz="2800" u="none" cap="none" strike="noStrike">
                <a:solidFill>
                  <a:srgbClr val="FFFFFF"/>
                </a:solidFill>
                <a:latin typeface="Quattrocento Sans"/>
                <a:ea typeface="Quattrocento Sans"/>
                <a:cs typeface="Quattrocento Sans"/>
                <a:sym typeface="Quattrocento Sans"/>
              </a:rPr>
              <a:t>Working with external contributors</a:t>
            </a:r>
            <a:endParaRPr b="0" i="0" sz="2800" u="none" cap="none" strike="noStrike">
              <a:solidFill>
                <a:srgbClr val="FFFFFF"/>
              </a:solidFill>
              <a:latin typeface="Quattrocento Sans"/>
              <a:ea typeface="Quattrocento Sans"/>
              <a:cs typeface="Quattrocento Sans"/>
              <a:sym typeface="Quattrocento Sans"/>
            </a:endParaRPr>
          </a:p>
          <a:p>
            <a:pPr indent="-406400" lvl="0" marL="457200" marR="0" rtl="0" algn="l">
              <a:lnSpc>
                <a:spcPct val="100000"/>
              </a:lnSpc>
              <a:spcBef>
                <a:spcPts val="0"/>
              </a:spcBef>
              <a:spcAft>
                <a:spcPts val="0"/>
              </a:spcAft>
              <a:buClr>
                <a:srgbClr val="FFFFFF"/>
              </a:buClr>
              <a:buSzPts val="2800"/>
              <a:buFont typeface="Quattrocento Sans"/>
              <a:buChar char="●"/>
            </a:pPr>
            <a:r>
              <a:rPr b="0" i="0" lang="en-US" sz="2800" u="none" cap="none" strike="noStrike">
                <a:solidFill>
                  <a:srgbClr val="FFFFFF"/>
                </a:solidFill>
                <a:latin typeface="Quattrocento Sans"/>
                <a:ea typeface="Quattrocento Sans"/>
                <a:cs typeface="Quattrocento Sans"/>
                <a:sym typeface="Quattrocento Sans"/>
              </a:rPr>
              <a:t>Scaling (take a look at </a:t>
            </a:r>
            <a:r>
              <a:rPr b="0" i="0" lang="en-US" sz="2800" u="sng" cap="none" strike="noStrike">
                <a:solidFill>
                  <a:schemeClr val="hlink"/>
                </a:solidFill>
                <a:latin typeface="Quattrocento Sans"/>
                <a:ea typeface="Quattrocento Sans"/>
                <a:cs typeface="Quattrocento Sans"/>
                <a:sym typeface="Quattrocento Sans"/>
                <a:hlinkClick r:id="rId4"/>
              </a:rPr>
              <a:t>https://github.com/torvalds/linux</a:t>
            </a:r>
            <a:r>
              <a:rPr b="0" i="0" lang="en-US" sz="2800" u="none" cap="none" strike="noStrike">
                <a:solidFill>
                  <a:srgbClr val="FFFFFF"/>
                </a:solidFill>
                <a:latin typeface="Quattrocento Sans"/>
                <a:ea typeface="Quattrocento Sans"/>
                <a:cs typeface="Quattrocento Sans"/>
                <a:sym typeface="Quattrocento Sans"/>
              </a:rPr>
              <a:t>) </a:t>
            </a:r>
            <a:endParaRPr b="0" i="0" sz="28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40"/>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372" name="Google Shape;372;p40"/>
          <p:cNvSpPr txBox="1"/>
          <p:nvPr/>
        </p:nvSpPr>
        <p:spPr>
          <a:xfrm>
            <a:off x="455025" y="61775"/>
            <a:ext cx="10567800" cy="189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Working locally</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Each team member contributes to the project, commit changes locally</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373" name="Google Shape;373;p40"/>
          <p:cNvPicPr preferRelativeResize="0"/>
          <p:nvPr/>
        </p:nvPicPr>
        <p:blipFill rotWithShape="1">
          <a:blip r:embed="rId4">
            <a:alphaModFix/>
          </a:blip>
          <a:srcRect b="0" l="0" r="0" t="0"/>
          <a:stretch/>
        </p:blipFill>
        <p:spPr>
          <a:xfrm>
            <a:off x="2711700" y="2851400"/>
            <a:ext cx="6768600" cy="28202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41"/>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379" name="Google Shape;379;p41"/>
          <p:cNvSpPr txBox="1"/>
          <p:nvPr/>
        </p:nvSpPr>
        <p:spPr>
          <a:xfrm>
            <a:off x="455025" y="61775"/>
            <a:ext cx="10567800" cy="558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Push to remote</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Sam pushes his code by </a:t>
            </a:r>
            <a:r>
              <a:rPr b="1" i="0" lang="en-US" sz="2400" u="none" cap="none" strike="noStrike">
                <a:solidFill>
                  <a:srgbClr val="000000"/>
                </a:solidFill>
                <a:latin typeface="Quattrocento Sans"/>
                <a:ea typeface="Quattrocento Sans"/>
                <a:cs typeface="Quattrocento Sans"/>
                <a:sym typeface="Quattrocento Sans"/>
              </a:rPr>
              <a:t>git push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dk1"/>
              </a:buClr>
              <a:buSzPts val="2400"/>
              <a:buFont typeface="Quattrocento Sans"/>
              <a:buChar char="●"/>
            </a:pPr>
            <a:r>
              <a:rPr b="0" i="0" lang="en-US" sz="2400" u="none" cap="none" strike="noStrike">
                <a:solidFill>
                  <a:schemeClr val="dk1"/>
                </a:solidFill>
                <a:latin typeface="Quattrocento Sans"/>
                <a:ea typeface="Quattrocento Sans"/>
                <a:cs typeface="Quattrocento Sans"/>
                <a:sym typeface="Quattrocento Sans"/>
              </a:rPr>
              <a:t>Basic syntax </a:t>
            </a:r>
            <a:r>
              <a:rPr b="1" i="0" lang="en-US" sz="2400" u="none" cap="none" strike="noStrike">
                <a:solidFill>
                  <a:schemeClr val="dk1"/>
                </a:solidFill>
                <a:latin typeface="Quattrocento Sans"/>
                <a:ea typeface="Quattrocento Sans"/>
                <a:cs typeface="Quattrocento Sans"/>
                <a:sym typeface="Quattrocento Sans"/>
              </a:rPr>
              <a:t>git push &lt;remote&gt; &lt;branch&gt;</a:t>
            </a:r>
            <a:endParaRPr b="1" i="0" sz="2400" u="none" cap="none" strike="noStrike">
              <a:solidFill>
                <a:schemeClr val="dk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dk1"/>
              </a:buClr>
              <a:buSzPts val="2400"/>
              <a:buFont typeface="Quattrocento Sans"/>
              <a:buChar char="●"/>
            </a:pPr>
            <a:r>
              <a:rPr b="0" i="0" lang="en-US" sz="2400" u="none" cap="none" strike="noStrike">
                <a:solidFill>
                  <a:schemeClr val="dk1"/>
                </a:solidFill>
                <a:latin typeface="Quattrocento Sans"/>
                <a:ea typeface="Quattrocento Sans"/>
                <a:cs typeface="Quattrocento Sans"/>
                <a:sym typeface="Quattrocento Sans"/>
              </a:rPr>
              <a:t>If the branch is tracking an upstream branch, then the local changes (commits) are propagated to the remote branch. Otherwise nothing is uploaded.</a:t>
            </a:r>
            <a:endParaRPr b="0" i="0" sz="2400" u="none" cap="none" strike="noStrike">
              <a:solidFill>
                <a:schemeClr val="dk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dk1"/>
              </a:buClr>
              <a:buSzPts val="2400"/>
              <a:buFont typeface="Quattrocento Sans"/>
              <a:buChar char="●"/>
            </a:pPr>
            <a:r>
              <a:rPr b="0" i="0" lang="en-US" sz="2400" u="none" cap="none" strike="noStrike">
                <a:solidFill>
                  <a:schemeClr val="dk1"/>
                </a:solidFill>
                <a:latin typeface="Quattrocento Sans"/>
                <a:ea typeface="Quattrocento Sans"/>
                <a:cs typeface="Quattrocento Sans"/>
                <a:sym typeface="Quattrocento Sans"/>
              </a:rPr>
              <a:t>In case of conflict git push will fail and require to run git pull first</a:t>
            </a:r>
            <a:endParaRPr b="0"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380" name="Google Shape;380;p41"/>
          <p:cNvPicPr preferRelativeResize="0"/>
          <p:nvPr/>
        </p:nvPicPr>
        <p:blipFill rotWithShape="1">
          <a:blip r:embed="rId4">
            <a:alphaModFix/>
          </a:blip>
          <a:srcRect b="0" l="0" r="0" t="0"/>
          <a:stretch/>
        </p:blipFill>
        <p:spPr>
          <a:xfrm>
            <a:off x="6204550" y="61775"/>
            <a:ext cx="5740074" cy="32800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42"/>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386" name="Google Shape;386;p42"/>
          <p:cNvSpPr txBox="1"/>
          <p:nvPr/>
        </p:nvSpPr>
        <p:spPr>
          <a:xfrm>
            <a:off x="455025" y="61775"/>
            <a:ext cx="10567800" cy="558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Push to remote (cont.)</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dk1"/>
              </a:buClr>
              <a:buSzPts val="2400"/>
              <a:buFont typeface="Quattrocento Sans"/>
              <a:buChar char="●"/>
            </a:pPr>
            <a:r>
              <a:rPr b="1" i="0" lang="en-US" sz="2400" u="none" cap="none" strike="noStrike">
                <a:solidFill>
                  <a:schemeClr val="dk1"/>
                </a:solidFill>
                <a:latin typeface="Quattrocento Sans"/>
                <a:ea typeface="Quattrocento Sans"/>
                <a:cs typeface="Quattrocento Sans"/>
                <a:sym typeface="Quattrocento Sans"/>
              </a:rPr>
              <a:t>-u/--set-upstream</a:t>
            </a:r>
            <a:r>
              <a:rPr b="0" i="0" lang="en-US" sz="2400" u="none" cap="none" strike="noStrike">
                <a:solidFill>
                  <a:schemeClr val="dk1"/>
                </a:solidFill>
                <a:latin typeface="Quattrocento Sans"/>
                <a:ea typeface="Quattrocento Sans"/>
                <a:cs typeface="Quattrocento Sans"/>
                <a:sym typeface="Quattrocento Sans"/>
              </a:rPr>
              <a:t> configures the local branch to track the remote branch (you should </a:t>
            </a:r>
            <a:r>
              <a:rPr b="0" i="0" lang="en-US" sz="2400" u="sng" cap="none" strike="noStrike">
                <a:solidFill>
                  <a:schemeClr val="dk1"/>
                </a:solidFill>
                <a:latin typeface="Quattrocento Sans"/>
                <a:ea typeface="Quattrocento Sans"/>
                <a:cs typeface="Quattrocento Sans"/>
                <a:sym typeface="Quattrocento Sans"/>
              </a:rPr>
              <a:t>always</a:t>
            </a:r>
            <a:r>
              <a:rPr b="0" i="0" lang="en-US" sz="2400" u="none" cap="none" strike="noStrike">
                <a:solidFill>
                  <a:schemeClr val="dk1"/>
                </a:solidFill>
                <a:latin typeface="Quattrocento Sans"/>
                <a:ea typeface="Quattrocento Sans"/>
                <a:cs typeface="Quattrocento Sans"/>
                <a:sym typeface="Quattrocento Sans"/>
              </a:rPr>
              <a:t> use it!):</a:t>
            </a:r>
            <a:endParaRPr b="0"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dk1"/>
              </a:buClr>
              <a:buSzPts val="2400"/>
              <a:buFont typeface="Quattrocento Sans"/>
              <a:buChar char="●"/>
            </a:pPr>
            <a:r>
              <a:rPr b="0" i="0" lang="en-US" sz="2400" u="none" cap="none" strike="noStrike">
                <a:solidFill>
                  <a:schemeClr val="dk1"/>
                </a:solidFill>
                <a:latin typeface="Quattrocento Sans"/>
                <a:ea typeface="Quattrocento Sans"/>
                <a:cs typeface="Quattrocento Sans"/>
                <a:sym typeface="Quattrocento Sans"/>
              </a:rPr>
              <a:t>Tags are not automatically pushed. Use --tags flag sends all of your local tags to the remote: </a:t>
            </a:r>
            <a:r>
              <a:rPr b="1" i="0" lang="en-US" sz="2400" u="none" cap="none" strike="noStrike">
                <a:solidFill>
                  <a:schemeClr val="dk1"/>
                </a:solidFill>
                <a:latin typeface="Quattrocento Sans"/>
                <a:ea typeface="Quattrocento Sans"/>
                <a:cs typeface="Quattrocento Sans"/>
                <a:sym typeface="Quattrocento Sans"/>
              </a:rPr>
              <a:t>git push &lt;remote&gt; --tags</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387" name="Google Shape;387;p42"/>
          <p:cNvPicPr preferRelativeResize="0"/>
          <p:nvPr/>
        </p:nvPicPr>
        <p:blipFill rotWithShape="1">
          <a:blip r:embed="rId4">
            <a:alphaModFix/>
          </a:blip>
          <a:srcRect b="0" l="0" r="0" t="0"/>
          <a:stretch/>
        </p:blipFill>
        <p:spPr>
          <a:xfrm>
            <a:off x="2296750" y="2164150"/>
            <a:ext cx="7220224" cy="1979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43"/>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393" name="Google Shape;393;p43"/>
          <p:cNvSpPr txBox="1"/>
          <p:nvPr/>
        </p:nvSpPr>
        <p:spPr>
          <a:xfrm>
            <a:off x="455025" y="61775"/>
            <a:ext cx="10567800" cy="189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Push rejected</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rgbClr val="000000"/>
                </a:solidFill>
                <a:latin typeface="Quattrocento Sans"/>
                <a:ea typeface="Quattrocento Sans"/>
                <a:cs typeface="Quattrocento Sans"/>
                <a:sym typeface="Quattrocento Sans"/>
              </a:rPr>
              <a:t>Brian’s push is rejected because his branch does not contain Sam’s changes</a:t>
            </a:r>
            <a:endParaRPr b="1"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394" name="Google Shape;394;p43"/>
          <p:cNvPicPr preferRelativeResize="0"/>
          <p:nvPr/>
        </p:nvPicPr>
        <p:blipFill rotWithShape="1">
          <a:blip r:embed="rId4">
            <a:alphaModFix/>
          </a:blip>
          <a:srcRect b="0" l="0" r="0" t="0"/>
          <a:stretch/>
        </p:blipFill>
        <p:spPr>
          <a:xfrm>
            <a:off x="3214852" y="2085102"/>
            <a:ext cx="5762300" cy="3284625"/>
          </a:xfrm>
          <a:prstGeom prst="rect">
            <a:avLst/>
          </a:prstGeom>
          <a:noFill/>
          <a:ln>
            <a:noFill/>
          </a:ln>
        </p:spPr>
      </p:pic>
      <p:pic>
        <p:nvPicPr>
          <p:cNvPr id="395" name="Google Shape;395;p43"/>
          <p:cNvPicPr preferRelativeResize="0"/>
          <p:nvPr/>
        </p:nvPicPr>
        <p:blipFill rotWithShape="1">
          <a:blip r:embed="rId5">
            <a:alphaModFix/>
          </a:blip>
          <a:srcRect b="0" l="0" r="0" t="0"/>
          <a:stretch/>
        </p:blipFill>
        <p:spPr>
          <a:xfrm>
            <a:off x="6716473" y="5499750"/>
            <a:ext cx="5211901" cy="1166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44"/>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401" name="Google Shape;401;p44"/>
          <p:cNvSpPr txBox="1"/>
          <p:nvPr/>
        </p:nvSpPr>
        <p:spPr>
          <a:xfrm>
            <a:off x="455025" y="61775"/>
            <a:ext cx="10567800" cy="475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500" u="none" cap="none" strike="noStrike">
                <a:solidFill>
                  <a:srgbClr val="000000"/>
                </a:solidFill>
                <a:latin typeface="Quattrocento Sans"/>
                <a:ea typeface="Quattrocento Sans"/>
                <a:cs typeface="Quattrocento Sans"/>
                <a:sym typeface="Quattrocento Sans"/>
              </a:rPr>
              <a:t>Pull (fetch &amp; merge)</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rPr b="0" i="0" lang="en-US" sz="2400" u="none" cap="none" strike="noStrike">
                <a:solidFill>
                  <a:schemeClr val="dk1"/>
                </a:solidFill>
                <a:latin typeface="Quattrocento Sans"/>
                <a:ea typeface="Quattrocento Sans"/>
                <a:cs typeface="Quattrocento Sans"/>
                <a:sym typeface="Quattrocento Sans"/>
              </a:rPr>
              <a:t>Brian’s pulls from remote. Now his local copy is up-to-date with remote so he can push safely.</a:t>
            </a:r>
            <a:endParaRPr b="0"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chemeClr val="dk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dk1"/>
              </a:buClr>
              <a:buSzPts val="2400"/>
              <a:buFont typeface="Quattrocento Sans"/>
              <a:buChar char="●"/>
            </a:pPr>
            <a:r>
              <a:rPr b="1" i="0" lang="en-US" sz="2400" u="none" cap="none" strike="noStrike">
                <a:solidFill>
                  <a:schemeClr val="dk1"/>
                </a:solidFill>
                <a:latin typeface="Quattrocento Sans"/>
                <a:ea typeface="Quattrocento Sans"/>
                <a:cs typeface="Quattrocento Sans"/>
                <a:sym typeface="Quattrocento Sans"/>
              </a:rPr>
              <a:t>git fetch &lt;remote&gt; &lt;branch&gt; </a:t>
            </a:r>
            <a:r>
              <a:rPr b="0" i="0" lang="en-US" sz="2400" u="none" cap="none" strike="noStrike">
                <a:solidFill>
                  <a:schemeClr val="dk1"/>
                </a:solidFill>
                <a:latin typeface="Quattrocento Sans"/>
                <a:ea typeface="Quattrocento Sans"/>
                <a:cs typeface="Quattrocento Sans"/>
                <a:sym typeface="Quattrocento Sans"/>
              </a:rPr>
              <a:t>e.g  git fetch origin master</a:t>
            </a:r>
            <a:endParaRPr b="0" i="0" sz="2400" u="none" cap="none" strike="noStrike">
              <a:solidFill>
                <a:schemeClr val="dk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dk1"/>
              </a:buClr>
              <a:buSzPts val="2400"/>
              <a:buFont typeface="Quattrocento Sans"/>
              <a:buChar char="●"/>
            </a:pPr>
            <a:r>
              <a:rPr b="0" i="0" lang="en-US" sz="2400" u="none" cap="none" strike="noStrike">
                <a:solidFill>
                  <a:schemeClr val="dk1"/>
                </a:solidFill>
                <a:latin typeface="Quattrocento Sans"/>
                <a:ea typeface="Quattrocento Sans"/>
                <a:cs typeface="Quattrocento Sans"/>
                <a:sym typeface="Quattrocento Sans"/>
              </a:rPr>
              <a:t>Will download the remote content but not update your local repo's working state, leaving your current work intact</a:t>
            </a:r>
            <a:endParaRPr b="0" i="0" sz="2400" u="none" cap="none" strike="noStrike">
              <a:solidFill>
                <a:schemeClr val="dk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dk1"/>
              </a:buClr>
              <a:buSzPts val="2400"/>
              <a:buFont typeface="Quattrocento Sans"/>
              <a:buChar char="●"/>
            </a:pPr>
            <a:r>
              <a:rPr b="0" i="0" lang="en-US" sz="2400" u="none" cap="none" strike="noStrike">
                <a:solidFill>
                  <a:schemeClr val="dk1"/>
                </a:solidFill>
                <a:latin typeface="Quattrocento Sans"/>
                <a:ea typeface="Quattrocento Sans"/>
                <a:cs typeface="Quattrocento Sans"/>
                <a:sym typeface="Quattrocento Sans"/>
              </a:rPr>
              <a:t>Will be stored under &lt;remote&gt;/&lt;branch&gt; e.g. origin/master</a:t>
            </a:r>
            <a:endParaRPr b="0"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4500" u="none" cap="none" strike="noStrike">
              <a:solidFill>
                <a:srgbClr val="000000"/>
              </a:solidFill>
              <a:latin typeface="Quattrocento Sans"/>
              <a:ea typeface="Quattrocento Sans"/>
              <a:cs typeface="Quattrocento Sans"/>
              <a:sym typeface="Quattrocento Sans"/>
            </a:endParaRPr>
          </a:p>
        </p:txBody>
      </p:sp>
      <p:pic>
        <p:nvPicPr>
          <p:cNvPr id="402" name="Google Shape;402;p44"/>
          <p:cNvPicPr preferRelativeResize="0"/>
          <p:nvPr/>
        </p:nvPicPr>
        <p:blipFill rotWithShape="1">
          <a:blip r:embed="rId4">
            <a:alphaModFix/>
          </a:blip>
          <a:srcRect b="0" l="0" r="0" t="0"/>
          <a:stretch/>
        </p:blipFill>
        <p:spPr>
          <a:xfrm>
            <a:off x="7185001" y="4043425"/>
            <a:ext cx="4929925" cy="28145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45"/>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408" name="Google Shape;408;p45"/>
          <p:cNvSpPr txBox="1"/>
          <p:nvPr/>
        </p:nvSpPr>
        <p:spPr>
          <a:xfrm>
            <a:off x="455025" y="61775"/>
            <a:ext cx="10567800" cy="369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500" u="none" cap="none" strike="noStrike">
                <a:solidFill>
                  <a:srgbClr val="000000"/>
                </a:solidFill>
                <a:latin typeface="Quattrocento Sans"/>
                <a:ea typeface="Quattrocento Sans"/>
                <a:cs typeface="Quattrocento Sans"/>
                <a:sym typeface="Quattrocento Sans"/>
              </a:rPr>
              <a:t>Pull (fetch &amp; merge) cont.</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chemeClr val="dk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dk1"/>
              </a:buClr>
              <a:buSzPts val="2400"/>
              <a:buFont typeface="Quattrocento Sans"/>
              <a:buChar char="●"/>
            </a:pPr>
            <a:r>
              <a:rPr b="1" i="0" lang="en-US" sz="2400" u="none" cap="none" strike="noStrike">
                <a:solidFill>
                  <a:schemeClr val="dk1"/>
                </a:solidFill>
                <a:latin typeface="Quattrocento Sans"/>
                <a:ea typeface="Quattrocento Sans"/>
                <a:cs typeface="Quattrocento Sans"/>
                <a:sym typeface="Quattrocento Sans"/>
              </a:rPr>
              <a:t>git pull &lt;remote&gt; &lt;branch&gt; </a:t>
            </a:r>
            <a:r>
              <a:rPr b="0" i="0" lang="en-US" sz="2400" u="none" cap="none" strike="noStrike">
                <a:solidFill>
                  <a:schemeClr val="dk1"/>
                </a:solidFill>
                <a:latin typeface="Quattrocento Sans"/>
                <a:ea typeface="Quattrocento Sans"/>
                <a:cs typeface="Quattrocento Sans"/>
                <a:sym typeface="Quattrocento Sans"/>
              </a:rPr>
              <a:t>e.g  git pull origin master</a:t>
            </a:r>
            <a:endParaRPr b="0" i="0" sz="2400" u="none" cap="none" strike="noStrike">
              <a:solidFill>
                <a:schemeClr val="dk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dk1"/>
              </a:buClr>
              <a:buSzPts val="2400"/>
              <a:buFont typeface="Quattrocento Sans"/>
              <a:buChar char="●"/>
            </a:pPr>
            <a:r>
              <a:rPr b="0" i="0" lang="en-US" sz="2400" u="none" cap="none" strike="noStrike">
                <a:solidFill>
                  <a:schemeClr val="dk1"/>
                </a:solidFill>
                <a:latin typeface="Quattrocento Sans"/>
                <a:ea typeface="Quattrocento Sans"/>
                <a:cs typeface="Quattrocento Sans"/>
                <a:sym typeface="Quattrocento Sans"/>
              </a:rPr>
              <a:t>Fetch content from a remote repository and immediately update the local repository to match that content (by merge commit)</a:t>
            </a:r>
            <a:endParaRPr b="0" i="0" sz="2400" u="none" cap="none" strike="noStrike">
              <a:solidFill>
                <a:schemeClr val="dk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dk1"/>
              </a:buClr>
              <a:buSzPts val="2400"/>
              <a:buFont typeface="Quattrocento Sans"/>
              <a:buChar char="●"/>
            </a:pPr>
            <a:r>
              <a:rPr b="0" i="0" lang="en-US" sz="2400" u="none" cap="none" strike="noStrike">
                <a:solidFill>
                  <a:schemeClr val="dk1"/>
                </a:solidFill>
                <a:latin typeface="Quattrocento Sans"/>
                <a:ea typeface="Quattrocento Sans"/>
                <a:cs typeface="Quattrocento Sans"/>
                <a:sym typeface="Quattrocento Sans"/>
              </a:rPr>
              <a:t>If not exists, the pull process will create a new local merge commit containing the content of the new diverged remote commits</a:t>
            </a:r>
            <a:endParaRPr b="0"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4500" u="none" cap="none" strike="noStrike">
              <a:solidFill>
                <a:srgbClr val="000000"/>
              </a:solidFill>
              <a:latin typeface="Quattrocento Sans"/>
              <a:ea typeface="Quattrocento Sans"/>
              <a:cs typeface="Quattrocento Sans"/>
              <a:sym typeface="Quattrocento Sans"/>
            </a:endParaRPr>
          </a:p>
        </p:txBody>
      </p:sp>
      <p:pic>
        <p:nvPicPr>
          <p:cNvPr id="409" name="Google Shape;409;p45"/>
          <p:cNvPicPr preferRelativeResize="0"/>
          <p:nvPr/>
        </p:nvPicPr>
        <p:blipFill rotWithShape="1">
          <a:blip r:embed="rId4">
            <a:alphaModFix/>
          </a:blip>
          <a:srcRect b="0" l="0" r="0" t="0"/>
          <a:stretch/>
        </p:blipFill>
        <p:spPr>
          <a:xfrm>
            <a:off x="7185001" y="4043425"/>
            <a:ext cx="4929925" cy="28145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46"/>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415" name="Google Shape;415;p46"/>
          <p:cNvSpPr txBox="1"/>
          <p:nvPr/>
        </p:nvSpPr>
        <p:spPr>
          <a:xfrm>
            <a:off x="455025" y="61775"/>
            <a:ext cx="105678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500" u="none" cap="none" strike="noStrike">
                <a:solidFill>
                  <a:srgbClr val="000000"/>
                </a:solidFill>
                <a:latin typeface="Quattrocento Sans"/>
                <a:ea typeface="Quattrocento Sans"/>
                <a:cs typeface="Quattrocento Sans"/>
                <a:sym typeface="Quattrocento Sans"/>
              </a:rPr>
              <a:t>Pull again</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4500" u="none" cap="none" strike="noStrike">
              <a:solidFill>
                <a:srgbClr val="000000"/>
              </a:solidFill>
              <a:latin typeface="Quattrocento Sans"/>
              <a:ea typeface="Quattrocento Sans"/>
              <a:cs typeface="Quattrocento Sans"/>
              <a:sym typeface="Quattrocento Sans"/>
            </a:endParaRPr>
          </a:p>
        </p:txBody>
      </p:sp>
      <p:pic>
        <p:nvPicPr>
          <p:cNvPr id="416" name="Google Shape;416;p46"/>
          <p:cNvPicPr preferRelativeResize="0"/>
          <p:nvPr/>
        </p:nvPicPr>
        <p:blipFill rotWithShape="1">
          <a:blip r:embed="rId4">
            <a:alphaModFix/>
          </a:blip>
          <a:srcRect b="0" l="0" r="0" t="0"/>
          <a:stretch/>
        </p:blipFill>
        <p:spPr>
          <a:xfrm>
            <a:off x="3056250" y="1539275"/>
            <a:ext cx="6548225" cy="47109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47"/>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422" name="Google Shape;422;p47"/>
          <p:cNvSpPr txBox="1"/>
          <p:nvPr/>
        </p:nvSpPr>
        <p:spPr>
          <a:xfrm>
            <a:off x="455025" y="61775"/>
            <a:ext cx="10567800" cy="535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500" u="none" cap="none" strike="noStrike">
                <a:solidFill>
                  <a:srgbClr val="000000"/>
                </a:solidFill>
                <a:latin typeface="Quattrocento Sans"/>
                <a:ea typeface="Quattrocento Sans"/>
                <a:cs typeface="Quattrocento Sans"/>
                <a:sym typeface="Quattrocento Sans"/>
              </a:rPr>
              <a:t>Pull push dynamic</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It is possible to work with multiple remote repositories. Add remote by </a:t>
            </a:r>
            <a:r>
              <a:rPr b="1" i="0" lang="en-US" sz="2400" u="none" cap="none" strike="noStrike">
                <a:solidFill>
                  <a:srgbClr val="000000"/>
                </a:solidFill>
                <a:latin typeface="Quattrocento Sans"/>
                <a:ea typeface="Quattrocento Sans"/>
                <a:cs typeface="Quattrocento Sans"/>
                <a:sym typeface="Quattrocento Sans"/>
              </a:rPr>
              <a:t>git remote add &lt;name&gt; &lt;url&gt;</a:t>
            </a:r>
            <a:endParaRPr b="1" i="0" sz="2400" u="none" cap="none" strike="noStrike">
              <a:solidFill>
                <a:srgbClr val="000000"/>
              </a:solidFill>
              <a:latin typeface="Quattrocento Sans"/>
              <a:ea typeface="Quattrocento Sans"/>
              <a:cs typeface="Quattrocento Sans"/>
              <a:sym typeface="Quattrocento Sans"/>
            </a:endParaRPr>
          </a:p>
        </p:txBody>
      </p:sp>
      <p:pic>
        <p:nvPicPr>
          <p:cNvPr id="423" name="Google Shape;423;p47"/>
          <p:cNvPicPr preferRelativeResize="0"/>
          <p:nvPr/>
        </p:nvPicPr>
        <p:blipFill rotWithShape="1">
          <a:blip r:embed="rId4">
            <a:alphaModFix/>
          </a:blip>
          <a:srcRect b="0" l="0" r="0" t="0"/>
          <a:stretch/>
        </p:blipFill>
        <p:spPr>
          <a:xfrm>
            <a:off x="6066825" y="556525"/>
            <a:ext cx="5195225" cy="36637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48"/>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429" name="Google Shape;429;p48"/>
          <p:cNvSpPr txBox="1"/>
          <p:nvPr/>
        </p:nvSpPr>
        <p:spPr>
          <a:xfrm>
            <a:off x="455025" y="61775"/>
            <a:ext cx="10567800" cy="2632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500" u="none" cap="none" strike="noStrike">
                <a:solidFill>
                  <a:srgbClr val="000000"/>
                </a:solidFill>
                <a:latin typeface="Quattrocento Sans"/>
                <a:ea typeface="Quattrocento Sans"/>
                <a:cs typeface="Quattrocento Sans"/>
                <a:sym typeface="Quattrocento Sans"/>
              </a:rPr>
              <a:t>Detach state</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1" i="0" lang="en-US" sz="2400" u="none" cap="none" strike="noStrike">
                <a:solidFill>
                  <a:srgbClr val="000000"/>
                </a:solidFill>
                <a:latin typeface="Quattrocento Sans"/>
                <a:ea typeface="Quattrocento Sans"/>
                <a:cs typeface="Quattrocento Sans"/>
                <a:sym typeface="Quattrocento Sans"/>
              </a:rPr>
              <a:t>git checkout</a:t>
            </a:r>
            <a:r>
              <a:rPr b="0" i="0" lang="en-US" sz="2400" u="none" cap="none" strike="noStrike">
                <a:solidFill>
                  <a:srgbClr val="000000"/>
                </a:solidFill>
                <a:latin typeface="Quattrocento Sans"/>
                <a:ea typeface="Quattrocento Sans"/>
                <a:cs typeface="Quattrocento Sans"/>
                <a:sym typeface="Quattrocento Sans"/>
              </a:rPr>
              <a:t> on an arbitrary commit or a tag (anything that is not a branch) puts your in “detached HEAD” state. You can commit, but your history be lost if you don’t create any branch (or tag) to reference them.</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430" name="Google Shape;430;p48"/>
          <p:cNvPicPr preferRelativeResize="0"/>
          <p:nvPr/>
        </p:nvPicPr>
        <p:blipFill rotWithShape="1">
          <a:blip r:embed="rId4">
            <a:alphaModFix/>
          </a:blip>
          <a:srcRect b="0" l="0" r="0" t="0"/>
          <a:stretch/>
        </p:blipFill>
        <p:spPr>
          <a:xfrm>
            <a:off x="4253025" y="2813400"/>
            <a:ext cx="2971800" cy="31813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p49"/>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436" name="Google Shape;436;p49"/>
          <p:cNvSpPr txBox="1"/>
          <p:nvPr/>
        </p:nvSpPr>
        <p:spPr>
          <a:xfrm>
            <a:off x="455025" y="61775"/>
            <a:ext cx="105678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500" u="none" cap="none" strike="noStrike">
                <a:solidFill>
                  <a:srgbClr val="000000"/>
                </a:solidFill>
                <a:latin typeface="Quattrocento Sans"/>
                <a:ea typeface="Quattrocento Sans"/>
                <a:cs typeface="Quattrocento Sans"/>
                <a:sym typeface="Quattrocento Sans"/>
              </a:rPr>
              <a:t>Detach state (cont.)</a:t>
            </a:r>
            <a:endParaRPr b="0" i="0" sz="2400" u="none" cap="none" strike="noStrike">
              <a:solidFill>
                <a:srgbClr val="000000"/>
              </a:solidFill>
              <a:latin typeface="Quattrocento Sans"/>
              <a:ea typeface="Quattrocento Sans"/>
              <a:cs typeface="Quattrocento Sans"/>
              <a:sym typeface="Quattrocento Sans"/>
            </a:endParaRPr>
          </a:p>
        </p:txBody>
      </p:sp>
      <p:pic>
        <p:nvPicPr>
          <p:cNvPr id="437" name="Google Shape;437;p49"/>
          <p:cNvPicPr preferRelativeResize="0"/>
          <p:nvPr/>
        </p:nvPicPr>
        <p:blipFill rotWithShape="1">
          <a:blip r:embed="rId4">
            <a:alphaModFix/>
          </a:blip>
          <a:srcRect b="0" l="0" r="0" t="0"/>
          <a:stretch/>
        </p:blipFill>
        <p:spPr>
          <a:xfrm>
            <a:off x="3100375" y="1838325"/>
            <a:ext cx="5991225" cy="318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5"/>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128" name="Google Shape;128;p5"/>
          <p:cNvSpPr txBox="1"/>
          <p:nvPr/>
        </p:nvSpPr>
        <p:spPr>
          <a:xfrm>
            <a:off x="717190" y="61766"/>
            <a:ext cx="103056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“Repository”</a:t>
            </a:r>
            <a:endParaRPr b="0" i="0" sz="2000" u="none" cap="none" strike="noStrike">
              <a:solidFill>
                <a:srgbClr val="000000"/>
              </a:solidFill>
              <a:latin typeface="Arial"/>
              <a:ea typeface="Arial"/>
              <a:cs typeface="Arial"/>
              <a:sym typeface="Arial"/>
            </a:endParaRPr>
          </a:p>
        </p:txBody>
      </p:sp>
      <p:pic>
        <p:nvPicPr>
          <p:cNvPr id="129" name="Google Shape;129;p5"/>
          <p:cNvPicPr preferRelativeResize="0"/>
          <p:nvPr/>
        </p:nvPicPr>
        <p:blipFill rotWithShape="1">
          <a:blip r:embed="rId4">
            <a:alphaModFix/>
          </a:blip>
          <a:srcRect b="0" l="0" r="0" t="0"/>
          <a:stretch/>
        </p:blipFill>
        <p:spPr>
          <a:xfrm>
            <a:off x="3008377" y="1281975"/>
            <a:ext cx="6778850" cy="49585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50"/>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443" name="Google Shape;443;p50"/>
          <p:cNvSpPr txBox="1"/>
          <p:nvPr/>
        </p:nvSpPr>
        <p:spPr>
          <a:xfrm>
            <a:off x="455025" y="61775"/>
            <a:ext cx="10567800" cy="221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500" u="none" cap="none" strike="noStrike">
                <a:solidFill>
                  <a:schemeClr val="dk1"/>
                </a:solidFill>
                <a:latin typeface="Quattrocento Sans"/>
                <a:ea typeface="Quattrocento Sans"/>
                <a:cs typeface="Quattrocento Sans"/>
                <a:sym typeface="Quattrocento Sans"/>
              </a:rPr>
              <a:t>Detach state (cont.)</a:t>
            </a:r>
            <a:endParaRPr b="0"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444" name="Google Shape;444;p50"/>
          <p:cNvPicPr preferRelativeResize="0"/>
          <p:nvPr/>
        </p:nvPicPr>
        <p:blipFill rotWithShape="1">
          <a:blip r:embed="rId4">
            <a:alphaModFix/>
          </a:blip>
          <a:srcRect b="0" l="0" r="0" t="0"/>
          <a:stretch/>
        </p:blipFill>
        <p:spPr>
          <a:xfrm>
            <a:off x="3859200" y="2221625"/>
            <a:ext cx="4762500" cy="31623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51"/>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450" name="Google Shape;450;p51"/>
          <p:cNvSpPr txBox="1"/>
          <p:nvPr/>
        </p:nvSpPr>
        <p:spPr>
          <a:xfrm>
            <a:off x="455025" y="61775"/>
            <a:ext cx="10567800" cy="184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US" sz="4500" u="none" cap="none" strike="noStrike">
                <a:solidFill>
                  <a:schemeClr val="dk1"/>
                </a:solidFill>
                <a:latin typeface="Quattrocento Sans"/>
                <a:ea typeface="Quattrocento Sans"/>
                <a:cs typeface="Quattrocento Sans"/>
                <a:sym typeface="Quattrocento Sans"/>
              </a:rPr>
              <a:t>Detach state (cont.)</a:t>
            </a:r>
            <a:endParaRPr b="0"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4500"/>
              <a:buFont typeface="Arial"/>
              <a:buNone/>
            </a:pPr>
            <a:r>
              <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451" name="Google Shape;451;p51"/>
          <p:cNvPicPr preferRelativeResize="0"/>
          <p:nvPr/>
        </p:nvPicPr>
        <p:blipFill rotWithShape="1">
          <a:blip r:embed="rId4">
            <a:alphaModFix/>
          </a:blip>
          <a:srcRect b="0" l="0" r="0" t="0"/>
          <a:stretch/>
        </p:blipFill>
        <p:spPr>
          <a:xfrm>
            <a:off x="3028950" y="1908863"/>
            <a:ext cx="6134100" cy="32670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52"/>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457" name="Google Shape;457;p52"/>
          <p:cNvSpPr txBox="1"/>
          <p:nvPr/>
        </p:nvSpPr>
        <p:spPr>
          <a:xfrm>
            <a:off x="455025" y="61775"/>
            <a:ext cx="10567800" cy="115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US" sz="4500" u="none" cap="none" strike="noStrike">
                <a:solidFill>
                  <a:schemeClr val="dk1"/>
                </a:solidFill>
                <a:latin typeface="Quattrocento Sans"/>
                <a:ea typeface="Quattrocento Sans"/>
                <a:cs typeface="Quattrocento Sans"/>
                <a:sym typeface="Quattrocento Sans"/>
              </a:rPr>
              <a:t>Detach state (cont.)</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Quattrocento Sans"/>
              <a:ea typeface="Quattrocento Sans"/>
              <a:cs typeface="Quattrocento Sans"/>
              <a:sym typeface="Quattrocento Sans"/>
            </a:endParaRPr>
          </a:p>
        </p:txBody>
      </p:sp>
      <p:pic>
        <p:nvPicPr>
          <p:cNvPr id="458" name="Google Shape;458;p52"/>
          <p:cNvPicPr preferRelativeResize="0"/>
          <p:nvPr/>
        </p:nvPicPr>
        <p:blipFill rotWithShape="1">
          <a:blip r:embed="rId4">
            <a:alphaModFix/>
          </a:blip>
          <a:srcRect b="0" l="0" r="0" t="0"/>
          <a:stretch/>
        </p:blipFill>
        <p:spPr>
          <a:xfrm>
            <a:off x="3046750" y="1994700"/>
            <a:ext cx="5867400" cy="36385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53"/>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464" name="Google Shape;464;p53"/>
          <p:cNvSpPr txBox="1"/>
          <p:nvPr/>
        </p:nvSpPr>
        <p:spPr>
          <a:xfrm>
            <a:off x="455025" y="61775"/>
            <a:ext cx="10567800" cy="521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4500" u="none" cap="none" strike="noStrike">
                <a:solidFill>
                  <a:srgbClr val="000000"/>
                </a:solidFill>
                <a:latin typeface="Quattrocento Sans"/>
                <a:ea typeface="Quattrocento Sans"/>
                <a:cs typeface="Quattrocento Sans"/>
                <a:sym typeface="Quattrocento Sans"/>
              </a:rPr>
              <a:t>Best Practices</a:t>
            </a:r>
            <a:endParaRPr b="0" i="0" sz="4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Commit as often as you can (keep independent changes in separate commits)</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Compare your branch (using PyCharm) before preparing a commit</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In commit messages, describe the rationale behind of your changes (it is often more important than the change itself)</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Use a </a:t>
            </a:r>
            <a:r>
              <a:rPr b="1" i="0" lang="en-US" sz="2400" u="none" cap="none" strike="noStrike">
                <a:solidFill>
                  <a:srgbClr val="000000"/>
                </a:solidFill>
                <a:latin typeface="Quattrocento Sans"/>
                <a:ea typeface="Quattrocento Sans"/>
                <a:cs typeface="Quattrocento Sans"/>
                <a:sym typeface="Quattrocento Sans"/>
              </a:rPr>
              <a:t>.gitignore</a:t>
            </a:r>
            <a:r>
              <a:rPr b="0" i="0" lang="en-US" sz="2400" u="none" cap="none" strike="noStrike">
                <a:solidFill>
                  <a:srgbClr val="000000"/>
                </a:solidFill>
                <a:latin typeface="Quattrocento Sans"/>
                <a:ea typeface="Quattrocento Sans"/>
                <a:cs typeface="Quattrocento Sans"/>
                <a:sym typeface="Quattrocento Sans"/>
              </a:rPr>
              <a:t> file to ignore generated files (*.o, *.a, . . . )</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Don’t be fully desynchronised → run </a:t>
            </a:r>
            <a:r>
              <a:rPr b="1" i="0" lang="en-US" sz="2400" u="none" cap="none" strike="noStrike">
                <a:solidFill>
                  <a:srgbClr val="000000"/>
                </a:solidFill>
                <a:latin typeface="Quattrocento Sans"/>
                <a:ea typeface="Quattrocento Sans"/>
                <a:cs typeface="Quattrocento Sans"/>
                <a:sym typeface="Quattrocento Sans"/>
              </a:rPr>
              <a:t>git pull</a:t>
            </a:r>
            <a:r>
              <a:rPr b="0" i="0" lang="en-US" sz="2400" u="none" cap="none" strike="noStrike">
                <a:solidFill>
                  <a:srgbClr val="000000"/>
                </a:solidFill>
                <a:latin typeface="Quattrocento Sans"/>
                <a:ea typeface="Quattrocento Sans"/>
                <a:cs typeface="Quattrocento Sans"/>
                <a:sym typeface="Quattrocento Sans"/>
              </a:rPr>
              <a:t> enough often to avoid accumulating conflicts</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Merge from the mainstream branch to your feature branch enough often</a:t>
            </a:r>
            <a:endParaRPr b="0" i="0" sz="2400" u="none" cap="none" strike="noStrike">
              <a:solidFill>
                <a:srgbClr val="000000"/>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rgbClr val="000000"/>
              </a:buClr>
              <a:buSzPts val="2400"/>
              <a:buFont typeface="Quattrocento Sans"/>
              <a:buChar char="●"/>
            </a:pPr>
            <a:r>
              <a:rPr b="0" i="0" lang="en-US" sz="2400" u="none" cap="none" strike="noStrike">
                <a:solidFill>
                  <a:srgbClr val="000000"/>
                </a:solidFill>
                <a:latin typeface="Quattrocento Sans"/>
                <a:ea typeface="Quattrocento Sans"/>
                <a:cs typeface="Quattrocento Sans"/>
                <a:sym typeface="Quattrocento Sans"/>
              </a:rPr>
              <a:t>GIT is not forgiving, do not ignore its warnings and do not use --force unless you have a clear idea of what you are doing</a:t>
            </a:r>
            <a:endParaRPr b="0" i="0" sz="2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54"/>
          <p:cNvPicPr preferRelativeResize="0"/>
          <p:nvPr>
            <p:ph idx="4294967295" type="body"/>
          </p:nvPr>
        </p:nvPicPr>
        <p:blipFill rotWithShape="1">
          <a:blip r:embed="rId3">
            <a:alphaModFix/>
          </a:blip>
          <a:srcRect b="0" l="0" r="0" t="0"/>
          <a:stretch/>
        </p:blipFill>
        <p:spPr>
          <a:xfrm>
            <a:off x="0" y="-26988"/>
            <a:ext cx="12220500" cy="6875400"/>
          </a:xfrm>
          <a:prstGeom prst="rect">
            <a:avLst/>
          </a:prstGeom>
          <a:noFill/>
          <a:ln>
            <a:noFill/>
          </a:ln>
        </p:spPr>
      </p:pic>
      <p:sp>
        <p:nvSpPr>
          <p:cNvPr id="470" name="Google Shape;470;p54"/>
          <p:cNvSpPr txBox="1"/>
          <p:nvPr/>
        </p:nvSpPr>
        <p:spPr>
          <a:xfrm>
            <a:off x="2984538" y="2286507"/>
            <a:ext cx="6477900" cy="7695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33FFFF"/>
                </a:solidFill>
                <a:latin typeface="Quattrocento Sans"/>
                <a:ea typeface="Quattrocento Sans"/>
                <a:cs typeface="Quattrocento Sans"/>
                <a:sym typeface="Quattrocento Sans"/>
              </a:rPr>
              <a:t> Thanks for your time ☺</a:t>
            </a:r>
            <a:endParaRPr b="0" i="0" sz="4400" u="none" cap="none" strike="noStrike">
              <a:solidFill>
                <a:srgbClr val="33FFFF"/>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6"/>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135" name="Google Shape;135;p6"/>
          <p:cNvSpPr txBox="1"/>
          <p:nvPr/>
        </p:nvSpPr>
        <p:spPr>
          <a:xfrm>
            <a:off x="717190" y="61766"/>
            <a:ext cx="103056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“Repository”</a:t>
            </a:r>
            <a:endParaRPr b="0" i="0" sz="2000" u="none" cap="none" strike="noStrike">
              <a:solidFill>
                <a:srgbClr val="000000"/>
              </a:solidFill>
              <a:latin typeface="Arial"/>
              <a:ea typeface="Arial"/>
              <a:cs typeface="Arial"/>
              <a:sym typeface="Arial"/>
            </a:endParaRPr>
          </a:p>
        </p:txBody>
      </p:sp>
      <p:pic>
        <p:nvPicPr>
          <p:cNvPr id="136" name="Google Shape;136;p6"/>
          <p:cNvPicPr preferRelativeResize="0"/>
          <p:nvPr/>
        </p:nvPicPr>
        <p:blipFill rotWithShape="1">
          <a:blip r:embed="rId4">
            <a:alphaModFix/>
          </a:blip>
          <a:srcRect b="0" l="0" r="0" t="0"/>
          <a:stretch/>
        </p:blipFill>
        <p:spPr>
          <a:xfrm>
            <a:off x="2869427" y="1126477"/>
            <a:ext cx="7124725" cy="513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7"/>
          <p:cNvPicPr preferRelativeResize="0"/>
          <p:nvPr>
            <p:ph idx="4294967295" type="body"/>
          </p:nvPr>
        </p:nvPicPr>
        <p:blipFill rotWithShape="1">
          <a:blip r:embed="rId3">
            <a:alphaModFix/>
          </a:blip>
          <a:srcRect b="0" l="0" r="0" t="0"/>
          <a:stretch/>
        </p:blipFill>
        <p:spPr>
          <a:xfrm>
            <a:off x="0" y="0"/>
            <a:ext cx="12192000" cy="6858000"/>
          </a:xfrm>
          <a:prstGeom prst="rect">
            <a:avLst/>
          </a:prstGeom>
          <a:noFill/>
          <a:ln>
            <a:noFill/>
          </a:ln>
        </p:spPr>
      </p:pic>
      <p:sp>
        <p:nvSpPr>
          <p:cNvPr id="142" name="Google Shape;142;p7"/>
          <p:cNvSpPr txBox="1"/>
          <p:nvPr/>
        </p:nvSpPr>
        <p:spPr>
          <a:xfrm>
            <a:off x="717190" y="61766"/>
            <a:ext cx="103056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4500" u="none" cap="none" strike="noStrike">
                <a:solidFill>
                  <a:srgbClr val="000000"/>
                </a:solidFill>
                <a:latin typeface="Quattrocento Sans"/>
                <a:ea typeface="Quattrocento Sans"/>
                <a:cs typeface="Quattrocento Sans"/>
                <a:sym typeface="Quattrocento Sans"/>
              </a:rPr>
              <a:t>“Repository”</a:t>
            </a:r>
            <a:endParaRPr b="0" i="0" sz="2000" u="none" cap="none" strike="noStrike">
              <a:solidFill>
                <a:srgbClr val="000000"/>
              </a:solidFill>
              <a:latin typeface="Arial"/>
              <a:ea typeface="Arial"/>
              <a:cs typeface="Arial"/>
              <a:sym typeface="Arial"/>
            </a:endParaRPr>
          </a:p>
        </p:txBody>
      </p:sp>
      <p:pic>
        <p:nvPicPr>
          <p:cNvPr id="143" name="Google Shape;143;p7"/>
          <p:cNvPicPr preferRelativeResize="0"/>
          <p:nvPr/>
        </p:nvPicPr>
        <p:blipFill rotWithShape="1">
          <a:blip r:embed="rId4">
            <a:alphaModFix/>
          </a:blip>
          <a:srcRect b="0" l="0" r="0" t="0"/>
          <a:stretch/>
        </p:blipFill>
        <p:spPr>
          <a:xfrm>
            <a:off x="2599878" y="1309675"/>
            <a:ext cx="7394599" cy="510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8"/>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49" name="Google Shape;149;p8"/>
          <p:cNvSpPr txBox="1"/>
          <p:nvPr/>
        </p:nvSpPr>
        <p:spPr>
          <a:xfrm>
            <a:off x="211275" y="205700"/>
            <a:ext cx="11830800" cy="329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Quattrocento Sans"/>
                <a:ea typeface="Quattrocento Sans"/>
                <a:cs typeface="Quattrocento Sans"/>
                <a:sym typeface="Quattrocento Sans"/>
              </a:rPr>
              <a:t>Repository address</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FFFFFF"/>
              </a:solidFill>
              <a:latin typeface="Quattrocento Sans"/>
              <a:ea typeface="Quattrocento Sans"/>
              <a:cs typeface="Quattrocento Sans"/>
              <a:sym typeface="Quattrocento Sans"/>
            </a:endParaRPr>
          </a:p>
          <a:p>
            <a:pPr indent="-406400" lvl="0" marL="457200" marR="0" rtl="0" algn="l">
              <a:lnSpc>
                <a:spcPct val="100000"/>
              </a:lnSpc>
              <a:spcBef>
                <a:spcPts val="0"/>
              </a:spcBef>
              <a:spcAft>
                <a:spcPts val="0"/>
              </a:spcAft>
              <a:buClr>
                <a:srgbClr val="FFFFFF"/>
              </a:buClr>
              <a:buSzPts val="2800"/>
              <a:buFont typeface="Quattrocento Sans"/>
              <a:buChar char="●"/>
            </a:pPr>
            <a:r>
              <a:rPr b="0" i="0" lang="en-US" sz="2800" u="none" cap="none" strike="noStrike">
                <a:solidFill>
                  <a:srgbClr val="FFFFFF"/>
                </a:solidFill>
                <a:latin typeface="Quattrocento Sans"/>
                <a:ea typeface="Quattrocento Sans"/>
                <a:cs typeface="Quattrocento Sans"/>
                <a:sym typeface="Quattrocento Sans"/>
              </a:rPr>
              <a:t>A repository is identified with a URL. VC tools offer multiple ways of interacting with remote repositories</a:t>
            </a:r>
            <a:endParaRPr b="0" i="0" sz="2800" u="none" cap="none" strike="noStrike">
              <a:solidFill>
                <a:srgbClr val="FFFFFF"/>
              </a:solidFill>
              <a:latin typeface="Quattrocento Sans"/>
              <a:ea typeface="Quattrocento Sans"/>
              <a:cs typeface="Quattrocento Sans"/>
              <a:sym typeface="Quattrocento Sans"/>
            </a:endParaRPr>
          </a:p>
          <a:p>
            <a:pPr indent="-406400" lvl="0" marL="457200" marR="0" rtl="0" algn="l">
              <a:lnSpc>
                <a:spcPct val="100000"/>
              </a:lnSpc>
              <a:spcBef>
                <a:spcPts val="0"/>
              </a:spcBef>
              <a:spcAft>
                <a:spcPts val="0"/>
              </a:spcAft>
              <a:buClr>
                <a:srgbClr val="FFFFFF"/>
              </a:buClr>
              <a:buSzPts val="2800"/>
              <a:buFont typeface="Quattrocento Sans"/>
              <a:buChar char="●"/>
            </a:pPr>
            <a:r>
              <a:rPr b="0" i="0" lang="en-US" sz="2800" u="none" cap="none" strike="noStrike">
                <a:solidFill>
                  <a:srgbClr val="FFFFFF"/>
                </a:solidFill>
                <a:latin typeface="Quattrocento Sans"/>
                <a:ea typeface="Quattrocento Sans"/>
                <a:cs typeface="Quattrocento Sans"/>
                <a:sym typeface="Quattrocento Sans"/>
              </a:rPr>
              <a:t>Dedicated protocol (git://)</a:t>
            </a:r>
            <a:endParaRPr b="0" i="0" sz="2800" u="none" cap="none" strike="noStrike">
              <a:solidFill>
                <a:srgbClr val="FFFFFF"/>
              </a:solidFill>
              <a:latin typeface="Quattrocento Sans"/>
              <a:ea typeface="Quattrocento Sans"/>
              <a:cs typeface="Quattrocento Sans"/>
              <a:sym typeface="Quattrocento Sans"/>
            </a:endParaRPr>
          </a:p>
          <a:p>
            <a:pPr indent="-406400" lvl="0" marL="457200" marR="0" rtl="0" algn="l">
              <a:lnSpc>
                <a:spcPct val="100000"/>
              </a:lnSpc>
              <a:spcBef>
                <a:spcPts val="0"/>
              </a:spcBef>
              <a:spcAft>
                <a:spcPts val="0"/>
              </a:spcAft>
              <a:buClr>
                <a:srgbClr val="FFFFFF"/>
              </a:buClr>
              <a:buSzPts val="2800"/>
              <a:buFont typeface="Quattrocento Sans"/>
              <a:buChar char="●"/>
            </a:pPr>
            <a:r>
              <a:rPr b="0" i="0" lang="en-US" sz="2800" u="none" cap="none" strike="noStrike">
                <a:solidFill>
                  <a:srgbClr val="FFFFFF"/>
                </a:solidFill>
                <a:latin typeface="Quattrocento Sans"/>
                <a:ea typeface="Quattrocento Sans"/>
                <a:cs typeface="Quattrocento Sans"/>
                <a:sym typeface="Quattrocento Sans"/>
              </a:rPr>
              <a:t>Direct access over SSH (ssh:// git+ssh://)</a:t>
            </a:r>
            <a:endParaRPr b="0" i="0" sz="2800" u="none" cap="none" strike="noStrike">
              <a:solidFill>
                <a:srgbClr val="FFFFFF"/>
              </a:solidFill>
              <a:latin typeface="Quattrocento Sans"/>
              <a:ea typeface="Quattrocento Sans"/>
              <a:cs typeface="Quattrocento Sans"/>
              <a:sym typeface="Quattrocento Sans"/>
            </a:endParaRPr>
          </a:p>
          <a:p>
            <a:pPr indent="-406400" lvl="0" marL="457200" marR="0" rtl="0" algn="l">
              <a:lnSpc>
                <a:spcPct val="100000"/>
              </a:lnSpc>
              <a:spcBef>
                <a:spcPts val="0"/>
              </a:spcBef>
              <a:spcAft>
                <a:spcPts val="0"/>
              </a:spcAft>
              <a:buClr>
                <a:srgbClr val="FFFFFF"/>
              </a:buClr>
              <a:buSzPts val="2800"/>
              <a:buFont typeface="Quattrocento Sans"/>
              <a:buChar char="●"/>
            </a:pPr>
            <a:r>
              <a:rPr b="0" i="0" lang="en-US" sz="2800" u="none" cap="none" strike="noStrike">
                <a:solidFill>
                  <a:srgbClr val="FFFFFF"/>
                </a:solidFill>
                <a:latin typeface="Quattrocento Sans"/>
                <a:ea typeface="Quattrocento Sans"/>
                <a:cs typeface="Quattrocento Sans"/>
                <a:sym typeface="Quattrocento Sans"/>
              </a:rPr>
              <a:t>Over http (http:// https://)</a:t>
            </a:r>
            <a:endParaRPr b="0" i="0" sz="2800" u="none" cap="none" strike="noStrike">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9"/>
          <p:cNvPicPr preferRelativeResize="0"/>
          <p:nvPr>
            <p:ph idx="4294967295" type="body"/>
          </p:nvPr>
        </p:nvPicPr>
        <p:blipFill rotWithShape="1">
          <a:blip r:embed="rId3">
            <a:alphaModFix/>
          </a:blip>
          <a:srcRect b="0" l="0" r="0" t="0"/>
          <a:stretch/>
        </p:blipFill>
        <p:spPr>
          <a:xfrm>
            <a:off x="0" y="-57150"/>
            <a:ext cx="12192000" cy="6858000"/>
          </a:xfrm>
          <a:prstGeom prst="rect">
            <a:avLst/>
          </a:prstGeom>
          <a:noFill/>
          <a:ln>
            <a:noFill/>
          </a:ln>
        </p:spPr>
      </p:pic>
      <p:sp>
        <p:nvSpPr>
          <p:cNvPr id="155" name="Google Shape;155;p9"/>
          <p:cNvSpPr txBox="1"/>
          <p:nvPr/>
        </p:nvSpPr>
        <p:spPr>
          <a:xfrm>
            <a:off x="180600" y="286950"/>
            <a:ext cx="11830800" cy="329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Quattrocento Sans"/>
                <a:ea typeface="Quattrocento Sans"/>
                <a:cs typeface="Quattrocento Sans"/>
                <a:sym typeface="Quattrocento Sans"/>
              </a:rPr>
              <a:t>What shall be stored into the repository?</a:t>
            </a:r>
            <a:endParaRPr b="0" i="0" sz="4000" u="none" cap="none" strike="noStrike">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2800" u="none" cap="none" strike="noStrike">
              <a:solidFill>
                <a:srgbClr val="FFFFFF"/>
              </a:solidFill>
              <a:latin typeface="Quattrocento Sans"/>
              <a:ea typeface="Quattrocento Sans"/>
              <a:cs typeface="Quattrocento Sans"/>
              <a:sym typeface="Quattrocento Sans"/>
            </a:endParaRPr>
          </a:p>
          <a:p>
            <a:pPr indent="-406400" lvl="0" marL="457200" marR="0" rtl="0" algn="l">
              <a:lnSpc>
                <a:spcPct val="100000"/>
              </a:lnSpc>
              <a:spcBef>
                <a:spcPts val="0"/>
              </a:spcBef>
              <a:spcAft>
                <a:spcPts val="0"/>
              </a:spcAft>
              <a:buClr>
                <a:srgbClr val="FFFFFF"/>
              </a:buClr>
              <a:buSzPts val="2800"/>
              <a:buFont typeface="Quattrocento Sans"/>
              <a:buChar char="●"/>
            </a:pPr>
            <a:r>
              <a:rPr b="0" i="0" lang="en-US" sz="2800" u="none" cap="none" strike="noStrike">
                <a:solidFill>
                  <a:srgbClr val="FFFFFF"/>
                </a:solidFill>
                <a:latin typeface="Quattrocento Sans"/>
                <a:ea typeface="Quattrocento Sans"/>
                <a:cs typeface="Quattrocento Sans"/>
                <a:sym typeface="Quattrocento Sans"/>
              </a:rPr>
              <a:t>Source files (.c .cpp .java .py .js . . . )</a:t>
            </a:r>
            <a:endParaRPr b="0" i="0" sz="2800" u="none" cap="none" strike="noStrike">
              <a:solidFill>
                <a:srgbClr val="FFFFFF"/>
              </a:solidFill>
              <a:latin typeface="Quattrocento Sans"/>
              <a:ea typeface="Quattrocento Sans"/>
              <a:cs typeface="Quattrocento Sans"/>
              <a:sym typeface="Quattrocento Sans"/>
            </a:endParaRPr>
          </a:p>
          <a:p>
            <a:pPr indent="-406400" lvl="0" marL="457200" marR="0" rtl="0" algn="l">
              <a:lnSpc>
                <a:spcPct val="100000"/>
              </a:lnSpc>
              <a:spcBef>
                <a:spcPts val="0"/>
              </a:spcBef>
              <a:spcAft>
                <a:spcPts val="0"/>
              </a:spcAft>
              <a:buClr>
                <a:srgbClr val="FFFFFF"/>
              </a:buClr>
              <a:buSzPts val="2800"/>
              <a:buFont typeface="Quattrocento Sans"/>
              <a:buChar char="●"/>
            </a:pPr>
            <a:r>
              <a:rPr b="0" i="0" lang="en-US" sz="2800" u="none" cap="none" strike="noStrike">
                <a:solidFill>
                  <a:srgbClr val="FFFFFF"/>
                </a:solidFill>
                <a:latin typeface="Quattrocento Sans"/>
                <a:ea typeface="Quattrocento Sans"/>
                <a:cs typeface="Quattrocento Sans"/>
                <a:sym typeface="Quattrocento Sans"/>
              </a:rPr>
              <a:t>Build scripts / project files (main.tf, k8s.yaml, Makefile, configure.sh …)</a:t>
            </a:r>
            <a:endParaRPr b="0" i="0" sz="2800" u="none" cap="none" strike="noStrike">
              <a:solidFill>
                <a:srgbClr val="FFFFFF"/>
              </a:solidFill>
              <a:latin typeface="Quattrocento Sans"/>
              <a:ea typeface="Quattrocento Sans"/>
              <a:cs typeface="Quattrocento Sans"/>
              <a:sym typeface="Quattrocento Sans"/>
            </a:endParaRPr>
          </a:p>
          <a:p>
            <a:pPr indent="-406400" lvl="0" marL="457200" marR="0" rtl="0" algn="l">
              <a:lnSpc>
                <a:spcPct val="100000"/>
              </a:lnSpc>
              <a:spcBef>
                <a:spcPts val="0"/>
              </a:spcBef>
              <a:spcAft>
                <a:spcPts val="0"/>
              </a:spcAft>
              <a:buClr>
                <a:srgbClr val="FFFFFF"/>
              </a:buClr>
              <a:buSzPts val="2800"/>
              <a:buFont typeface="Quattrocento Sans"/>
              <a:buChar char="●"/>
            </a:pPr>
            <a:r>
              <a:rPr b="0" i="0" lang="en-US" sz="2800" u="none" cap="none" strike="noStrike">
                <a:solidFill>
                  <a:srgbClr val="FFFFFF"/>
                </a:solidFill>
                <a:latin typeface="Quattrocento Sans"/>
                <a:ea typeface="Quattrocento Sans"/>
                <a:cs typeface="Quattrocento Sans"/>
                <a:sym typeface="Quattrocento Sans"/>
              </a:rPr>
              <a:t>Documentation files (.txt README . . . )</a:t>
            </a:r>
            <a:endParaRPr b="0" i="0" sz="2800" u="none" cap="none" strike="noStrike">
              <a:solidFill>
                <a:srgbClr val="FFFFFF"/>
              </a:solidFill>
              <a:latin typeface="Quattrocento Sans"/>
              <a:ea typeface="Quattrocento Sans"/>
              <a:cs typeface="Quattrocento Sans"/>
              <a:sym typeface="Quattrocento Sans"/>
            </a:endParaRPr>
          </a:p>
          <a:p>
            <a:pPr indent="-406400" lvl="0" marL="457200" marR="0" rtl="0" algn="l">
              <a:lnSpc>
                <a:spcPct val="100000"/>
              </a:lnSpc>
              <a:spcBef>
                <a:spcPts val="0"/>
              </a:spcBef>
              <a:spcAft>
                <a:spcPts val="0"/>
              </a:spcAft>
              <a:buClr>
                <a:srgbClr val="FFFFFF"/>
              </a:buClr>
              <a:buSzPts val="2800"/>
              <a:buFont typeface="Quattrocento Sans"/>
              <a:buChar char="●"/>
            </a:pPr>
            <a:r>
              <a:rPr b="1" i="0" lang="en-US" sz="2800" u="none" cap="none" strike="noStrike">
                <a:solidFill>
                  <a:srgbClr val="FFFFFF"/>
                </a:solidFill>
                <a:latin typeface="Quattrocento Sans"/>
                <a:ea typeface="Quattrocento Sans"/>
                <a:cs typeface="Quattrocento Sans"/>
                <a:sym typeface="Quattrocento Sans"/>
              </a:rPr>
              <a:t>You should not store auto-generated files, datasets, large files, files there is no chance you will edit in the future</a:t>
            </a:r>
            <a:endParaRPr b="1" i="0" sz="2800" u="none" cap="none" strike="noStrike">
              <a:solidFill>
                <a:srgbClr val="FFFFFF"/>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