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 id="2147484436" r:id="rId5"/>
    <p:sldMasterId id="2147484468" r:id="rId6"/>
  </p:sldMasterIdLst>
  <p:notesMasterIdLst>
    <p:notesMasterId r:id="rId81"/>
  </p:notesMasterIdLst>
  <p:handoutMasterIdLst>
    <p:handoutMasterId r:id="rId82"/>
  </p:handoutMasterIdLst>
  <p:sldIdLst>
    <p:sldId id="281" r:id="rId7"/>
    <p:sldId id="293" r:id="rId8"/>
    <p:sldId id="405" r:id="rId9"/>
    <p:sldId id="357" r:id="rId10"/>
    <p:sldId id="398" r:id="rId11"/>
    <p:sldId id="399" r:id="rId12"/>
    <p:sldId id="400" r:id="rId13"/>
    <p:sldId id="401" r:id="rId14"/>
    <p:sldId id="402" r:id="rId15"/>
    <p:sldId id="311" r:id="rId16"/>
    <p:sldId id="304" r:id="rId17"/>
    <p:sldId id="404" r:id="rId18"/>
    <p:sldId id="305" r:id="rId19"/>
    <p:sldId id="306" r:id="rId20"/>
    <p:sldId id="308" r:id="rId21"/>
    <p:sldId id="375" r:id="rId22"/>
    <p:sldId id="376" r:id="rId23"/>
    <p:sldId id="377" r:id="rId24"/>
    <p:sldId id="378" r:id="rId25"/>
    <p:sldId id="379" r:id="rId26"/>
    <p:sldId id="380" r:id="rId27"/>
    <p:sldId id="382" r:id="rId28"/>
    <p:sldId id="393" r:id="rId29"/>
    <p:sldId id="392" r:id="rId30"/>
    <p:sldId id="394" r:id="rId31"/>
    <p:sldId id="384" r:id="rId32"/>
    <p:sldId id="385" r:id="rId33"/>
    <p:sldId id="386" r:id="rId34"/>
    <p:sldId id="387" r:id="rId35"/>
    <p:sldId id="391" r:id="rId36"/>
    <p:sldId id="303" r:id="rId37"/>
    <p:sldId id="319" r:id="rId38"/>
    <p:sldId id="320" r:id="rId39"/>
    <p:sldId id="321" r:id="rId40"/>
    <p:sldId id="322" r:id="rId41"/>
    <p:sldId id="395" r:id="rId42"/>
    <p:sldId id="323" r:id="rId43"/>
    <p:sldId id="324" r:id="rId44"/>
    <p:sldId id="325" r:id="rId45"/>
    <p:sldId id="326" r:id="rId46"/>
    <p:sldId id="388" r:id="rId47"/>
    <p:sldId id="327" r:id="rId48"/>
    <p:sldId id="328" r:id="rId49"/>
    <p:sldId id="329" r:id="rId50"/>
    <p:sldId id="330" r:id="rId51"/>
    <p:sldId id="309" r:id="rId52"/>
    <p:sldId id="335" r:id="rId53"/>
    <p:sldId id="313" r:id="rId54"/>
    <p:sldId id="331" r:id="rId55"/>
    <p:sldId id="352" r:id="rId56"/>
    <p:sldId id="397" r:id="rId57"/>
    <p:sldId id="354" r:id="rId58"/>
    <p:sldId id="332" r:id="rId59"/>
    <p:sldId id="312" r:id="rId60"/>
    <p:sldId id="373" r:id="rId61"/>
    <p:sldId id="374" r:id="rId62"/>
    <p:sldId id="358" r:id="rId63"/>
    <p:sldId id="359" r:id="rId64"/>
    <p:sldId id="360" r:id="rId65"/>
    <p:sldId id="339" r:id="rId66"/>
    <p:sldId id="389" r:id="rId67"/>
    <p:sldId id="340" r:id="rId68"/>
    <p:sldId id="390" r:id="rId69"/>
    <p:sldId id="396" r:id="rId70"/>
    <p:sldId id="286" r:id="rId71"/>
    <p:sldId id="370" r:id="rId72"/>
    <p:sldId id="345" r:id="rId73"/>
    <p:sldId id="346" r:id="rId74"/>
    <p:sldId id="344" r:id="rId75"/>
    <p:sldId id="347" r:id="rId76"/>
    <p:sldId id="338" r:id="rId77"/>
    <p:sldId id="381" r:id="rId78"/>
    <p:sldId id="337" r:id="rId79"/>
    <p:sldId id="383" r:id="rId80"/>
  </p:sldIdLst>
  <p:sldSz cx="9144000" cy="5143500" type="screen16x9"/>
  <p:notesSz cx="7010400" cy="9296400"/>
  <p:custDataLst>
    <p:tags r:id="rId83"/>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15:clr>
            <a:srgbClr val="A4A3A4"/>
          </p15:clr>
        </p15:guide>
        <p15:guide id="5">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A"/>
    <a:srgbClr val="000000"/>
    <a:srgbClr val="444444"/>
    <a:srgbClr val="808080"/>
    <a:srgbClr val="FFAF00"/>
    <a:srgbClr val="3DC6EF"/>
    <a:srgbClr val="6EA204"/>
    <a:srgbClr val="6E2585"/>
    <a:srgbClr val="3D6AE6"/>
    <a:srgbClr val="008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87677" autoAdjust="0"/>
  </p:normalViewPr>
  <p:slideViewPr>
    <p:cSldViewPr snapToGrid="0">
      <p:cViewPr varScale="1">
        <p:scale>
          <a:sx n="81" d="100"/>
          <a:sy n="81" d="100"/>
        </p:scale>
        <p:origin x="628" y="60"/>
      </p:cViewPr>
      <p:guideLst>
        <p:guide orient="horz" pos="3072"/>
        <p:guide pos="5577"/>
        <p:guide pos="180"/>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6" d="100"/>
          <a:sy n="56" d="100"/>
        </p:scale>
        <p:origin x="283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presProps" Target="presProp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2.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notesMaster" Target="notesMasters/notesMaster1.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tableStyles" Target="tableStyles.xml"/><Relationship Id="rId61" Type="http://schemas.openxmlformats.org/officeDocument/2006/relationships/slide" Target="slides/slide55.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5" name="Rectangle 5"/>
          <p:cNvSpPr>
            <a:spLocks noGrp="1" noChangeArrowheads="1"/>
          </p:cNvSpPr>
          <p:nvPr>
            <p:ph type="sldNum" sz="quarter" idx="3"/>
          </p:nvPr>
        </p:nvSpPr>
        <p:spPr bwMode="auto">
          <a:xfrm>
            <a:off x="6510918" y="9048205"/>
            <a:ext cx="491516" cy="24819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200" b="0">
                <a:latin typeface="Times New Roman" pitchFamily="18" charset="0"/>
              </a:defRPr>
            </a:lvl1pPr>
          </a:lstStyle>
          <a:p>
            <a:pPr>
              <a:defRPr/>
            </a:pPr>
            <a:fld id="{AC8DF440-AC1E-4EB3-BCAA-2AAB8924A793}" type="slidenum">
              <a:rPr lang="en-US" sz="1000">
                <a:latin typeface="Museo Sans For Dell" pitchFamily="2" charset="0"/>
              </a:rPr>
              <a:pPr>
                <a:defRPr/>
              </a:pPr>
              <a:t>‹#›</a:t>
            </a:fld>
            <a:endParaRPr lang="en-US" sz="1000" dirty="0">
              <a:latin typeface="Museo Sans For Dell" pitchFamily="2" charset="0"/>
            </a:endParaRPr>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r>
              <a:rPr lang="en-US" sz="850" b="1" smtClean="0">
                <a:solidFill>
                  <a:srgbClr val="7F7F7F"/>
                </a:solidFill>
                <a:latin typeface="museo sans for dell" panose="02000000000000000000" pitchFamily="2" charset="0"/>
              </a:rPr>
              <a:t>                              Dell - Internal Use - Confidential</a:t>
            </a:r>
          </a:p>
          <a:p>
            <a:endParaRPr lang="en-US" sz="850" b="1">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6038" y="384175"/>
            <a:ext cx="6988175" cy="3932238"/>
          </a:xfrm>
          <a:prstGeom prst="rect">
            <a:avLst/>
          </a:prstGeom>
          <a:noFill/>
          <a:ln w="9525">
            <a:solidFill>
              <a:srgbClr val="000000"/>
            </a:solidFill>
            <a:miter lim="800000"/>
            <a:headEnd/>
            <a:tailEnd/>
          </a:ln>
        </p:spPr>
        <p:txBody>
          <a:bodyPr/>
          <a:lstStyle/>
          <a:p>
            <a:endParaRPr lang="en-US"/>
          </a:p>
        </p:txBody>
      </p:sp>
      <p:sp>
        <p:nvSpPr>
          <p:cNvPr id="71685" name="Rectangle 5"/>
          <p:cNvSpPr>
            <a:spLocks noGrp="1" noChangeArrowheads="1"/>
          </p:cNvSpPr>
          <p:nvPr>
            <p:ph type="body" sz="quarter" idx="3"/>
          </p:nvPr>
        </p:nvSpPr>
        <p:spPr bwMode="auto">
          <a:xfrm>
            <a:off x="695084" y="4514514"/>
            <a:ext cx="5677504" cy="4263791"/>
          </a:xfrm>
          <a:prstGeom prst="rect">
            <a:avLst/>
          </a:prstGeom>
          <a:noFill/>
          <a:ln w="9525">
            <a:noFill/>
            <a:miter lim="800000"/>
            <a:headEnd/>
            <a:tailEnd/>
          </a:ln>
          <a:effectLst/>
        </p:spPr>
        <p:txBody>
          <a:bodyPr vert="horz" wrap="square" lIns="90925" tIns="45464" rIns="90925" bIns="4546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687" name="Rectangle 7"/>
          <p:cNvSpPr>
            <a:spLocks noGrp="1" noChangeArrowheads="1"/>
          </p:cNvSpPr>
          <p:nvPr>
            <p:ph type="sldNum" sz="quarter" idx="5"/>
          </p:nvPr>
        </p:nvSpPr>
        <p:spPr bwMode="auto">
          <a:xfrm>
            <a:off x="6332759" y="9086840"/>
            <a:ext cx="669675" cy="21345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000" b="0">
                <a:latin typeface="Museo Sans For Dell" pitchFamily="2" charset="0"/>
              </a:defRPr>
            </a:lvl1pPr>
          </a:lstStyle>
          <a:p>
            <a:pPr>
              <a:defRPr/>
            </a:pPr>
            <a:fld id="{FA04BB6B-BEDE-48E4-970F-8DFC0D4B5AE7}" type="slidenum">
              <a:rPr lang="en-US" smtClean="0"/>
              <a:pPr>
                <a:defRPr/>
              </a:pPr>
              <a:t>‹#›</a:t>
            </a:fld>
            <a:endParaRPr lang="en-US" dirty="0"/>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pPr algn="l"/>
            <a:r>
              <a:rPr lang="en-US" sz="850" b="1" i="0" u="none" baseline="0" smtClean="0">
                <a:solidFill>
                  <a:srgbClr val="7F7F7F"/>
                </a:solidFill>
                <a:latin typeface="museo sans for dell" panose="02000000000000000000" pitchFamily="2" charset="0"/>
              </a:rPr>
              <a:t>                              Dell - Internal Use - Confidential</a:t>
            </a:r>
          </a:p>
          <a:p>
            <a:pPr algn="l"/>
            <a:endParaRPr lang="en-US" sz="850" b="1" i="0" u="none" baseline="0">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useo Sans For Dell"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Museo Sans For Dell"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Museo Sans For Dell"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Museo Sans For Dell"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Museo Sans For Dell"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archsoa.techtarget.com/definition/object"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earchsqlserver.techtarget.com/definition/block" TargetMode="External"/><Relationship Id="rId4" Type="http://schemas.openxmlformats.org/officeDocument/2006/relationships/hyperlink" Target="http://searchexchange.techtarget.com/definition/file"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ugseven.com/2014/04/17/knightmare-a-devops-cautionary-ta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ugseven.com/2014/04/17/knightmare-a-devops-cautionary-tal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ugseven.com/2014/04/17/knightmare-a-devops-cautionary-tal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ugseven.com/2014/04/17/knightmare-a-devops-cautionary-tal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ugseven.com/2014/04/17/knightmare-a-devops-cautionary-tal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ugseven.com/2014/04/17/knightmare-a-devops-cautionary-tal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a:t>
            </a:fld>
            <a:endParaRPr lang="en-US" dirty="0"/>
          </a:p>
        </p:txBody>
      </p:sp>
    </p:spTree>
    <p:extLst>
      <p:ext uri="{BB962C8B-B14F-4D97-AF65-F5344CB8AC3E}">
        <p14:creationId xmlns:p14="http://schemas.microsoft.com/office/powerpoint/2010/main" val="2897650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0665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Dockerized</a:t>
            </a:r>
            <a:r>
              <a:rPr lang="en-US" dirty="0" smtClean="0"/>
              <a:t> environments are great but there are still</a:t>
            </a:r>
            <a:r>
              <a:rPr lang="en-US" baseline="0" dirty="0" smtClean="0"/>
              <a:t> lots of mission critical apps running on bare metal x86, </a:t>
            </a:r>
            <a:r>
              <a:rPr lang="en-US" baseline="0" dirty="0" err="1" smtClean="0"/>
              <a:t>iSeries</a:t>
            </a:r>
            <a:r>
              <a:rPr lang="en-US" baseline="0" dirty="0" smtClean="0"/>
              <a:t>, big Unix and Mainframe</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13</a:t>
            </a:fld>
            <a:endParaRPr lang="en-US" dirty="0"/>
          </a:p>
        </p:txBody>
      </p:sp>
    </p:spTree>
    <p:extLst>
      <p:ext uri="{BB962C8B-B14F-4D97-AF65-F5344CB8AC3E}">
        <p14:creationId xmlns:p14="http://schemas.microsoft.com/office/powerpoint/2010/main" val="398993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Infrastructure as code (</a:t>
            </a:r>
            <a:r>
              <a:rPr lang="en-US" sz="1600" dirty="0" err="1" smtClean="0"/>
              <a:t>IaC</a:t>
            </a:r>
            <a:r>
              <a:rPr lang="en-US" sz="1600" dirty="0" smtClean="0"/>
              <a:t>) is the process of managing and provisioning computer data centers through machine-readable definition files, rather than</a:t>
            </a:r>
            <a:r>
              <a:rPr lang="en-US" sz="1600" baseline="0" dirty="0" smtClean="0"/>
              <a:t> </a:t>
            </a:r>
            <a:r>
              <a:rPr lang="en-US" sz="1600" dirty="0" smtClean="0"/>
              <a:t>physical hardware configuration or interactive configuration tools</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15</a:t>
            </a:fld>
            <a:endParaRPr lang="en-US" dirty="0"/>
          </a:p>
        </p:txBody>
      </p:sp>
    </p:spTree>
    <p:extLst>
      <p:ext uri="{BB962C8B-B14F-4D97-AF65-F5344CB8AC3E}">
        <p14:creationId xmlns:p14="http://schemas.microsoft.com/office/powerpoint/2010/main" val="4188669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source image files that have been downloaded live in 'c:\users\{user}\.</a:t>
            </a:r>
            <a:r>
              <a:rPr lang="en-US" dirty="0" err="1" smtClean="0"/>
              <a:t>vagrant.d</a:t>
            </a:r>
            <a:r>
              <a:rPr lang="en-US" dirty="0" smtClean="0"/>
              <a:t>\boxes' directory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Should I download the</a:t>
            </a:r>
            <a:r>
              <a:rPr lang="en-US" baseline="0" dirty="0" smtClean="0"/>
              <a:t> boxes in advance? Yes. To use local box, place the box file in the same directory as </a:t>
            </a:r>
            <a:r>
              <a:rPr lang="en-US" baseline="0" dirty="0" err="1" smtClean="0"/>
              <a:t>Vagrantfile</a:t>
            </a:r>
            <a:r>
              <a:rPr lang="en-US" baseline="0" dirty="0" smtClean="0"/>
              <a:t> and add this line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dirty="0" err="1" smtClean="0"/>
              <a:t>config.vm.box_url</a:t>
            </a:r>
            <a:r>
              <a:rPr lang="en-US" dirty="0" smtClean="0"/>
              <a:t> = "file://core-197.0.0-kvm.box“</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Or place it somewhere</a:t>
            </a:r>
            <a:r>
              <a:rPr lang="en-US" baseline="0" dirty="0" smtClean="0"/>
              <a:t> else and specify the path</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dirty="0" err="1" smtClean="0"/>
              <a:t>config.vm.box_url</a:t>
            </a:r>
            <a:r>
              <a:rPr lang="en-US" dirty="0" smtClean="0"/>
              <a:t> = "file:///temp/core-197.0.0-kvm.box"</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18</a:t>
            </a:fld>
            <a:endParaRPr lang="en-US" dirty="0"/>
          </a:p>
        </p:txBody>
      </p:sp>
    </p:spTree>
    <p:extLst>
      <p:ext uri="{BB962C8B-B14F-4D97-AF65-F5344CB8AC3E}">
        <p14:creationId xmlns:p14="http://schemas.microsoft.com/office/powerpoint/2010/main" val="2072433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source image files that have been downloaded live in 'c:\users\{user}\.</a:t>
            </a:r>
            <a:r>
              <a:rPr lang="en-US" dirty="0" err="1" smtClean="0"/>
              <a:t>vagrant.d</a:t>
            </a:r>
            <a:r>
              <a:rPr lang="en-US" dirty="0" smtClean="0"/>
              <a:t>\boxes' directory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Should I download the</a:t>
            </a:r>
            <a:r>
              <a:rPr lang="en-US" baseline="0" dirty="0" smtClean="0"/>
              <a:t> boxes in advance? Yes. To use local box, place the box file in the same directory as </a:t>
            </a:r>
            <a:r>
              <a:rPr lang="en-US" baseline="0" dirty="0" err="1" smtClean="0"/>
              <a:t>Vagrantfile</a:t>
            </a:r>
            <a:r>
              <a:rPr lang="en-US" baseline="0" dirty="0" smtClean="0"/>
              <a:t> and add this line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dirty="0" err="1" smtClean="0"/>
              <a:t>config.vm.box_url</a:t>
            </a:r>
            <a:r>
              <a:rPr lang="en-US" dirty="0" smtClean="0"/>
              <a:t> = "file://core-197.0.0-kvm.box“</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Or place it somewhere</a:t>
            </a:r>
            <a:r>
              <a:rPr lang="en-US" baseline="0" dirty="0" smtClean="0"/>
              <a:t> else and specify the path</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dirty="0" err="1" smtClean="0"/>
              <a:t>config.vm.box_url</a:t>
            </a:r>
            <a:r>
              <a:rPr lang="en-US" dirty="0" smtClean="0"/>
              <a:t> = "file:///temp/core-197.0.0-kvm.box"</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19</a:t>
            </a:fld>
            <a:endParaRPr lang="en-US" dirty="0"/>
          </a:p>
        </p:txBody>
      </p:sp>
    </p:spTree>
    <p:extLst>
      <p:ext uri="{BB962C8B-B14F-4D97-AF65-F5344CB8AC3E}">
        <p14:creationId xmlns:p14="http://schemas.microsoft.com/office/powerpoint/2010/main" val="3571465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source image files that have been downloaded live in 'c:\users\{user}\.</a:t>
            </a:r>
            <a:r>
              <a:rPr lang="en-US" dirty="0" err="1" smtClean="0"/>
              <a:t>vagrant.d</a:t>
            </a:r>
            <a:r>
              <a:rPr lang="en-US" dirty="0" smtClean="0"/>
              <a:t>\boxes' directory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Should I download the</a:t>
            </a:r>
            <a:r>
              <a:rPr lang="en-US" baseline="0" dirty="0" smtClean="0"/>
              <a:t> boxes in advance? Yes. To use local box, place the box file in the same directory as </a:t>
            </a:r>
            <a:r>
              <a:rPr lang="en-US" baseline="0" dirty="0" err="1" smtClean="0"/>
              <a:t>Vagrantfile</a:t>
            </a:r>
            <a:r>
              <a:rPr lang="en-US" baseline="0" dirty="0" smtClean="0"/>
              <a:t> and add this line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dirty="0" err="1" smtClean="0"/>
              <a:t>config.vm.box_url</a:t>
            </a:r>
            <a:r>
              <a:rPr lang="en-US" dirty="0" smtClean="0"/>
              <a:t> = "file://core-197.0.0-kvm.box“</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Or place it somewhere</a:t>
            </a:r>
            <a:r>
              <a:rPr lang="en-US" baseline="0" dirty="0" smtClean="0"/>
              <a:t> else and specify the path</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dirty="0" err="1" smtClean="0"/>
              <a:t>config.vm.box_url</a:t>
            </a:r>
            <a:r>
              <a:rPr lang="en-US" dirty="0" smtClean="0"/>
              <a:t> = "file:///temp/core-197.0.0-kvm.box"</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20</a:t>
            </a:fld>
            <a:endParaRPr lang="en-US" dirty="0"/>
          </a:p>
        </p:txBody>
      </p:sp>
    </p:spTree>
    <p:extLst>
      <p:ext uri="{BB962C8B-B14F-4D97-AF65-F5344CB8AC3E}">
        <p14:creationId xmlns:p14="http://schemas.microsoft.com/office/powerpoint/2010/main" val="196161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source image files that have been downloaded live in 'c:\users\{user}\.</a:t>
            </a:r>
            <a:r>
              <a:rPr lang="en-US" dirty="0" err="1" smtClean="0"/>
              <a:t>vagrant.d</a:t>
            </a:r>
            <a:r>
              <a:rPr lang="en-US" dirty="0" smtClean="0"/>
              <a:t>\boxes' directory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Should I download the</a:t>
            </a:r>
            <a:r>
              <a:rPr lang="en-US" baseline="0" dirty="0" smtClean="0"/>
              <a:t> boxes in advance? Yes. To use local box, place the box file in the same directory as </a:t>
            </a:r>
            <a:r>
              <a:rPr lang="en-US" baseline="0" dirty="0" err="1" smtClean="0"/>
              <a:t>Vagrantfile</a:t>
            </a:r>
            <a:r>
              <a:rPr lang="en-US" baseline="0" dirty="0" smtClean="0"/>
              <a:t> and add this line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dirty="0" err="1" smtClean="0"/>
              <a:t>config.vm.box_url</a:t>
            </a:r>
            <a:r>
              <a:rPr lang="en-US" dirty="0" smtClean="0"/>
              <a:t> = "file://core-197.0.0-kvm.box“</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Or place it somewhere</a:t>
            </a:r>
            <a:r>
              <a:rPr lang="en-US" baseline="0" dirty="0" smtClean="0"/>
              <a:t> else and specify the path</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dirty="0" err="1" smtClean="0"/>
              <a:t>config.vm.box_url</a:t>
            </a:r>
            <a:r>
              <a:rPr lang="en-US" dirty="0" smtClean="0"/>
              <a:t> = "file:///temp/core-197.0.0-kvm.box"</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21</a:t>
            </a:fld>
            <a:endParaRPr lang="en-US" dirty="0"/>
          </a:p>
        </p:txBody>
      </p:sp>
    </p:spTree>
    <p:extLst>
      <p:ext uri="{BB962C8B-B14F-4D97-AF65-F5344CB8AC3E}">
        <p14:creationId xmlns:p14="http://schemas.microsoft.com/office/powerpoint/2010/main" val="1119146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22</a:t>
            </a:fld>
            <a:endParaRPr lang="en-US" dirty="0"/>
          </a:p>
        </p:txBody>
      </p:sp>
    </p:spTree>
    <p:extLst>
      <p:ext uri="{BB962C8B-B14F-4D97-AF65-F5344CB8AC3E}">
        <p14:creationId xmlns:p14="http://schemas.microsoft.com/office/powerpoint/2010/main" val="3168724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Putty is a bit more painful. You need to convert the public key.</a:t>
            </a:r>
          </a:p>
          <a:p>
            <a:r>
              <a:rPr lang="en-US" dirty="0" smtClean="0"/>
              <a:t>https://docs.aws.amazon.com/AWSEC2/latest/UserGuide/putty.html?icmpid=docs_ec2_console</a:t>
            </a: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https://alestic.com/2014/01/ec2-ssh-username/</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23</a:t>
            </a:fld>
            <a:endParaRPr lang="en-US" dirty="0"/>
          </a:p>
        </p:txBody>
      </p:sp>
    </p:spTree>
    <p:extLst>
      <p:ext uri="{BB962C8B-B14F-4D97-AF65-F5344CB8AC3E}">
        <p14:creationId xmlns:p14="http://schemas.microsoft.com/office/powerpoint/2010/main" val="2523201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https://alestic.com/2014/01/ec2-ssh-username/</a:t>
            </a:r>
          </a:p>
          <a:p>
            <a:r>
              <a:rPr lang="en-AU" dirty="0" smtClean="0"/>
              <a:t>https://github.com/mitchellh/vagrant-aws</a:t>
            </a:r>
          </a:p>
          <a:p>
            <a:r>
              <a:rPr lang="en-AU" dirty="0" smtClean="0"/>
              <a:t>Most complete article with </a:t>
            </a:r>
            <a:r>
              <a:rPr lang="en-AU" baseline="0" dirty="0" smtClean="0"/>
              <a:t>details on how to do this:</a:t>
            </a:r>
          </a:p>
          <a:p>
            <a:r>
              <a:rPr lang="en-US" dirty="0" smtClean="0"/>
              <a:t>https://oliverveits.wordpress.com/2016/04/01/aws-automation-using-vagrant-a-hello-world-example/</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24</a:t>
            </a:fld>
            <a:endParaRPr lang="en-US" dirty="0"/>
          </a:p>
        </p:txBody>
      </p:sp>
    </p:spTree>
    <p:extLst>
      <p:ext uri="{BB962C8B-B14F-4D97-AF65-F5344CB8AC3E}">
        <p14:creationId xmlns:p14="http://schemas.microsoft.com/office/powerpoint/2010/main" val="2456842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Mention the Digital and IT Transformation: Modernize, AUTOMATE, Transform</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a:t>
            </a:fld>
            <a:endParaRPr lang="en-US" dirty="0"/>
          </a:p>
        </p:txBody>
      </p:sp>
    </p:spTree>
    <p:extLst>
      <p:ext uri="{BB962C8B-B14F-4D97-AF65-F5344CB8AC3E}">
        <p14:creationId xmlns:p14="http://schemas.microsoft.com/office/powerpoint/2010/main" val="1514843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order to implement</a:t>
            </a:r>
            <a:r>
              <a:rPr lang="en-AU" baseline="0" dirty="0" smtClean="0"/>
              <a:t> the shared folder functionality we need </a:t>
            </a:r>
            <a:r>
              <a:rPr lang="en-AU" baseline="0" dirty="0" err="1" smtClean="0"/>
              <a:t>rsync</a:t>
            </a:r>
            <a:endParaRPr lang="en-US" dirty="0" smtClean="0"/>
          </a:p>
          <a:p>
            <a:r>
              <a:rPr lang="en-US" dirty="0" smtClean="0"/>
              <a:t>https://www.vagrantup.com/docs/synced-folders/rsync.html</a:t>
            </a:r>
          </a:p>
          <a:p>
            <a:endParaRPr lang="en-US" dirty="0" smtClean="0"/>
          </a:p>
          <a:p>
            <a:r>
              <a:rPr lang="en-US" dirty="0" smtClean="0"/>
              <a:t>This the process to use Vagrant with AWS in Linux</a:t>
            </a:r>
          </a:p>
          <a:p>
            <a:r>
              <a:rPr lang="en-US" dirty="0" smtClean="0"/>
              <a:t>  yum install </a:t>
            </a:r>
            <a:r>
              <a:rPr lang="en-US" dirty="0" err="1" smtClean="0"/>
              <a:t>wget</a:t>
            </a:r>
            <a:endParaRPr lang="en-US" dirty="0" smtClean="0"/>
          </a:p>
          <a:p>
            <a:r>
              <a:rPr lang="en-US" dirty="0" smtClean="0"/>
              <a:t>  </a:t>
            </a:r>
            <a:r>
              <a:rPr lang="en-US" dirty="0" err="1" smtClean="0"/>
              <a:t>wget</a:t>
            </a:r>
            <a:r>
              <a:rPr lang="en-US" dirty="0" smtClean="0"/>
              <a:t> https://releases.hashicorp.com/vagrant/1.9.6/vagrant_1.9.6_x86_64.rpm</a:t>
            </a:r>
          </a:p>
          <a:p>
            <a:r>
              <a:rPr lang="en-US" dirty="0" smtClean="0"/>
              <a:t>  rpm -</a:t>
            </a:r>
            <a:r>
              <a:rPr lang="en-US" dirty="0" err="1" smtClean="0"/>
              <a:t>ivh</a:t>
            </a:r>
            <a:r>
              <a:rPr lang="en-US" dirty="0" smtClean="0"/>
              <a:t> vagrant_1.9.6_x86_64.rpm</a:t>
            </a:r>
          </a:p>
          <a:p>
            <a:r>
              <a:rPr lang="en-US" dirty="0" smtClean="0"/>
              <a:t>  </a:t>
            </a:r>
            <a:r>
              <a:rPr lang="en-US" dirty="0" err="1" smtClean="0"/>
              <a:t>mkdir</a:t>
            </a:r>
            <a:r>
              <a:rPr lang="en-US" dirty="0" smtClean="0"/>
              <a:t> </a:t>
            </a:r>
            <a:r>
              <a:rPr lang="en-US" dirty="0" err="1" smtClean="0"/>
              <a:t>aws</a:t>
            </a:r>
            <a:r>
              <a:rPr lang="en-US" dirty="0" smtClean="0"/>
              <a:t>-vagrant</a:t>
            </a:r>
          </a:p>
          <a:p>
            <a:r>
              <a:rPr lang="en-US" dirty="0" smtClean="0"/>
              <a:t>  cd </a:t>
            </a:r>
            <a:r>
              <a:rPr lang="en-US" dirty="0" err="1" smtClean="0"/>
              <a:t>aws</a:t>
            </a:r>
            <a:r>
              <a:rPr lang="en-US" dirty="0" smtClean="0"/>
              <a:t>-vagrant/</a:t>
            </a:r>
          </a:p>
          <a:p>
            <a:r>
              <a:rPr lang="en-US" dirty="0" smtClean="0"/>
              <a:t>  vagrant plugin install vagrant-</a:t>
            </a:r>
            <a:r>
              <a:rPr lang="en-US" dirty="0" err="1" smtClean="0"/>
              <a:t>aws</a:t>
            </a:r>
            <a:endParaRPr lang="en-US" dirty="0" smtClean="0"/>
          </a:p>
          <a:p>
            <a:r>
              <a:rPr lang="en-US" dirty="0" smtClean="0"/>
              <a:t>  vagrant box add dummy https://github.com/mitchellh/vagrant-aws/raw/master/dummy.box</a:t>
            </a:r>
          </a:p>
          <a:p>
            <a:r>
              <a:rPr lang="en-US" dirty="0" smtClean="0"/>
              <a:t>  ## Need to copy the key file (</a:t>
            </a:r>
            <a:r>
              <a:rPr lang="en-US" dirty="0" err="1" smtClean="0"/>
              <a:t>blah.pem</a:t>
            </a:r>
            <a:r>
              <a:rPr lang="en-US" dirty="0" smtClean="0"/>
              <a:t>) into the Linux machine</a:t>
            </a:r>
          </a:p>
          <a:p>
            <a:r>
              <a:rPr lang="en-US" dirty="0" smtClean="0"/>
              <a:t>  </a:t>
            </a:r>
            <a:r>
              <a:rPr lang="en-US" dirty="0" err="1" smtClean="0"/>
              <a:t>chmod</a:t>
            </a:r>
            <a:r>
              <a:rPr lang="en-US" dirty="0" smtClean="0"/>
              <a:t> 400 </a:t>
            </a:r>
            <a:r>
              <a:rPr lang="en-US" dirty="0" err="1" smtClean="0"/>
              <a:t>Vagrant.pem</a:t>
            </a:r>
            <a:endParaRPr lang="en-US" dirty="0" smtClean="0"/>
          </a:p>
          <a:p>
            <a:endParaRPr lang="en-US" dirty="0" smtClean="0"/>
          </a:p>
          <a:p>
            <a:r>
              <a:rPr lang="en-US" dirty="0" smtClean="0"/>
              <a:t>Need these in the </a:t>
            </a:r>
            <a:r>
              <a:rPr lang="en-US" dirty="0" err="1" smtClean="0"/>
              <a:t>Vagrantfile</a:t>
            </a:r>
            <a:r>
              <a:rPr lang="en-US" dirty="0" smtClean="0"/>
              <a:t> (make sure you use the matching username for the instance you are provisioning). The </a:t>
            </a:r>
            <a:r>
              <a:rPr lang="en-US" dirty="0" err="1" smtClean="0"/>
              <a:t>Vagrantfile</a:t>
            </a:r>
            <a:r>
              <a:rPr lang="en-US" dirty="0" smtClean="0"/>
              <a:t> will need to reference the absolute path to the </a:t>
            </a:r>
            <a:r>
              <a:rPr lang="en-US" dirty="0" err="1" smtClean="0"/>
              <a:t>pem</a:t>
            </a:r>
            <a:r>
              <a:rPr lang="en-US" dirty="0" smtClean="0"/>
              <a:t> file</a:t>
            </a:r>
          </a:p>
          <a:p>
            <a:endParaRPr lang="en-US" dirty="0" smtClean="0"/>
          </a:p>
          <a:p>
            <a:r>
              <a:rPr lang="en-US" dirty="0" smtClean="0"/>
              <a:t>   </a:t>
            </a:r>
            <a:r>
              <a:rPr lang="en-US" dirty="0" err="1" smtClean="0"/>
              <a:t>override.ssh.username</a:t>
            </a:r>
            <a:r>
              <a:rPr lang="en-US" dirty="0" smtClean="0"/>
              <a:t> = "ec2-user"</a:t>
            </a:r>
          </a:p>
          <a:p>
            <a:r>
              <a:rPr lang="en-US" dirty="0" smtClean="0"/>
              <a:t>   </a:t>
            </a:r>
            <a:r>
              <a:rPr lang="en-US" dirty="0" err="1" smtClean="0"/>
              <a:t>override.ssh.private_key_path</a:t>
            </a:r>
            <a:r>
              <a:rPr lang="en-US" dirty="0" smtClean="0"/>
              <a:t> = "/root/</a:t>
            </a:r>
            <a:r>
              <a:rPr lang="en-US" dirty="0" err="1" smtClean="0"/>
              <a:t>aws</a:t>
            </a:r>
            <a:r>
              <a:rPr lang="en-US" dirty="0" smtClean="0"/>
              <a:t>-vagrant/</a:t>
            </a:r>
            <a:r>
              <a:rPr lang="en-US" dirty="0" err="1" smtClean="0"/>
              <a:t>Vagrant.pem</a:t>
            </a:r>
            <a:r>
              <a:rPr lang="en-US" dirty="0" smtClean="0"/>
              <a:t>"</a:t>
            </a:r>
          </a:p>
          <a:p>
            <a:endParaRPr lang="en-US" dirty="0" smtClean="0"/>
          </a:p>
          <a:p>
            <a:r>
              <a:rPr lang="en-US" dirty="0" smtClean="0"/>
              <a:t>The "security group" assigned in AWS to the instance must allow </a:t>
            </a:r>
            <a:r>
              <a:rPr lang="en-US" dirty="0" err="1" smtClean="0"/>
              <a:t>ssh</a:t>
            </a:r>
            <a:r>
              <a:rPr lang="en-US" dirty="0" smtClean="0"/>
              <a:t> from the Vagrant host</a:t>
            </a:r>
          </a:p>
          <a:p>
            <a:endParaRPr lang="en-US" dirty="0" smtClean="0"/>
          </a:p>
          <a:p>
            <a:r>
              <a:rPr lang="en-US" dirty="0" smtClean="0"/>
              <a:t>Once the Instance is up you can </a:t>
            </a:r>
            <a:r>
              <a:rPr lang="en-US" dirty="0" err="1" smtClean="0"/>
              <a:t>ssh</a:t>
            </a:r>
            <a:r>
              <a:rPr lang="en-US" dirty="0" smtClean="0"/>
              <a:t> like this. This also what Vagrant does, so if something went wrong try this to troubleshoot. If you cannot log in like this you are using the wrong username, DNS name or key</a:t>
            </a:r>
          </a:p>
          <a:p>
            <a:r>
              <a:rPr lang="en-US" dirty="0" err="1" smtClean="0"/>
              <a:t>ssh</a:t>
            </a:r>
            <a:r>
              <a:rPr lang="en-US" dirty="0" smtClean="0"/>
              <a:t> -</a:t>
            </a:r>
            <a:r>
              <a:rPr lang="en-US" dirty="0" err="1" smtClean="0"/>
              <a:t>i</a:t>
            </a:r>
            <a:r>
              <a:rPr lang="en-US" dirty="0" smtClean="0"/>
              <a:t> "/root/</a:t>
            </a:r>
            <a:r>
              <a:rPr lang="en-US" dirty="0" err="1" smtClean="0"/>
              <a:t>aws</a:t>
            </a:r>
            <a:r>
              <a:rPr lang="en-US" dirty="0" smtClean="0"/>
              <a:t>-vagrant/</a:t>
            </a:r>
            <a:r>
              <a:rPr lang="en-US" dirty="0" err="1" smtClean="0"/>
              <a:t>Vagrant.pem</a:t>
            </a:r>
            <a:r>
              <a:rPr lang="en-US" dirty="0" smtClean="0"/>
              <a:t>" ec2-user@ec2-52-11-232-136.us-west-2.compute.amazonaws.com &lt;&lt;-- Must be the DNS name</a:t>
            </a: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25</a:t>
            </a:fld>
            <a:endParaRPr lang="en-US" dirty="0"/>
          </a:p>
        </p:txBody>
      </p:sp>
    </p:spTree>
    <p:extLst>
      <p:ext uri="{BB962C8B-B14F-4D97-AF65-F5344CB8AC3E}">
        <p14:creationId xmlns:p14="http://schemas.microsoft.com/office/powerpoint/2010/main" val="487059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useo Sans For Dell" pitchFamily="2" charset="0"/>
                <a:ea typeface="+mn-ea"/>
                <a:cs typeface="+mn-cs"/>
              </a:rPr>
              <a:t>http://blog.takipi.com/deployment-management-tools-chef-vs-puppet-vs-ansible-vs-saltstack-vs-fabric/</a:t>
            </a:r>
          </a:p>
          <a:p>
            <a:endParaRPr lang="en-US" sz="1200" b="0" i="0" kern="1200" dirty="0" smtClean="0">
              <a:solidFill>
                <a:schemeClr val="tx1"/>
              </a:solidFill>
              <a:effectLst/>
              <a:latin typeface="Museo Sans For Dell" pitchFamily="2" charset="0"/>
              <a:ea typeface="+mn-ea"/>
              <a:cs typeface="+mn-cs"/>
            </a:endParaRPr>
          </a:p>
          <a:p>
            <a:r>
              <a:rPr lang="en-US" sz="1200" b="0" i="0" kern="1200" dirty="0" err="1" smtClean="0">
                <a:solidFill>
                  <a:schemeClr val="tx1"/>
                </a:solidFill>
                <a:effectLst/>
                <a:latin typeface="Museo Sans For Dell" pitchFamily="2" charset="0"/>
                <a:ea typeface="+mn-ea"/>
                <a:cs typeface="+mn-cs"/>
              </a:rPr>
              <a:t>Ansible</a:t>
            </a:r>
            <a:r>
              <a:rPr lang="en-US" sz="1200" b="0" i="0" kern="1200" dirty="0" smtClean="0">
                <a:solidFill>
                  <a:schemeClr val="tx1"/>
                </a:solidFill>
                <a:effectLst/>
                <a:latin typeface="Museo Sans For Dell" pitchFamily="2" charset="0"/>
                <a:ea typeface="+mn-ea"/>
                <a:cs typeface="+mn-cs"/>
              </a:rPr>
              <a:t> vs. Chef vs. Fabric vs. Puppet vs. </a:t>
            </a:r>
            <a:r>
              <a:rPr lang="en-US" sz="1200" b="0" i="0" kern="1200" dirty="0" err="1" smtClean="0">
                <a:solidFill>
                  <a:schemeClr val="tx1"/>
                </a:solidFill>
                <a:effectLst/>
                <a:latin typeface="Museo Sans For Dell" pitchFamily="2" charset="0"/>
                <a:ea typeface="+mn-ea"/>
                <a:cs typeface="+mn-cs"/>
              </a:rPr>
              <a:t>SaltStack</a:t>
            </a:r>
            <a:endParaRPr lang="en-US" sz="1200" b="0" i="0" kern="1200" dirty="0" smtClean="0">
              <a:solidFill>
                <a:schemeClr val="tx1"/>
              </a:solidFill>
              <a:effectLst/>
              <a:latin typeface="Museo Sans For Dell" pitchFamily="2" charset="0"/>
              <a:ea typeface="+mn-ea"/>
              <a:cs typeface="+mn-cs"/>
            </a:endParaRPr>
          </a:p>
          <a:p>
            <a:r>
              <a:rPr lang="en-US" sz="1200" b="0" i="0" kern="1200" dirty="0" smtClean="0">
                <a:solidFill>
                  <a:schemeClr val="tx1"/>
                </a:solidFill>
                <a:effectLst/>
                <a:latin typeface="Museo Sans For Dell" pitchFamily="2" charset="0"/>
                <a:ea typeface="+mn-ea"/>
                <a:cs typeface="+mn-cs"/>
              </a:rPr>
              <a:t>Which configuration management or deployment automation tool you use will depend on your needs and preferences for your environment. Chef and Puppet are some of the older, more established options, making them good for larger enterprises and environments that value maturity and stability over simplicity. </a:t>
            </a:r>
            <a:r>
              <a:rPr lang="en-US" sz="1200" b="0" i="0" kern="1200" dirty="0" err="1" smtClean="0">
                <a:solidFill>
                  <a:schemeClr val="tx1"/>
                </a:solidFill>
                <a:effectLst/>
                <a:latin typeface="Museo Sans For Dell" pitchFamily="2" charset="0"/>
                <a:ea typeface="+mn-ea"/>
                <a:cs typeface="+mn-cs"/>
              </a:rPr>
              <a:t>Ansible</a:t>
            </a:r>
            <a:r>
              <a:rPr lang="en-US" sz="1200" b="0" i="0" kern="1200" dirty="0" smtClean="0">
                <a:solidFill>
                  <a:schemeClr val="tx1"/>
                </a:solidFill>
                <a:effectLst/>
                <a:latin typeface="Museo Sans For Dell" pitchFamily="2" charset="0"/>
                <a:ea typeface="+mn-ea"/>
                <a:cs typeface="+mn-cs"/>
              </a:rPr>
              <a:t> and </a:t>
            </a:r>
            <a:r>
              <a:rPr lang="en-US" sz="1200" b="0" i="0" kern="1200" dirty="0" err="1" smtClean="0">
                <a:solidFill>
                  <a:schemeClr val="tx1"/>
                </a:solidFill>
                <a:effectLst/>
                <a:latin typeface="Museo Sans For Dell" pitchFamily="2" charset="0"/>
                <a:ea typeface="+mn-ea"/>
                <a:cs typeface="+mn-cs"/>
              </a:rPr>
              <a:t>SaltStack</a:t>
            </a:r>
            <a:r>
              <a:rPr lang="en-US" sz="1200" b="0" i="0" kern="1200" dirty="0" smtClean="0">
                <a:solidFill>
                  <a:schemeClr val="tx1"/>
                </a:solidFill>
                <a:effectLst/>
                <a:latin typeface="Museo Sans For Dell" pitchFamily="2" charset="0"/>
                <a:ea typeface="+mn-ea"/>
                <a:cs typeface="+mn-cs"/>
              </a:rPr>
              <a:t> are good options for those looking for fast and simple solutions while working in environments that don’t need support for quirky features or lots of OSs.</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26</a:t>
            </a:fld>
            <a:endParaRPr lang="en-US" dirty="0"/>
          </a:p>
        </p:txBody>
      </p:sp>
    </p:spTree>
    <p:extLst>
      <p:ext uri="{BB962C8B-B14F-4D97-AF65-F5344CB8AC3E}">
        <p14:creationId xmlns:p14="http://schemas.microsoft.com/office/powerpoint/2010/main" val="3493600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useo Sans For Dell" pitchFamily="2" charset="0"/>
                <a:ea typeface="+mn-ea"/>
                <a:cs typeface="+mn-cs"/>
              </a:rPr>
              <a:t>http://blog.takipi.com/deployment-management-tools-chef-vs-puppet-vs-ansible-vs-saltstack-vs-fabric/</a:t>
            </a:r>
          </a:p>
          <a:p>
            <a:endParaRPr lang="en-US" sz="1200" b="0" i="0" kern="1200" dirty="0" smtClean="0">
              <a:solidFill>
                <a:schemeClr val="tx1"/>
              </a:solidFill>
              <a:effectLst/>
              <a:latin typeface="Museo Sans For Dell" pitchFamily="2" charset="0"/>
              <a:ea typeface="+mn-ea"/>
              <a:cs typeface="+mn-cs"/>
            </a:endParaRPr>
          </a:p>
          <a:p>
            <a:r>
              <a:rPr lang="en-US" sz="1200" b="0" i="0" kern="1200" dirty="0" err="1" smtClean="0">
                <a:solidFill>
                  <a:schemeClr val="tx1"/>
                </a:solidFill>
                <a:effectLst/>
                <a:latin typeface="Museo Sans For Dell" pitchFamily="2" charset="0"/>
                <a:ea typeface="+mn-ea"/>
                <a:cs typeface="+mn-cs"/>
              </a:rPr>
              <a:t>Ansible</a:t>
            </a:r>
            <a:r>
              <a:rPr lang="en-US" sz="1200" b="0" i="0" kern="1200" dirty="0" smtClean="0">
                <a:solidFill>
                  <a:schemeClr val="tx1"/>
                </a:solidFill>
                <a:effectLst/>
                <a:latin typeface="Museo Sans For Dell" pitchFamily="2" charset="0"/>
                <a:ea typeface="+mn-ea"/>
                <a:cs typeface="+mn-cs"/>
              </a:rPr>
              <a:t> vs. Chef vs. Fabric vs. Puppet vs. </a:t>
            </a:r>
            <a:r>
              <a:rPr lang="en-US" sz="1200" b="0" i="0" kern="1200" dirty="0" err="1" smtClean="0">
                <a:solidFill>
                  <a:schemeClr val="tx1"/>
                </a:solidFill>
                <a:effectLst/>
                <a:latin typeface="Museo Sans For Dell" pitchFamily="2" charset="0"/>
                <a:ea typeface="+mn-ea"/>
                <a:cs typeface="+mn-cs"/>
              </a:rPr>
              <a:t>SaltStack</a:t>
            </a:r>
            <a:endParaRPr lang="en-US" sz="1200" b="0" i="0" kern="1200" dirty="0" smtClean="0">
              <a:solidFill>
                <a:schemeClr val="tx1"/>
              </a:solidFill>
              <a:effectLst/>
              <a:latin typeface="Museo Sans For Dell" pitchFamily="2" charset="0"/>
              <a:ea typeface="+mn-ea"/>
              <a:cs typeface="+mn-cs"/>
            </a:endParaRPr>
          </a:p>
          <a:p>
            <a:r>
              <a:rPr lang="en-US" sz="1200" b="0" i="0" kern="1200" dirty="0" smtClean="0">
                <a:solidFill>
                  <a:schemeClr val="tx1"/>
                </a:solidFill>
                <a:effectLst/>
                <a:latin typeface="Museo Sans For Dell" pitchFamily="2" charset="0"/>
                <a:ea typeface="+mn-ea"/>
                <a:cs typeface="+mn-cs"/>
              </a:rPr>
              <a:t>Which configuration management or deployment automation tool you use will depend on your needs and preferences for your environment. Chef and Puppet are some of the older, more established options, making them good for larger enterprises and environments that value maturity and stability over simplicity. </a:t>
            </a:r>
            <a:r>
              <a:rPr lang="en-US" sz="1200" b="0" i="0" kern="1200" dirty="0" err="1" smtClean="0">
                <a:solidFill>
                  <a:schemeClr val="tx1"/>
                </a:solidFill>
                <a:effectLst/>
                <a:latin typeface="Museo Sans For Dell" pitchFamily="2" charset="0"/>
                <a:ea typeface="+mn-ea"/>
                <a:cs typeface="+mn-cs"/>
              </a:rPr>
              <a:t>Ansible</a:t>
            </a:r>
            <a:r>
              <a:rPr lang="en-US" sz="1200" b="0" i="0" kern="1200" dirty="0" smtClean="0">
                <a:solidFill>
                  <a:schemeClr val="tx1"/>
                </a:solidFill>
                <a:effectLst/>
                <a:latin typeface="Museo Sans For Dell" pitchFamily="2" charset="0"/>
                <a:ea typeface="+mn-ea"/>
                <a:cs typeface="+mn-cs"/>
              </a:rPr>
              <a:t> and </a:t>
            </a:r>
            <a:r>
              <a:rPr lang="en-US" sz="1200" b="0" i="0" kern="1200" dirty="0" err="1" smtClean="0">
                <a:solidFill>
                  <a:schemeClr val="tx1"/>
                </a:solidFill>
                <a:effectLst/>
                <a:latin typeface="Museo Sans For Dell" pitchFamily="2" charset="0"/>
                <a:ea typeface="+mn-ea"/>
                <a:cs typeface="+mn-cs"/>
              </a:rPr>
              <a:t>SaltStack</a:t>
            </a:r>
            <a:r>
              <a:rPr lang="en-US" sz="1200" b="0" i="0" kern="1200" dirty="0" smtClean="0">
                <a:solidFill>
                  <a:schemeClr val="tx1"/>
                </a:solidFill>
                <a:effectLst/>
                <a:latin typeface="Museo Sans For Dell" pitchFamily="2" charset="0"/>
                <a:ea typeface="+mn-ea"/>
                <a:cs typeface="+mn-cs"/>
              </a:rPr>
              <a:t> are good options for those looking for fast and simple solutions while working in environments that don’t need support for quirky features or lots of OSs.</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27</a:t>
            </a:fld>
            <a:endParaRPr lang="en-US" dirty="0"/>
          </a:p>
        </p:txBody>
      </p:sp>
    </p:spTree>
    <p:extLst>
      <p:ext uri="{BB962C8B-B14F-4D97-AF65-F5344CB8AC3E}">
        <p14:creationId xmlns:p14="http://schemas.microsoft.com/office/powerpoint/2010/main" val="963443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 learn more:</a:t>
            </a:r>
          </a:p>
          <a:p>
            <a:r>
              <a:rPr lang="en-US" dirty="0" smtClean="0"/>
              <a:t>https://serversforhackers.com/an-ansible-tutorial</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28</a:t>
            </a:fld>
            <a:endParaRPr lang="en-US" dirty="0"/>
          </a:p>
        </p:txBody>
      </p:sp>
    </p:spTree>
    <p:extLst>
      <p:ext uri="{BB962C8B-B14F-4D97-AF65-F5344CB8AC3E}">
        <p14:creationId xmlns:p14="http://schemas.microsoft.com/office/powerpoint/2010/main" val="9698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29</a:t>
            </a:fld>
            <a:endParaRPr lang="en-US" dirty="0"/>
          </a:p>
        </p:txBody>
      </p:sp>
    </p:spTree>
    <p:extLst>
      <p:ext uri="{BB962C8B-B14F-4D97-AF65-F5344CB8AC3E}">
        <p14:creationId xmlns:p14="http://schemas.microsoft.com/office/powerpoint/2010/main" val="1653771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 learn more:</a:t>
            </a:r>
          </a:p>
          <a:p>
            <a:r>
              <a:rPr lang="en-US" dirty="0" smtClean="0"/>
              <a:t>https://serversforhackers.com/an-ansible-tutorial</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30</a:t>
            </a:fld>
            <a:endParaRPr lang="en-US" dirty="0"/>
          </a:p>
        </p:txBody>
      </p:sp>
    </p:spTree>
    <p:extLst>
      <p:ext uri="{BB962C8B-B14F-4D97-AF65-F5344CB8AC3E}">
        <p14:creationId xmlns:p14="http://schemas.microsoft.com/office/powerpoint/2010/main" val="2432144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charset="0"/>
                <a:ea typeface="+mn-ea"/>
                <a:cs typeface="+mn-cs"/>
              </a:rPr>
              <a:t>RESTful APIs explicitly take advantage of HTTP methodologies. They simply use:</a:t>
            </a:r>
          </a:p>
          <a:p>
            <a:r>
              <a:rPr lang="en-US" sz="1000" b="0" i="0" kern="1200" dirty="0" smtClean="0">
                <a:solidFill>
                  <a:schemeClr val="tx1"/>
                </a:solidFill>
                <a:effectLst/>
                <a:latin typeface="Arial" charset="0"/>
                <a:ea typeface="+mn-ea"/>
                <a:cs typeface="+mn-cs"/>
              </a:rPr>
              <a:t> - PUT to change the state of or update a resource, which can be an </a:t>
            </a:r>
            <a:r>
              <a:rPr lang="en-US" sz="1000" b="0" i="0" u="sng" kern="1200" dirty="0" smtClean="0">
                <a:solidFill>
                  <a:schemeClr val="tx1"/>
                </a:solidFill>
                <a:effectLst/>
                <a:latin typeface="Arial" charset="0"/>
                <a:ea typeface="+mn-ea"/>
                <a:cs typeface="+mn-cs"/>
                <a:hlinkClick r:id="rId3"/>
              </a:rPr>
              <a:t>object</a:t>
            </a:r>
            <a:r>
              <a:rPr lang="en-US" sz="1000" b="0" i="0" kern="1200" dirty="0" smtClean="0">
                <a:solidFill>
                  <a:schemeClr val="tx1"/>
                </a:solidFill>
                <a:effectLst/>
                <a:latin typeface="Arial" charset="0"/>
                <a:ea typeface="+mn-ea"/>
                <a:cs typeface="+mn-cs"/>
              </a:rPr>
              <a:t>, </a:t>
            </a:r>
            <a:r>
              <a:rPr lang="en-US" sz="1000" b="0" i="0" u="sng" kern="1200" dirty="0" smtClean="0">
                <a:solidFill>
                  <a:schemeClr val="tx1"/>
                </a:solidFill>
                <a:effectLst/>
                <a:latin typeface="Arial" charset="0"/>
                <a:ea typeface="+mn-ea"/>
                <a:cs typeface="+mn-cs"/>
                <a:hlinkClick r:id="rId4"/>
              </a:rPr>
              <a:t>file</a:t>
            </a:r>
            <a:r>
              <a:rPr lang="en-US" sz="1000" b="0" i="0" kern="1200" dirty="0" smtClean="0">
                <a:solidFill>
                  <a:schemeClr val="tx1"/>
                </a:solidFill>
                <a:effectLst/>
                <a:latin typeface="Arial" charset="0"/>
                <a:ea typeface="+mn-ea"/>
                <a:cs typeface="+mn-cs"/>
              </a:rPr>
              <a:t> or </a:t>
            </a:r>
            <a:r>
              <a:rPr lang="en-US" sz="1000" b="0" i="0" u="sng" kern="1200" dirty="0" smtClean="0">
                <a:solidFill>
                  <a:schemeClr val="tx1"/>
                </a:solidFill>
                <a:effectLst/>
                <a:latin typeface="Arial" charset="0"/>
                <a:ea typeface="+mn-ea"/>
                <a:cs typeface="+mn-cs"/>
                <a:hlinkClick r:id="rId5"/>
              </a:rPr>
              <a:t>block</a:t>
            </a:r>
            <a:endParaRPr lang="en-US" sz="1000" b="0" i="0" u="none" kern="1200" dirty="0" smtClean="0">
              <a:solidFill>
                <a:schemeClr val="tx1"/>
              </a:solidFill>
              <a:effectLst/>
              <a:latin typeface="Arial" charset="0"/>
              <a:ea typeface="+mn-ea"/>
              <a:cs typeface="+mn-cs"/>
            </a:endParaRPr>
          </a:p>
          <a:p>
            <a:r>
              <a:rPr lang="en-US" sz="1000" b="0" i="0" u="none" kern="1200" baseline="0" dirty="0" smtClean="0">
                <a:solidFill>
                  <a:schemeClr val="tx1"/>
                </a:solidFill>
                <a:effectLst/>
                <a:latin typeface="Arial" charset="0"/>
                <a:ea typeface="+mn-ea"/>
                <a:cs typeface="+mn-cs"/>
              </a:rPr>
              <a:t> - </a:t>
            </a:r>
            <a:r>
              <a:rPr lang="en-US" sz="1000" b="0" i="0" kern="1200" dirty="0" smtClean="0">
                <a:solidFill>
                  <a:schemeClr val="tx1"/>
                </a:solidFill>
                <a:effectLst/>
                <a:latin typeface="Arial" charset="0"/>
                <a:ea typeface="+mn-ea"/>
                <a:cs typeface="+mn-cs"/>
              </a:rPr>
              <a:t>GET to retrieve a resource</a:t>
            </a:r>
          </a:p>
          <a:p>
            <a:r>
              <a:rPr lang="en-US" sz="1000" b="0" i="0" kern="1200" baseline="0" dirty="0" smtClean="0">
                <a:solidFill>
                  <a:schemeClr val="tx1"/>
                </a:solidFill>
                <a:effectLst/>
                <a:latin typeface="Arial" charset="0"/>
                <a:ea typeface="+mn-ea"/>
                <a:cs typeface="+mn-cs"/>
              </a:rPr>
              <a:t> - </a:t>
            </a:r>
            <a:r>
              <a:rPr lang="en-US" sz="1000" b="0" i="0" kern="1200" dirty="0" smtClean="0">
                <a:solidFill>
                  <a:schemeClr val="tx1"/>
                </a:solidFill>
                <a:effectLst/>
                <a:latin typeface="Arial" charset="0"/>
                <a:ea typeface="+mn-ea"/>
                <a:cs typeface="+mn-cs"/>
              </a:rPr>
              <a:t>POST to create that resource</a:t>
            </a:r>
            <a:r>
              <a:rPr lang="en-US" sz="1000" b="0" i="0" kern="1200" baseline="0" dirty="0" smtClean="0">
                <a:solidFill>
                  <a:schemeClr val="tx1"/>
                </a:solidFill>
                <a:effectLst/>
                <a:latin typeface="Arial" charset="0"/>
                <a:ea typeface="+mn-ea"/>
                <a:cs typeface="+mn-cs"/>
              </a:rPr>
              <a:t> </a:t>
            </a:r>
            <a:r>
              <a:rPr lang="en-US" sz="1000" b="0" i="0" kern="1200" dirty="0" smtClean="0">
                <a:solidFill>
                  <a:schemeClr val="tx1"/>
                </a:solidFill>
                <a:effectLst/>
                <a:latin typeface="Arial" charset="0"/>
                <a:ea typeface="+mn-ea"/>
                <a:cs typeface="+mn-cs"/>
              </a:rPr>
              <a:t>and</a:t>
            </a:r>
          </a:p>
          <a:p>
            <a:r>
              <a:rPr lang="en-US" sz="1000" b="0" i="0" kern="1200" dirty="0" smtClean="0">
                <a:solidFill>
                  <a:schemeClr val="tx1"/>
                </a:solidFill>
                <a:effectLst/>
                <a:latin typeface="Arial" charset="0"/>
                <a:ea typeface="+mn-ea"/>
                <a:cs typeface="+mn-cs"/>
              </a:rPr>
              <a:t> -</a:t>
            </a:r>
            <a:r>
              <a:rPr lang="en-US" sz="1000" b="0" i="0" kern="1200" baseline="0" dirty="0" smtClean="0">
                <a:solidFill>
                  <a:schemeClr val="tx1"/>
                </a:solidFill>
                <a:effectLst/>
                <a:latin typeface="Arial" charset="0"/>
                <a:ea typeface="+mn-ea"/>
                <a:cs typeface="+mn-cs"/>
              </a:rPr>
              <a:t> </a:t>
            </a:r>
            <a:r>
              <a:rPr lang="en-US" sz="1000" b="0" i="0" kern="1200" dirty="0" smtClean="0">
                <a:solidFill>
                  <a:schemeClr val="tx1"/>
                </a:solidFill>
                <a:effectLst/>
                <a:latin typeface="Arial" charset="0"/>
                <a:ea typeface="+mn-ea"/>
                <a:cs typeface="+mn-cs"/>
              </a:rPr>
              <a:t>DELETE to remove it.</a:t>
            </a:r>
            <a:endParaRPr lang="en-US" dirty="0"/>
          </a:p>
        </p:txBody>
      </p:sp>
      <p:sp>
        <p:nvSpPr>
          <p:cNvPr id="4" name="Header Placeholder 3"/>
          <p:cNvSpPr>
            <a:spLocks noGrp="1"/>
          </p:cNvSpPr>
          <p:nvPr>
            <p:ph type="hdr" sz="quarter" idx="10"/>
          </p:nvPr>
        </p:nvSpPr>
        <p:spPr>
          <a:xfrm>
            <a:off x="385763" y="153988"/>
            <a:ext cx="6162675" cy="454025"/>
          </a:xfrm>
          <a:prstGeom prst="rect">
            <a:avLst/>
          </a:prstGeom>
        </p:spPr>
        <p:txBody>
          <a:bodyPr/>
          <a:lstStyle/>
          <a:p>
            <a:pPr>
              <a:defRPr/>
            </a:pPr>
            <a:r>
              <a:rPr lang="en-US" smtClean="0"/>
              <a:t>Title</a:t>
            </a:r>
          </a:p>
          <a:p>
            <a:pPr>
              <a:defRPr/>
            </a:pPr>
            <a:r>
              <a:rPr lang="en-US" smtClean="0"/>
              <a:t>Month Year</a:t>
            </a:r>
            <a:endParaRPr lang="en-US" sz="900" dirty="0"/>
          </a:p>
        </p:txBody>
      </p:sp>
      <p:sp>
        <p:nvSpPr>
          <p:cNvPr id="5" name="Slide Number Placeholder 4"/>
          <p:cNvSpPr>
            <a:spLocks noGrp="1"/>
          </p:cNvSpPr>
          <p:nvPr>
            <p:ph type="sldNum" sz="quarter" idx="11"/>
          </p:nvPr>
        </p:nvSpPr>
        <p:spPr/>
        <p:txBody>
          <a:bodyPr/>
          <a:lstStyle/>
          <a:p>
            <a:pPr>
              <a:defRPr/>
            </a:pPr>
            <a:fld id="{4F21EBB6-6909-455B-B9CC-1E093234079B}" type="slidenum">
              <a:rPr lang="en-US" smtClean="0"/>
              <a:pPr>
                <a:defRPr/>
              </a:pPr>
              <a:t>32</a:t>
            </a:fld>
            <a:endParaRPr lang="en-US" dirty="0"/>
          </a:p>
        </p:txBody>
      </p:sp>
    </p:spTree>
    <p:extLst>
      <p:ext uri="{BB962C8B-B14F-4D97-AF65-F5344CB8AC3E}">
        <p14:creationId xmlns:p14="http://schemas.microsoft.com/office/powerpoint/2010/main" val="1378011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common language for interacting with API’s is XML. Most EMC products use JSON</a:t>
            </a:r>
            <a:endParaRPr lang="en-US" dirty="0"/>
          </a:p>
        </p:txBody>
      </p:sp>
      <p:sp>
        <p:nvSpPr>
          <p:cNvPr id="4" name="Header Placeholder 3"/>
          <p:cNvSpPr>
            <a:spLocks noGrp="1"/>
          </p:cNvSpPr>
          <p:nvPr>
            <p:ph type="hdr" sz="quarter" idx="10"/>
          </p:nvPr>
        </p:nvSpPr>
        <p:spPr>
          <a:xfrm>
            <a:off x="385763" y="153988"/>
            <a:ext cx="6162675" cy="454025"/>
          </a:xfrm>
          <a:prstGeom prst="rect">
            <a:avLst/>
          </a:prstGeom>
        </p:spPr>
        <p:txBody>
          <a:bodyPr/>
          <a:lstStyle/>
          <a:p>
            <a:pPr>
              <a:defRPr/>
            </a:pPr>
            <a:r>
              <a:rPr lang="en-US" smtClean="0"/>
              <a:t>Title</a:t>
            </a:r>
          </a:p>
          <a:p>
            <a:pPr>
              <a:defRPr/>
            </a:pPr>
            <a:r>
              <a:rPr lang="en-US" smtClean="0"/>
              <a:t>Month Year</a:t>
            </a:r>
            <a:endParaRPr lang="en-US" sz="900" dirty="0"/>
          </a:p>
        </p:txBody>
      </p:sp>
      <p:sp>
        <p:nvSpPr>
          <p:cNvPr id="5" name="Slide Number Placeholder 4"/>
          <p:cNvSpPr>
            <a:spLocks noGrp="1"/>
          </p:cNvSpPr>
          <p:nvPr>
            <p:ph type="sldNum" sz="quarter" idx="11"/>
          </p:nvPr>
        </p:nvSpPr>
        <p:spPr/>
        <p:txBody>
          <a:bodyPr/>
          <a:lstStyle/>
          <a:p>
            <a:pPr>
              <a:defRPr/>
            </a:pPr>
            <a:fld id="{4F21EBB6-6909-455B-B9CC-1E093234079B}" type="slidenum">
              <a:rPr lang="en-US" smtClean="0"/>
              <a:pPr>
                <a:defRPr/>
              </a:pPr>
              <a:t>35</a:t>
            </a:fld>
            <a:endParaRPr lang="en-US" dirty="0"/>
          </a:p>
        </p:txBody>
      </p:sp>
    </p:spTree>
    <p:extLst>
      <p:ext uri="{BB962C8B-B14F-4D97-AF65-F5344CB8AC3E}">
        <p14:creationId xmlns:p14="http://schemas.microsoft.com/office/powerpoint/2010/main" val="3155141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https://blogs.sap.com/2013/10/03/lets-talk-odata-shall-we/</a:t>
            </a:r>
          </a:p>
          <a:p>
            <a:r>
              <a:rPr lang="en-US" dirty="0" smtClean="0"/>
              <a:t>http://www.davidchappell.com/writing/white_papers/Introducing_OData_v1.0--Chappell.pdf</a:t>
            </a:r>
          </a:p>
          <a:p>
            <a:r>
              <a:rPr lang="en-US" smtClean="0"/>
              <a:t>https://www.youtube.com/channel/UC2MIRFVOvpOo_hMT-TQU4gg</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49</a:t>
            </a:fld>
            <a:endParaRPr lang="en-US" dirty="0"/>
          </a:p>
        </p:txBody>
      </p:sp>
    </p:spTree>
    <p:extLst>
      <p:ext uri="{BB962C8B-B14F-4D97-AF65-F5344CB8AC3E}">
        <p14:creationId xmlns:p14="http://schemas.microsoft.com/office/powerpoint/2010/main" val="866289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51</a:t>
            </a:fld>
            <a:endParaRPr lang="en-US" dirty="0"/>
          </a:p>
        </p:txBody>
      </p:sp>
    </p:spTree>
    <p:extLst>
      <p:ext uri="{BB962C8B-B14F-4D97-AF65-F5344CB8AC3E}">
        <p14:creationId xmlns:p14="http://schemas.microsoft.com/office/powerpoint/2010/main" val="496590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Mention the Digital and IT Transformation: Modernize, AUTOMATE, Transform</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3</a:t>
            </a:fld>
            <a:endParaRPr lang="en-US" dirty="0"/>
          </a:p>
        </p:txBody>
      </p:sp>
    </p:spTree>
    <p:extLst>
      <p:ext uri="{BB962C8B-B14F-4D97-AF65-F5344CB8AC3E}">
        <p14:creationId xmlns:p14="http://schemas.microsoft.com/office/powerpoint/2010/main" val="346252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 the video of </a:t>
            </a:r>
            <a:r>
              <a:rPr lang="en-US" dirty="0" err="1" smtClean="0"/>
              <a:t>OnRack</a:t>
            </a:r>
            <a:r>
              <a:rPr lang="en-US" baseline="0" dirty="0" smtClean="0"/>
              <a:t> + </a:t>
            </a:r>
            <a:r>
              <a:rPr lang="en-US" baseline="0" dirty="0" err="1" smtClean="0"/>
              <a:t>SnapPack</a:t>
            </a:r>
            <a:endParaRPr lang="en-US" baseline="0" dirty="0" smtClean="0"/>
          </a:p>
          <a:p>
            <a:r>
              <a:rPr lang="en-US" dirty="0" smtClean="0"/>
              <a:t>https://youtu.be/atJuFBEhLA4</a:t>
            </a:r>
          </a:p>
          <a:p>
            <a:r>
              <a:rPr lang="en-US" dirty="0" smtClean="0"/>
              <a:t>It uses a combination of </a:t>
            </a:r>
            <a:r>
              <a:rPr lang="en-US" dirty="0" err="1" smtClean="0"/>
              <a:t>uPXE</a:t>
            </a:r>
            <a:r>
              <a:rPr lang="en-US" baseline="0" dirty="0" smtClean="0"/>
              <a:t> boot, BMC and IPMI</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53</a:t>
            </a:fld>
            <a:endParaRPr lang="en-US" dirty="0"/>
          </a:p>
        </p:txBody>
      </p:sp>
    </p:spTree>
    <p:extLst>
      <p:ext uri="{BB962C8B-B14F-4D97-AF65-F5344CB8AC3E}">
        <p14:creationId xmlns:p14="http://schemas.microsoft.com/office/powerpoint/2010/main" val="3486684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https://medium.com/studioarmix/learn-restful-api-design-ideals-c5ec915a430f</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55</a:t>
            </a:fld>
            <a:endParaRPr lang="en-US" dirty="0"/>
          </a:p>
        </p:txBody>
      </p:sp>
    </p:spTree>
    <p:extLst>
      <p:ext uri="{BB962C8B-B14F-4D97-AF65-F5344CB8AC3E}">
        <p14:creationId xmlns:p14="http://schemas.microsoft.com/office/powerpoint/2010/main" val="710168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https://medium.com/studioarmix/learn-restful-api-design-ideals-c5ec915a430f</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56</a:t>
            </a:fld>
            <a:endParaRPr lang="en-US" dirty="0"/>
          </a:p>
        </p:txBody>
      </p:sp>
    </p:spTree>
    <p:extLst>
      <p:ext uri="{BB962C8B-B14F-4D97-AF65-F5344CB8AC3E}">
        <p14:creationId xmlns:p14="http://schemas.microsoft.com/office/powerpoint/2010/main" val="3187617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58</a:t>
            </a:fld>
            <a:endParaRPr lang="en-US" dirty="0"/>
          </a:p>
        </p:txBody>
      </p:sp>
    </p:spTree>
    <p:extLst>
      <p:ext uri="{BB962C8B-B14F-4D97-AF65-F5344CB8AC3E}">
        <p14:creationId xmlns:p14="http://schemas.microsoft.com/office/powerpoint/2010/main" val="3335687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CPU</a:t>
            </a:r>
            <a:r>
              <a:rPr lang="en-AU" baseline="0" dirty="0" smtClean="0"/>
              <a:t> to RAM ratio are mostly unchangeable. </a:t>
            </a:r>
            <a:r>
              <a:rPr lang="en-US" dirty="0" smtClean="0"/>
              <a:t>The CPU represents about two-thirds of the total system cost, and the rest (memory, I/O subsystem) typically doesn't need replacing as often as the processor</a:t>
            </a:r>
            <a:endParaRPr lang="en-AU" baseline="0" dirty="0" smtClean="0"/>
          </a:p>
          <a:p>
            <a:r>
              <a:rPr lang="en-AU" baseline="0" dirty="0" smtClean="0"/>
              <a:t>In order to disaggregate them we will need superfast fabric. CPU and RAM sit very close today. Disaggregation will imply larger distance.</a:t>
            </a:r>
          </a:p>
          <a:p>
            <a:r>
              <a:rPr lang="en-AU" baseline="0" dirty="0" err="1" smtClean="0"/>
              <a:t>Sillicon</a:t>
            </a:r>
            <a:r>
              <a:rPr lang="en-AU" baseline="0" dirty="0" smtClean="0"/>
              <a:t> photonics is a technology being considered.</a:t>
            </a:r>
          </a:p>
          <a:p>
            <a:r>
              <a:rPr lang="en-AU" baseline="0" dirty="0" smtClean="0"/>
              <a:t>This technologies will be very costly</a:t>
            </a:r>
          </a:p>
          <a:p>
            <a:r>
              <a:rPr lang="en-AU" baseline="0" dirty="0" smtClean="0"/>
              <a:t>Ethernet or similar will likely introduce too much latency eroding the value of emerging memory technologies</a:t>
            </a:r>
          </a:p>
          <a:p>
            <a:endParaRPr lang="en-AU" baseline="0" dirty="0" smtClean="0"/>
          </a:p>
          <a:p>
            <a:r>
              <a:rPr lang="en-AU" baseline="0" dirty="0" smtClean="0"/>
              <a:t>Another challenges is the software required to </a:t>
            </a:r>
            <a:r>
              <a:rPr lang="en-US" dirty="0" smtClean="0"/>
              <a:t>provision and </a:t>
            </a:r>
            <a:r>
              <a:rPr lang="en-US" dirty="0" err="1" smtClean="0"/>
              <a:t>deprovision</a:t>
            </a:r>
            <a:r>
              <a:rPr lang="en-US" dirty="0" smtClean="0"/>
              <a:t> system resources . Intel's overall disaggregation initiative is known as Rack Scale Architecture</a:t>
            </a:r>
            <a:endParaRPr lang="en-AU" baseline="0" dirty="0" smtClean="0"/>
          </a:p>
          <a:p>
            <a:endParaRPr lang="en-AU" baseline="0" dirty="0" smtClean="0"/>
          </a:p>
          <a:p>
            <a:r>
              <a:rPr lang="en-US" dirty="0" smtClean="0"/>
              <a:t>http://searchdatacenter.techtarget.com/feature/A-disaggregated-server-proves-breaking-up-can-be-a-good-thing</a:t>
            </a:r>
          </a:p>
          <a:p>
            <a:r>
              <a:rPr lang="en-US" dirty="0" smtClean="0"/>
              <a:t>https://blog.dellemc.com/en-us/a-practical-view-of-composable-infrastructure/</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u="sng" kern="1200" dirty="0" smtClean="0">
                <a:solidFill>
                  <a:schemeClr val="tx1"/>
                </a:solidFill>
                <a:effectLst/>
                <a:latin typeface="Museo Sans For Dell" pitchFamily="2" charset="0"/>
                <a:ea typeface="+mn-ea"/>
                <a:cs typeface="+mn-cs"/>
              </a:rPr>
              <a:t>http://en.community.dell.com/dell-blogs/dell4enterprise/b/dell4enterprise/archive/2016/06/02/reality-check-is-composable-infrastructure-ready-for-prime-time</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u="sng" kern="1200" dirty="0" smtClean="0">
                <a:solidFill>
                  <a:schemeClr val="tx1"/>
                </a:solidFill>
                <a:effectLst/>
                <a:latin typeface="Museo Sans For Dell" pitchFamily="2" charset="0"/>
                <a:ea typeface="+mn-ea"/>
                <a:cs typeface="+mn-cs"/>
              </a:rPr>
              <a:t>https://youtu.be/Pjz5D3MwcGE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59</a:t>
            </a:fld>
            <a:endParaRPr lang="en-US" dirty="0"/>
          </a:p>
        </p:txBody>
      </p:sp>
    </p:spTree>
    <p:extLst>
      <p:ext uri="{BB962C8B-B14F-4D97-AF65-F5344CB8AC3E}">
        <p14:creationId xmlns:p14="http://schemas.microsoft.com/office/powerpoint/2010/main" val="4211336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ViPR</a:t>
            </a:r>
            <a:r>
              <a:rPr lang="en-US" baseline="0" dirty="0" smtClean="0"/>
              <a:t> Controller supports SC arrays since Q4 2016</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67</a:t>
            </a:fld>
            <a:endParaRPr lang="en-US" dirty="0"/>
          </a:p>
        </p:txBody>
      </p:sp>
    </p:spTree>
    <p:extLst>
      <p:ext uri="{BB962C8B-B14F-4D97-AF65-F5344CB8AC3E}">
        <p14:creationId xmlns:p14="http://schemas.microsoft.com/office/powerpoint/2010/main" val="34259935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5375" y="696913"/>
            <a:ext cx="4819650" cy="2711450"/>
          </a:xfrm>
        </p:spPr>
      </p:sp>
      <p:sp>
        <p:nvSpPr>
          <p:cNvPr id="3" name="Notes Placeholder 2"/>
          <p:cNvSpPr>
            <a:spLocks noGrp="1"/>
          </p:cNvSpPr>
          <p:nvPr>
            <p:ph type="body" idx="1"/>
          </p:nvPr>
        </p:nvSpPr>
        <p:spPr/>
        <p:txBody>
          <a:bodyPr/>
          <a:lstStyle/>
          <a:p>
            <a:r>
              <a:rPr lang="en-US" dirty="0" smtClean="0"/>
              <a:t>The benefits of ViPR Controller are its ability to automate provisioning and deliver policy</a:t>
            </a:r>
            <a:r>
              <a:rPr lang="en-US" baseline="0" dirty="0" smtClean="0"/>
              <a:t>-based storage and data protection services</a:t>
            </a:r>
            <a:r>
              <a:rPr lang="en-US" dirty="0" smtClean="0"/>
              <a:t>. By centrally automating storage, administrators are freed up from repetitive, manual administrative tasks so they can focus on strategic, value-driven activities.  In addition, ViPR Controller reduces the risk of human error and the need for lengthy management reviews, making an organization more agile and productive.  </a:t>
            </a:r>
          </a:p>
          <a:p>
            <a:pPr defTabSz="922838">
              <a:defRPr/>
            </a:pPr>
            <a:endParaRPr lang="en-US" dirty="0"/>
          </a:p>
          <a:p>
            <a:pPr defTabSz="922838">
              <a:defRPr/>
            </a:pPr>
            <a:r>
              <a:rPr lang="en-US" dirty="0"/>
              <a:t>First physical arrays are discovered, once, within ViPR Controller.  &lt;click&gt;  Next, the storage team creates virtual storage arrays.  Virtual arrays can consist of one or more physical arrays, depending on the logical grouping that’s required.   &lt;click&gt;  Virtual storage pools are created with performance, capacity and data protection characteristics.  &lt;click&gt;  Open REST APIs integrate with the ViPR Controller Service Catalog to provide an easy to use interface for storage teams to provision storage to consumers, or consumers can be given access to the self-service catalog where they can request storage on-demand. Additionally, the open REST APIs allow organizations to integrate ViPR Controller with other management automation software &lt;click&gt; as well as cloud stacks such as VMware, OpenStack and Microsoft.</a:t>
            </a:r>
          </a:p>
          <a:p>
            <a:pPr defTabSz="922838">
              <a:defRPr/>
            </a:pPr>
            <a:endParaRPr lang="en-US" dirty="0"/>
          </a:p>
          <a:p>
            <a:pPr defTabSz="922838">
              <a:defRPr/>
            </a:pPr>
            <a:r>
              <a:rPr lang="en-US" dirty="0"/>
              <a:t>ViPR Controller gives you the freedom to make the choice that's right for your business by providing the ability to automate and manage your storage infrastructure with one central software platform</a:t>
            </a:r>
          </a:p>
          <a:p>
            <a:endParaRPr lang="en-US" dirty="0">
              <a:latin typeface="Verdana" pitchFamily="34" charset="0"/>
              <a:cs typeface="Arial" pitchFamily="34" charset="0"/>
            </a:endParaRPr>
          </a:p>
          <a:p>
            <a:r>
              <a:rPr lang="en-US" dirty="0">
                <a:latin typeface="Verdana" pitchFamily="34" charset="0"/>
                <a:cs typeface="Arial" pitchFamily="34" charset="0"/>
              </a:rPr>
              <a:t>ViPR Controller currently supports: </a:t>
            </a:r>
          </a:p>
          <a:p>
            <a:pPr marL="174692" indent="-174692">
              <a:buFont typeface="Arial" panose="020B0604020202020204" pitchFamily="34" charset="0"/>
              <a:buChar char="•"/>
            </a:pPr>
            <a:r>
              <a:rPr lang="en-US" dirty="0">
                <a:latin typeface="Verdana" pitchFamily="34" charset="0"/>
                <a:cs typeface="Arial" pitchFamily="34" charset="0"/>
              </a:rPr>
              <a:t>EMC Storage Platforms :  EMC VMAX including the new VMAX3 with its SLO provisioning capabilities, VNX and VNX3, </a:t>
            </a:r>
            <a:r>
              <a:rPr lang="en-US" dirty="0" err="1">
                <a:latin typeface="Verdana" pitchFamily="34" charset="0"/>
                <a:cs typeface="Arial" pitchFamily="34" charset="0"/>
              </a:rPr>
              <a:t>Isilon</a:t>
            </a:r>
            <a:r>
              <a:rPr lang="en-US" dirty="0">
                <a:latin typeface="Verdana" pitchFamily="34" charset="0"/>
                <a:cs typeface="Arial" pitchFamily="34" charset="0"/>
              </a:rPr>
              <a:t>, ScaleIO and </a:t>
            </a:r>
            <a:r>
              <a:rPr lang="en-US" dirty="0" err="1">
                <a:latin typeface="Verdana" pitchFamily="34" charset="0"/>
                <a:cs typeface="Arial" pitchFamily="34" charset="0"/>
              </a:rPr>
              <a:t>XtremIO</a:t>
            </a:r>
            <a:endParaRPr lang="en-US" dirty="0">
              <a:latin typeface="Verdana" pitchFamily="34" charset="0"/>
              <a:cs typeface="Arial" pitchFamily="34" charset="0"/>
            </a:endParaRPr>
          </a:p>
          <a:p>
            <a:pPr marL="174692" indent="-174692">
              <a:buFont typeface="Arial" panose="020B0604020202020204" pitchFamily="34" charset="0"/>
              <a:buChar char="•"/>
            </a:pPr>
            <a:r>
              <a:rPr lang="en-US" dirty="0">
                <a:latin typeface="Verdana" pitchFamily="34" charset="0"/>
                <a:cs typeface="Arial" pitchFamily="34" charset="0"/>
              </a:rPr>
              <a:t>Third-party Storage Platforms: Hitachi, IBM, HP, </a:t>
            </a:r>
            <a:r>
              <a:rPr lang="en-US" dirty="0" err="1">
                <a:latin typeface="Verdana" pitchFamily="34" charset="0"/>
                <a:cs typeface="Arial" pitchFamily="34" charset="0"/>
              </a:rPr>
              <a:t>SolidFire</a:t>
            </a:r>
            <a:r>
              <a:rPr lang="en-US" dirty="0">
                <a:latin typeface="Verdana" pitchFamily="34" charset="0"/>
                <a:cs typeface="Arial" pitchFamily="34" charset="0"/>
              </a:rPr>
              <a:t>, NetApp and Oracle </a:t>
            </a:r>
          </a:p>
          <a:p>
            <a:pPr marL="174692" indent="-174692">
              <a:buFont typeface="Arial" panose="020B0604020202020204" pitchFamily="34" charset="0"/>
              <a:buChar char="•"/>
            </a:pPr>
            <a:r>
              <a:rPr lang="en-US" dirty="0">
                <a:latin typeface="Verdana" pitchFamily="34" charset="0"/>
                <a:cs typeface="Arial" pitchFamily="34" charset="0"/>
              </a:rPr>
              <a:t>Data Protection Technologies:  VPLEX including VPLEX metro, local and </a:t>
            </a:r>
            <a:r>
              <a:rPr lang="en-US" dirty="0" err="1">
                <a:latin typeface="Verdana" pitchFamily="34" charset="0"/>
                <a:cs typeface="Arial" pitchFamily="34" charset="0"/>
              </a:rPr>
              <a:t>Metropoint</a:t>
            </a:r>
            <a:r>
              <a:rPr lang="en-US" dirty="0">
                <a:latin typeface="Verdana" pitchFamily="34" charset="0"/>
                <a:cs typeface="Arial" pitchFamily="34" charset="0"/>
              </a:rPr>
              <a:t> topographies, RecoverPoint, SRDF and Data Domain</a:t>
            </a:r>
          </a:p>
          <a:p>
            <a:pPr marL="174692" indent="-174692">
              <a:buFont typeface="Arial" panose="020B0604020202020204" pitchFamily="34" charset="0"/>
              <a:buChar char="•"/>
            </a:pPr>
            <a:r>
              <a:rPr lang="en-US" dirty="0">
                <a:latin typeface="Verdana" pitchFamily="34" charset="0"/>
                <a:cs typeface="Arial" pitchFamily="34" charset="0"/>
              </a:rPr>
              <a:t>Converged Infrastructures:  VCE Vblock Systems</a:t>
            </a:r>
          </a:p>
          <a:p>
            <a:pPr marL="174692" indent="-174692">
              <a:buFont typeface="Arial" panose="020B0604020202020204" pitchFamily="34" charset="0"/>
              <a:buChar char="•"/>
            </a:pPr>
            <a:r>
              <a:rPr lang="en-US" dirty="0">
                <a:latin typeface="Verdana" pitchFamily="34" charset="0"/>
                <a:cs typeface="Arial" pitchFamily="34" charset="0"/>
              </a:rPr>
              <a:t>Cloud Stacks: OpenStack, VMware, and Microsoft</a:t>
            </a:r>
          </a:p>
          <a:p>
            <a:pPr marL="174692" indent="-174692">
              <a:buFont typeface="Arial" panose="020B0604020202020204" pitchFamily="34" charset="0"/>
              <a:buChar char="•"/>
            </a:pPr>
            <a:endParaRPr lang="en-US" dirty="0">
              <a:latin typeface="Verdana" pitchFamily="34" charset="0"/>
              <a:cs typeface="Arial" pitchFamily="34" charset="0"/>
            </a:endParaRPr>
          </a:p>
          <a:p>
            <a:r>
              <a:rPr lang="en-US" dirty="0">
                <a:latin typeface="Verdana" pitchFamily="34" charset="0"/>
                <a:cs typeface="Arial" pitchFamily="34" charset="0"/>
              </a:rPr>
              <a:t>Additional platforms will be added in future releases.</a:t>
            </a:r>
          </a:p>
          <a:p>
            <a:endParaRPr lang="en-US" dirty="0"/>
          </a:p>
        </p:txBody>
      </p:sp>
    </p:spTree>
    <p:extLst>
      <p:ext uri="{BB962C8B-B14F-4D97-AF65-F5344CB8AC3E}">
        <p14:creationId xmlns:p14="http://schemas.microsoft.com/office/powerpoint/2010/main" val="42834781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ViPR</a:t>
            </a:r>
            <a:r>
              <a:rPr lang="en-US" dirty="0" smtClean="0"/>
              <a:t> Technical Overview” PPT:</a:t>
            </a:r>
          </a:p>
          <a:p>
            <a:r>
              <a:rPr lang="en-US" sz="1200" dirty="0" smtClean="0">
                <a:solidFill>
                  <a:schemeClr val="bg2"/>
                </a:solidFill>
              </a:rPr>
              <a:t>It</a:t>
            </a:r>
            <a:r>
              <a:rPr lang="en-US" sz="1200" baseline="0" dirty="0" smtClean="0">
                <a:solidFill>
                  <a:schemeClr val="bg2"/>
                </a:solidFill>
              </a:rPr>
              <a:t> all starts with the </a:t>
            </a:r>
            <a:r>
              <a:rPr lang="en-US" sz="1200" baseline="0" dirty="0" err="1" smtClean="0">
                <a:solidFill>
                  <a:schemeClr val="bg2"/>
                </a:solidFill>
              </a:rPr>
              <a:t>ViPR</a:t>
            </a:r>
            <a:r>
              <a:rPr lang="en-US" sz="1200" baseline="0" dirty="0" smtClean="0">
                <a:solidFill>
                  <a:schemeClr val="bg2"/>
                </a:solidFill>
              </a:rPr>
              <a:t> </a:t>
            </a:r>
            <a:r>
              <a:rPr lang="en-US" sz="1200" dirty="0" smtClean="0">
                <a:solidFill>
                  <a:schemeClr val="bg2"/>
                </a:solidFill>
              </a:rPr>
              <a:t>controller.</a:t>
            </a:r>
            <a:r>
              <a:rPr lang="en-US" sz="1200" baseline="0" dirty="0" smtClean="0">
                <a:solidFill>
                  <a:schemeClr val="bg2"/>
                </a:solidFill>
              </a:rPr>
              <a:t> The </a:t>
            </a:r>
            <a:r>
              <a:rPr lang="en-US" sz="1200" baseline="0" dirty="0" err="1" smtClean="0">
                <a:solidFill>
                  <a:schemeClr val="bg2"/>
                </a:solidFill>
              </a:rPr>
              <a:t>ViPR</a:t>
            </a:r>
            <a:r>
              <a:rPr lang="en-US" sz="1200" baseline="0" dirty="0" smtClean="0">
                <a:solidFill>
                  <a:schemeClr val="bg2"/>
                </a:solidFill>
              </a:rPr>
              <a:t> controller:   </a:t>
            </a:r>
          </a:p>
          <a:p>
            <a:pPr marL="171450" indent="-171450">
              <a:buFont typeface="Arial" pitchFamily="34" charset="0"/>
              <a:buChar char="•"/>
            </a:pPr>
            <a:r>
              <a:rPr lang="en-US" sz="1200" baseline="0" dirty="0" smtClean="0">
                <a:solidFill>
                  <a:schemeClr val="bg2"/>
                </a:solidFill>
              </a:rPr>
              <a:t>Recognizes all physical</a:t>
            </a:r>
            <a:r>
              <a:rPr lang="en-US" sz="1200" dirty="0" smtClean="0">
                <a:solidFill>
                  <a:schemeClr val="bg2"/>
                </a:solidFill>
              </a:rPr>
              <a:t> </a:t>
            </a:r>
            <a:r>
              <a:rPr lang="en-US" sz="1200" baseline="0" dirty="0" smtClean="0">
                <a:solidFill>
                  <a:schemeClr val="bg2"/>
                </a:solidFill>
              </a:rPr>
              <a:t>arrays, including EMC VMAX and VNX block storage, EMC </a:t>
            </a:r>
            <a:r>
              <a:rPr lang="en-US" sz="1200" baseline="0" dirty="0" err="1" smtClean="0">
                <a:solidFill>
                  <a:schemeClr val="bg2"/>
                </a:solidFill>
              </a:rPr>
              <a:t>Isilon</a:t>
            </a:r>
            <a:r>
              <a:rPr lang="en-US" sz="1200" baseline="0" dirty="0" smtClean="0">
                <a:solidFill>
                  <a:schemeClr val="bg2"/>
                </a:solidFill>
              </a:rPr>
              <a:t> and VNX file storage, EMC VPLEX, and third-party NetApp file (NAS) at first release.</a:t>
            </a:r>
          </a:p>
          <a:p>
            <a:pPr marL="171450" indent="-171450"/>
            <a:r>
              <a:rPr lang="en-US" sz="1200" dirty="0" smtClean="0"/>
              <a:t>The </a:t>
            </a:r>
            <a:r>
              <a:rPr lang="en-US" sz="1200" dirty="0" err="1" smtClean="0"/>
              <a:t>ViPR</a:t>
            </a:r>
            <a:r>
              <a:rPr lang="en-US" sz="1200" dirty="0" smtClean="0"/>
              <a:t> controller also:</a:t>
            </a:r>
            <a:endParaRPr lang="en-US" sz="1200" baseline="0" dirty="0" smtClean="0"/>
          </a:p>
          <a:p>
            <a:pPr marL="171450" indent="-171450">
              <a:buFont typeface="Arial" pitchFamily="34" charset="0"/>
              <a:buChar char="•"/>
            </a:pPr>
            <a:r>
              <a:rPr lang="en-US" sz="1200" baseline="0" dirty="0" smtClean="0"/>
              <a:t>Virtualizes your physical storage and configures</a:t>
            </a:r>
            <a:r>
              <a:rPr lang="en-US" sz="1200" dirty="0" smtClean="0"/>
              <a:t> your virtual storage arrays</a:t>
            </a:r>
            <a:r>
              <a:rPr lang="en-US" sz="1200" baseline="0" dirty="0" smtClean="0"/>
              <a:t>,</a:t>
            </a:r>
          </a:p>
          <a:p>
            <a:pPr marL="171450" indent="-171450">
              <a:buFont typeface="Arial" pitchFamily="34" charset="0"/>
              <a:buChar char="•"/>
            </a:pPr>
            <a:r>
              <a:rPr lang="en-US" sz="1200" baseline="0" dirty="0" smtClean="0"/>
              <a:t>Automates storage tasks and delivers storage through a self-service catalog, and  </a:t>
            </a:r>
          </a:p>
          <a:p>
            <a:pPr marL="171450" indent="-171450">
              <a:buFont typeface="Arial" pitchFamily="34" charset="0"/>
              <a:buChar char="•"/>
            </a:pPr>
            <a:r>
              <a:rPr lang="en-US" sz="1200" baseline="0" dirty="0" smtClean="0"/>
              <a:t>Centralizes management across physical and virtual environments</a:t>
            </a:r>
            <a:endParaRPr lang="en-US" sz="1050" kern="1200" baseline="0" dirty="0" smtClean="0">
              <a:solidFill>
                <a:schemeClr val="tx1"/>
              </a:solidFill>
              <a:latin typeface="Verdana" pitchFamily="34" charset="0"/>
              <a:ea typeface="+mn-ea"/>
              <a:cs typeface="Arial" pitchFamily="34" charset="0"/>
            </a:endParaRPr>
          </a:p>
          <a:p>
            <a:r>
              <a:rPr lang="en-US" sz="1200" baseline="0" dirty="0" smtClean="0"/>
              <a:t>Discovering and registering arrays is the first of 3 easy steps to virtualize, automate, and centralize storage.  </a:t>
            </a:r>
          </a:p>
          <a:p>
            <a:r>
              <a:rPr lang="en-US" sz="1200" baseline="0" dirty="0" smtClean="0"/>
              <a:t>Through an easy-to-use portal, the storage administrator defines the storage environment that it wants </a:t>
            </a:r>
            <a:r>
              <a:rPr lang="en-US" sz="1200" baseline="0" dirty="0" err="1" smtClean="0"/>
              <a:t>ViPR</a:t>
            </a:r>
            <a:r>
              <a:rPr lang="en-US" sz="1200" baseline="0" dirty="0" smtClean="0"/>
              <a:t> to manage.  They point to storage arrays, SAN switches, and data protection devices.  </a:t>
            </a:r>
            <a:r>
              <a:rPr lang="en-US" sz="1200" baseline="0" dirty="0" err="1" smtClean="0"/>
              <a:t>ViPR</a:t>
            </a:r>
            <a:r>
              <a:rPr lang="en-US" sz="1200" dirty="0" smtClean="0"/>
              <a:t> then </a:t>
            </a:r>
            <a:r>
              <a:rPr lang="en-US" sz="1200" baseline="0" dirty="0" smtClean="0"/>
              <a:t>discovers  and  </a:t>
            </a:r>
            <a:r>
              <a:rPr lang="en-US" sz="1200" kern="1200" dirty="0" smtClean="0">
                <a:solidFill>
                  <a:schemeClr val="tx1"/>
                </a:solidFill>
                <a:latin typeface="Verdana" pitchFamily="34" charset="0"/>
                <a:ea typeface="+mn-ea"/>
                <a:cs typeface="Arial" pitchFamily="34" charset="0"/>
              </a:rPr>
              <a:t>abstracts physical storage arrays with all their unique capabilities into a single pool of virtual storage</a:t>
            </a:r>
            <a:r>
              <a:rPr lang="en-US" sz="1200" b="1" kern="1200" dirty="0" smtClean="0">
                <a:solidFill>
                  <a:schemeClr val="tx1"/>
                </a:solidFill>
                <a:latin typeface="Verdana" pitchFamily="34" charset="0"/>
                <a:ea typeface="+mn-ea"/>
                <a:cs typeface="Arial" pitchFamily="34" charset="0"/>
              </a:rPr>
              <a:t>.   </a:t>
            </a:r>
            <a:endParaRPr lang="en-US" sz="1200" baseline="0" dirty="0" smtClean="0"/>
          </a:p>
          <a:p>
            <a:r>
              <a:rPr lang="en-US" sz="1200" dirty="0" smtClean="0"/>
              <a:t>This is </a:t>
            </a:r>
            <a:r>
              <a:rPr lang="en-US" sz="1200" baseline="0" dirty="0" smtClean="0"/>
              <a:t>a very simple process.  The storage administrator simply points to the array and </a:t>
            </a:r>
            <a:r>
              <a:rPr lang="en-US" sz="1200" baseline="0" dirty="0" err="1" smtClean="0"/>
              <a:t>ViPR</a:t>
            </a:r>
            <a:r>
              <a:rPr lang="en-US" sz="1200" baseline="0" dirty="0" smtClean="0"/>
              <a:t> discovers the rest.    </a:t>
            </a:r>
          </a:p>
          <a:p>
            <a:r>
              <a:rPr lang="en-US" sz="1200" baseline="0" dirty="0" smtClean="0"/>
              <a:t>This step only needs to be done at the beginning, when </a:t>
            </a:r>
            <a:r>
              <a:rPr lang="en-US" sz="1200" baseline="0" dirty="0" err="1" smtClean="0"/>
              <a:t>ViPR</a:t>
            </a:r>
            <a:r>
              <a:rPr lang="en-US" sz="1200" baseline="0" dirty="0" smtClean="0"/>
              <a:t> is first </a:t>
            </a:r>
            <a:r>
              <a:rPr lang="en-US" sz="1200" dirty="0" smtClean="0"/>
              <a:t>deployed,</a:t>
            </a:r>
            <a:r>
              <a:rPr lang="en-US" sz="1200" baseline="0" dirty="0" smtClean="0"/>
              <a:t> or at anytime the administrator wants to add or change the configuration</a:t>
            </a:r>
          </a:p>
          <a:p>
            <a:pPr marL="0" indent="0">
              <a:lnSpc>
                <a:spcPct val="90000"/>
              </a:lnSpc>
              <a:spcBef>
                <a:spcPts val="1400"/>
              </a:spcBef>
              <a:buNone/>
            </a:pPr>
            <a:endParaRPr lang="en-US" sz="1600" dirty="0" smtClean="0">
              <a:solidFill>
                <a:schemeClr val="tx2"/>
              </a:solidFill>
            </a:endParaRPr>
          </a:p>
          <a:p>
            <a:pPr marL="0" indent="0">
              <a:lnSpc>
                <a:spcPct val="90000"/>
              </a:lnSpc>
              <a:spcBef>
                <a:spcPts val="1400"/>
              </a:spcBef>
              <a:buNone/>
            </a:pPr>
            <a:r>
              <a:rPr lang="en-US" sz="1600" dirty="0" smtClean="0">
                <a:solidFill>
                  <a:schemeClr val="tx2"/>
                </a:solidFill>
              </a:rPr>
              <a:t> - Virtual Storage Array</a:t>
            </a:r>
          </a:p>
          <a:p>
            <a:pPr>
              <a:lnSpc>
                <a:spcPct val="90000"/>
              </a:lnSpc>
              <a:spcBef>
                <a:spcPts val="1400"/>
              </a:spcBef>
            </a:pPr>
            <a:r>
              <a:rPr lang="en-US" sz="1200" dirty="0" smtClean="0"/>
              <a:t>Group all storage infrastructure that logically needs to be managed as one</a:t>
            </a:r>
          </a:p>
          <a:p>
            <a:pPr>
              <a:lnSpc>
                <a:spcPct val="90000"/>
              </a:lnSpc>
              <a:spcBef>
                <a:spcPts val="1400"/>
              </a:spcBef>
            </a:pPr>
            <a:r>
              <a:rPr lang="en-US" sz="1200" dirty="0" smtClean="0"/>
              <a:t>Abstract to manage the entire storage in a physical data center, pods, or islands of storage</a:t>
            </a:r>
          </a:p>
          <a:p>
            <a:pPr marL="0" indent="0">
              <a:lnSpc>
                <a:spcPct val="90000"/>
              </a:lnSpc>
              <a:spcBef>
                <a:spcPts val="1400"/>
              </a:spcBef>
              <a:buNone/>
            </a:pPr>
            <a:r>
              <a:rPr lang="en-US" sz="1600" dirty="0" smtClean="0">
                <a:solidFill>
                  <a:schemeClr val="tx2"/>
                </a:solidFill>
              </a:rPr>
              <a:t> - Virtual Storage Pool</a:t>
            </a:r>
          </a:p>
          <a:p>
            <a:pPr>
              <a:lnSpc>
                <a:spcPct val="90000"/>
              </a:lnSpc>
              <a:spcBef>
                <a:spcPts val="1400"/>
              </a:spcBef>
            </a:pPr>
            <a:r>
              <a:rPr lang="en-US" sz="1200" dirty="0" smtClean="0"/>
              <a:t>Collections of physical pools of similar capability</a:t>
            </a:r>
          </a:p>
          <a:p>
            <a:pPr>
              <a:lnSpc>
                <a:spcPct val="90000"/>
              </a:lnSpc>
              <a:spcBef>
                <a:spcPts val="1400"/>
              </a:spcBef>
            </a:pPr>
            <a:r>
              <a:rPr lang="en-US" sz="1200" dirty="0" smtClean="0"/>
              <a:t>Key to policy-based management</a:t>
            </a:r>
          </a:p>
          <a:p>
            <a:endParaRPr lang="en-US" dirty="0" smtClean="0"/>
          </a:p>
          <a:p>
            <a:r>
              <a:rPr lang="en-US" dirty="0" smtClean="0"/>
              <a:t>https://www.emc.com/techpubs/vipr/what_is_virtual_array-3.htm</a:t>
            </a:r>
          </a:p>
          <a:p>
            <a:r>
              <a:rPr lang="en-US" dirty="0" smtClean="0"/>
              <a:t>https://australia.emc.com/techpubs/vipr/tenant_multi_concepts-1.htm</a:t>
            </a:r>
          </a:p>
          <a:p>
            <a:r>
              <a:rPr lang="en-US" dirty="0" smtClean="0"/>
              <a:t>https://australia.emc.com/techpubs/vipr/projects_and_consistency_groups-1.htm</a:t>
            </a:r>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69</a:t>
            </a:fld>
            <a:endParaRPr lang="en-US" dirty="0"/>
          </a:p>
        </p:txBody>
      </p:sp>
    </p:spTree>
    <p:extLst>
      <p:ext uri="{BB962C8B-B14F-4D97-AF65-F5344CB8AC3E}">
        <p14:creationId xmlns:p14="http://schemas.microsoft.com/office/powerpoint/2010/main" val="2662081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https://coprhd.atlassian.net/wiki/display/COP/How+to+Download+and+Build+CoprHD+%28controller+and+devkit%29+as+an+appliance</a:t>
            </a:r>
          </a:p>
          <a:p>
            <a:r>
              <a:rPr lang="en-US" dirty="0" smtClean="0"/>
              <a:t>I will download the</a:t>
            </a:r>
            <a:r>
              <a:rPr lang="en-US" baseline="0" dirty="0" smtClean="0"/>
              <a:t> boxes in advance</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72</a:t>
            </a:fld>
            <a:endParaRPr lang="en-US" dirty="0"/>
          </a:p>
        </p:txBody>
      </p:sp>
    </p:spTree>
    <p:extLst>
      <p:ext uri="{BB962C8B-B14F-4D97-AF65-F5344CB8AC3E}">
        <p14:creationId xmlns:p14="http://schemas.microsoft.com/office/powerpoint/2010/main" val="4132391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Canned demo or </a:t>
            </a:r>
            <a:r>
              <a:rPr lang="en-US" sz="1200" dirty="0" err="1" smtClean="0"/>
              <a:t>CoprHD</a:t>
            </a:r>
            <a:r>
              <a:rPr lang="en-US" sz="1200" dirty="0" smtClean="0"/>
              <a:t> vagrant install later (both, first do the canned demo to provision storage, and do things I cannot do without hosts and later do the </a:t>
            </a:r>
            <a:r>
              <a:rPr lang="en-US" sz="1200" dirty="0" err="1" smtClean="0"/>
              <a:t>CoprHD</a:t>
            </a:r>
            <a:r>
              <a:rPr lang="en-US" sz="1200" dirty="0" smtClean="0"/>
              <a:t> install and discover </a:t>
            </a:r>
            <a:r>
              <a:rPr lang="en-US" sz="1200" dirty="0" err="1" smtClean="0"/>
              <a:t>XtremIO</a:t>
            </a:r>
            <a:r>
              <a:rPr lang="en-US" sz="120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following cannot be added with the demo Fabrics, Networks, Tenants, Projects, add</a:t>
            </a:r>
            <a:r>
              <a:rPr lang="en-US" sz="1200" baseline="0" dirty="0" smtClean="0"/>
              <a:t> Service to the Catalog</a:t>
            </a: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73</a:t>
            </a:fld>
            <a:endParaRPr lang="en-US" dirty="0"/>
          </a:p>
        </p:txBody>
      </p:sp>
    </p:spTree>
    <p:extLst>
      <p:ext uri="{BB962C8B-B14F-4D97-AF65-F5344CB8AC3E}">
        <p14:creationId xmlns:p14="http://schemas.microsoft.com/office/powerpoint/2010/main" val="876214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2"/>
                </a:solidFill>
                <a:hlinkClick r:id="rId3"/>
              </a:rPr>
              <a:t>https://dougseven.com/2014/04/17/knightmare-a-devops-cautionary-tale</a:t>
            </a:r>
            <a:endParaRPr lang="en-US" dirty="0">
              <a:solidFill>
                <a:schemeClr val="bg2"/>
              </a:solidFill>
            </a:endParaRP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4</a:t>
            </a:fld>
            <a:endParaRPr lang="en-US" dirty="0"/>
          </a:p>
        </p:txBody>
      </p:sp>
    </p:spTree>
    <p:extLst>
      <p:ext uri="{BB962C8B-B14F-4D97-AF65-F5344CB8AC3E}">
        <p14:creationId xmlns:p14="http://schemas.microsoft.com/office/powerpoint/2010/main" val="1748444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2"/>
                </a:solidFill>
                <a:hlinkClick r:id="rId3"/>
              </a:rPr>
              <a:t>https://dougseven.com/2014/04/17/knightmare-a-devops-cautionary-tale</a:t>
            </a:r>
            <a:endParaRPr lang="en-US" dirty="0">
              <a:solidFill>
                <a:schemeClr val="bg2"/>
              </a:solidFill>
            </a:endParaRP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5</a:t>
            </a:fld>
            <a:endParaRPr lang="en-US" dirty="0"/>
          </a:p>
        </p:txBody>
      </p:sp>
    </p:spTree>
    <p:extLst>
      <p:ext uri="{BB962C8B-B14F-4D97-AF65-F5344CB8AC3E}">
        <p14:creationId xmlns:p14="http://schemas.microsoft.com/office/powerpoint/2010/main" val="2553553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2"/>
                </a:solidFill>
                <a:hlinkClick r:id="rId3"/>
              </a:rPr>
              <a:t>https://dougseven.com/2014/04/17/knightmare-a-devops-cautionary-tale</a:t>
            </a:r>
            <a:endParaRPr lang="en-US" dirty="0">
              <a:solidFill>
                <a:schemeClr val="bg2"/>
              </a:solidFill>
            </a:endParaRP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6</a:t>
            </a:fld>
            <a:endParaRPr lang="en-US" dirty="0"/>
          </a:p>
        </p:txBody>
      </p:sp>
    </p:spTree>
    <p:extLst>
      <p:ext uri="{BB962C8B-B14F-4D97-AF65-F5344CB8AC3E}">
        <p14:creationId xmlns:p14="http://schemas.microsoft.com/office/powerpoint/2010/main" val="416702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2"/>
                </a:solidFill>
                <a:hlinkClick r:id="rId3"/>
              </a:rPr>
              <a:t>https://dougseven.com/2014/04/17/knightmare-a-devops-cautionary-tale</a:t>
            </a:r>
            <a:endParaRPr lang="en-US" dirty="0">
              <a:solidFill>
                <a:schemeClr val="bg2"/>
              </a:solidFill>
            </a:endParaRP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7</a:t>
            </a:fld>
            <a:endParaRPr lang="en-US" dirty="0"/>
          </a:p>
        </p:txBody>
      </p:sp>
    </p:spTree>
    <p:extLst>
      <p:ext uri="{BB962C8B-B14F-4D97-AF65-F5344CB8AC3E}">
        <p14:creationId xmlns:p14="http://schemas.microsoft.com/office/powerpoint/2010/main" val="2348566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2"/>
                </a:solidFill>
                <a:hlinkClick r:id="rId3"/>
              </a:rPr>
              <a:t>https://dougseven.com/2014/04/17/knightmare-a-devops-cautionary-tale</a:t>
            </a:r>
            <a:endParaRPr lang="en-US" dirty="0">
              <a:solidFill>
                <a:schemeClr val="bg2"/>
              </a:solidFill>
            </a:endParaRP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8</a:t>
            </a:fld>
            <a:endParaRPr lang="en-US" dirty="0"/>
          </a:p>
        </p:txBody>
      </p:sp>
    </p:spTree>
    <p:extLst>
      <p:ext uri="{BB962C8B-B14F-4D97-AF65-F5344CB8AC3E}">
        <p14:creationId xmlns:p14="http://schemas.microsoft.com/office/powerpoint/2010/main" val="3679720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2"/>
                </a:solidFill>
                <a:hlinkClick r:id="rId3"/>
              </a:rPr>
              <a:t>https://dougseven.com/2014/04/17/knightmare-a-devops-cautionary-tale</a:t>
            </a:r>
            <a:endParaRPr lang="en-US" dirty="0">
              <a:solidFill>
                <a:schemeClr val="bg2"/>
              </a:solidFill>
            </a:endParaRP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9</a:t>
            </a:fld>
            <a:endParaRPr lang="en-US" dirty="0"/>
          </a:p>
        </p:txBody>
      </p:sp>
    </p:spTree>
    <p:extLst>
      <p:ext uri="{BB962C8B-B14F-4D97-AF65-F5344CB8AC3E}">
        <p14:creationId xmlns:p14="http://schemas.microsoft.com/office/powerpoint/2010/main" val="831639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 </a:t>
            </a:r>
            <a:endParaRPr lang="en-US" dirty="0"/>
          </a:p>
        </p:txBody>
      </p:sp>
      <p:sp>
        <p:nvSpPr>
          <p:cNvPr id="6" name="Content Placeholder 2"/>
          <p:cNvSpPr>
            <a:spLocks noGrp="1"/>
          </p:cNvSpPr>
          <p:nvPr>
            <p:ph sz="half" idx="13" hasCustomPrompt="1"/>
          </p:nvPr>
        </p:nvSpPr>
        <p:spPr>
          <a:xfrm>
            <a:off x="2743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3891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24378676"/>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6781" y="267705"/>
            <a:ext cx="4285279" cy="640080"/>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274320" y="1280160"/>
            <a:ext cx="428386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0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24754075"/>
      </p:ext>
    </p:extLst>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67706"/>
            <a:ext cx="4865304" cy="486332"/>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20" y="1280160"/>
            <a:ext cx="4297680"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rgbClr val="000000"/>
                </a:solidFill>
                <a:latin typeface="Arial" panose="020B0604020202020204" pitchFamily="34" charset="0"/>
                <a:cs typeface="Arial" panose="020B0604020202020204" pitchFamily="34"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5" name="Text Placeholder 7"/>
          <p:cNvSpPr>
            <a:spLocks noGrp="1"/>
          </p:cNvSpPr>
          <p:nvPr>
            <p:ph type="body" sz="quarter" idx="10" hasCustomPrompt="1"/>
          </p:nvPr>
        </p:nvSpPr>
        <p:spPr>
          <a:xfrm>
            <a:off x="274320" y="819150"/>
            <a:ext cx="42976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Tree>
    <p:extLst>
      <p:ext uri="{BB962C8B-B14F-4D97-AF65-F5344CB8AC3E}">
        <p14:creationId xmlns:p14="http://schemas.microsoft.com/office/powerpoint/2010/main" val="3993007370"/>
      </p:ext>
    </p:extLst>
  </p:cSld>
  <p:clrMapOvr>
    <a:masterClrMapping/>
  </p:clrMapOvr>
  <p:transition spd="med">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67706"/>
            <a:ext cx="4297680" cy="664797"/>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274320" y="1554480"/>
            <a:ext cx="42976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274320" y="1159646"/>
            <a:ext cx="42976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Tree>
    <p:extLst>
      <p:ext uri="{BB962C8B-B14F-4D97-AF65-F5344CB8AC3E}">
        <p14:creationId xmlns:p14="http://schemas.microsoft.com/office/powerpoint/2010/main" val="78229640"/>
      </p:ext>
    </p:extLst>
  </p:cSld>
  <p:clrMapOvr>
    <a:masterClrMapping/>
  </p:clrMapOvr>
  <p:transition spd="med">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_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64797"/>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1775402808"/>
      </p:ext>
    </p:extLst>
  </p:cSld>
  <p:clrMapOvr>
    <a:masterClrMapping/>
  </p:clrMapOvr>
  <p:transition spd="med">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6780"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239998301"/>
      </p:ext>
    </p:extLst>
  </p:cSld>
  <p:clrMapOvr>
    <a:masterClrMapping/>
  </p:clrMapOvr>
  <p:transition spd="med">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_Imag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4103083454"/>
      </p:ext>
    </p:extLst>
  </p:cSld>
  <p:clrMapOvr>
    <a:masterClrMapping/>
  </p:clrMapOvr>
  <p:transition spd="med">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_Black">
    <p:bg>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1948936941"/>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_Carbon">
    <p:bg>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2532675578"/>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_Granite">
    <p:bg>
      <p:bgPr>
        <a:solidFill>
          <a:srgbClr val="808080"/>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1497252019"/>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01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59747093"/>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57657897"/>
      </p:ext>
    </p:extLst>
  </p:cSld>
  <p:clrMapOvr>
    <a:masterClrMapping/>
  </p:clrMapOvr>
  <p:transition spd="med">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168669803"/>
      </p:ext>
    </p:extLst>
  </p:cSld>
  <p:clrMapOvr>
    <a:masterClrMapping/>
  </p:clrMapOvr>
  <p:transition spd="med">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_Black">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rgbClr val="FFFFFF"/>
              </a:solidFill>
              <a:latin typeface="Arial"/>
            </a:endParaRPr>
          </a:p>
        </p:txBody>
      </p:sp>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964501038"/>
      </p:ext>
    </p:extLst>
  </p:cSld>
  <p:clrMapOvr>
    <a:masterClrMapping/>
  </p:clrMapOvr>
  <p:transition spd="med">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_Carbon">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tx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rgbClr val="FFFFFF"/>
              </a:solidFill>
              <a:latin typeface="Arial"/>
            </a:endParaRPr>
          </a:p>
        </p:txBody>
      </p:sp>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11029365"/>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slide_Blue">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rgbClr val="FFFFFF"/>
              </a:solidFill>
              <a:latin typeface="Arial"/>
            </a:endParaRPr>
          </a:p>
        </p:txBody>
      </p:sp>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871392936"/>
      </p:ext>
    </p:extLst>
  </p:cSld>
  <p:clrMapOvr>
    <a:masterClrMapping/>
  </p:clrMapOvr>
  <p:transition spd="med">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64629"/>
            <a:ext cx="7955280" cy="640080"/>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 typeface="Arial" pitchFamily="34" charset="0"/>
              <a:buNone/>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p:txBody>
      </p:sp>
    </p:spTree>
    <p:extLst>
      <p:ext uri="{BB962C8B-B14F-4D97-AF65-F5344CB8AC3E}">
        <p14:creationId xmlns:p14="http://schemas.microsoft.com/office/powerpoint/2010/main" val="3859761109"/>
      </p:ext>
    </p:extLst>
  </p:cSld>
  <p:clrMapOvr>
    <a:masterClrMapping/>
  </p:clrMapOvr>
  <p:transition spd="med">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44205034"/>
      </p:ext>
    </p:extLst>
  </p:cSld>
  <p:clrMapOvr>
    <a:masterClrMapping/>
  </p:clrMapOvr>
  <p:transition spd="med">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097280"/>
            <a:ext cx="79552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
        <p:nvSpPr>
          <p:cNvPr id="2" name="Title 1"/>
          <p:cNvSpPr>
            <a:spLocks noGrp="1"/>
          </p:cNvSpPr>
          <p:nvPr>
            <p:ph type="title" hasCustomPrompt="1"/>
          </p:nvPr>
        </p:nvSpPr>
        <p:spPr>
          <a:xfrm>
            <a:off x="274319" y="265271"/>
            <a:ext cx="7955280" cy="640080"/>
          </a:xfrm>
          <a:prstGeom prst="rect">
            <a:avLst/>
          </a:prstGeom>
        </p:spPr>
        <p:txBody>
          <a:bodyPr lIns="0" rIns="0">
            <a:normAutofit/>
          </a:bodyPr>
          <a:lstStyle>
            <a:lvl1pPr>
              <a:defRPr baseline="0">
                <a:latin typeface="Arial" panose="020B0604020202020204" pitchFamily="34" charset="0"/>
                <a:cs typeface="Arial" panose="020B0604020202020204" pitchFamily="34" charset="0"/>
              </a:defRPr>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274320" y="1554480"/>
            <a:ext cx="79552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8003636"/>
      </p:ext>
    </p:extLst>
  </p:cSld>
  <p:clrMapOvr>
    <a:masterClrMapping/>
  </p:clrMapOvr>
  <p:transition spd="med">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 </a:t>
            </a:r>
            <a:endParaRPr lang="en-US" dirty="0"/>
          </a:p>
        </p:txBody>
      </p:sp>
      <p:sp>
        <p:nvSpPr>
          <p:cNvPr id="6" name="Content Placeholder 2"/>
          <p:cNvSpPr>
            <a:spLocks noGrp="1"/>
          </p:cNvSpPr>
          <p:nvPr>
            <p:ph sz="half" idx="13" hasCustomPrompt="1"/>
          </p:nvPr>
        </p:nvSpPr>
        <p:spPr>
          <a:xfrm>
            <a:off x="2743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3891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77401016"/>
      </p:ext>
    </p:extLst>
  </p:cSld>
  <p:clrMapOvr>
    <a:masterClrMapping/>
  </p:clrMapOvr>
  <p:transition spd="med">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6781" y="267705"/>
            <a:ext cx="4285279" cy="640080"/>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274320" y="1280160"/>
            <a:ext cx="428386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0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22964935"/>
      </p:ext>
    </p:extLst>
  </p:cSld>
  <p:clrMapOvr>
    <a:masterClrMapping/>
  </p:clrMapOvr>
  <p:transition spd="med">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67706"/>
            <a:ext cx="4865304" cy="486332"/>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20" y="1280160"/>
            <a:ext cx="4297680"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rgbClr val="000000"/>
                </a:solidFill>
                <a:latin typeface="Arial" panose="020B0604020202020204" pitchFamily="34" charset="0"/>
                <a:cs typeface="Arial" panose="020B0604020202020204" pitchFamily="34"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5" name="Text Placeholder 7"/>
          <p:cNvSpPr>
            <a:spLocks noGrp="1"/>
          </p:cNvSpPr>
          <p:nvPr>
            <p:ph type="body" sz="quarter" idx="10" hasCustomPrompt="1"/>
          </p:nvPr>
        </p:nvSpPr>
        <p:spPr>
          <a:xfrm>
            <a:off x="274320" y="819150"/>
            <a:ext cx="42976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Tree>
    <p:extLst>
      <p:ext uri="{BB962C8B-B14F-4D97-AF65-F5344CB8AC3E}">
        <p14:creationId xmlns:p14="http://schemas.microsoft.com/office/powerpoint/2010/main" val="1821011358"/>
      </p:ext>
    </p:extLst>
  </p:cSld>
  <p:clrMapOvr>
    <a:masterClrMapping/>
  </p:clrMapOvr>
  <p:transition spd="med">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67706"/>
            <a:ext cx="4297680" cy="664797"/>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274320" y="1554480"/>
            <a:ext cx="42976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274320" y="1159646"/>
            <a:ext cx="42976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Tree>
    <p:extLst>
      <p:ext uri="{BB962C8B-B14F-4D97-AF65-F5344CB8AC3E}">
        <p14:creationId xmlns:p14="http://schemas.microsoft.com/office/powerpoint/2010/main" val="4041599914"/>
      </p:ext>
    </p:extLst>
  </p:cSld>
  <p:clrMapOvr>
    <a:masterClrMapping/>
  </p:clrMapOvr>
  <p:transition spd="med">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_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64797"/>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3525760836"/>
      </p:ext>
    </p:extLst>
  </p:cSld>
  <p:clrMapOvr>
    <a:masterClrMapping/>
  </p:clrMapOvr>
  <p:transition spd="med">
    <p:wipe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_Imag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6780"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3264769330"/>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_Imag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1898368847"/>
      </p:ext>
    </p:extLst>
  </p:cSld>
  <p:clrMapOvr>
    <a:masterClrMapping/>
  </p:clrMapOvr>
  <p:transition spd="med">
    <p:wipe dir="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375541608"/>
      </p:ext>
    </p:extLst>
  </p:cSld>
  <p:clrMapOvr>
    <a:masterClrMapping/>
  </p:clrMapOvr>
  <p:transition spd="med">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_Blac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3715591635"/>
      </p:ext>
    </p:extLst>
  </p:cSld>
  <p:clrMapOvr>
    <a:masterClrMapping/>
  </p:clrMapOvr>
  <p:transition spd="med">
    <p:wipe dir="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ivider_Carbon">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7084130"/>
      </p:ext>
    </p:extLst>
  </p:cSld>
  <p:clrMapOvr>
    <a:masterClrMapping/>
  </p:clrMapOvr>
  <p:transition spd="med">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Divider_Gran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1840856501"/>
      </p:ext>
    </p:extLst>
  </p:cSld>
  <p:clrMapOvr>
    <a:masterClrMapping/>
  </p:clrMapOvr>
  <p:transition spd="med">
    <p:wipe dir="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Logo slide_Blac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19835017"/>
      </p:ext>
    </p:extLst>
  </p:cSld>
  <p:clrMapOvr>
    <a:masterClrMapping/>
  </p:clrMapOvr>
  <p:transition spd="med">
    <p:wipe dir="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2541624797"/>
      </p:ext>
    </p:extLst>
  </p:cSld>
  <p:clrMapOvr>
    <a:masterClrMapping/>
  </p:clrMapOvr>
  <p:transition spd="med">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337823392"/>
      </p:ext>
    </p:extLst>
  </p:cSld>
  <p:clrMapOvr>
    <a:masterClrMapping/>
  </p:clrMapOvr>
  <p:transition spd="med">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6403998"/>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0815706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tx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630066"/>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17043219"/>
      </p:ext>
    </p:extLst>
  </p:cSld>
  <p:clrMapOvr>
    <a:masterClrMapping/>
  </p:clrMapOvr>
  <p:transition spd="med">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80258167"/>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Tree>
    <p:extLst>
      <p:ext uri="{BB962C8B-B14F-4D97-AF65-F5344CB8AC3E}">
        <p14:creationId xmlns:p14="http://schemas.microsoft.com/office/powerpoint/2010/main" val="2534051535"/>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4350524"/>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New Customer Profile">
    <p:spTree>
      <p:nvGrpSpPr>
        <p:cNvPr id="1" name=""/>
        <p:cNvGrpSpPr/>
        <p:nvPr/>
      </p:nvGrpSpPr>
      <p:grpSpPr>
        <a:xfrm>
          <a:off x="0" y="0"/>
          <a:ext cx="0" cy="0"/>
          <a:chOff x="0" y="0"/>
          <a:chExt cx="0" cy="0"/>
        </a:xfrm>
      </p:grpSpPr>
      <p:sp>
        <p:nvSpPr>
          <p:cNvPr id="19" name="Content Placeholder 3"/>
          <p:cNvSpPr>
            <a:spLocks noGrp="1"/>
          </p:cNvSpPr>
          <p:nvPr>
            <p:ph sz="half" idx="15"/>
          </p:nvPr>
        </p:nvSpPr>
        <p:spPr bwMode="gray">
          <a:xfrm>
            <a:off x="366713" y="3435350"/>
            <a:ext cx="3571609" cy="1038225"/>
          </a:xfrm>
          <a:prstGeom prst="roundRect">
            <a:avLst>
              <a:gd name="adj" fmla="val 8499"/>
            </a:avLst>
          </a:prstGeom>
          <a:gradFill flip="none" rotWithShape="1">
            <a:gsLst>
              <a:gs pos="0">
                <a:schemeClr val="accent1">
                  <a:lumMod val="20000"/>
                  <a:lumOff val="80000"/>
                </a:schemeClr>
              </a:gs>
              <a:gs pos="100000">
                <a:schemeClr val="bg1"/>
              </a:gs>
            </a:gsLst>
            <a:lin ang="13500000" scaled="1"/>
            <a:tileRect/>
          </a:gradFill>
          <a:ln w="127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11480" rIns="91440" anchor="t" anchorCtr="0"/>
          <a:lstStyle>
            <a:lvl1pPr marL="91440" indent="-91440">
              <a:buNone/>
              <a:defRPr lang="en-US" sz="1200" dirty="0" smtClean="0">
                <a:solidFill>
                  <a:schemeClr val="bg2"/>
                </a:solidFill>
              </a:defRPr>
            </a:lvl1pPr>
            <a:lvl2pPr>
              <a:defRPr lang="en-US" sz="1800" dirty="0" smtClean="0">
                <a:solidFill>
                  <a:schemeClr val="bg2"/>
                </a:solidFill>
              </a:defRPr>
            </a:lvl2pPr>
            <a:lvl3pPr>
              <a:defRPr lang="en-US" sz="1800" dirty="0" smtClean="0">
                <a:solidFill>
                  <a:schemeClr val="bg2"/>
                </a:solidFill>
              </a:defRPr>
            </a:lvl3pPr>
            <a:lvl4pPr>
              <a:defRPr lang="en-US" dirty="0" smtClean="0">
                <a:solidFill>
                  <a:schemeClr val="bg2"/>
                </a:solidFill>
              </a:defRPr>
            </a:lvl4pPr>
          </a:lstStyle>
          <a:p>
            <a:pPr marL="3175" lvl="0" indent="-3175" fontAlgn="auto">
              <a:spcBef>
                <a:spcPts val="0"/>
              </a:spcBef>
              <a:spcAft>
                <a:spcPts val="0"/>
              </a:spcAft>
            </a:pPr>
            <a:r>
              <a:rPr lang="en-US" dirty="0" smtClean="0"/>
              <a:t>Click to edit Master text styles</a:t>
            </a:r>
          </a:p>
        </p:txBody>
      </p:sp>
      <p:sp>
        <p:nvSpPr>
          <p:cNvPr id="2" name="Title 1"/>
          <p:cNvSpPr>
            <a:spLocks noGrp="1"/>
          </p:cNvSpPr>
          <p:nvPr>
            <p:ph type="title"/>
          </p:nvPr>
        </p:nvSpPr>
        <p:spPr bwMode="gray">
          <a:xfrm>
            <a:off x="366714" y="152400"/>
            <a:ext cx="8410575" cy="690563"/>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200" kern="1200" dirty="0">
                <a:solidFill>
                  <a:schemeClr val="tx2"/>
                </a:solidFill>
                <a:latin typeface="Verdana" pitchFamily="34" charset="0"/>
                <a:ea typeface="+mj-ea"/>
                <a:cs typeface="+mj-cs"/>
              </a:defRPr>
            </a:lvl1p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366714" y="84296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Content Placeholder 3"/>
          <p:cNvSpPr>
            <a:spLocks noGrp="1"/>
          </p:cNvSpPr>
          <p:nvPr>
            <p:ph sz="half" idx="2"/>
          </p:nvPr>
        </p:nvSpPr>
        <p:spPr bwMode="gray">
          <a:xfrm>
            <a:off x="3765503" y="1246188"/>
            <a:ext cx="5011785" cy="1038226"/>
          </a:xfrm>
          <a:prstGeom prst="roundRect">
            <a:avLst>
              <a:gd name="adj" fmla="val 2380"/>
            </a:avLst>
          </a:prstGeom>
          <a:gradFill flip="none" rotWithShape="1">
            <a:gsLst>
              <a:gs pos="0">
                <a:schemeClr val="bg2">
                  <a:lumMod val="20000"/>
                  <a:lumOff val="80000"/>
                </a:schemeClr>
              </a:gs>
              <a:gs pos="100000">
                <a:schemeClr val="bg1">
                  <a:alpha val="0"/>
                </a:schemeClr>
              </a:gs>
            </a:gsLst>
            <a:lin ang="10800000" scaled="1"/>
            <a:tileRect/>
          </a:gradFill>
          <a:ln w="12700">
            <a:gradFill>
              <a:gsLst>
                <a:gs pos="0">
                  <a:schemeClr val="bg2">
                    <a:lumMod val="40000"/>
                    <a:lumOff val="60000"/>
                  </a:schemeClr>
                </a:gs>
                <a:gs pos="100000">
                  <a:schemeClr val="bg1">
                    <a:alpha val="0"/>
                  </a:schemeClr>
                </a:gs>
              </a:gsLst>
              <a:lin ang="10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91440" bIns="0" anchor="ctr" anchorCtr="0"/>
          <a:lstStyle>
            <a:lvl1pPr marL="342900" indent="0" algn="l" defTabSz="914400" rtl="0" eaLnBrk="1" fontAlgn="auto" latinLnBrk="0" hangingPunct="1">
              <a:spcBef>
                <a:spcPts val="200"/>
              </a:spcBef>
              <a:spcAft>
                <a:spcPts val="0"/>
              </a:spcAft>
              <a:buClr>
                <a:schemeClr val="tx2"/>
              </a:buClr>
              <a:buNone/>
              <a:defRPr lang="en-US" sz="1200" b="0" kern="1200" dirty="0" smtClean="0">
                <a:solidFill>
                  <a:schemeClr val="tx2"/>
                </a:solidFill>
                <a:latin typeface="+mn-lt"/>
                <a:ea typeface="+mn-ea"/>
                <a:cs typeface="+mn-cs"/>
              </a:defRPr>
            </a:lvl1pPr>
            <a:lvl2pPr marL="569913" indent="-112713" algn="l" defTabSz="914400" rtl="0" eaLnBrk="1" fontAlgn="auto" latinLnBrk="0" hangingPunct="1">
              <a:spcBef>
                <a:spcPts val="200"/>
              </a:spcBef>
              <a:spcAft>
                <a:spcPts val="0"/>
              </a:spcAft>
              <a:buClr>
                <a:schemeClr val="tx2"/>
              </a:buClr>
              <a:buFont typeface="Wingdings" pitchFamily="2" charset="2"/>
              <a:buChar char=""/>
              <a:defRPr lang="en-US" sz="1050" kern="1200" dirty="0" smtClean="0">
                <a:solidFill>
                  <a:schemeClr val="bg2"/>
                </a:solidFill>
                <a:latin typeface="+mn-lt"/>
                <a:ea typeface="+mn-ea"/>
                <a:cs typeface="+mn-cs"/>
              </a:defRPr>
            </a:lvl2pPr>
            <a:lvl3pPr marL="800100" indent="-171450" algn="l" defTabSz="914400" rtl="0" eaLnBrk="1" fontAlgn="auto" latinLnBrk="0" hangingPunct="1">
              <a:spcBef>
                <a:spcPts val="200"/>
              </a:spcBef>
              <a:spcAft>
                <a:spcPts val="0"/>
              </a:spcAft>
              <a:buClr>
                <a:schemeClr val="tx2"/>
              </a:buClr>
              <a:buFont typeface="Verdana" pitchFamily="34" charset="0"/>
              <a:buChar char="–"/>
              <a:defRPr lang="en-US" sz="1000" kern="1200" dirty="0" smtClean="0">
                <a:solidFill>
                  <a:schemeClr val="bg2"/>
                </a:solidFill>
                <a:latin typeface="+mn-lt"/>
                <a:ea typeface="+mn-ea"/>
                <a:cs typeface="+mn-cs"/>
              </a:defRPr>
            </a:lvl3pPr>
            <a:lvl4pPr marL="914400" indent="-114300" algn="l" defTabSz="914400" rtl="0" eaLnBrk="1" fontAlgn="auto" latinLnBrk="0" hangingPunct="1">
              <a:spcBef>
                <a:spcPts val="200"/>
              </a:spcBef>
              <a:spcAft>
                <a:spcPts val="0"/>
              </a:spcAft>
              <a:buClr>
                <a:schemeClr val="tx2"/>
              </a:buClr>
              <a:buFont typeface="Verdana" pitchFamily="34" charset="0"/>
              <a:buChar char="▪"/>
              <a:defRPr lang="en-US" sz="700" kern="1200" dirty="0" smtClean="0">
                <a:solidFill>
                  <a:schemeClr val="bg2"/>
                </a:solidFill>
                <a:latin typeface="+mn-lt"/>
                <a:ea typeface="+mn-ea"/>
                <a:cs typeface="+mn-cs"/>
              </a:defRPr>
            </a:lvl4pPr>
            <a:lvl5pPr marL="1366838" indent="-223838" algn="l" defTabSz="914400" rtl="0" eaLnBrk="1" fontAlgn="auto" latinLnBrk="0" hangingPunct="1">
              <a:spcBef>
                <a:spcPts val="0"/>
              </a:spcBef>
              <a:spcAft>
                <a:spcPts val="0"/>
              </a:spcAft>
              <a:buClr>
                <a:schemeClr val="tx2"/>
              </a:buClr>
              <a:buFont typeface="Verdana" pitchFamily="34" charset="0"/>
              <a:buChar char="—"/>
              <a:tabLst/>
              <a:defRPr lang="en-US" sz="1600" kern="1200" dirty="0">
                <a:solidFill>
                  <a:schemeClr val="bg2"/>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3"/>
          <p:cNvSpPr>
            <a:spLocks noGrp="1"/>
          </p:cNvSpPr>
          <p:nvPr>
            <p:ph sz="half" idx="10"/>
          </p:nvPr>
        </p:nvSpPr>
        <p:spPr bwMode="gray">
          <a:xfrm>
            <a:off x="3765503" y="2341322"/>
            <a:ext cx="5011785" cy="1036878"/>
          </a:xfrm>
          <a:prstGeom prst="roundRect">
            <a:avLst>
              <a:gd name="adj" fmla="val 2380"/>
            </a:avLst>
          </a:prstGeom>
          <a:gradFill flip="none" rotWithShape="1">
            <a:gsLst>
              <a:gs pos="0">
                <a:schemeClr val="bg2">
                  <a:lumMod val="20000"/>
                  <a:lumOff val="80000"/>
                </a:schemeClr>
              </a:gs>
              <a:gs pos="100000">
                <a:schemeClr val="bg1">
                  <a:alpha val="0"/>
                </a:schemeClr>
              </a:gs>
            </a:gsLst>
            <a:lin ang="10800000" scaled="1"/>
            <a:tileRect/>
          </a:gradFill>
          <a:ln w="12700">
            <a:gradFill>
              <a:gsLst>
                <a:gs pos="0">
                  <a:schemeClr val="bg2">
                    <a:lumMod val="40000"/>
                    <a:lumOff val="60000"/>
                  </a:schemeClr>
                </a:gs>
                <a:gs pos="100000">
                  <a:schemeClr val="bg1">
                    <a:alpha val="0"/>
                  </a:schemeClr>
                </a:gs>
              </a:gsLst>
              <a:lin ang="10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0" tIns="45720" rIns="91440" bIns="0" anchor="t" anchorCtr="0"/>
          <a:lstStyle>
            <a:lvl1pPr marL="342900" indent="0" algn="l" defTabSz="914400" rtl="0" eaLnBrk="1" fontAlgn="auto" latinLnBrk="0" hangingPunct="1">
              <a:spcBef>
                <a:spcPts val="200"/>
              </a:spcBef>
              <a:spcAft>
                <a:spcPts val="0"/>
              </a:spcAft>
              <a:buClr>
                <a:schemeClr val="tx2"/>
              </a:buClr>
              <a:buNone/>
              <a:defRPr lang="en-US" sz="1200" b="0" kern="1200" dirty="0" smtClean="0">
                <a:solidFill>
                  <a:schemeClr val="tx2"/>
                </a:solidFill>
                <a:latin typeface="+mn-lt"/>
                <a:ea typeface="+mn-ea"/>
                <a:cs typeface="+mn-cs"/>
              </a:defRPr>
            </a:lvl1pPr>
            <a:lvl2pPr marL="569913" indent="-112713" algn="l" defTabSz="914400" rtl="0" eaLnBrk="1" fontAlgn="auto" latinLnBrk="0" hangingPunct="1">
              <a:spcBef>
                <a:spcPts val="200"/>
              </a:spcBef>
              <a:spcAft>
                <a:spcPts val="0"/>
              </a:spcAft>
              <a:buClr>
                <a:schemeClr val="tx2"/>
              </a:buClr>
              <a:buFont typeface="Wingdings" pitchFamily="2" charset="2"/>
              <a:buChar char=""/>
              <a:defRPr lang="en-US" sz="1050" kern="1200" dirty="0" smtClean="0">
                <a:solidFill>
                  <a:schemeClr val="bg2"/>
                </a:solidFill>
                <a:latin typeface="+mn-lt"/>
                <a:ea typeface="+mn-ea"/>
                <a:cs typeface="+mn-cs"/>
              </a:defRPr>
            </a:lvl2pPr>
            <a:lvl3pPr marL="800100" indent="-171450" algn="l" defTabSz="914400" rtl="0" eaLnBrk="1" fontAlgn="auto" latinLnBrk="0" hangingPunct="1">
              <a:spcBef>
                <a:spcPts val="200"/>
              </a:spcBef>
              <a:spcAft>
                <a:spcPts val="0"/>
              </a:spcAft>
              <a:buClr>
                <a:schemeClr val="tx2"/>
              </a:buClr>
              <a:buFont typeface="Verdana" pitchFamily="34" charset="0"/>
              <a:buChar char="–"/>
              <a:defRPr lang="en-US" sz="1000" kern="1200" dirty="0" smtClean="0">
                <a:solidFill>
                  <a:schemeClr val="bg2"/>
                </a:solidFill>
                <a:latin typeface="+mn-lt"/>
                <a:ea typeface="+mn-ea"/>
                <a:cs typeface="+mn-cs"/>
              </a:defRPr>
            </a:lvl3pPr>
            <a:lvl4pPr marL="914400" indent="-114300" algn="l" defTabSz="914400" rtl="0" eaLnBrk="1" fontAlgn="auto" latinLnBrk="0" hangingPunct="1">
              <a:spcBef>
                <a:spcPts val="200"/>
              </a:spcBef>
              <a:spcAft>
                <a:spcPts val="0"/>
              </a:spcAft>
              <a:buClr>
                <a:schemeClr val="tx2"/>
              </a:buClr>
              <a:buFont typeface="Verdana" pitchFamily="34" charset="0"/>
              <a:buChar char="▪"/>
              <a:defRPr lang="en-US" sz="700" kern="1200" dirty="0" smtClean="0">
                <a:solidFill>
                  <a:schemeClr val="bg2"/>
                </a:solidFill>
                <a:latin typeface="+mn-lt"/>
                <a:ea typeface="+mn-ea"/>
                <a:cs typeface="+mn-cs"/>
              </a:defRPr>
            </a:lvl4pPr>
            <a:lvl5pPr marL="1366838" indent="-223838" algn="l" defTabSz="914400" rtl="0" eaLnBrk="1" fontAlgn="auto" latinLnBrk="0" hangingPunct="1">
              <a:spcBef>
                <a:spcPts val="0"/>
              </a:spcBef>
              <a:spcAft>
                <a:spcPts val="0"/>
              </a:spcAft>
              <a:buClr>
                <a:schemeClr val="tx2"/>
              </a:buClr>
              <a:buFont typeface="Verdana" pitchFamily="34" charset="0"/>
              <a:buChar char="—"/>
              <a:tabLst/>
              <a:defRPr lang="en-US" sz="1600" kern="1200" dirty="0">
                <a:solidFill>
                  <a:schemeClr val="bg2"/>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Content Placeholder 3"/>
          <p:cNvSpPr>
            <a:spLocks noGrp="1"/>
          </p:cNvSpPr>
          <p:nvPr>
            <p:ph sz="half" idx="11"/>
          </p:nvPr>
        </p:nvSpPr>
        <p:spPr bwMode="gray">
          <a:xfrm>
            <a:off x="3765503" y="3435856"/>
            <a:ext cx="5011785" cy="1037720"/>
          </a:xfrm>
          <a:prstGeom prst="roundRect">
            <a:avLst>
              <a:gd name="adj" fmla="val 2380"/>
            </a:avLst>
          </a:prstGeom>
          <a:gradFill flip="none" rotWithShape="1">
            <a:gsLst>
              <a:gs pos="0">
                <a:schemeClr val="bg2">
                  <a:lumMod val="20000"/>
                  <a:lumOff val="80000"/>
                </a:schemeClr>
              </a:gs>
              <a:gs pos="100000">
                <a:schemeClr val="bg1">
                  <a:alpha val="0"/>
                </a:schemeClr>
              </a:gs>
            </a:gsLst>
            <a:lin ang="10800000" scaled="1"/>
            <a:tileRect/>
          </a:gradFill>
          <a:ln w="12700">
            <a:gradFill>
              <a:gsLst>
                <a:gs pos="0">
                  <a:schemeClr val="bg2">
                    <a:lumMod val="40000"/>
                    <a:lumOff val="60000"/>
                  </a:schemeClr>
                </a:gs>
                <a:gs pos="100000">
                  <a:schemeClr val="bg1">
                    <a:alpha val="0"/>
                  </a:schemeClr>
                </a:gs>
              </a:gsLst>
              <a:lin ang="10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91440" bIns="0" anchor="ctr"/>
          <a:lstStyle>
            <a:lvl1pPr marL="342900" indent="0" algn="l" defTabSz="914400" rtl="0" eaLnBrk="1" fontAlgn="auto" latinLnBrk="0" hangingPunct="1">
              <a:spcBef>
                <a:spcPts val="200"/>
              </a:spcBef>
              <a:spcAft>
                <a:spcPts val="0"/>
              </a:spcAft>
              <a:buClr>
                <a:schemeClr val="tx2"/>
              </a:buClr>
              <a:buNone/>
              <a:defRPr lang="en-US" sz="1200" b="0" kern="1200" dirty="0" smtClean="0">
                <a:solidFill>
                  <a:schemeClr val="tx2"/>
                </a:solidFill>
                <a:latin typeface="+mn-lt"/>
                <a:ea typeface="+mn-ea"/>
                <a:cs typeface="+mn-cs"/>
              </a:defRPr>
            </a:lvl1pPr>
            <a:lvl2pPr marL="569913" indent="-112713" algn="l" defTabSz="914400" rtl="0" eaLnBrk="1" fontAlgn="auto" latinLnBrk="0" hangingPunct="1">
              <a:spcBef>
                <a:spcPts val="200"/>
              </a:spcBef>
              <a:spcAft>
                <a:spcPts val="0"/>
              </a:spcAft>
              <a:buClr>
                <a:schemeClr val="tx2"/>
              </a:buClr>
              <a:buFont typeface="Wingdings" pitchFamily="2" charset="2"/>
              <a:buChar char=""/>
              <a:defRPr lang="en-US" sz="1050" kern="1200" dirty="0" smtClean="0">
                <a:solidFill>
                  <a:schemeClr val="bg2"/>
                </a:solidFill>
                <a:latin typeface="+mn-lt"/>
                <a:ea typeface="+mn-ea"/>
                <a:cs typeface="+mn-cs"/>
              </a:defRPr>
            </a:lvl2pPr>
            <a:lvl3pPr marL="800100" indent="-171450" algn="l" defTabSz="914400" rtl="0" eaLnBrk="1" fontAlgn="auto" latinLnBrk="0" hangingPunct="1">
              <a:spcBef>
                <a:spcPts val="200"/>
              </a:spcBef>
              <a:spcAft>
                <a:spcPts val="0"/>
              </a:spcAft>
              <a:buClr>
                <a:schemeClr val="tx2"/>
              </a:buClr>
              <a:buFont typeface="Verdana" pitchFamily="34" charset="0"/>
              <a:buChar char="–"/>
              <a:defRPr lang="en-US" sz="1000" kern="1200" dirty="0" smtClean="0">
                <a:solidFill>
                  <a:schemeClr val="bg2"/>
                </a:solidFill>
                <a:latin typeface="+mn-lt"/>
                <a:ea typeface="+mn-ea"/>
                <a:cs typeface="+mn-cs"/>
              </a:defRPr>
            </a:lvl3pPr>
            <a:lvl4pPr marL="914400" indent="-114300" algn="l" defTabSz="914400" rtl="0" eaLnBrk="1" fontAlgn="auto" latinLnBrk="0" hangingPunct="1">
              <a:spcBef>
                <a:spcPts val="200"/>
              </a:spcBef>
              <a:spcAft>
                <a:spcPts val="0"/>
              </a:spcAft>
              <a:buClr>
                <a:schemeClr val="tx2"/>
              </a:buClr>
              <a:buFont typeface="Verdana" pitchFamily="34" charset="0"/>
              <a:buChar char="▪"/>
              <a:defRPr lang="en-US" sz="700" kern="1200" dirty="0" smtClean="0">
                <a:solidFill>
                  <a:schemeClr val="bg2"/>
                </a:solidFill>
                <a:latin typeface="+mn-lt"/>
                <a:ea typeface="+mn-ea"/>
                <a:cs typeface="+mn-cs"/>
              </a:defRPr>
            </a:lvl4pPr>
            <a:lvl5pPr marL="1366838" indent="-223838" algn="l" defTabSz="914400" rtl="0" eaLnBrk="1" fontAlgn="auto" latinLnBrk="0" hangingPunct="1">
              <a:spcBef>
                <a:spcPts val="0"/>
              </a:spcBef>
              <a:spcAft>
                <a:spcPts val="0"/>
              </a:spcAft>
              <a:buClr>
                <a:schemeClr val="tx2"/>
              </a:buClr>
              <a:buFont typeface="Verdana" pitchFamily="34" charset="0"/>
              <a:buChar char="—"/>
              <a:tabLst/>
              <a:defRPr lang="en-US" sz="1600" kern="1200" dirty="0">
                <a:solidFill>
                  <a:schemeClr val="bg2"/>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6" name="Content Placeholder 3"/>
          <p:cNvSpPr>
            <a:spLocks noGrp="1"/>
          </p:cNvSpPr>
          <p:nvPr>
            <p:ph sz="half" idx="12"/>
          </p:nvPr>
        </p:nvSpPr>
        <p:spPr bwMode="gray">
          <a:xfrm>
            <a:off x="6530638" y="2341322"/>
            <a:ext cx="2246673" cy="1036878"/>
          </a:xfrm>
          <a:prstGeom prst="roundRect">
            <a:avLst>
              <a:gd name="adj" fmla="val 238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45720" rIns="91440" bIns="0" anchor="t" anchorCtr="0"/>
          <a:lstStyle>
            <a:lvl1pPr marL="0" indent="0" algn="l" defTabSz="914400" rtl="0" eaLnBrk="1" fontAlgn="auto" latinLnBrk="0" hangingPunct="1">
              <a:spcBef>
                <a:spcPts val="200"/>
              </a:spcBef>
              <a:spcAft>
                <a:spcPts val="0"/>
              </a:spcAft>
              <a:buClr>
                <a:schemeClr val="tx2"/>
              </a:buClr>
              <a:buNone/>
              <a:defRPr lang="en-US" sz="1200" b="0" kern="1200" dirty="0" smtClean="0">
                <a:solidFill>
                  <a:schemeClr val="tx2"/>
                </a:solidFill>
                <a:latin typeface="+mn-lt"/>
                <a:ea typeface="+mn-ea"/>
                <a:cs typeface="+mn-cs"/>
              </a:defRPr>
            </a:lvl1pPr>
            <a:lvl2pPr marL="171450" indent="-171450" algn="l" defTabSz="914400" rtl="0" eaLnBrk="1" fontAlgn="auto" latinLnBrk="0" hangingPunct="1">
              <a:spcBef>
                <a:spcPts val="200"/>
              </a:spcBef>
              <a:spcAft>
                <a:spcPts val="0"/>
              </a:spcAft>
              <a:buClr>
                <a:schemeClr val="tx2"/>
              </a:buClr>
              <a:buFont typeface="Wingdings" pitchFamily="2" charset="2"/>
              <a:buChar char=""/>
              <a:defRPr lang="en-US" sz="1050" kern="1200" dirty="0" smtClean="0">
                <a:solidFill>
                  <a:schemeClr val="bg2"/>
                </a:solidFill>
                <a:latin typeface="+mn-lt"/>
                <a:ea typeface="+mn-ea"/>
                <a:cs typeface="+mn-cs"/>
              </a:defRPr>
            </a:lvl2pPr>
            <a:lvl3pPr marL="800100" indent="-171450" algn="l" defTabSz="914400" rtl="0" eaLnBrk="1" fontAlgn="auto" latinLnBrk="0" hangingPunct="1">
              <a:spcBef>
                <a:spcPts val="200"/>
              </a:spcBef>
              <a:spcAft>
                <a:spcPts val="0"/>
              </a:spcAft>
              <a:buClr>
                <a:schemeClr val="tx2"/>
              </a:buClr>
              <a:buFont typeface="Verdana" pitchFamily="34" charset="0"/>
              <a:buChar char="–"/>
              <a:defRPr lang="en-US" sz="1200" kern="1200" dirty="0" smtClean="0">
                <a:solidFill>
                  <a:schemeClr val="bg2"/>
                </a:solidFill>
                <a:latin typeface="+mn-lt"/>
                <a:ea typeface="+mn-ea"/>
                <a:cs typeface="+mn-cs"/>
              </a:defRPr>
            </a:lvl3pPr>
            <a:lvl4pPr marL="914400" indent="-114300" algn="l" defTabSz="914400" rtl="0" eaLnBrk="1" fontAlgn="auto" latinLnBrk="0" hangingPunct="1">
              <a:spcBef>
                <a:spcPts val="200"/>
              </a:spcBef>
              <a:spcAft>
                <a:spcPts val="0"/>
              </a:spcAft>
              <a:buClr>
                <a:schemeClr val="tx2"/>
              </a:buClr>
              <a:buFont typeface="Verdana" pitchFamily="34" charset="0"/>
              <a:buChar char="▪"/>
              <a:defRPr lang="en-US" sz="1000" kern="1200" dirty="0" smtClean="0">
                <a:solidFill>
                  <a:schemeClr val="bg2"/>
                </a:solidFill>
                <a:latin typeface="+mn-lt"/>
                <a:ea typeface="+mn-ea"/>
                <a:cs typeface="+mn-cs"/>
              </a:defRPr>
            </a:lvl4pPr>
            <a:lvl5pPr marL="1366838" indent="-223838" algn="l" defTabSz="914400" rtl="0" eaLnBrk="1" fontAlgn="auto" latinLnBrk="0" hangingPunct="1">
              <a:spcBef>
                <a:spcPts val="0"/>
              </a:spcBef>
              <a:spcAft>
                <a:spcPts val="0"/>
              </a:spcAft>
              <a:buClr>
                <a:schemeClr val="tx2"/>
              </a:buClr>
              <a:buFont typeface="Verdana" pitchFamily="34" charset="0"/>
              <a:buChar char="—"/>
              <a:tabLst/>
              <a:defRPr lang="en-US" sz="1600" kern="1200" dirty="0">
                <a:solidFill>
                  <a:schemeClr val="bg2"/>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24" name="Picture Placeholder 2"/>
          <p:cNvSpPr>
            <a:spLocks noGrp="1"/>
          </p:cNvSpPr>
          <p:nvPr>
            <p:ph type="pic" idx="13"/>
          </p:nvPr>
        </p:nvSpPr>
        <p:spPr bwMode="gray">
          <a:xfrm rot="21179978">
            <a:off x="590019" y="1262758"/>
            <a:ext cx="3082454" cy="198922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isometricRightUp">
              <a:rot lat="2100000" lon="0" rev="0"/>
            </a:camera>
            <a:lightRig rig="twoPt" dir="t">
              <a:rot lat="0" lon="0" rev="7200000"/>
            </a:lightRig>
          </a:scene3d>
          <a:sp3d contourW="12700">
            <a:bevelT w="25400" h="19050"/>
            <a:contourClr>
              <a:srgbClr val="969696"/>
            </a:contourClr>
          </a:sp3d>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725042395"/>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8263"/>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40282" y="4267693"/>
            <a:ext cx="2146698" cy="635772"/>
          </a:xfrm>
          <a:prstGeom prst="rect">
            <a:avLst/>
          </a:prstGeom>
        </p:spPr>
      </p:pic>
      <p:sp>
        <p:nvSpPr>
          <p:cNvPr id="9" name="Title Placeholder 21"/>
          <p:cNvSpPr>
            <a:spLocks noGrp="1"/>
          </p:cNvSpPr>
          <p:nvPr>
            <p:ph type="ctrTitle" hasCustomPrompt="1"/>
          </p:nvPr>
        </p:nvSpPr>
        <p:spPr>
          <a:xfrm>
            <a:off x="274319" y="846006"/>
            <a:ext cx="8612661" cy="1661993"/>
          </a:xfrm>
          <a:prstGeom prst="rect">
            <a:avLst/>
          </a:prstGeom>
        </p:spPr>
        <p:txBody>
          <a:bodyPr wrap="square" lIns="0" rIns="0" anchor="b" anchorCtr="0">
            <a:noAutofit/>
          </a:bodyPr>
          <a:lstStyle>
            <a:lvl1pPr algn="l">
              <a:lnSpc>
                <a:spcPts val="3800"/>
              </a:lnSpc>
              <a:spcAft>
                <a:spcPts val="0"/>
              </a:spcAft>
              <a:defRPr sz="2800" b="0" i="0" cap="all" baseline="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title slide</a:t>
            </a:r>
          </a:p>
        </p:txBody>
      </p:sp>
      <p:sp>
        <p:nvSpPr>
          <p:cNvPr id="8" name="Text Placeholder 12"/>
          <p:cNvSpPr>
            <a:spLocks noGrp="1"/>
          </p:cNvSpPr>
          <p:nvPr>
            <p:ph type="subTitle" idx="1" hasCustomPrompt="1"/>
          </p:nvPr>
        </p:nvSpPr>
        <p:spPr>
          <a:xfrm>
            <a:off x="274320" y="2807807"/>
            <a:ext cx="5200791" cy="369332"/>
          </a:xfrm>
          <a:prstGeom prst="rect">
            <a:avLst/>
          </a:prstGeom>
        </p:spPr>
        <p:txBody>
          <a:bodyPr wrap="square" lIns="0" tIns="0" rIns="0" bIns="0" anchor="t" anchorCtr="0">
            <a:spAutoFit/>
          </a:bodyPr>
          <a:lstStyle>
            <a:lvl1pPr marL="0" indent="0" algn="l">
              <a:buFont typeface="Wingdings" pitchFamily="2" charset="2"/>
              <a:buNone/>
              <a:defRPr sz="2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spTree>
    <p:extLst>
      <p:ext uri="{BB962C8B-B14F-4D97-AF65-F5344CB8AC3E}">
        <p14:creationId xmlns:p14="http://schemas.microsoft.com/office/powerpoint/2010/main" val="247289120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399056878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59917210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Title slide_Black">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rgbClr val="000000"/>
              </a:solidFill>
              <a:latin typeface="Arial"/>
            </a:endParaRPr>
          </a:p>
        </p:txBody>
      </p:sp>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18070682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slide_Carbon">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tx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rgbClr val="000000"/>
              </a:solidFill>
              <a:latin typeface="Arial"/>
            </a:endParaRPr>
          </a:p>
        </p:txBody>
      </p:sp>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139355" y="4778693"/>
            <a:ext cx="804672" cy="238313"/>
          </a:xfrm>
          <a:prstGeom prst="rect">
            <a:avLst/>
          </a:prstGeom>
        </p:spPr>
      </p:pic>
    </p:spTree>
    <p:extLst>
      <p:ext uri="{BB962C8B-B14F-4D97-AF65-F5344CB8AC3E}">
        <p14:creationId xmlns:p14="http://schemas.microsoft.com/office/powerpoint/2010/main" val="235763783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rgbClr val="000000"/>
              </a:solidFill>
              <a:latin typeface="Arial"/>
            </a:endParaRPr>
          </a:p>
        </p:txBody>
      </p:sp>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35959890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eader_No body copy">
    <p:spTree>
      <p:nvGrpSpPr>
        <p:cNvPr id="1" name=""/>
        <p:cNvGrpSpPr/>
        <p:nvPr/>
      </p:nvGrpSpPr>
      <p:grpSpPr>
        <a:xfrm>
          <a:off x="0" y="0"/>
          <a:ext cx="0" cy="0"/>
          <a:chOff x="0" y="0"/>
          <a:chExt cx="0" cy="0"/>
        </a:xfrm>
      </p:grpSpPr>
      <p:pic>
        <p:nvPicPr>
          <p:cNvPr id="3" name="Content Placeholder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6354"/>
          </a:xfrm>
          <a:prstGeom prst="rect">
            <a:avLst/>
          </a:prstGeom>
        </p:spPr>
      </p:pic>
      <p:sp>
        <p:nvSpPr>
          <p:cNvPr id="2" name="Title 1"/>
          <p:cNvSpPr>
            <a:spLocks noGrp="1"/>
          </p:cNvSpPr>
          <p:nvPr>
            <p:ph type="title" hasCustomPrompt="1"/>
          </p:nvPr>
        </p:nvSpPr>
        <p:spPr>
          <a:xfrm>
            <a:off x="274318" y="265272"/>
            <a:ext cx="8598219" cy="664797"/>
          </a:xfrm>
          <a:prstGeom prst="rect">
            <a:avLst/>
          </a:prstGeom>
        </p:spPr>
        <p:txBody>
          <a:bodyPr lIns="0" rIns="0" anchor="b"/>
          <a:lstStyle>
            <a:lvl1pPr>
              <a:defRPr cap="all" baseline="0">
                <a:solidFill>
                  <a:schemeClr val="tx2"/>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5" name="Text Placeholder 7"/>
          <p:cNvSpPr>
            <a:spLocks noGrp="1"/>
          </p:cNvSpPr>
          <p:nvPr>
            <p:ph type="body" sz="quarter" idx="10" hasCustomPrompt="1"/>
          </p:nvPr>
        </p:nvSpPr>
        <p:spPr>
          <a:xfrm>
            <a:off x="274318" y="930068"/>
            <a:ext cx="8598219" cy="364577"/>
          </a:xfrm>
          <a:prstGeom prst="rect">
            <a:avLst/>
          </a:prstGeom>
        </p:spPr>
        <p:txBody>
          <a:bodyPr lIns="0" tIns="0" rIns="0" bIns="0"/>
          <a:lstStyle>
            <a:lvl1pPr marL="0" indent="0">
              <a:buNone/>
              <a:defRPr sz="2000" b="0">
                <a:solidFill>
                  <a:schemeClr val="bg1"/>
                </a:solidFill>
                <a:latin typeface="Arial" panose="020B0604020202020204" pitchFamily="34" charset="0"/>
                <a:cs typeface="Arial" panose="020B0604020202020204" pitchFamily="34" charset="0"/>
              </a:defRPr>
            </a:lvl1pPr>
          </a:lstStyle>
          <a:p>
            <a:pPr lvl="0"/>
            <a:r>
              <a:rPr lang="en-US" dirty="0"/>
              <a:t>Subhead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140207" y="4788400"/>
            <a:ext cx="724053" cy="214437"/>
          </a:xfrm>
          <a:prstGeom prst="rect">
            <a:avLst/>
          </a:prstGeom>
        </p:spPr>
      </p:pic>
    </p:spTree>
    <p:extLst>
      <p:ext uri="{BB962C8B-B14F-4D97-AF65-F5344CB8AC3E}">
        <p14:creationId xmlns:p14="http://schemas.microsoft.com/office/powerpoint/2010/main" val="384692497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eader_No body 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959"/>
            <a:ext cx="9144000" cy="5196314"/>
          </a:xfrm>
          <a:prstGeom prst="rect">
            <a:avLst/>
          </a:prstGeom>
        </p:spPr>
      </p:pic>
      <p:sp>
        <p:nvSpPr>
          <p:cNvPr id="2" name="Title 1"/>
          <p:cNvSpPr>
            <a:spLocks noGrp="1"/>
          </p:cNvSpPr>
          <p:nvPr>
            <p:ph type="title" hasCustomPrompt="1"/>
          </p:nvPr>
        </p:nvSpPr>
        <p:spPr>
          <a:xfrm>
            <a:off x="274318" y="265272"/>
            <a:ext cx="8598219" cy="664797"/>
          </a:xfrm>
          <a:prstGeom prst="rect">
            <a:avLst/>
          </a:prstGeom>
        </p:spPr>
        <p:txBody>
          <a:bodyPr lIns="0" rIns="0" anchor="b"/>
          <a:lstStyle>
            <a:lvl1pPr>
              <a:defRPr cap="all" baseline="0">
                <a:solidFill>
                  <a:schemeClr val="tx2"/>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5" name="Text Placeholder 7"/>
          <p:cNvSpPr>
            <a:spLocks noGrp="1"/>
          </p:cNvSpPr>
          <p:nvPr>
            <p:ph type="body" sz="quarter" idx="10" hasCustomPrompt="1"/>
          </p:nvPr>
        </p:nvSpPr>
        <p:spPr>
          <a:xfrm>
            <a:off x="274318" y="930068"/>
            <a:ext cx="8598219" cy="364577"/>
          </a:xfrm>
          <a:prstGeom prst="rect">
            <a:avLst/>
          </a:prstGeom>
        </p:spPr>
        <p:txBody>
          <a:bodyPr lIns="0" tIns="0" rIns="0" bIns="0"/>
          <a:lstStyle>
            <a:lvl1pPr marL="0" indent="0">
              <a:buNone/>
              <a:defRPr sz="2000" b="0">
                <a:solidFill>
                  <a:schemeClr val="tx2"/>
                </a:solidFill>
                <a:latin typeface="Arial" panose="020B0604020202020204" pitchFamily="34" charset="0"/>
                <a:cs typeface="Arial" panose="020B0604020202020204" pitchFamily="34" charset="0"/>
              </a:defRPr>
            </a:lvl1pPr>
          </a:lstStyle>
          <a:p>
            <a:pPr lvl="0"/>
            <a:r>
              <a:rPr lang="en-US" dirty="0"/>
              <a:t>Subhead</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42243037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_Bulleted body cop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959"/>
            <a:ext cx="9144000" cy="5196314"/>
          </a:xfrm>
          <a:prstGeom prst="rect">
            <a:avLst/>
          </a:prstGeom>
        </p:spPr>
      </p:pic>
      <p:sp>
        <p:nvSpPr>
          <p:cNvPr id="2" name="Title 1"/>
          <p:cNvSpPr>
            <a:spLocks noGrp="1"/>
          </p:cNvSpPr>
          <p:nvPr>
            <p:ph type="title" hasCustomPrompt="1"/>
          </p:nvPr>
        </p:nvSpPr>
        <p:spPr>
          <a:xfrm>
            <a:off x="274319" y="1024928"/>
            <a:ext cx="7955280" cy="640080"/>
          </a:xfrm>
          <a:prstGeom prst="rect">
            <a:avLst/>
          </a:prstGeom>
        </p:spPr>
        <p:txBody>
          <a:bodyPr lIns="0" rIns="0" anchor="b"/>
          <a:lstStyle>
            <a:lvl1pPr>
              <a:defRPr sz="2800" cap="all" baseline="0">
                <a:solidFill>
                  <a:schemeClr val="accent3"/>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274319" y="1744394"/>
            <a:ext cx="7955279" cy="2736166"/>
          </a:xfrm>
          <a:prstGeom prst="rect">
            <a:avLst/>
          </a:prstGeom>
        </p:spPr>
        <p:txBody>
          <a:bodyPr wrap="square" lIns="0" tIns="0" rIns="0" bIns="0">
            <a:normAutofit/>
          </a:bodyPr>
          <a:lstStyle>
            <a:lvl1pPr marL="228600" indent="-228600">
              <a:lnSpc>
                <a:spcPct val="100000"/>
              </a:lnSpc>
              <a:spcBef>
                <a:spcPts val="1200"/>
              </a:spcBef>
              <a:spcAft>
                <a:spcPts val="0"/>
              </a:spcAft>
              <a:buClr>
                <a:schemeClr val="tx2"/>
              </a:buClr>
              <a:buFont typeface="Arial" panose="020B0604020202020204" pitchFamily="34" charset="0"/>
              <a:buChar char="•"/>
              <a:defRPr sz="1800">
                <a:solidFill>
                  <a:schemeClr val="tx2"/>
                </a:solidFill>
                <a:latin typeface="Arial" panose="020B0604020202020204" pitchFamily="34" charset="0"/>
                <a:cs typeface="Arial" panose="020B0604020202020204" pitchFamily="34" charset="0"/>
              </a:defRPr>
            </a:lvl1pPr>
            <a:lvl2pPr marL="515938" indent="-231775">
              <a:lnSpc>
                <a:spcPct val="100000"/>
              </a:lnSpc>
              <a:spcBef>
                <a:spcPts val="300"/>
              </a:spcBef>
              <a:spcAft>
                <a:spcPts val="0"/>
              </a:spcAft>
              <a:buClr>
                <a:schemeClr val="tx2"/>
              </a:buClr>
              <a:buFont typeface="Museo Sans For Dell" pitchFamily="2" charset="0"/>
              <a:buChar char="–"/>
              <a:defRPr sz="1600">
                <a:solidFill>
                  <a:schemeClr val="tx2"/>
                </a:solidFill>
                <a:latin typeface="Arial" panose="020B0604020202020204" pitchFamily="34" charset="0"/>
                <a:cs typeface="Arial" panose="020B0604020202020204" pitchFamily="34" charset="0"/>
              </a:defRPr>
            </a:lvl2pPr>
            <a:lvl3pPr marL="687388" indent="-163513">
              <a:lnSpc>
                <a:spcPct val="100000"/>
              </a:lnSpc>
              <a:spcBef>
                <a:spcPts val="300"/>
              </a:spcBef>
              <a:spcAft>
                <a:spcPts val="0"/>
              </a:spcAft>
              <a:buClr>
                <a:schemeClr val="tx2"/>
              </a:buClr>
              <a:defRPr sz="1400">
                <a:solidFill>
                  <a:schemeClr val="tx2"/>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214918561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7629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64629"/>
            <a:ext cx="7955280" cy="640080"/>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 typeface="Arial" pitchFamily="34" charset="0"/>
              <a:buNone/>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p:txBody>
      </p:sp>
    </p:spTree>
    <p:extLst>
      <p:ext uri="{BB962C8B-B14F-4D97-AF65-F5344CB8AC3E}">
        <p14:creationId xmlns:p14="http://schemas.microsoft.com/office/powerpoint/2010/main" val="48478172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097280"/>
            <a:ext cx="79552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
        <p:nvSpPr>
          <p:cNvPr id="2" name="Title 1"/>
          <p:cNvSpPr>
            <a:spLocks noGrp="1"/>
          </p:cNvSpPr>
          <p:nvPr>
            <p:ph type="title" hasCustomPrompt="1"/>
          </p:nvPr>
        </p:nvSpPr>
        <p:spPr>
          <a:xfrm>
            <a:off x="274319" y="265271"/>
            <a:ext cx="7955280" cy="640080"/>
          </a:xfrm>
          <a:prstGeom prst="rect">
            <a:avLst/>
          </a:prstGeom>
        </p:spPr>
        <p:txBody>
          <a:bodyPr lIns="0" rIns="0">
            <a:normAutofit/>
          </a:bodyPr>
          <a:lstStyle>
            <a:lvl1pPr>
              <a:defRPr baseline="0">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 hasCustomPrompt="1"/>
          </p:nvPr>
        </p:nvSpPr>
        <p:spPr>
          <a:xfrm>
            <a:off x="274320" y="1554480"/>
            <a:ext cx="79552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7335973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3" hasCustomPrompt="1"/>
          </p:nvPr>
        </p:nvSpPr>
        <p:spPr>
          <a:xfrm>
            <a:off x="2743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3891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1936734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6781" y="267705"/>
            <a:ext cx="4285279" cy="640080"/>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a:t>Click to edit content page title</a:t>
            </a:r>
          </a:p>
        </p:txBody>
      </p:sp>
      <p:sp>
        <p:nvSpPr>
          <p:cNvPr id="8" name="Content Placeholder 2"/>
          <p:cNvSpPr>
            <a:spLocks noGrp="1"/>
          </p:cNvSpPr>
          <p:nvPr>
            <p:ph sz="half" idx="13" hasCustomPrompt="1"/>
          </p:nvPr>
        </p:nvSpPr>
        <p:spPr>
          <a:xfrm>
            <a:off x="274320" y="1280160"/>
            <a:ext cx="428386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0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23963988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64629"/>
            <a:ext cx="7955280" cy="640080"/>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 typeface="Arial" pitchFamily="34" charset="0"/>
              <a:buNone/>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p:txBody>
      </p:sp>
    </p:spTree>
    <p:extLst>
      <p:ext uri="{BB962C8B-B14F-4D97-AF65-F5344CB8AC3E}">
        <p14:creationId xmlns:p14="http://schemas.microsoft.com/office/powerpoint/2010/main" val="2175678912"/>
      </p:ext>
    </p:extLst>
  </p:cSld>
  <p:clrMapOvr>
    <a:masterClrMapping/>
  </p:clrMapOvr>
  <p:transition spd="med">
    <p:wipe dir="r"/>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67706"/>
            <a:ext cx="4865304" cy="486332"/>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274320" y="1280160"/>
            <a:ext cx="4297680"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rgbClr val="000000"/>
                </a:solidFill>
                <a:latin typeface="Arial" panose="020B0604020202020204" pitchFamily="34" charset="0"/>
                <a:cs typeface="Arial" panose="020B0604020202020204" pitchFamily="34"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5" name="Text Placeholder 7"/>
          <p:cNvSpPr>
            <a:spLocks noGrp="1"/>
          </p:cNvSpPr>
          <p:nvPr>
            <p:ph type="body" sz="quarter" idx="10" hasCustomPrompt="1"/>
          </p:nvPr>
        </p:nvSpPr>
        <p:spPr>
          <a:xfrm>
            <a:off x="274320" y="819150"/>
            <a:ext cx="42976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155453690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Divider_Imag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56780"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33745510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ivider_Imag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350881863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86116114"/>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ivider_Black">
    <p:bg>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defRPr>
            </a:lvl1pPr>
          </a:lstStyle>
          <a:p>
            <a:r>
              <a:rPr lang="en-US" dirty="0"/>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25733230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ivider_Carbon">
    <p:bg>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defRPr>
            </a:lvl1pPr>
          </a:lstStyle>
          <a:p>
            <a:r>
              <a:rPr lang="en-US" dirty="0"/>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321485831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_Granite">
    <p:bg>
      <p:bgPr>
        <a:solidFill>
          <a:srgbClr val="808080"/>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367662631"/>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61594725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3350412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21881955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78062111"/>
      </p:ext>
    </p:extLst>
  </p:cSld>
  <p:clrMapOvr>
    <a:masterClrMapping/>
  </p:clrMapOvr>
  <p:transition spd="med">
    <p:wipe dir="r"/>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ue Backgroun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959"/>
            <a:ext cx="9144000" cy="5196314"/>
          </a:xfrm>
          <a:prstGeom prst="rect">
            <a:avLst/>
          </a:prstGeom>
        </p:spPr>
      </p:pic>
    </p:spTree>
    <p:extLst>
      <p:ext uri="{BB962C8B-B14F-4D97-AF65-F5344CB8AC3E}">
        <p14:creationId xmlns:p14="http://schemas.microsoft.com/office/powerpoint/2010/main" val="342366160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Black Background">
    <p:spTree>
      <p:nvGrpSpPr>
        <p:cNvPr id="1" name=""/>
        <p:cNvGrpSpPr/>
        <p:nvPr/>
      </p:nvGrpSpPr>
      <p:grpSpPr>
        <a:xfrm>
          <a:off x="0" y="0"/>
          <a:ext cx="0" cy="0"/>
          <a:chOff x="0" y="0"/>
          <a:chExt cx="0" cy="0"/>
        </a:xfrm>
      </p:grpSpPr>
      <p:pic>
        <p:nvPicPr>
          <p:cNvPr id="6" name="Content Placeholder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6354"/>
          </a:xfrm>
          <a:prstGeom prst="rect">
            <a:avLst/>
          </a:prstGeom>
        </p:spPr>
      </p:pic>
    </p:spTree>
    <p:extLst>
      <p:ext uri="{BB962C8B-B14F-4D97-AF65-F5344CB8AC3E}">
        <p14:creationId xmlns:p14="http://schemas.microsoft.com/office/powerpoint/2010/main" val="216148984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Header_No body copy">
    <p:spTree>
      <p:nvGrpSpPr>
        <p:cNvPr id="1" name=""/>
        <p:cNvGrpSpPr/>
        <p:nvPr/>
      </p:nvGrpSpPr>
      <p:grpSpPr>
        <a:xfrm>
          <a:off x="0" y="0"/>
          <a:ext cx="0" cy="0"/>
          <a:chOff x="0" y="0"/>
          <a:chExt cx="0" cy="0"/>
        </a:xfrm>
      </p:grpSpPr>
      <p:pic>
        <p:nvPicPr>
          <p:cNvPr id="3" name="Content Placeholder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6354"/>
          </a:xfrm>
          <a:prstGeom prst="rect">
            <a:avLst/>
          </a:prstGeom>
        </p:spPr>
      </p:pic>
      <p:sp>
        <p:nvSpPr>
          <p:cNvPr id="2" name="Title 1"/>
          <p:cNvSpPr>
            <a:spLocks noGrp="1"/>
          </p:cNvSpPr>
          <p:nvPr>
            <p:ph type="title" hasCustomPrompt="1"/>
          </p:nvPr>
        </p:nvSpPr>
        <p:spPr>
          <a:xfrm>
            <a:off x="274318" y="265272"/>
            <a:ext cx="8598219" cy="664797"/>
          </a:xfrm>
          <a:prstGeom prst="rect">
            <a:avLst/>
          </a:prstGeom>
        </p:spPr>
        <p:txBody>
          <a:bodyPr lIns="0" rIns="0" anchor="b"/>
          <a:lstStyle>
            <a:lvl1pPr>
              <a:defRPr cap="all" baseline="0">
                <a:solidFill>
                  <a:schemeClr val="tx2"/>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5" name="Text Placeholder 7"/>
          <p:cNvSpPr>
            <a:spLocks noGrp="1"/>
          </p:cNvSpPr>
          <p:nvPr>
            <p:ph type="body" sz="quarter" idx="10" hasCustomPrompt="1"/>
          </p:nvPr>
        </p:nvSpPr>
        <p:spPr>
          <a:xfrm>
            <a:off x="274318" y="930068"/>
            <a:ext cx="8598219" cy="364577"/>
          </a:xfrm>
          <a:prstGeom prst="rect">
            <a:avLst/>
          </a:prstGeom>
        </p:spPr>
        <p:txBody>
          <a:bodyPr lIns="0" tIns="0" rIns="0" bIns="0"/>
          <a:lstStyle>
            <a:lvl1pPr marL="0" indent="0">
              <a:buNone/>
              <a:defRPr sz="2000" b="0">
                <a:solidFill>
                  <a:schemeClr val="bg1"/>
                </a:solidFill>
                <a:latin typeface="Arial" panose="020B0604020202020204" pitchFamily="34" charset="0"/>
                <a:cs typeface="Arial" panose="020B0604020202020204" pitchFamily="34" charset="0"/>
              </a:defRPr>
            </a:lvl1pPr>
          </a:lstStyle>
          <a:p>
            <a:pPr lvl="0"/>
            <a:r>
              <a:rPr lang="en-US" dirty="0"/>
              <a:t>Subhead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140207" y="4788400"/>
            <a:ext cx="724053" cy="214437"/>
          </a:xfrm>
          <a:prstGeom prst="rect">
            <a:avLst/>
          </a:prstGeom>
        </p:spPr>
      </p:pic>
    </p:spTree>
    <p:extLst>
      <p:ext uri="{BB962C8B-B14F-4D97-AF65-F5344CB8AC3E}">
        <p14:creationId xmlns:p14="http://schemas.microsoft.com/office/powerpoint/2010/main" val="306955077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097280"/>
            <a:ext cx="79552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
        <p:nvSpPr>
          <p:cNvPr id="2" name="Title 1"/>
          <p:cNvSpPr>
            <a:spLocks noGrp="1"/>
          </p:cNvSpPr>
          <p:nvPr>
            <p:ph type="title" hasCustomPrompt="1"/>
          </p:nvPr>
        </p:nvSpPr>
        <p:spPr>
          <a:xfrm>
            <a:off x="274319" y="265271"/>
            <a:ext cx="7955280" cy="640080"/>
          </a:xfrm>
          <a:prstGeom prst="rect">
            <a:avLst/>
          </a:prstGeom>
        </p:spPr>
        <p:txBody>
          <a:bodyPr lIns="0" rIns="0">
            <a:normAutofit/>
          </a:bodyPr>
          <a:lstStyle>
            <a:lvl1pPr>
              <a:defRPr baseline="0">
                <a:latin typeface="Arial" panose="020B0604020202020204" pitchFamily="34" charset="0"/>
                <a:cs typeface="Arial" panose="020B0604020202020204" pitchFamily="34" charset="0"/>
              </a:defRPr>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274320" y="1554480"/>
            <a:ext cx="79552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54111004"/>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33" Type="http://schemas.openxmlformats.org/officeDocument/2006/relationships/image" Target="../media/image1.png"/><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32" Type="http://schemas.openxmlformats.org/officeDocument/2006/relationships/theme" Target="../theme/theme2.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slideLayout" Target="../slideLayouts/slideLayout55.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slideLayout" Target="../slideLayouts/slideLayout54.xml"/><Relationship Id="rId8"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image" Target="../media/image1.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theme" Target="../theme/theme3.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8/2/2017</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8/2/2017</a:t>
            </a:fld>
            <a:endParaRPr lang="en-US" sz="900" dirty="0" smtClean="0">
              <a:solidFill>
                <a:schemeClr val="bg2">
                  <a:lumMod val="50000"/>
                  <a:lumOff val="50000"/>
                </a:schemeClr>
              </a:solidFill>
              <a:latin typeface="+mn-lt"/>
            </a:endParaRPr>
          </a:p>
        </p:txBody>
      </p:sp>
      <p:sp>
        <p:nvSpPr>
          <p:cNvPr id="11" name="TextBox 10"/>
          <p:cNvSpPr txBox="1"/>
          <p:nvPr userDrawn="1"/>
        </p:nvSpPr>
        <p:spPr>
          <a:xfrm>
            <a:off x="295274" y="4873847"/>
            <a:ext cx="265176" cy="89154"/>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endParaRPr lang="en-US" sz="900" kern="1200" dirty="0" err="1" smtClean="0">
              <a:solidFill>
                <a:schemeClr val="bg2">
                  <a:lumMod val="50000"/>
                  <a:lumOff val="50000"/>
                </a:schemeClr>
              </a:solidFill>
              <a:latin typeface="+mn-lt"/>
              <a:ea typeface="+mn-ea"/>
              <a:cs typeface="+mn-cs"/>
            </a:endParaRPr>
          </a:p>
        </p:txBody>
      </p:sp>
      <p:sp>
        <p:nvSpPr>
          <p:cNvPr id="15" name="fl" descr="                              Dell - Internal Use - Confidential&#10;"/>
          <p:cNvSpPr txBox="1"/>
          <p:nvPr userDrawn="1"/>
        </p:nvSpPr>
        <p:spPr>
          <a:xfrm>
            <a:off x="0" y="48214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dirty="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8" name="TextBox 17"/>
          <p:cNvSpPr txBox="1"/>
          <p:nvPr userDrawn="1"/>
        </p:nvSpPr>
        <p:spPr>
          <a:xfrm>
            <a:off x="295274" y="4873847"/>
            <a:ext cx="265176" cy="89154"/>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endParaRPr lang="en-US" sz="900" kern="1200" dirty="0" err="1" smtClean="0">
              <a:solidFill>
                <a:schemeClr val="bg2">
                  <a:lumMod val="50000"/>
                  <a:lumOff val="50000"/>
                </a:schemeClr>
              </a:solidFill>
              <a:latin typeface="+mn-lt"/>
              <a:ea typeface="+mn-ea"/>
              <a:cs typeface="+mn-cs"/>
            </a:endParaRPr>
          </a:p>
        </p:txBody>
      </p:sp>
      <p:sp>
        <p:nvSpPr>
          <p:cNvPr id="20" name="TextBox 19"/>
          <p:cNvSpPr txBox="1"/>
          <p:nvPr userDrawn="1"/>
        </p:nvSpPr>
        <p:spPr>
          <a:xfrm>
            <a:off x="295274" y="4873847"/>
            <a:ext cx="265176" cy="89154"/>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b="0" kern="1200" dirty="0" err="1" smtClean="0">
              <a:solidFill>
                <a:schemeClr val="bg2">
                  <a:lumMod val="50000"/>
                  <a:lumOff val="50000"/>
                </a:schemeClr>
              </a:solidFill>
              <a:latin typeface="+mn-lt"/>
              <a:ea typeface="+mn-ea"/>
              <a:cs typeface="+mn-cs"/>
            </a:endParaRPr>
          </a:p>
        </p:txBody>
      </p:sp>
      <p:pic>
        <p:nvPicPr>
          <p:cNvPr id="10" name="Picture 9"/>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201289" y="4838853"/>
            <a:ext cx="675370" cy="120065"/>
          </a:xfrm>
          <a:prstGeom prst="rect">
            <a:avLst/>
          </a:prstGeom>
        </p:spPr>
      </p:pic>
      <p:sp>
        <p:nvSpPr>
          <p:cNvPr id="12" name="TextBox 11"/>
          <p:cNvSpPr txBox="1"/>
          <p:nvPr userDrawn="1"/>
        </p:nvSpPr>
        <p:spPr>
          <a:xfrm>
            <a:off x="497072" y="4873847"/>
            <a:ext cx="265176" cy="89154"/>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endParaRPr lang="en-US" sz="900" b="0" kern="1200" dirty="0" smtClean="0">
              <a:solidFill>
                <a:schemeClr val="bg2">
                  <a:lumMod val="50000"/>
                  <a:lumOff val="50000"/>
                </a:schemeClr>
              </a:solidFill>
              <a:latin typeface="+mn-lt"/>
              <a:ea typeface="+mn-ea"/>
              <a:cs typeface="+mn-cs"/>
            </a:endParaRPr>
          </a:p>
        </p:txBody>
      </p:sp>
      <p:sp>
        <p:nvSpPr>
          <p:cNvPr id="17" name="TextBox 16"/>
          <p:cNvSpPr txBox="1"/>
          <p:nvPr userDrawn="1"/>
        </p:nvSpPr>
        <p:spPr>
          <a:xfrm>
            <a:off x="472006" y="4873847"/>
            <a:ext cx="265176" cy="89154"/>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r>
              <a:rPr lang="en-US" sz="900" kern="1200" dirty="0" smtClean="0">
                <a:solidFill>
                  <a:schemeClr val="bg2">
                    <a:lumMod val="50000"/>
                    <a:lumOff val="50000"/>
                  </a:schemeClr>
                </a:solidFill>
                <a:latin typeface="+mn-lt"/>
                <a:ea typeface="+mn-ea"/>
                <a:cs typeface="+mn-cs"/>
              </a:rPr>
              <a:t>of Y</a:t>
            </a:r>
          </a:p>
        </p:txBody>
      </p:sp>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367" r:id="rId7"/>
    <p:sldLayoutId id="2147484244" r:id="rId8"/>
    <p:sldLayoutId id="2147484245" r:id="rId9"/>
    <p:sldLayoutId id="2147484246" r:id="rId10"/>
    <p:sldLayoutId id="2147484247" r:id="rId11"/>
    <p:sldLayoutId id="2147484248" r:id="rId12"/>
    <p:sldLayoutId id="2147484249" r:id="rId13"/>
    <p:sldLayoutId id="2147484250" r:id="rId14"/>
    <p:sldLayoutId id="2147484407" r:id="rId15"/>
    <p:sldLayoutId id="2147484433" r:id="rId16"/>
    <p:sldLayoutId id="2147484434" r:id="rId17"/>
    <p:sldLayoutId id="2147484425" r:id="rId18"/>
    <p:sldLayoutId id="2147484424" r:id="rId19"/>
    <p:sldLayoutId id="2147484423" r:id="rId20"/>
    <p:sldLayoutId id="2147484428" r:id="rId21"/>
    <p:sldLayoutId id="2147484429" r:id="rId22"/>
    <p:sldLayoutId id="2147484430" r:id="rId23"/>
    <p:sldLayoutId id="2147484435" r:id="rId24"/>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444444"/>
              </a:buClr>
            </a:pPr>
            <a:fld id="{E00CF047-7350-4707-AA1A-E56FA69586CC}" type="datetime1">
              <a:rPr lang="en-US" sz="900" smtClean="0">
                <a:solidFill>
                  <a:srgbClr val="FFFFFF">
                    <a:lumMod val="50000"/>
                    <a:lumOff val="50000"/>
                  </a:srgbClr>
                </a:solidFill>
                <a:latin typeface="Arial"/>
              </a:rPr>
              <a:pPr>
                <a:lnSpc>
                  <a:spcPct val="90000"/>
                </a:lnSpc>
                <a:spcBef>
                  <a:spcPts val="600"/>
                </a:spcBef>
                <a:spcAft>
                  <a:spcPts val="0"/>
                </a:spcAft>
                <a:buClr>
                  <a:srgbClr val="444444"/>
                </a:buClr>
              </a:pPr>
              <a:t>8/2/2017</a:t>
            </a:fld>
            <a:endParaRPr lang="en-US" sz="900" dirty="0" smtClean="0">
              <a:solidFill>
                <a:srgbClr val="FFFFFF">
                  <a:lumMod val="50000"/>
                  <a:lumOff val="50000"/>
                </a:srgbClr>
              </a:solidFill>
              <a:latin typeface="Arial"/>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444444"/>
              </a:buClr>
            </a:pPr>
            <a:fld id="{E00CF047-7350-4707-AA1A-E56FA69586CC}" type="datetime1">
              <a:rPr lang="en-US" sz="900" smtClean="0">
                <a:solidFill>
                  <a:srgbClr val="FFFFFF">
                    <a:lumMod val="50000"/>
                    <a:lumOff val="50000"/>
                  </a:srgbClr>
                </a:solidFill>
                <a:latin typeface="Arial"/>
              </a:rPr>
              <a:pPr>
                <a:lnSpc>
                  <a:spcPct val="90000"/>
                </a:lnSpc>
                <a:spcBef>
                  <a:spcPts val="600"/>
                </a:spcBef>
                <a:spcAft>
                  <a:spcPts val="0"/>
                </a:spcAft>
                <a:buClr>
                  <a:srgbClr val="444444"/>
                </a:buClr>
              </a:pPr>
              <a:t>8/2/2017</a:t>
            </a:fld>
            <a:endParaRPr lang="en-US" sz="900" dirty="0" smtClean="0">
              <a:solidFill>
                <a:srgbClr val="FFFFFF">
                  <a:lumMod val="50000"/>
                  <a:lumOff val="50000"/>
                </a:srgbClr>
              </a:solidFill>
              <a:latin typeface="Arial"/>
            </a:endParaRPr>
          </a:p>
        </p:txBody>
      </p:sp>
      <p:sp>
        <p:nvSpPr>
          <p:cNvPr id="11" name="TextBox 10"/>
          <p:cNvSpPr txBox="1"/>
          <p:nvPr/>
        </p:nvSpPr>
        <p:spPr>
          <a:xfrm>
            <a:off x="295274" y="4873847"/>
            <a:ext cx="265176" cy="89154"/>
          </a:xfrm>
          <a:prstGeom prst="rect">
            <a:avLst/>
          </a:prstGeom>
        </p:spPr>
        <p:txBody>
          <a:bodyPr vert="horz" lIns="0" tIns="0" rIns="0" bIns="0" rtlCol="0" anchor="ctr">
            <a:noAutofit/>
          </a:bodyPr>
          <a:lstStyle/>
          <a:p>
            <a:pPr>
              <a:lnSpc>
                <a:spcPct val="90000"/>
              </a:lnSpc>
              <a:buClr>
                <a:srgbClr val="444444"/>
              </a:buClr>
            </a:pPr>
            <a:endParaRPr lang="en-US" sz="900" dirty="0" err="1" smtClean="0">
              <a:solidFill>
                <a:srgbClr val="FFFFFF">
                  <a:lumMod val="50000"/>
                  <a:lumOff val="50000"/>
                </a:srgbClr>
              </a:solidFill>
              <a:latin typeface="Arial"/>
            </a:endParaRPr>
          </a:p>
        </p:txBody>
      </p:sp>
      <p:sp>
        <p:nvSpPr>
          <p:cNvPr id="15" name="fl" descr="                              Dell - Internal Use - Confidential&#10;"/>
          <p:cNvSpPr txBox="1"/>
          <p:nvPr/>
        </p:nvSpPr>
        <p:spPr>
          <a:xfrm>
            <a:off x="0" y="4821428"/>
            <a:ext cx="9144000" cy="353430"/>
          </a:xfrm>
          <a:prstGeom prst="rect">
            <a:avLst/>
          </a:prstGeom>
          <a:noFill/>
        </p:spPr>
        <p:txBody>
          <a:bodyPr vert="horz" wrap="square" rtlCol="0">
            <a:spAutoFit/>
          </a:bodyPr>
          <a:lstStyle/>
          <a:p>
            <a:pPr>
              <a:lnSpc>
                <a:spcPct val="90000"/>
              </a:lnSpc>
              <a:spcBef>
                <a:spcPts val="100"/>
              </a:spcBef>
              <a:spcAft>
                <a:spcPts val="100"/>
              </a:spcAft>
            </a:pPr>
            <a:r>
              <a:rPr lang="en-US" sz="850" b="1" dirty="0" smtClean="0">
                <a:solidFill>
                  <a:srgbClr val="7F7F7F"/>
                </a:solidFill>
                <a:latin typeface="museo sans for dell" panose="02000000000000000000" pitchFamily="2" charset="0"/>
              </a:rPr>
              <a:t>                              Dell - Internal Use - Confidential</a:t>
            </a:r>
          </a:p>
          <a:p>
            <a:pPr>
              <a:lnSpc>
                <a:spcPct val="90000"/>
              </a:lnSpc>
              <a:spcBef>
                <a:spcPts val="100"/>
              </a:spcBef>
              <a:spcAft>
                <a:spcPts val="100"/>
              </a:spcAft>
            </a:pPr>
            <a:endParaRPr lang="en-US" sz="850" b="1" dirty="0" err="1" smtClean="0">
              <a:solidFill>
                <a:srgbClr val="7F7F7F"/>
              </a:solidFill>
              <a:latin typeface="museo sans for dell" panose="02000000000000000000" pitchFamily="2" charset="0"/>
            </a:endParaRPr>
          </a:p>
        </p:txBody>
      </p:sp>
      <p:sp>
        <p:nvSpPr>
          <p:cNvPr id="18" name="TextBox 17"/>
          <p:cNvSpPr txBox="1"/>
          <p:nvPr/>
        </p:nvSpPr>
        <p:spPr>
          <a:xfrm>
            <a:off x="295274" y="4873847"/>
            <a:ext cx="265176" cy="89154"/>
          </a:xfrm>
          <a:prstGeom prst="rect">
            <a:avLst/>
          </a:prstGeom>
        </p:spPr>
        <p:txBody>
          <a:bodyPr vert="horz" lIns="0" tIns="0" rIns="0" bIns="0" rtlCol="0" anchor="ctr">
            <a:noAutofit/>
          </a:bodyPr>
          <a:lstStyle/>
          <a:p>
            <a:pPr>
              <a:lnSpc>
                <a:spcPct val="90000"/>
              </a:lnSpc>
              <a:buClr>
                <a:srgbClr val="444444"/>
              </a:buClr>
            </a:pPr>
            <a:endParaRPr lang="en-US" sz="900" dirty="0" err="1" smtClean="0">
              <a:solidFill>
                <a:srgbClr val="FFFFFF">
                  <a:lumMod val="50000"/>
                  <a:lumOff val="50000"/>
                </a:srgbClr>
              </a:solidFill>
              <a:latin typeface="Arial"/>
            </a:endParaRPr>
          </a:p>
        </p:txBody>
      </p:sp>
      <p:sp>
        <p:nvSpPr>
          <p:cNvPr id="20" name="TextBox 19"/>
          <p:cNvSpPr txBox="1"/>
          <p:nvPr/>
        </p:nvSpPr>
        <p:spPr>
          <a:xfrm>
            <a:off x="295274" y="4873847"/>
            <a:ext cx="265176" cy="89154"/>
          </a:xfrm>
          <a:prstGeom prst="rect">
            <a:avLst/>
          </a:prstGeom>
        </p:spPr>
        <p:txBody>
          <a:bodyPr vert="horz" lIns="0" tIns="0" rIns="0" bIns="0" rtlCol="0" anchor="ctr">
            <a:noAutofit/>
          </a:bodyPr>
          <a:lstStyle/>
          <a:p>
            <a:pPr>
              <a:lnSpc>
                <a:spcPct val="90000"/>
              </a:lnSpc>
              <a:buClr>
                <a:srgbClr val="444444"/>
              </a:buClr>
            </a:pPr>
            <a:fld id="{58EC7406-F4CC-4ABF-902E-2AF4E70E5C0F}" type="slidenum">
              <a:rPr lang="en-US" sz="900" smtClean="0">
                <a:solidFill>
                  <a:srgbClr val="FFFFFF">
                    <a:lumMod val="50000"/>
                    <a:lumOff val="50000"/>
                  </a:srgbClr>
                </a:solidFill>
                <a:latin typeface="Arial"/>
              </a:rPr>
              <a:pPr>
                <a:lnSpc>
                  <a:spcPct val="90000"/>
                </a:lnSpc>
                <a:buClr>
                  <a:srgbClr val="444444"/>
                </a:buClr>
              </a:pPr>
              <a:t>‹#›</a:t>
            </a:fld>
            <a:endParaRPr lang="en-US" sz="900" dirty="0" err="1" smtClean="0">
              <a:solidFill>
                <a:srgbClr val="FFFFFF">
                  <a:lumMod val="50000"/>
                  <a:lumOff val="50000"/>
                </a:srgbClr>
              </a:solidFill>
              <a:latin typeface="Arial"/>
            </a:endParaRPr>
          </a:p>
        </p:txBody>
      </p:sp>
      <p:pic>
        <p:nvPicPr>
          <p:cNvPr id="10" name="Picture 9"/>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8201289" y="4838853"/>
            <a:ext cx="675370" cy="120065"/>
          </a:xfrm>
          <a:prstGeom prst="rect">
            <a:avLst/>
          </a:prstGeom>
        </p:spPr>
      </p:pic>
      <p:sp>
        <p:nvSpPr>
          <p:cNvPr id="12" name="TextBox 11"/>
          <p:cNvSpPr txBox="1"/>
          <p:nvPr/>
        </p:nvSpPr>
        <p:spPr>
          <a:xfrm>
            <a:off x="497072" y="4873847"/>
            <a:ext cx="265176" cy="89154"/>
          </a:xfrm>
          <a:prstGeom prst="rect">
            <a:avLst/>
          </a:prstGeom>
        </p:spPr>
        <p:txBody>
          <a:bodyPr vert="horz" lIns="0" tIns="0" rIns="0" bIns="0" rtlCol="0" anchor="ctr">
            <a:noAutofit/>
          </a:bodyPr>
          <a:lstStyle/>
          <a:p>
            <a:pPr>
              <a:lnSpc>
                <a:spcPct val="90000"/>
              </a:lnSpc>
              <a:buClr>
                <a:srgbClr val="444444"/>
              </a:buClr>
            </a:pPr>
            <a:endParaRPr lang="en-US" sz="900" dirty="0" smtClean="0">
              <a:solidFill>
                <a:srgbClr val="FFFFFF">
                  <a:lumMod val="50000"/>
                  <a:lumOff val="50000"/>
                </a:srgbClr>
              </a:solidFill>
              <a:latin typeface="Arial"/>
            </a:endParaRPr>
          </a:p>
        </p:txBody>
      </p:sp>
    </p:spTree>
    <p:extLst>
      <p:ext uri="{BB962C8B-B14F-4D97-AF65-F5344CB8AC3E}">
        <p14:creationId xmlns:p14="http://schemas.microsoft.com/office/powerpoint/2010/main" val="90240414"/>
      </p:ext>
    </p:extLst>
  </p:cSld>
  <p:clrMap bg1="lt1" tx1="dk1" bg2="lt2" tx2="dk2" accent1="accent1" accent2="accent2" accent3="accent3" accent4="accent4" accent5="accent5" accent6="accent6" hlink="hlink" folHlink="folHlink"/>
  <p:sldLayoutIdLst>
    <p:sldLayoutId id="2147484437" r:id="rId1"/>
    <p:sldLayoutId id="2147484438" r:id="rId2"/>
    <p:sldLayoutId id="2147484439" r:id="rId3"/>
    <p:sldLayoutId id="2147484440" r:id="rId4"/>
    <p:sldLayoutId id="2147484441" r:id="rId5"/>
    <p:sldLayoutId id="2147484442" r:id="rId6"/>
    <p:sldLayoutId id="2147484443" r:id="rId7"/>
    <p:sldLayoutId id="2147484444" r:id="rId8"/>
    <p:sldLayoutId id="2147484445" r:id="rId9"/>
    <p:sldLayoutId id="2147484446" r:id="rId10"/>
    <p:sldLayoutId id="2147484447" r:id="rId11"/>
    <p:sldLayoutId id="2147484448" r:id="rId12"/>
    <p:sldLayoutId id="2147484449" r:id="rId13"/>
    <p:sldLayoutId id="2147484450" r:id="rId14"/>
    <p:sldLayoutId id="2147484451" r:id="rId15"/>
    <p:sldLayoutId id="2147484452" r:id="rId16"/>
    <p:sldLayoutId id="2147484453" r:id="rId17"/>
    <p:sldLayoutId id="2147484454" r:id="rId18"/>
    <p:sldLayoutId id="2147484455" r:id="rId19"/>
    <p:sldLayoutId id="2147484456" r:id="rId20"/>
    <p:sldLayoutId id="2147484457" r:id="rId21"/>
    <p:sldLayoutId id="2147484458" r:id="rId22"/>
    <p:sldLayoutId id="2147484459" r:id="rId23"/>
    <p:sldLayoutId id="2147484460" r:id="rId24"/>
    <p:sldLayoutId id="2147484461" r:id="rId25"/>
    <p:sldLayoutId id="2147484462" r:id="rId26"/>
    <p:sldLayoutId id="2147484463" r:id="rId27"/>
    <p:sldLayoutId id="2147484464" r:id="rId28"/>
    <p:sldLayoutId id="2147484465" r:id="rId29"/>
    <p:sldLayoutId id="2147484466" r:id="rId30"/>
    <p:sldLayoutId id="2147484467" r:id="rId31"/>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7DB8"/>
              </a:buClr>
            </a:pPr>
            <a:fld id="{E00CF047-7350-4707-AA1A-E56FA69586CC}" type="datetime1">
              <a:rPr lang="en-US" sz="900" smtClean="0">
                <a:solidFill>
                  <a:srgbClr val="000000">
                    <a:lumMod val="50000"/>
                    <a:lumOff val="50000"/>
                  </a:srgbClr>
                </a:solidFill>
                <a:latin typeface="Arial"/>
              </a:rPr>
              <a:pPr>
                <a:lnSpc>
                  <a:spcPct val="90000"/>
                </a:lnSpc>
                <a:spcBef>
                  <a:spcPts val="600"/>
                </a:spcBef>
                <a:spcAft>
                  <a:spcPts val="0"/>
                </a:spcAft>
                <a:buClr>
                  <a:srgbClr val="007DB8"/>
                </a:buClr>
              </a:pPr>
              <a:t>8/2/2017</a:t>
            </a:fld>
            <a:endParaRPr lang="en-US" sz="900" dirty="0">
              <a:solidFill>
                <a:srgbClr val="000000">
                  <a:lumMod val="50000"/>
                  <a:lumOff val="50000"/>
                </a:srgbClr>
              </a:solidFill>
              <a:latin typeface="Arial"/>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7DB8"/>
              </a:buClr>
            </a:pPr>
            <a:fld id="{E00CF047-7350-4707-AA1A-E56FA69586CC}" type="datetime1">
              <a:rPr lang="en-US" sz="900" smtClean="0">
                <a:solidFill>
                  <a:srgbClr val="000000">
                    <a:lumMod val="50000"/>
                    <a:lumOff val="50000"/>
                  </a:srgbClr>
                </a:solidFill>
                <a:latin typeface="Arial"/>
              </a:rPr>
              <a:pPr>
                <a:lnSpc>
                  <a:spcPct val="90000"/>
                </a:lnSpc>
                <a:spcBef>
                  <a:spcPts val="600"/>
                </a:spcBef>
                <a:spcAft>
                  <a:spcPts val="0"/>
                </a:spcAft>
                <a:buClr>
                  <a:srgbClr val="007DB8"/>
                </a:buClr>
              </a:pPr>
              <a:t>8/2/2017</a:t>
            </a:fld>
            <a:endParaRPr lang="en-US" sz="900" dirty="0">
              <a:solidFill>
                <a:srgbClr val="000000">
                  <a:lumMod val="50000"/>
                  <a:lumOff val="50000"/>
                </a:srgbClr>
              </a:solidFill>
              <a:latin typeface="Arial"/>
            </a:endParaRPr>
          </a:p>
        </p:txBody>
      </p:sp>
      <p:sp>
        <p:nvSpPr>
          <p:cNvPr id="11" name="TextBox 10"/>
          <p:cNvSpPr txBox="1"/>
          <p:nvPr userDrawn="1"/>
        </p:nvSpPr>
        <p:spPr>
          <a:xfrm>
            <a:off x="295274" y="4873847"/>
            <a:ext cx="265176" cy="89154"/>
          </a:xfrm>
          <a:prstGeom prst="rect">
            <a:avLst/>
          </a:prstGeom>
        </p:spPr>
        <p:txBody>
          <a:bodyPr vert="horz" lIns="0" tIns="0" rIns="0" bIns="0" rtlCol="0" anchor="ctr">
            <a:noAutofit/>
          </a:bodyPr>
          <a:lstStyle/>
          <a:p>
            <a:pPr>
              <a:lnSpc>
                <a:spcPct val="90000"/>
              </a:lnSpc>
              <a:buClr>
                <a:srgbClr val="007DB8"/>
              </a:buClr>
            </a:pPr>
            <a:endParaRPr lang="en-US" sz="900" dirty="0">
              <a:solidFill>
                <a:srgbClr val="000000">
                  <a:lumMod val="50000"/>
                  <a:lumOff val="50000"/>
                </a:srgbClr>
              </a:solidFill>
              <a:latin typeface="Arial"/>
            </a:endParaRPr>
          </a:p>
        </p:txBody>
      </p:sp>
      <p:sp>
        <p:nvSpPr>
          <p:cNvPr id="15" name="fl" descr="                              Dell - Internal Use - Confidential&#10;"/>
          <p:cNvSpPr txBox="1"/>
          <p:nvPr userDrawn="1"/>
        </p:nvSpPr>
        <p:spPr>
          <a:xfrm>
            <a:off x="0" y="4821428"/>
            <a:ext cx="9144000" cy="353430"/>
          </a:xfrm>
          <a:prstGeom prst="rect">
            <a:avLst/>
          </a:prstGeom>
          <a:noFill/>
        </p:spPr>
        <p:txBody>
          <a:bodyPr vert="horz" wrap="square" rtlCol="0">
            <a:spAutoFit/>
          </a:bodyPr>
          <a:lstStyle/>
          <a:p>
            <a:pPr>
              <a:lnSpc>
                <a:spcPct val="90000"/>
              </a:lnSpc>
              <a:spcBef>
                <a:spcPts val="100"/>
              </a:spcBef>
              <a:spcAft>
                <a:spcPts val="100"/>
              </a:spcAft>
            </a:pPr>
            <a:r>
              <a:rPr lang="en-US" sz="850" b="1" dirty="0">
                <a:solidFill>
                  <a:srgbClr val="7F7F7F"/>
                </a:solidFill>
                <a:latin typeface="Arial" panose="020B0604020202020204" pitchFamily="34" charset="0"/>
              </a:rPr>
              <a:t>                              Dell - Internal Use - Confidential</a:t>
            </a:r>
          </a:p>
          <a:p>
            <a:pPr>
              <a:lnSpc>
                <a:spcPct val="90000"/>
              </a:lnSpc>
              <a:spcBef>
                <a:spcPts val="100"/>
              </a:spcBef>
              <a:spcAft>
                <a:spcPts val="100"/>
              </a:spcAft>
            </a:pPr>
            <a:endParaRPr lang="en-US" sz="850" b="1" dirty="0">
              <a:solidFill>
                <a:srgbClr val="7F7F7F"/>
              </a:solidFill>
              <a:latin typeface="Arial" panose="020B0604020202020204" pitchFamily="34" charset="0"/>
            </a:endParaRPr>
          </a:p>
        </p:txBody>
      </p:sp>
      <p:sp>
        <p:nvSpPr>
          <p:cNvPr id="18" name="TextBox 17"/>
          <p:cNvSpPr txBox="1"/>
          <p:nvPr userDrawn="1"/>
        </p:nvSpPr>
        <p:spPr>
          <a:xfrm>
            <a:off x="295274" y="4873847"/>
            <a:ext cx="265176" cy="89154"/>
          </a:xfrm>
          <a:prstGeom prst="rect">
            <a:avLst/>
          </a:prstGeom>
        </p:spPr>
        <p:txBody>
          <a:bodyPr vert="horz" lIns="0" tIns="0" rIns="0" bIns="0" rtlCol="0" anchor="ctr">
            <a:noAutofit/>
          </a:bodyPr>
          <a:lstStyle/>
          <a:p>
            <a:pPr>
              <a:lnSpc>
                <a:spcPct val="90000"/>
              </a:lnSpc>
              <a:buClr>
                <a:srgbClr val="007DB8"/>
              </a:buClr>
            </a:pPr>
            <a:endParaRPr lang="en-US" sz="900" dirty="0">
              <a:solidFill>
                <a:srgbClr val="000000">
                  <a:lumMod val="50000"/>
                  <a:lumOff val="50000"/>
                </a:srgbClr>
              </a:solidFill>
              <a:latin typeface="Arial"/>
            </a:endParaRPr>
          </a:p>
        </p:txBody>
      </p:sp>
      <p:sp>
        <p:nvSpPr>
          <p:cNvPr id="20" name="TextBox 19"/>
          <p:cNvSpPr txBox="1"/>
          <p:nvPr userDrawn="1"/>
        </p:nvSpPr>
        <p:spPr>
          <a:xfrm>
            <a:off x="295274" y="4873847"/>
            <a:ext cx="265176" cy="89154"/>
          </a:xfrm>
          <a:prstGeom prst="rect">
            <a:avLst/>
          </a:prstGeom>
        </p:spPr>
        <p:txBody>
          <a:bodyPr vert="horz" lIns="0" tIns="0" rIns="0" bIns="0" rtlCol="0" anchor="ctr">
            <a:noAutofit/>
          </a:bodyPr>
          <a:lstStyle/>
          <a:p>
            <a:pPr>
              <a:lnSpc>
                <a:spcPct val="90000"/>
              </a:lnSpc>
              <a:buClr>
                <a:srgbClr val="007DB8"/>
              </a:buClr>
            </a:pPr>
            <a:fld id="{58EC7406-F4CC-4ABF-902E-2AF4E70E5C0F}" type="slidenum">
              <a:rPr lang="en-US" sz="900" smtClean="0">
                <a:solidFill>
                  <a:srgbClr val="000000">
                    <a:lumMod val="50000"/>
                    <a:lumOff val="50000"/>
                  </a:srgbClr>
                </a:solidFill>
                <a:latin typeface="Arial"/>
              </a:rPr>
              <a:pPr>
                <a:lnSpc>
                  <a:spcPct val="90000"/>
                </a:lnSpc>
                <a:buClr>
                  <a:srgbClr val="007DB8"/>
                </a:buClr>
              </a:pPr>
              <a:t>‹#›</a:t>
            </a:fld>
            <a:endParaRPr lang="en-US" sz="900" dirty="0">
              <a:solidFill>
                <a:srgbClr val="000000">
                  <a:lumMod val="50000"/>
                  <a:lumOff val="50000"/>
                </a:srgbClr>
              </a:solidFill>
              <a:latin typeface="Arial"/>
            </a:endParaRPr>
          </a:p>
        </p:txBody>
      </p:sp>
      <p:pic>
        <p:nvPicPr>
          <p:cNvPr id="10" name="Picture 9"/>
          <p:cNvPicPr>
            <a:picLocks noChangeAspect="1"/>
          </p:cNvPicPr>
          <p:nvPr userDrawn="1"/>
        </p:nvPicPr>
        <p:blipFill>
          <a:blip r:embed="rId29" cstate="print">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
        <p:nvSpPr>
          <p:cNvPr id="12" name="TextBox 11"/>
          <p:cNvSpPr txBox="1"/>
          <p:nvPr userDrawn="1"/>
        </p:nvSpPr>
        <p:spPr>
          <a:xfrm>
            <a:off x="497072" y="4873847"/>
            <a:ext cx="265176" cy="89154"/>
          </a:xfrm>
          <a:prstGeom prst="rect">
            <a:avLst/>
          </a:prstGeom>
        </p:spPr>
        <p:txBody>
          <a:bodyPr vert="horz" lIns="0" tIns="0" rIns="0" bIns="0" rtlCol="0" anchor="ctr">
            <a:noAutofit/>
          </a:bodyPr>
          <a:lstStyle/>
          <a:p>
            <a:pPr>
              <a:lnSpc>
                <a:spcPct val="90000"/>
              </a:lnSpc>
              <a:buClr>
                <a:srgbClr val="007DB8"/>
              </a:buClr>
            </a:pPr>
            <a:endParaRPr lang="en-US" sz="900" dirty="0">
              <a:solidFill>
                <a:srgbClr val="000000">
                  <a:lumMod val="50000"/>
                  <a:lumOff val="50000"/>
                </a:srgbClr>
              </a:solidFill>
              <a:latin typeface="Arial"/>
            </a:endParaRPr>
          </a:p>
        </p:txBody>
      </p:sp>
      <p:sp>
        <p:nvSpPr>
          <p:cNvPr id="17" name="TextBox 16"/>
          <p:cNvSpPr txBox="1"/>
          <p:nvPr userDrawn="1"/>
        </p:nvSpPr>
        <p:spPr>
          <a:xfrm>
            <a:off x="472006" y="4873847"/>
            <a:ext cx="265176" cy="89154"/>
          </a:xfrm>
          <a:prstGeom prst="rect">
            <a:avLst/>
          </a:prstGeom>
        </p:spPr>
        <p:txBody>
          <a:bodyPr vert="horz" lIns="0" tIns="0" rIns="0" bIns="0" rtlCol="0" anchor="ctr">
            <a:noAutofit/>
          </a:bodyPr>
          <a:lstStyle/>
          <a:p>
            <a:pPr>
              <a:lnSpc>
                <a:spcPct val="90000"/>
              </a:lnSpc>
              <a:buClr>
                <a:srgbClr val="007DB8"/>
              </a:buClr>
            </a:pPr>
            <a:r>
              <a:rPr lang="en-US" sz="900" dirty="0">
                <a:solidFill>
                  <a:srgbClr val="000000">
                    <a:lumMod val="50000"/>
                    <a:lumOff val="50000"/>
                  </a:srgbClr>
                </a:solidFill>
                <a:latin typeface="Arial"/>
              </a:rPr>
              <a:t>of Y</a:t>
            </a:r>
          </a:p>
        </p:txBody>
      </p:sp>
    </p:spTree>
    <p:extLst>
      <p:ext uri="{BB962C8B-B14F-4D97-AF65-F5344CB8AC3E}">
        <p14:creationId xmlns:p14="http://schemas.microsoft.com/office/powerpoint/2010/main" val="774137957"/>
      </p:ext>
    </p:extLst>
  </p:cSld>
  <p:clrMap bg1="dk2" tx1="lt1" bg2="dk1" tx2="lt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 id="2147484480" r:id="rId12"/>
    <p:sldLayoutId id="2147484481" r:id="rId13"/>
    <p:sldLayoutId id="2147484482" r:id="rId14"/>
    <p:sldLayoutId id="2147484483" r:id="rId15"/>
    <p:sldLayoutId id="2147484484" r:id="rId16"/>
    <p:sldLayoutId id="2147484485" r:id="rId17"/>
    <p:sldLayoutId id="2147484486" r:id="rId18"/>
    <p:sldLayoutId id="2147484487" r:id="rId19"/>
    <p:sldLayoutId id="2147484488" r:id="rId20"/>
    <p:sldLayoutId id="2147484489" r:id="rId21"/>
    <p:sldLayoutId id="2147484490" r:id="rId22"/>
    <p:sldLayoutId id="2147484491" r:id="rId23"/>
    <p:sldLayoutId id="2147484492" r:id="rId24"/>
    <p:sldLayoutId id="2147484493" r:id="rId25"/>
    <p:sldLayoutId id="2147484494" r:id="rId26"/>
    <p:sldLayoutId id="2147484495" r:id="rId27"/>
  </p:sldLayoutIdLst>
  <p:transition>
    <p:fade/>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p15:clr>
            <a:srgbClr val="F26B43"/>
          </p15:clr>
        </p15:guide>
        <p15:guide id="2" pos="2880">
          <p15:clr>
            <a:srgbClr val="F26B43"/>
          </p15:clr>
        </p15:guide>
        <p15:guide id="3" pos="171">
          <p15:clr>
            <a:srgbClr val="F26B43"/>
          </p15:clr>
        </p15:guide>
        <p15:guide id="4" pos="5589">
          <p15:clr>
            <a:srgbClr val="F26B43"/>
          </p15:clr>
        </p15:guide>
        <p15:guide id="5" orient="horz" pos="5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vagrantbox.es/"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cermegno/vagrant-lesson"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hyperlink" Target="http://www.vagrantbox.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ermegno/vagrant-lesson"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hyperlink" Target="https://console.aws.amazon.com/console/hom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mailto:user@dns.name"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hyperlink" Target="https://github.com/mitchellh/vagrant-aw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hyperlink" Target="https://releases.hashicorp.com/vagrant/1.9.6/vagrant_1.9.6_x86_64.rp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docs.ansible.com/ansible/list_of_all_modules.html"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ermegno/Ansible-test"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cermegno/GeekDay-Lab4" TargetMode="External"/><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codedellemc.com/" TargetMode="Externa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cermegno/PyXtrem" TargetMode="Externa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redfish.dmtf.org/redfish/v1"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hyperlink" Target="https://youtu.be/jbERszfBK3I" TargetMode="External"/><Relationship Id="rId2" Type="http://schemas.openxmlformats.org/officeDocument/2006/relationships/hyperlink" Target="https://github.com/cermegno/Redfish-lesson" TargetMode="Externa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rackhd"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hyperlink" Target="https://rackhd.readthedocs.io/"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hyperlink" Target="https://www.google.com/finance/info?client=ig&amp;q=ASX:TLS" TargetMode="Externa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hyperlink" Target="http://api.open-notify.org/iss-now.json" TargetMode="Externa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hyperlink" Target="https://coprhd.atlassian.net/wiki/x/ZIBLAQ" TargetMode="Externa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8" Type="http://schemas.openxmlformats.org/officeDocument/2006/relationships/image" Target="../media/image46.png"/><Relationship Id="rId13" Type="http://schemas.microsoft.com/office/2007/relationships/hdphoto" Target="../media/hdphoto2.wdp"/><Relationship Id="rId18" Type="http://schemas.openxmlformats.org/officeDocument/2006/relationships/image" Target="../media/image53.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49.png"/><Relationship Id="rId17" Type="http://schemas.openxmlformats.org/officeDocument/2006/relationships/image" Target="../media/image52.png"/><Relationship Id="rId2" Type="http://schemas.openxmlformats.org/officeDocument/2006/relationships/notesSlide" Target="../notesSlides/notesSlide36.xml"/><Relationship Id="rId16" Type="http://schemas.microsoft.com/office/2007/relationships/hdphoto" Target="../media/hdphoto3.wdp"/><Relationship Id="rId1" Type="http://schemas.openxmlformats.org/officeDocument/2006/relationships/slideLayout" Target="../slideLayouts/slideLayout50.xml"/><Relationship Id="rId6" Type="http://schemas.openxmlformats.org/officeDocument/2006/relationships/image" Target="../media/image44.png"/><Relationship Id="rId11" Type="http://schemas.microsoft.com/office/2007/relationships/hdphoto" Target="../media/hdphoto1.wdp"/><Relationship Id="rId5" Type="http://schemas.openxmlformats.org/officeDocument/2006/relationships/image" Target="../media/image43.png"/><Relationship Id="rId15" Type="http://schemas.openxmlformats.org/officeDocument/2006/relationships/image" Target="../media/image51.png"/><Relationship Id="rId10" Type="http://schemas.openxmlformats.org/officeDocument/2006/relationships/image" Target="../media/image48.png"/><Relationship Id="rId4" Type="http://schemas.openxmlformats.org/officeDocument/2006/relationships/image" Target="../media/image42.jpeg"/><Relationship Id="rId9" Type="http://schemas.openxmlformats.org/officeDocument/2006/relationships/image" Target="../media/image47.png"/><Relationship Id="rId14" Type="http://schemas.openxmlformats.org/officeDocument/2006/relationships/image" Target="../media/image50.png"/></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8.xml"/><Relationship Id="rId5" Type="http://schemas.openxmlformats.org/officeDocument/2006/relationships/image" Target="../media/image59.png"/><Relationship Id="rId4" Type="http://schemas.openxmlformats.org/officeDocument/2006/relationships/image" Target="../media/image58.png"/></Relationships>
</file>

<file path=ppt/slides/_rels/slide72.xml.rels><?xml version="1.0" encoding="UTF-8" standalone="yes"?>
<Relationships xmlns="http://schemas.openxmlformats.org/package/2006/relationships"><Relationship Id="rId3" Type="http://schemas.openxmlformats.org/officeDocument/2006/relationships/hyperlink" Target="https://coprhd.atlassian.net/wiki/x/ZIBLAQ" TargetMode="External"/><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844688" y="290332"/>
            <a:ext cx="5915466" cy="1661993"/>
          </a:xfrm>
        </p:spPr>
        <p:txBody>
          <a:bodyPr>
            <a:normAutofit fontScale="90000"/>
          </a:bodyPr>
          <a:lstStyle/>
          <a:p>
            <a:r>
              <a:rPr lang="en-US" dirty="0" err="1" smtClean="0"/>
              <a:t>DevOps</a:t>
            </a:r>
            <a:r>
              <a:rPr lang="en-US" dirty="0" smtClean="0"/>
              <a:t>/</a:t>
            </a:r>
            <a:r>
              <a:rPr lang="en-US" dirty="0" err="1" smtClean="0"/>
              <a:t>IaC</a:t>
            </a:r>
            <a:r>
              <a:rPr lang="en-US" dirty="0" smtClean="0"/>
              <a:t> Session</a:t>
            </a:r>
            <a:endParaRPr lang="en-US" dirty="0"/>
          </a:p>
        </p:txBody>
      </p:sp>
      <p:sp>
        <p:nvSpPr>
          <p:cNvPr id="9" name="Subtitle 8"/>
          <p:cNvSpPr>
            <a:spLocks noGrp="1"/>
          </p:cNvSpPr>
          <p:nvPr>
            <p:ph type="subTitle" idx="1"/>
          </p:nvPr>
        </p:nvSpPr>
        <p:spPr>
          <a:xfrm>
            <a:off x="844689" y="2252133"/>
            <a:ext cx="5200791" cy="1354217"/>
          </a:xfrm>
        </p:spPr>
        <p:txBody>
          <a:bodyPr/>
          <a:lstStyle/>
          <a:p>
            <a:pPr>
              <a:spcBef>
                <a:spcPts val="0"/>
              </a:spcBef>
            </a:pPr>
            <a:r>
              <a:rPr lang="en-US" dirty="0" smtClean="0">
                <a:solidFill>
                  <a:srgbClr val="00B050"/>
                </a:solidFill>
              </a:rPr>
              <a:t>Pied Piper Program</a:t>
            </a:r>
          </a:p>
          <a:p>
            <a:pPr>
              <a:spcBef>
                <a:spcPts val="0"/>
              </a:spcBef>
            </a:pPr>
            <a:r>
              <a:rPr lang="en-US" b="0" dirty="0" smtClean="0"/>
              <a:t>2</a:t>
            </a:r>
            <a:r>
              <a:rPr lang="en-US" b="0" baseline="30000" dirty="0" smtClean="0"/>
              <a:t>nd</a:t>
            </a:r>
            <a:r>
              <a:rPr lang="en-US" b="0" dirty="0" smtClean="0"/>
              <a:t> August 2017</a:t>
            </a:r>
          </a:p>
          <a:p>
            <a:r>
              <a:rPr lang="en-US" b="0" i="1" dirty="0">
                <a:solidFill>
                  <a:schemeClr val="accent2">
                    <a:lumMod val="20000"/>
                    <a:lumOff val="80000"/>
                  </a:schemeClr>
                </a:solidFill>
              </a:rPr>
              <a:t>Alberto Ramos</a:t>
            </a:r>
          </a:p>
          <a:p>
            <a:pPr>
              <a:spcBef>
                <a:spcPts val="0"/>
              </a:spcBef>
            </a:pPr>
            <a:r>
              <a:rPr lang="en-AU" sz="1800" b="0" i="1" dirty="0">
                <a:solidFill>
                  <a:schemeClr val="tx2">
                    <a:lumMod val="85000"/>
                  </a:schemeClr>
                </a:solidFill>
              </a:rPr>
              <a:t>@</a:t>
            </a:r>
            <a:r>
              <a:rPr lang="en-AU" sz="1800" b="0" i="1" dirty="0" err="1">
                <a:solidFill>
                  <a:schemeClr val="tx2">
                    <a:lumMod val="85000"/>
                  </a:schemeClr>
                </a:solidFill>
              </a:rPr>
              <a:t>AlbertoSyd</a:t>
            </a:r>
            <a:endParaRPr lang="en-US" sz="1800" b="0" i="1" dirty="0">
              <a:solidFill>
                <a:schemeClr val="tx2">
                  <a:lumMod val="8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792" y="67795"/>
            <a:ext cx="1501097" cy="1484168"/>
          </a:xfrm>
          <a:prstGeom prst="rect">
            <a:avLst/>
          </a:prstGeom>
        </p:spPr>
      </p:pic>
    </p:spTree>
    <p:extLst>
      <p:ext uri="{BB962C8B-B14F-4D97-AF65-F5344CB8AC3E}">
        <p14:creationId xmlns:p14="http://schemas.microsoft.com/office/powerpoint/2010/main" val="2426220573"/>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320" y="1748271"/>
            <a:ext cx="7647462" cy="1495794"/>
          </a:xfrm>
        </p:spPr>
        <p:txBody>
          <a:bodyPr>
            <a:normAutofit fontScale="90000"/>
          </a:bodyPr>
          <a:lstStyle/>
          <a:p>
            <a:r>
              <a:rPr lang="en-US" dirty="0" smtClean="0"/>
              <a:t>Infrastructure Automation</a:t>
            </a:r>
            <a:endParaRPr lang="en-US" dirty="0"/>
          </a:p>
        </p:txBody>
      </p:sp>
    </p:spTree>
    <p:extLst>
      <p:ext uri="{BB962C8B-B14F-4D97-AF65-F5344CB8AC3E}">
        <p14:creationId xmlns:p14="http://schemas.microsoft.com/office/powerpoint/2010/main" val="2652208601"/>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Quick Recap - What is </a:t>
            </a:r>
            <a:r>
              <a:rPr lang="en-US" dirty="0" err="1" smtClean="0">
                <a:latin typeface="+mj-lt"/>
              </a:rPr>
              <a:t>DevOps</a:t>
            </a:r>
            <a:r>
              <a:rPr lang="en-US" dirty="0" smtClean="0">
                <a:latin typeface="+mj-lt"/>
              </a:rPr>
              <a:t>?</a:t>
            </a:r>
            <a:endParaRPr lang="en-US" dirty="0">
              <a:latin typeface="+mj-lt"/>
            </a:endParaRPr>
          </a:p>
        </p:txBody>
      </p:sp>
      <p:sp>
        <p:nvSpPr>
          <p:cNvPr id="5" name="Freeform 4"/>
          <p:cNvSpPr/>
          <p:nvPr/>
        </p:nvSpPr>
        <p:spPr>
          <a:xfrm>
            <a:off x="372176" y="729239"/>
            <a:ext cx="8342673" cy="3802062"/>
          </a:xfrm>
          <a:custGeom>
            <a:avLst/>
            <a:gdLst>
              <a:gd name="connsiteX0" fmla="*/ 0 w 8342673"/>
              <a:gd name="connsiteY0" fmla="*/ 380206 h 3802062"/>
              <a:gd name="connsiteX1" fmla="*/ 380206 w 8342673"/>
              <a:gd name="connsiteY1" fmla="*/ 0 h 3802062"/>
              <a:gd name="connsiteX2" fmla="*/ 7962467 w 8342673"/>
              <a:gd name="connsiteY2" fmla="*/ 0 h 3802062"/>
              <a:gd name="connsiteX3" fmla="*/ 8342673 w 8342673"/>
              <a:gd name="connsiteY3" fmla="*/ 380206 h 3802062"/>
              <a:gd name="connsiteX4" fmla="*/ 8342673 w 8342673"/>
              <a:gd name="connsiteY4" fmla="*/ 3421856 h 3802062"/>
              <a:gd name="connsiteX5" fmla="*/ 7962467 w 8342673"/>
              <a:gd name="connsiteY5" fmla="*/ 3802062 h 3802062"/>
              <a:gd name="connsiteX6" fmla="*/ 380206 w 8342673"/>
              <a:gd name="connsiteY6" fmla="*/ 3802062 h 3802062"/>
              <a:gd name="connsiteX7" fmla="*/ 0 w 8342673"/>
              <a:gd name="connsiteY7" fmla="*/ 3421856 h 3802062"/>
              <a:gd name="connsiteX8" fmla="*/ 0 w 8342673"/>
              <a:gd name="connsiteY8" fmla="*/ 380206 h 380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42673" h="3802062">
                <a:moveTo>
                  <a:pt x="0" y="380206"/>
                </a:moveTo>
                <a:cubicBezTo>
                  <a:pt x="0" y="170224"/>
                  <a:pt x="170224" y="0"/>
                  <a:pt x="380206" y="0"/>
                </a:cubicBezTo>
                <a:lnTo>
                  <a:pt x="7962467" y="0"/>
                </a:lnTo>
                <a:cubicBezTo>
                  <a:pt x="8172449" y="0"/>
                  <a:pt x="8342673" y="170224"/>
                  <a:pt x="8342673" y="380206"/>
                </a:cubicBezTo>
                <a:lnTo>
                  <a:pt x="8342673" y="3421856"/>
                </a:lnTo>
                <a:cubicBezTo>
                  <a:pt x="8342673" y="3631838"/>
                  <a:pt x="8172449" y="3802062"/>
                  <a:pt x="7962467" y="3802062"/>
                </a:cubicBezTo>
                <a:lnTo>
                  <a:pt x="380206" y="3802062"/>
                </a:lnTo>
                <a:cubicBezTo>
                  <a:pt x="170224" y="3802062"/>
                  <a:pt x="0" y="3631838"/>
                  <a:pt x="0" y="3421856"/>
                </a:cubicBezTo>
                <a:lnTo>
                  <a:pt x="0" y="380206"/>
                </a:lnTo>
                <a:close/>
              </a:path>
            </a:pathLst>
          </a:cu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52400" tIns="152400" rIns="152400" bIns="2813844" numCol="1" spcCol="1270" anchor="ctr" anchorCtr="0">
            <a:noAutofit/>
          </a:bodyPr>
          <a:lstStyle/>
          <a:p>
            <a:pPr lvl="0" algn="ctr" defTabSz="1778000">
              <a:lnSpc>
                <a:spcPct val="90000"/>
              </a:lnSpc>
              <a:spcBef>
                <a:spcPct val="0"/>
              </a:spcBef>
              <a:spcAft>
                <a:spcPct val="35000"/>
              </a:spcAft>
            </a:pPr>
            <a:r>
              <a:rPr lang="en-US" sz="4000" kern="1200" dirty="0" smtClean="0"/>
              <a:t>A Culture that emphasizes</a:t>
            </a:r>
            <a:endParaRPr lang="en-US" sz="4000" kern="1200" dirty="0"/>
          </a:p>
        </p:txBody>
      </p:sp>
      <p:sp>
        <p:nvSpPr>
          <p:cNvPr id="6" name="Freeform 5"/>
          <p:cNvSpPr/>
          <p:nvPr/>
        </p:nvSpPr>
        <p:spPr>
          <a:xfrm>
            <a:off x="1206443" y="1870971"/>
            <a:ext cx="6674138" cy="1146373"/>
          </a:xfrm>
          <a:custGeom>
            <a:avLst/>
            <a:gdLst>
              <a:gd name="connsiteX0" fmla="*/ 0 w 6674138"/>
              <a:gd name="connsiteY0" fmla="*/ 114637 h 1146373"/>
              <a:gd name="connsiteX1" fmla="*/ 114637 w 6674138"/>
              <a:gd name="connsiteY1" fmla="*/ 0 h 1146373"/>
              <a:gd name="connsiteX2" fmla="*/ 6559501 w 6674138"/>
              <a:gd name="connsiteY2" fmla="*/ 0 h 1146373"/>
              <a:gd name="connsiteX3" fmla="*/ 6674138 w 6674138"/>
              <a:gd name="connsiteY3" fmla="*/ 114637 h 1146373"/>
              <a:gd name="connsiteX4" fmla="*/ 6674138 w 6674138"/>
              <a:gd name="connsiteY4" fmla="*/ 1031736 h 1146373"/>
              <a:gd name="connsiteX5" fmla="*/ 6559501 w 6674138"/>
              <a:gd name="connsiteY5" fmla="*/ 1146373 h 1146373"/>
              <a:gd name="connsiteX6" fmla="*/ 114637 w 6674138"/>
              <a:gd name="connsiteY6" fmla="*/ 1146373 h 1146373"/>
              <a:gd name="connsiteX7" fmla="*/ 0 w 6674138"/>
              <a:gd name="connsiteY7" fmla="*/ 1031736 h 1146373"/>
              <a:gd name="connsiteX8" fmla="*/ 0 w 6674138"/>
              <a:gd name="connsiteY8" fmla="*/ 114637 h 114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4138" h="1146373">
                <a:moveTo>
                  <a:pt x="0" y="114637"/>
                </a:moveTo>
                <a:cubicBezTo>
                  <a:pt x="0" y="51325"/>
                  <a:pt x="51325" y="0"/>
                  <a:pt x="114637" y="0"/>
                </a:cubicBezTo>
                <a:lnTo>
                  <a:pt x="6559501" y="0"/>
                </a:lnTo>
                <a:cubicBezTo>
                  <a:pt x="6622813" y="0"/>
                  <a:pt x="6674138" y="51325"/>
                  <a:pt x="6674138" y="114637"/>
                </a:cubicBezTo>
                <a:lnTo>
                  <a:pt x="6674138" y="1031736"/>
                </a:lnTo>
                <a:cubicBezTo>
                  <a:pt x="6674138" y="1095048"/>
                  <a:pt x="6622813" y="1146373"/>
                  <a:pt x="6559501" y="1146373"/>
                </a:cubicBezTo>
                <a:lnTo>
                  <a:pt x="114637" y="1146373"/>
                </a:lnTo>
                <a:cubicBezTo>
                  <a:pt x="51325" y="1146373"/>
                  <a:pt x="0" y="1095048"/>
                  <a:pt x="0" y="1031736"/>
                </a:cubicBezTo>
                <a:lnTo>
                  <a:pt x="0" y="114637"/>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4856" tIns="94536" rIns="114856" bIns="94536" numCol="1" spcCol="1270" anchor="ctr" anchorCtr="0">
            <a:noAutofit/>
          </a:bodyPr>
          <a:lstStyle/>
          <a:p>
            <a:pPr lvl="0" algn="ctr" defTabSz="1422400">
              <a:lnSpc>
                <a:spcPct val="90000"/>
              </a:lnSpc>
              <a:spcBef>
                <a:spcPct val="0"/>
              </a:spcBef>
              <a:spcAft>
                <a:spcPct val="35000"/>
              </a:spcAft>
            </a:pPr>
            <a:r>
              <a:rPr lang="en-US" sz="3200" kern="1200" dirty="0" smtClean="0">
                <a:solidFill>
                  <a:schemeClr val="tx2"/>
                </a:solidFill>
                <a:latin typeface="+mj-lt"/>
              </a:rPr>
              <a:t>Collaboration/communication between Dev and QA and IT Ops</a:t>
            </a:r>
            <a:endParaRPr lang="en-US" sz="3200" kern="1200" dirty="0">
              <a:solidFill>
                <a:schemeClr val="tx2"/>
              </a:solidFill>
            </a:endParaRPr>
          </a:p>
        </p:txBody>
      </p:sp>
      <p:sp>
        <p:nvSpPr>
          <p:cNvPr id="7" name="Freeform 6"/>
          <p:cNvSpPr/>
          <p:nvPr/>
        </p:nvSpPr>
        <p:spPr>
          <a:xfrm>
            <a:off x="1206443" y="3193710"/>
            <a:ext cx="6674138" cy="1146373"/>
          </a:xfrm>
          <a:custGeom>
            <a:avLst/>
            <a:gdLst>
              <a:gd name="connsiteX0" fmla="*/ 0 w 6674138"/>
              <a:gd name="connsiteY0" fmla="*/ 114637 h 1146373"/>
              <a:gd name="connsiteX1" fmla="*/ 114637 w 6674138"/>
              <a:gd name="connsiteY1" fmla="*/ 0 h 1146373"/>
              <a:gd name="connsiteX2" fmla="*/ 6559501 w 6674138"/>
              <a:gd name="connsiteY2" fmla="*/ 0 h 1146373"/>
              <a:gd name="connsiteX3" fmla="*/ 6674138 w 6674138"/>
              <a:gd name="connsiteY3" fmla="*/ 114637 h 1146373"/>
              <a:gd name="connsiteX4" fmla="*/ 6674138 w 6674138"/>
              <a:gd name="connsiteY4" fmla="*/ 1031736 h 1146373"/>
              <a:gd name="connsiteX5" fmla="*/ 6559501 w 6674138"/>
              <a:gd name="connsiteY5" fmla="*/ 1146373 h 1146373"/>
              <a:gd name="connsiteX6" fmla="*/ 114637 w 6674138"/>
              <a:gd name="connsiteY6" fmla="*/ 1146373 h 1146373"/>
              <a:gd name="connsiteX7" fmla="*/ 0 w 6674138"/>
              <a:gd name="connsiteY7" fmla="*/ 1031736 h 1146373"/>
              <a:gd name="connsiteX8" fmla="*/ 0 w 6674138"/>
              <a:gd name="connsiteY8" fmla="*/ 114637 h 114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4138" h="1146373">
                <a:moveTo>
                  <a:pt x="0" y="114637"/>
                </a:moveTo>
                <a:cubicBezTo>
                  <a:pt x="0" y="51325"/>
                  <a:pt x="51325" y="0"/>
                  <a:pt x="114637" y="0"/>
                </a:cubicBezTo>
                <a:lnTo>
                  <a:pt x="6559501" y="0"/>
                </a:lnTo>
                <a:cubicBezTo>
                  <a:pt x="6622813" y="0"/>
                  <a:pt x="6674138" y="51325"/>
                  <a:pt x="6674138" y="114637"/>
                </a:cubicBezTo>
                <a:lnTo>
                  <a:pt x="6674138" y="1031736"/>
                </a:lnTo>
                <a:cubicBezTo>
                  <a:pt x="6674138" y="1095048"/>
                  <a:pt x="6622813" y="1146373"/>
                  <a:pt x="6559501" y="1146373"/>
                </a:cubicBezTo>
                <a:lnTo>
                  <a:pt x="114637" y="1146373"/>
                </a:lnTo>
                <a:cubicBezTo>
                  <a:pt x="51325" y="1146373"/>
                  <a:pt x="0" y="1095048"/>
                  <a:pt x="0" y="1031736"/>
                </a:cubicBezTo>
                <a:lnTo>
                  <a:pt x="0" y="114637"/>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4856" tIns="94536" rIns="114856" bIns="94536" numCol="1" spcCol="1270" anchor="ctr" anchorCtr="0">
            <a:noAutofit/>
          </a:bodyPr>
          <a:lstStyle/>
          <a:p>
            <a:pPr lvl="0" algn="ctr" defTabSz="1422400">
              <a:lnSpc>
                <a:spcPct val="90000"/>
              </a:lnSpc>
              <a:spcBef>
                <a:spcPct val="0"/>
              </a:spcBef>
              <a:spcAft>
                <a:spcPct val="35000"/>
              </a:spcAft>
            </a:pPr>
            <a:r>
              <a:rPr lang="en-US" sz="3200" kern="1200" dirty="0" smtClean="0">
                <a:solidFill>
                  <a:schemeClr val="tx2"/>
                </a:solidFill>
                <a:latin typeface="+mj-lt"/>
              </a:rPr>
              <a:t>Automating the process of software delivery and infrastructure changes</a:t>
            </a:r>
            <a:endParaRPr lang="en-US" sz="3200" kern="1200" dirty="0">
              <a:solidFill>
                <a:schemeClr val="tx2"/>
              </a:solidFill>
            </a:endParaRPr>
          </a:p>
        </p:txBody>
      </p:sp>
    </p:spTree>
    <p:extLst>
      <p:ext uri="{BB962C8B-B14F-4D97-AF65-F5344CB8AC3E}">
        <p14:creationId xmlns:p14="http://schemas.microsoft.com/office/powerpoint/2010/main" val="41167760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7"/>
                                        </p:tgtEl>
                                        <p:attrNameLst>
                                          <p:attrName>style.color</p:attrName>
                                        </p:attrNameLst>
                                      </p:cBhvr>
                                      <p:by>
                                        <p:hsl h="0" s="12549" l="25098"/>
                                      </p:by>
                                    </p:animClr>
                                    <p:animClr clrSpc="hsl" dir="cw">
                                      <p:cBhvr>
                                        <p:cTn id="7" dur="500" fill="hold"/>
                                        <p:tgtEl>
                                          <p:spTgt spid="7"/>
                                        </p:tgtEl>
                                        <p:attrNameLst>
                                          <p:attrName>fillcolor</p:attrName>
                                        </p:attrNameLst>
                                      </p:cBhvr>
                                      <p:by>
                                        <p:hsl h="0" s="12549" l="25098"/>
                                      </p:by>
                                    </p:animClr>
                                    <p:animClr clrSpc="hsl" dir="cw">
                                      <p:cBhvr>
                                        <p:cTn id="8" dur="500" fill="hold"/>
                                        <p:tgtEl>
                                          <p:spTgt spid="7"/>
                                        </p:tgtEl>
                                        <p:attrNameLst>
                                          <p:attrName>stroke.color</p:attrName>
                                        </p:attrNameLst>
                                      </p:cBhvr>
                                      <p:by>
                                        <p:hsl h="0" s="12549" l="25098"/>
                                      </p:by>
                                    </p:animClr>
                                    <p:set>
                                      <p:cBhvr>
                                        <p:cTn id="9" dur="500" fill="hold"/>
                                        <p:tgtEl>
                                          <p:spTgt spid="7"/>
                                        </p:tgtEl>
                                        <p:attrNameLst>
                                          <p:attrName>fill.type</p:attrName>
                                        </p:attrNameLst>
                                      </p:cBhvr>
                                      <p:to>
                                        <p:strVal val="solid"/>
                                      </p:to>
                                    </p:set>
                                  </p:childTnLst>
                                </p:cTn>
                              </p:par>
                            </p:childTnLst>
                          </p:cTn>
                        </p:par>
                        <p:par>
                          <p:cTn id="10" fill="hold">
                            <p:stCondLst>
                              <p:cond delay="500"/>
                            </p:stCondLst>
                            <p:childTnLst>
                              <p:par>
                                <p:cTn id="11" presetID="24" presetClass="emph" presetSubtype="0" fill="hold" grpId="1" nodeType="afterEffect">
                                  <p:stCondLst>
                                    <p:cond delay="0"/>
                                  </p:stCondLst>
                                  <p:childTnLst>
                                    <p:animClr clrSpc="hsl" dir="cw">
                                      <p:cBhvr override="childStyle">
                                        <p:cTn id="12" dur="500" fill="hold"/>
                                        <p:tgtEl>
                                          <p:spTgt spid="7"/>
                                        </p:tgtEl>
                                        <p:attrNameLst>
                                          <p:attrName>style.color</p:attrName>
                                        </p:attrNameLst>
                                      </p:cBhvr>
                                      <p:by>
                                        <p:hsl h="0" s="-12549" l="-25098"/>
                                      </p:by>
                                    </p:animClr>
                                    <p:animClr clrSpc="hsl" dir="cw">
                                      <p:cBhvr>
                                        <p:cTn id="13" dur="500" fill="hold"/>
                                        <p:tgtEl>
                                          <p:spTgt spid="7"/>
                                        </p:tgtEl>
                                        <p:attrNameLst>
                                          <p:attrName>fillcolor</p:attrName>
                                        </p:attrNameLst>
                                      </p:cBhvr>
                                      <p:by>
                                        <p:hsl h="0" s="-12549" l="-25098"/>
                                      </p:by>
                                    </p:animClr>
                                    <p:animClr clrSpc="hsl" dir="cw">
                                      <p:cBhvr>
                                        <p:cTn id="14" dur="500" fill="hold"/>
                                        <p:tgtEl>
                                          <p:spTgt spid="7"/>
                                        </p:tgtEl>
                                        <p:attrNameLst>
                                          <p:attrName>stroke.color</p:attrName>
                                        </p:attrNameLst>
                                      </p:cBhvr>
                                      <p:by>
                                        <p:hsl h="0" s="-12549" l="-25098"/>
                                      </p:by>
                                    </p:animClr>
                                    <p:set>
                                      <p:cBhvr>
                                        <p:cTn id="15" dur="500" fill="hold"/>
                                        <p:tgtEl>
                                          <p:spTgt spid="7"/>
                                        </p:tgtEl>
                                        <p:attrNameLst>
                                          <p:attrName>fill.type</p:attrName>
                                        </p:attrNameLst>
                                      </p:cBhvr>
                                      <p:to>
                                        <p:strVal val="solid"/>
                                      </p:to>
                                    </p:set>
                                  </p:childTnLst>
                                </p:cTn>
                              </p:par>
                            </p:childTnLst>
                          </p:cTn>
                        </p:par>
                        <p:par>
                          <p:cTn id="16" fill="hold">
                            <p:stCondLst>
                              <p:cond delay="1000"/>
                            </p:stCondLst>
                            <p:childTnLst>
                              <p:par>
                                <p:cTn id="17" presetID="30" presetClass="emph" presetSubtype="0" fill="hold" grpId="2" nodeType="afterEffect">
                                  <p:stCondLst>
                                    <p:cond delay="0"/>
                                  </p:stCondLst>
                                  <p:childTnLst>
                                    <p:animClr clrSpc="hsl" dir="cw">
                                      <p:cBhvr override="childStyle">
                                        <p:cTn id="18" dur="500" fill="hold"/>
                                        <p:tgtEl>
                                          <p:spTgt spid="7"/>
                                        </p:tgtEl>
                                        <p:attrNameLst>
                                          <p:attrName>style.color</p:attrName>
                                        </p:attrNameLst>
                                      </p:cBhvr>
                                      <p:by>
                                        <p:hsl h="0" s="12549" l="25098"/>
                                      </p:by>
                                    </p:animClr>
                                    <p:animClr clrSpc="hsl" dir="cw">
                                      <p:cBhvr>
                                        <p:cTn id="19" dur="500" fill="hold"/>
                                        <p:tgtEl>
                                          <p:spTgt spid="7"/>
                                        </p:tgtEl>
                                        <p:attrNameLst>
                                          <p:attrName>fillcolor</p:attrName>
                                        </p:attrNameLst>
                                      </p:cBhvr>
                                      <p:by>
                                        <p:hsl h="0" s="12549" l="25098"/>
                                      </p:by>
                                    </p:animClr>
                                    <p:animClr clrSpc="hsl" dir="cw">
                                      <p:cBhvr>
                                        <p:cTn id="20" dur="500" fill="hold"/>
                                        <p:tgtEl>
                                          <p:spTgt spid="7"/>
                                        </p:tgtEl>
                                        <p:attrNameLst>
                                          <p:attrName>stroke.color</p:attrName>
                                        </p:attrNameLst>
                                      </p:cBhvr>
                                      <p:by>
                                        <p:hsl h="0" s="12549" l="25098"/>
                                      </p:by>
                                    </p:animClr>
                                    <p:set>
                                      <p:cBhvr>
                                        <p:cTn id="21" dur="500" fill="hold"/>
                                        <p:tgtEl>
                                          <p:spTgt spid="7"/>
                                        </p:tgtEl>
                                        <p:attrNameLst>
                                          <p:attrName>fill.type</p:attrName>
                                        </p:attrNameLst>
                                      </p:cBhvr>
                                      <p:to>
                                        <p:strVal val="solid"/>
                                      </p:to>
                                    </p:set>
                                  </p:childTnLst>
                                </p:cTn>
                              </p:par>
                            </p:childTnLst>
                          </p:cTn>
                        </p:par>
                        <p:par>
                          <p:cTn id="22" fill="hold">
                            <p:stCondLst>
                              <p:cond delay="1500"/>
                            </p:stCondLst>
                            <p:childTnLst>
                              <p:par>
                                <p:cTn id="23" presetID="24" presetClass="emph" presetSubtype="0" fill="hold" grpId="3" nodeType="afterEffect">
                                  <p:stCondLst>
                                    <p:cond delay="0"/>
                                  </p:stCondLst>
                                  <p:childTnLst>
                                    <p:animClr clrSpc="hsl" dir="cw">
                                      <p:cBhvr override="childStyle">
                                        <p:cTn id="24" dur="500" fill="hold"/>
                                        <p:tgtEl>
                                          <p:spTgt spid="7"/>
                                        </p:tgtEl>
                                        <p:attrNameLst>
                                          <p:attrName>style.color</p:attrName>
                                        </p:attrNameLst>
                                      </p:cBhvr>
                                      <p:by>
                                        <p:hsl h="0" s="-12549" l="-25098"/>
                                      </p:by>
                                    </p:animClr>
                                    <p:animClr clrSpc="hsl" dir="cw">
                                      <p:cBhvr>
                                        <p:cTn id="25" dur="500" fill="hold"/>
                                        <p:tgtEl>
                                          <p:spTgt spid="7"/>
                                        </p:tgtEl>
                                        <p:attrNameLst>
                                          <p:attrName>fillcolor</p:attrName>
                                        </p:attrNameLst>
                                      </p:cBhvr>
                                      <p:by>
                                        <p:hsl h="0" s="-12549" l="-25098"/>
                                      </p:by>
                                    </p:animClr>
                                    <p:animClr clrSpc="hsl" dir="cw">
                                      <p:cBhvr>
                                        <p:cTn id="26" dur="500" fill="hold"/>
                                        <p:tgtEl>
                                          <p:spTgt spid="7"/>
                                        </p:tgtEl>
                                        <p:attrNameLst>
                                          <p:attrName>stroke.color</p:attrName>
                                        </p:attrNameLst>
                                      </p:cBhvr>
                                      <p:by>
                                        <p:hsl h="0" s="-12549" l="-25098"/>
                                      </p:by>
                                    </p:animClr>
                                    <p:set>
                                      <p:cBhvr>
                                        <p:cTn id="27" dur="500" fill="hold"/>
                                        <p:tgtEl>
                                          <p:spTgt spid="7"/>
                                        </p:tgtEl>
                                        <p:attrNameLst>
                                          <p:attrName>fill.type</p:attrName>
                                        </p:attrNameLst>
                                      </p:cBhvr>
                                      <p:to>
                                        <p:strVal val="solid"/>
                                      </p:to>
                                    </p:set>
                                  </p:childTnLst>
                                </p:cTn>
                              </p:par>
                            </p:childTnLst>
                          </p:cTn>
                        </p:par>
                        <p:par>
                          <p:cTn id="28" fill="hold">
                            <p:stCondLst>
                              <p:cond delay="2000"/>
                            </p:stCondLst>
                            <p:childTnLst>
                              <p:par>
                                <p:cTn id="29" presetID="30" presetClass="emph" presetSubtype="0" fill="hold" grpId="4" nodeType="afterEffect">
                                  <p:stCondLst>
                                    <p:cond delay="0"/>
                                  </p:stCondLst>
                                  <p:childTnLst>
                                    <p:animClr clrSpc="hsl" dir="cw">
                                      <p:cBhvr override="childStyle">
                                        <p:cTn id="30" dur="500" fill="hold"/>
                                        <p:tgtEl>
                                          <p:spTgt spid="7"/>
                                        </p:tgtEl>
                                        <p:attrNameLst>
                                          <p:attrName>style.color</p:attrName>
                                        </p:attrNameLst>
                                      </p:cBhvr>
                                      <p:by>
                                        <p:hsl h="0" s="12549" l="25098"/>
                                      </p:by>
                                    </p:animClr>
                                    <p:animClr clrSpc="hsl" dir="cw">
                                      <p:cBhvr>
                                        <p:cTn id="31" dur="500" fill="hold"/>
                                        <p:tgtEl>
                                          <p:spTgt spid="7"/>
                                        </p:tgtEl>
                                        <p:attrNameLst>
                                          <p:attrName>fillcolor</p:attrName>
                                        </p:attrNameLst>
                                      </p:cBhvr>
                                      <p:by>
                                        <p:hsl h="0" s="12549" l="25098"/>
                                      </p:by>
                                    </p:animClr>
                                    <p:animClr clrSpc="hsl" dir="cw">
                                      <p:cBhvr>
                                        <p:cTn id="32" dur="500" fill="hold"/>
                                        <p:tgtEl>
                                          <p:spTgt spid="7"/>
                                        </p:tgtEl>
                                        <p:attrNameLst>
                                          <p:attrName>stroke.color</p:attrName>
                                        </p:attrNameLst>
                                      </p:cBhvr>
                                      <p:by>
                                        <p:hsl h="0" s="12549" l="25098"/>
                                      </p:by>
                                    </p:animClr>
                                    <p:set>
                                      <p:cBhvr>
                                        <p:cTn id="33" dur="500" fill="hold"/>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a:r>
            <a:br>
              <a:rPr lang="en-US" dirty="0"/>
            </a:br>
            <a:r>
              <a:rPr lang="en-US" dirty="0"/>
              <a:t>Where to Begin</a:t>
            </a:r>
            <a:endParaRPr lang="en-US" dirty="0">
              <a:solidFill>
                <a:schemeClr val="accent3"/>
              </a:solidFill>
            </a:endParaRPr>
          </a:p>
        </p:txBody>
      </p:sp>
      <p:sp>
        <p:nvSpPr>
          <p:cNvPr id="2" name="Text Placeholder 1"/>
          <p:cNvSpPr>
            <a:spLocks noGrp="1"/>
          </p:cNvSpPr>
          <p:nvPr>
            <p:ph type="body" sz="quarter" idx="10"/>
          </p:nvPr>
        </p:nvSpPr>
        <p:spPr/>
        <p:txBody>
          <a:bodyPr/>
          <a:lstStyle/>
          <a:p>
            <a:r>
              <a:rPr lang="en-US" dirty="0"/>
              <a:t>3 Phase </a:t>
            </a:r>
            <a:r>
              <a:rPr lang="en-US" dirty="0" smtClean="0"/>
              <a:t>IT Transformation </a:t>
            </a:r>
            <a:r>
              <a:rPr lang="en-US" dirty="0"/>
              <a:t>Process</a:t>
            </a:r>
          </a:p>
        </p:txBody>
      </p:sp>
      <p:sp>
        <p:nvSpPr>
          <p:cNvPr id="15" name="Rectangle 14"/>
          <p:cNvSpPr/>
          <p:nvPr/>
        </p:nvSpPr>
        <p:spPr>
          <a:xfrm>
            <a:off x="3194128" y="1466850"/>
            <a:ext cx="2746809" cy="3676650"/>
          </a:xfrm>
          <a:prstGeom prst="rect">
            <a:avLst/>
          </a:prstGeom>
          <a:gradFill>
            <a:gsLst>
              <a:gs pos="0">
                <a:schemeClr val="bg2">
                  <a:lumMod val="75000"/>
                  <a:lumOff val="25000"/>
                </a:schemeClr>
              </a:gs>
              <a:gs pos="100000">
                <a:schemeClr val="bg2">
                  <a:lumMod val="95000"/>
                  <a:lumOff val="5000"/>
                  <a:alpha val="0"/>
                </a:schemeClr>
              </a:gs>
            </a:gsLst>
            <a:lin ang="5400000" scaled="1"/>
          </a:gra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rgbClr val="FFFFFF"/>
              </a:solidFill>
              <a:latin typeface="Arial"/>
            </a:endParaRPr>
          </a:p>
        </p:txBody>
      </p:sp>
      <p:sp>
        <p:nvSpPr>
          <p:cNvPr id="18" name="Title 1"/>
          <p:cNvSpPr txBox="1">
            <a:spLocks/>
          </p:cNvSpPr>
          <p:nvPr/>
        </p:nvSpPr>
        <p:spPr>
          <a:xfrm>
            <a:off x="3379726" y="1565371"/>
            <a:ext cx="2384662" cy="568740"/>
          </a:xfrm>
          <a:prstGeom prst="rect">
            <a:avLst/>
          </a:prstGeom>
        </p:spPr>
        <p:txBody>
          <a:bodyPr lIns="0" rIns="0" anchor="b"/>
          <a:lstStyle>
            <a:lvl1pPr algn="l" rtl="0" eaLnBrk="1" fontAlgn="base" hangingPunct="1">
              <a:lnSpc>
                <a:spcPct val="90000"/>
              </a:lnSpc>
              <a:spcBef>
                <a:spcPct val="0"/>
              </a:spcBef>
              <a:spcAft>
                <a:spcPct val="0"/>
              </a:spcAft>
              <a:defRPr sz="2800" b="0" cap="all" baseline="0">
                <a:solidFill>
                  <a:schemeClr val="accent3"/>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algn="ctr" defTabSz="685183" fontAlgn="auto">
              <a:lnSpc>
                <a:spcPct val="100000"/>
              </a:lnSpc>
              <a:spcAft>
                <a:spcPts val="1199"/>
              </a:spcAft>
            </a:pPr>
            <a:r>
              <a:rPr lang="en-US" dirty="0">
                <a:solidFill>
                  <a:srgbClr val="007DB8"/>
                </a:solidFill>
                <a:latin typeface="Arial" charset="0"/>
                <a:cs typeface="Arial" charset="0"/>
              </a:rPr>
              <a:t>Automate</a:t>
            </a:r>
          </a:p>
        </p:txBody>
      </p:sp>
      <p:sp>
        <p:nvSpPr>
          <p:cNvPr id="21" name="Rectangle 20"/>
          <p:cNvSpPr/>
          <p:nvPr/>
        </p:nvSpPr>
        <p:spPr>
          <a:xfrm>
            <a:off x="275017" y="1466850"/>
            <a:ext cx="2746809" cy="3676650"/>
          </a:xfrm>
          <a:prstGeom prst="rect">
            <a:avLst/>
          </a:prstGeom>
          <a:gradFill>
            <a:gsLst>
              <a:gs pos="0">
                <a:schemeClr val="bg2">
                  <a:lumMod val="75000"/>
                  <a:lumOff val="25000"/>
                </a:schemeClr>
              </a:gs>
              <a:gs pos="100000">
                <a:schemeClr val="bg2">
                  <a:lumMod val="95000"/>
                  <a:lumOff val="5000"/>
                  <a:alpha val="0"/>
                </a:schemeClr>
              </a:gs>
            </a:gsLst>
            <a:lin ang="5400000" scaled="1"/>
          </a:gra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rgbClr val="FFFFFF"/>
              </a:solidFill>
              <a:latin typeface="Arial"/>
            </a:endParaRPr>
          </a:p>
        </p:txBody>
      </p:sp>
      <p:sp>
        <p:nvSpPr>
          <p:cNvPr id="23" name="Title 1"/>
          <p:cNvSpPr txBox="1">
            <a:spLocks/>
          </p:cNvSpPr>
          <p:nvPr/>
        </p:nvSpPr>
        <p:spPr>
          <a:xfrm>
            <a:off x="383055" y="1565371"/>
            <a:ext cx="2529038" cy="568740"/>
          </a:xfrm>
          <a:prstGeom prst="rect">
            <a:avLst/>
          </a:prstGeom>
        </p:spPr>
        <p:txBody>
          <a:bodyPr lIns="0" rIns="0" anchor="b"/>
          <a:lstStyle>
            <a:lvl1pPr algn="l" rtl="0" eaLnBrk="1" fontAlgn="base" hangingPunct="1">
              <a:lnSpc>
                <a:spcPct val="90000"/>
              </a:lnSpc>
              <a:spcBef>
                <a:spcPct val="0"/>
              </a:spcBef>
              <a:spcAft>
                <a:spcPct val="0"/>
              </a:spcAft>
              <a:defRPr sz="2800" b="0" cap="all" baseline="0">
                <a:solidFill>
                  <a:schemeClr val="accent3"/>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algn="ctr" defTabSz="685183" fontAlgn="auto">
              <a:lnSpc>
                <a:spcPct val="100000"/>
              </a:lnSpc>
              <a:spcAft>
                <a:spcPts val="1199"/>
              </a:spcAft>
            </a:pPr>
            <a:r>
              <a:rPr lang="en-US" dirty="0">
                <a:solidFill>
                  <a:srgbClr val="007DB8"/>
                </a:solidFill>
                <a:latin typeface="Arial" charset="0"/>
                <a:cs typeface="Arial" charset="0"/>
              </a:rPr>
              <a:t>Modernize</a:t>
            </a:r>
          </a:p>
        </p:txBody>
      </p:sp>
      <p:sp>
        <p:nvSpPr>
          <p:cNvPr id="24" name="Rectangle 23"/>
          <p:cNvSpPr/>
          <p:nvPr/>
        </p:nvSpPr>
        <p:spPr>
          <a:xfrm>
            <a:off x="6113239" y="1466850"/>
            <a:ext cx="2746809" cy="3676650"/>
          </a:xfrm>
          <a:prstGeom prst="rect">
            <a:avLst/>
          </a:prstGeom>
          <a:gradFill>
            <a:gsLst>
              <a:gs pos="0">
                <a:schemeClr val="bg2">
                  <a:lumMod val="75000"/>
                  <a:lumOff val="25000"/>
                </a:schemeClr>
              </a:gs>
              <a:gs pos="100000">
                <a:schemeClr val="bg2">
                  <a:lumMod val="95000"/>
                  <a:lumOff val="5000"/>
                  <a:alpha val="0"/>
                </a:schemeClr>
              </a:gs>
            </a:gsLst>
            <a:lin ang="5400000" scaled="1"/>
          </a:gra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rgbClr val="FFFFFF"/>
              </a:solidFill>
              <a:latin typeface="Arial"/>
            </a:endParaRPr>
          </a:p>
        </p:txBody>
      </p:sp>
      <p:sp>
        <p:nvSpPr>
          <p:cNvPr id="25" name="Title 1"/>
          <p:cNvSpPr txBox="1">
            <a:spLocks/>
          </p:cNvSpPr>
          <p:nvPr/>
        </p:nvSpPr>
        <p:spPr>
          <a:xfrm>
            <a:off x="6293994" y="1565371"/>
            <a:ext cx="2384662" cy="568740"/>
          </a:xfrm>
          <a:prstGeom prst="rect">
            <a:avLst/>
          </a:prstGeom>
        </p:spPr>
        <p:txBody>
          <a:bodyPr lIns="0" rIns="0" anchor="b"/>
          <a:lstStyle>
            <a:lvl1pPr algn="l" rtl="0" eaLnBrk="1" fontAlgn="base" hangingPunct="1">
              <a:lnSpc>
                <a:spcPct val="90000"/>
              </a:lnSpc>
              <a:spcBef>
                <a:spcPct val="0"/>
              </a:spcBef>
              <a:spcAft>
                <a:spcPct val="0"/>
              </a:spcAft>
              <a:defRPr sz="2800" b="0" cap="all" baseline="0">
                <a:solidFill>
                  <a:schemeClr val="accent3"/>
                </a:solidFill>
                <a:latin typeface="Arial" panose="020B0604020202020204" pitchFamily="34" charset="0"/>
                <a:ea typeface="Museo Sans For Dell" panose="02000000000000000000" pitchFamily="2" charset="0"/>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algn="ctr" defTabSz="685183" fontAlgn="auto">
              <a:lnSpc>
                <a:spcPct val="100000"/>
              </a:lnSpc>
              <a:spcAft>
                <a:spcPts val="1199"/>
              </a:spcAft>
            </a:pPr>
            <a:r>
              <a:rPr lang="en-US" dirty="0">
                <a:solidFill>
                  <a:srgbClr val="007DB8"/>
                </a:solidFill>
                <a:latin typeface="Arial" charset="0"/>
                <a:cs typeface="Arial" charset="0"/>
              </a:rPr>
              <a:t>Transform</a:t>
            </a:r>
          </a:p>
        </p:txBody>
      </p:sp>
      <p:sp>
        <p:nvSpPr>
          <p:cNvPr id="26" name="Content Placeholder 2"/>
          <p:cNvSpPr txBox="1">
            <a:spLocks/>
          </p:cNvSpPr>
          <p:nvPr/>
        </p:nvSpPr>
        <p:spPr>
          <a:xfrm>
            <a:off x="592111" y="2268786"/>
            <a:ext cx="2076664" cy="2072691"/>
          </a:xfrm>
          <a:prstGeom prst="rect">
            <a:avLst/>
          </a:prstGeom>
        </p:spPr>
        <p:txBody>
          <a:bodyPr wrap="square" lIns="0" tIns="0" rIns="0" bIns="0">
            <a:noAutofit/>
          </a:bodyPr>
          <a:lstStyle>
            <a:lvl1pPr marL="228600" indent="-228600" algn="l" rtl="0" eaLnBrk="1" fontAlgn="base" hangingPunct="1">
              <a:lnSpc>
                <a:spcPct val="100000"/>
              </a:lnSpc>
              <a:spcBef>
                <a:spcPts val="1200"/>
              </a:spcBef>
              <a:spcAft>
                <a:spcPts val="0"/>
              </a:spcAft>
              <a:buClr>
                <a:schemeClr val="tx2"/>
              </a:buClr>
              <a:buFont typeface="Arial" panose="020B0604020202020204" pitchFamily="34" charset="0"/>
              <a:buChar char="•"/>
              <a:defRPr sz="1800">
                <a:solidFill>
                  <a:schemeClr val="tx2"/>
                </a:solidFill>
                <a:latin typeface="Arial" panose="020B0604020202020204" pitchFamily="34" charset="0"/>
                <a:ea typeface="Museo Sans For Dell" pitchFamily="2" charset="0"/>
                <a:cs typeface="Arial" panose="020B0604020202020204" pitchFamily="34" charset="0"/>
              </a:defRPr>
            </a:lvl1pPr>
            <a:lvl2pPr marL="515938" indent="-231775" algn="l" rtl="0" eaLnBrk="1" fontAlgn="base" hangingPunct="1">
              <a:lnSpc>
                <a:spcPct val="100000"/>
              </a:lnSpc>
              <a:spcBef>
                <a:spcPts val="300"/>
              </a:spcBef>
              <a:spcAft>
                <a:spcPts val="0"/>
              </a:spcAft>
              <a:buClr>
                <a:schemeClr val="tx2"/>
              </a:buClr>
              <a:buFont typeface="Museo Sans For Dell" pitchFamily="2" charset="0"/>
              <a:buChar char="–"/>
              <a:defRPr sz="1600" baseline="0">
                <a:solidFill>
                  <a:schemeClr val="tx2"/>
                </a:solidFill>
                <a:latin typeface="Arial" panose="020B0604020202020204" pitchFamily="34" charset="0"/>
                <a:ea typeface="Museo Sans For Dell" pitchFamily="2" charset="0"/>
                <a:cs typeface="Arial" panose="020B0604020202020204" pitchFamily="34" charset="0"/>
              </a:defRPr>
            </a:lvl2pPr>
            <a:lvl3pPr marL="687388" indent="-163513" algn="l" rtl="0" eaLnBrk="1" fontAlgn="base" hangingPunct="1">
              <a:lnSpc>
                <a:spcPct val="100000"/>
              </a:lnSpc>
              <a:spcBef>
                <a:spcPts val="300"/>
              </a:spcBef>
              <a:spcAft>
                <a:spcPts val="0"/>
              </a:spcAft>
              <a:buClr>
                <a:schemeClr val="tx2"/>
              </a:buClr>
              <a:buFont typeface="Museo Sans For Dell" pitchFamily="2" charset="0"/>
              <a:buChar char="›"/>
              <a:defRPr sz="1400" baseline="0">
                <a:solidFill>
                  <a:schemeClr val="tx2"/>
                </a:solidFill>
                <a:latin typeface="Arial" panose="020B0604020202020204" pitchFamily="34" charset="0"/>
                <a:ea typeface="Museo Sans For Dell" pitchFamily="2" charset="0"/>
                <a:cs typeface="Arial" panose="020B0604020202020204" pitchFamily="34"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300"/>
              </a:spcBef>
              <a:spcAft>
                <a:spcPts val="0"/>
              </a:spcAft>
              <a:buClr>
                <a:srgbClr val="AAAAAA"/>
              </a:buClr>
              <a:buFont typeface="Museo For Dell 300" pitchFamily="50" charset="0"/>
              <a:buChar char="–"/>
              <a:defRPr sz="1200">
                <a:solidFill>
                  <a:schemeClr val="tx1"/>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pPr marL="173038" indent="-173038" defTabSz="685183">
              <a:buClr>
                <a:srgbClr val="FFFFFF"/>
              </a:buClr>
            </a:pPr>
            <a:r>
              <a:rPr lang="en-US" sz="1400" dirty="0">
                <a:solidFill>
                  <a:srgbClr val="FFFFFF"/>
                </a:solidFill>
              </a:rPr>
              <a:t>Leverage Modern Infrastructure</a:t>
            </a:r>
          </a:p>
          <a:p>
            <a:pPr marL="173038" indent="-173038" defTabSz="685183">
              <a:buClr>
                <a:srgbClr val="FFFFFF"/>
              </a:buClr>
            </a:pPr>
            <a:r>
              <a:rPr lang="en-US" sz="1400" dirty="0">
                <a:solidFill>
                  <a:srgbClr val="FFFFFF"/>
                </a:solidFill>
              </a:rPr>
              <a:t>Right tool for the job</a:t>
            </a:r>
          </a:p>
          <a:p>
            <a:pPr marL="173038" indent="-173038" defTabSz="685183">
              <a:buClr>
                <a:srgbClr val="FFFFFF"/>
              </a:buClr>
            </a:pPr>
            <a:r>
              <a:rPr lang="en-US" sz="1400" dirty="0">
                <a:solidFill>
                  <a:srgbClr val="FFFFFF"/>
                </a:solidFill>
              </a:rPr>
              <a:t>Simple &amp; Powerful</a:t>
            </a:r>
          </a:p>
        </p:txBody>
      </p:sp>
      <p:sp>
        <p:nvSpPr>
          <p:cNvPr id="29" name="Content Placeholder 2"/>
          <p:cNvSpPr txBox="1">
            <a:spLocks/>
          </p:cNvSpPr>
          <p:nvPr/>
        </p:nvSpPr>
        <p:spPr>
          <a:xfrm>
            <a:off x="3533668" y="2268786"/>
            <a:ext cx="2076664" cy="2072691"/>
          </a:xfrm>
          <a:prstGeom prst="rect">
            <a:avLst/>
          </a:prstGeom>
        </p:spPr>
        <p:txBody>
          <a:bodyPr wrap="square" lIns="0" tIns="0" rIns="0" bIns="0">
            <a:noAutofit/>
          </a:bodyPr>
          <a:lstStyle>
            <a:lvl1pPr marL="228600" indent="-228600" algn="l" rtl="0" eaLnBrk="1" fontAlgn="base" hangingPunct="1">
              <a:lnSpc>
                <a:spcPct val="100000"/>
              </a:lnSpc>
              <a:spcBef>
                <a:spcPts val="1200"/>
              </a:spcBef>
              <a:spcAft>
                <a:spcPts val="0"/>
              </a:spcAft>
              <a:buClr>
                <a:schemeClr val="tx2"/>
              </a:buClr>
              <a:buFont typeface="Arial" panose="020B0604020202020204" pitchFamily="34" charset="0"/>
              <a:buChar char="•"/>
              <a:defRPr sz="1800">
                <a:solidFill>
                  <a:schemeClr val="tx2"/>
                </a:solidFill>
                <a:latin typeface="Arial" panose="020B0604020202020204" pitchFamily="34" charset="0"/>
                <a:ea typeface="Museo Sans For Dell" pitchFamily="2" charset="0"/>
                <a:cs typeface="Arial" panose="020B0604020202020204" pitchFamily="34" charset="0"/>
              </a:defRPr>
            </a:lvl1pPr>
            <a:lvl2pPr marL="515938" indent="-231775" algn="l" rtl="0" eaLnBrk="1" fontAlgn="base" hangingPunct="1">
              <a:lnSpc>
                <a:spcPct val="100000"/>
              </a:lnSpc>
              <a:spcBef>
                <a:spcPts val="300"/>
              </a:spcBef>
              <a:spcAft>
                <a:spcPts val="0"/>
              </a:spcAft>
              <a:buClr>
                <a:schemeClr val="tx2"/>
              </a:buClr>
              <a:buFont typeface="Museo Sans For Dell" pitchFamily="2" charset="0"/>
              <a:buChar char="–"/>
              <a:defRPr sz="1600" baseline="0">
                <a:solidFill>
                  <a:schemeClr val="tx2"/>
                </a:solidFill>
                <a:latin typeface="Arial" panose="020B0604020202020204" pitchFamily="34" charset="0"/>
                <a:ea typeface="Museo Sans For Dell" pitchFamily="2" charset="0"/>
                <a:cs typeface="Arial" panose="020B0604020202020204" pitchFamily="34" charset="0"/>
              </a:defRPr>
            </a:lvl2pPr>
            <a:lvl3pPr marL="687388" indent="-163513" algn="l" rtl="0" eaLnBrk="1" fontAlgn="base" hangingPunct="1">
              <a:lnSpc>
                <a:spcPct val="100000"/>
              </a:lnSpc>
              <a:spcBef>
                <a:spcPts val="300"/>
              </a:spcBef>
              <a:spcAft>
                <a:spcPts val="0"/>
              </a:spcAft>
              <a:buClr>
                <a:schemeClr val="tx2"/>
              </a:buClr>
              <a:buFont typeface="Museo Sans For Dell" pitchFamily="2" charset="0"/>
              <a:buChar char="›"/>
              <a:defRPr sz="1400" baseline="0">
                <a:solidFill>
                  <a:schemeClr val="tx2"/>
                </a:solidFill>
                <a:latin typeface="Arial" panose="020B0604020202020204" pitchFamily="34" charset="0"/>
                <a:ea typeface="Museo Sans For Dell" pitchFamily="2" charset="0"/>
                <a:cs typeface="Arial" panose="020B0604020202020204" pitchFamily="34"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300"/>
              </a:spcBef>
              <a:spcAft>
                <a:spcPts val="0"/>
              </a:spcAft>
              <a:buClr>
                <a:srgbClr val="AAAAAA"/>
              </a:buClr>
              <a:buFont typeface="Museo For Dell 300" pitchFamily="50" charset="0"/>
              <a:buChar char="–"/>
              <a:defRPr sz="1200">
                <a:solidFill>
                  <a:schemeClr val="tx1"/>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pPr marL="173038" indent="-173038" defTabSz="685183">
              <a:buClr>
                <a:srgbClr val="FFFFFF"/>
              </a:buClr>
            </a:pPr>
            <a:r>
              <a:rPr lang="en-US" sz="1400" dirty="0">
                <a:solidFill>
                  <a:srgbClr val="FFFFFF"/>
                </a:solidFill>
              </a:rPr>
              <a:t>Self-service provisioning capabilities</a:t>
            </a:r>
          </a:p>
          <a:p>
            <a:pPr marL="173038" indent="-173038" defTabSz="685183">
              <a:buClr>
                <a:srgbClr val="FFFFFF"/>
              </a:buClr>
            </a:pPr>
            <a:r>
              <a:rPr lang="en-US" sz="1400" dirty="0">
                <a:solidFill>
                  <a:srgbClr val="FFFFFF"/>
                </a:solidFill>
              </a:rPr>
              <a:t>Running IT like a service provider/public cloud</a:t>
            </a:r>
          </a:p>
        </p:txBody>
      </p:sp>
      <p:sp>
        <p:nvSpPr>
          <p:cNvPr id="30" name="Content Placeholder 2"/>
          <p:cNvSpPr txBox="1">
            <a:spLocks/>
          </p:cNvSpPr>
          <p:nvPr/>
        </p:nvSpPr>
        <p:spPr>
          <a:xfrm>
            <a:off x="6370993" y="2268786"/>
            <a:ext cx="2230663" cy="2072691"/>
          </a:xfrm>
          <a:prstGeom prst="rect">
            <a:avLst/>
          </a:prstGeom>
        </p:spPr>
        <p:txBody>
          <a:bodyPr wrap="square" lIns="0" tIns="0" rIns="0" bIns="0">
            <a:noAutofit/>
          </a:bodyPr>
          <a:lstStyle>
            <a:lvl1pPr marL="228600" indent="-228600" algn="l" rtl="0" eaLnBrk="1" fontAlgn="base" hangingPunct="1">
              <a:lnSpc>
                <a:spcPct val="100000"/>
              </a:lnSpc>
              <a:spcBef>
                <a:spcPts val="1200"/>
              </a:spcBef>
              <a:spcAft>
                <a:spcPts val="0"/>
              </a:spcAft>
              <a:buClr>
                <a:schemeClr val="tx2"/>
              </a:buClr>
              <a:buFont typeface="Arial" panose="020B0604020202020204" pitchFamily="34" charset="0"/>
              <a:buChar char="•"/>
              <a:defRPr sz="1800">
                <a:solidFill>
                  <a:schemeClr val="tx2"/>
                </a:solidFill>
                <a:latin typeface="Arial" panose="020B0604020202020204" pitchFamily="34" charset="0"/>
                <a:ea typeface="Museo Sans For Dell" pitchFamily="2" charset="0"/>
                <a:cs typeface="Arial" panose="020B0604020202020204" pitchFamily="34" charset="0"/>
              </a:defRPr>
            </a:lvl1pPr>
            <a:lvl2pPr marL="515938" indent="-231775" algn="l" rtl="0" eaLnBrk="1" fontAlgn="base" hangingPunct="1">
              <a:lnSpc>
                <a:spcPct val="100000"/>
              </a:lnSpc>
              <a:spcBef>
                <a:spcPts val="300"/>
              </a:spcBef>
              <a:spcAft>
                <a:spcPts val="0"/>
              </a:spcAft>
              <a:buClr>
                <a:schemeClr val="tx2"/>
              </a:buClr>
              <a:buFont typeface="Museo Sans For Dell" pitchFamily="2" charset="0"/>
              <a:buChar char="–"/>
              <a:defRPr sz="1600" baseline="0">
                <a:solidFill>
                  <a:schemeClr val="tx2"/>
                </a:solidFill>
                <a:latin typeface="Arial" panose="020B0604020202020204" pitchFamily="34" charset="0"/>
                <a:ea typeface="Museo Sans For Dell" pitchFamily="2" charset="0"/>
                <a:cs typeface="Arial" panose="020B0604020202020204" pitchFamily="34" charset="0"/>
              </a:defRPr>
            </a:lvl2pPr>
            <a:lvl3pPr marL="687388" indent="-163513" algn="l" rtl="0" eaLnBrk="1" fontAlgn="base" hangingPunct="1">
              <a:lnSpc>
                <a:spcPct val="100000"/>
              </a:lnSpc>
              <a:spcBef>
                <a:spcPts val="300"/>
              </a:spcBef>
              <a:spcAft>
                <a:spcPts val="0"/>
              </a:spcAft>
              <a:buClr>
                <a:schemeClr val="tx2"/>
              </a:buClr>
              <a:buFont typeface="Museo Sans For Dell" pitchFamily="2" charset="0"/>
              <a:buChar char="›"/>
              <a:defRPr sz="1400" baseline="0">
                <a:solidFill>
                  <a:schemeClr val="tx2"/>
                </a:solidFill>
                <a:latin typeface="Arial" panose="020B0604020202020204" pitchFamily="34" charset="0"/>
                <a:ea typeface="Museo Sans For Dell" pitchFamily="2" charset="0"/>
                <a:cs typeface="Arial" panose="020B0604020202020204" pitchFamily="34"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300"/>
              </a:spcBef>
              <a:spcAft>
                <a:spcPts val="0"/>
              </a:spcAft>
              <a:buClr>
                <a:srgbClr val="AAAAAA"/>
              </a:buClr>
              <a:buFont typeface="Museo For Dell 300" pitchFamily="50" charset="0"/>
              <a:buChar char="–"/>
              <a:defRPr sz="1200">
                <a:solidFill>
                  <a:schemeClr val="tx1"/>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pPr marL="173038" indent="-173038" defTabSz="685183">
              <a:buClr>
                <a:srgbClr val="FFFFFF"/>
              </a:buClr>
            </a:pPr>
            <a:r>
              <a:rPr lang="en-US" sz="1400" dirty="0">
                <a:solidFill>
                  <a:srgbClr val="FFFFFF"/>
                </a:solidFill>
              </a:rPr>
              <a:t>With Senior Exec Support </a:t>
            </a:r>
          </a:p>
          <a:p>
            <a:pPr marL="173038" indent="-173038" defTabSz="685183">
              <a:buClr>
                <a:srgbClr val="FFFFFF"/>
              </a:buClr>
            </a:pPr>
            <a:r>
              <a:rPr lang="en-US" sz="1400" dirty="0">
                <a:solidFill>
                  <a:srgbClr val="FFFFFF"/>
                </a:solidFill>
              </a:rPr>
              <a:t>Transform</a:t>
            </a:r>
          </a:p>
          <a:p>
            <a:pPr marL="460376" lvl="1" indent="-173038" defTabSz="685183">
              <a:buClr>
                <a:srgbClr val="FFFFFF"/>
              </a:buClr>
            </a:pPr>
            <a:r>
              <a:rPr lang="en-US" sz="1200" dirty="0">
                <a:solidFill>
                  <a:srgbClr val="FFFFFF"/>
                </a:solidFill>
              </a:rPr>
              <a:t>People </a:t>
            </a:r>
          </a:p>
          <a:p>
            <a:pPr marL="460376" lvl="1" indent="-173038" defTabSz="685183">
              <a:buClr>
                <a:srgbClr val="FFFFFF"/>
              </a:buClr>
            </a:pPr>
            <a:r>
              <a:rPr lang="en-US" sz="1200" dirty="0">
                <a:solidFill>
                  <a:srgbClr val="FFFFFF"/>
                </a:solidFill>
              </a:rPr>
              <a:t>Process</a:t>
            </a:r>
          </a:p>
          <a:p>
            <a:pPr marL="173038" indent="-173038" defTabSz="685183">
              <a:buClr>
                <a:srgbClr val="FFFFFF"/>
              </a:buClr>
            </a:pPr>
            <a:r>
              <a:rPr lang="en-US" sz="1400" dirty="0">
                <a:solidFill>
                  <a:srgbClr val="FFFFFF"/>
                </a:solidFill>
              </a:rPr>
              <a:t>Business &amp; IT Alignment</a:t>
            </a:r>
          </a:p>
        </p:txBody>
      </p:sp>
    </p:spTree>
    <p:extLst>
      <p:ext uri="{BB962C8B-B14F-4D97-AF65-F5344CB8AC3E}">
        <p14:creationId xmlns:p14="http://schemas.microsoft.com/office/powerpoint/2010/main" val="85600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15"/>
                                        </p:tgtEl>
                                        <p:attrNameLst>
                                          <p:attrName>style.color</p:attrName>
                                        </p:attrNameLst>
                                      </p:cBhvr>
                                      <p:by>
                                        <p:hsl h="0" s="12549" l="25098"/>
                                      </p:by>
                                    </p:animClr>
                                    <p:animClr clrSpc="hsl" dir="cw">
                                      <p:cBhvr>
                                        <p:cTn id="7" dur="500" fill="hold"/>
                                        <p:tgtEl>
                                          <p:spTgt spid="15"/>
                                        </p:tgtEl>
                                        <p:attrNameLst>
                                          <p:attrName>fillcolor</p:attrName>
                                        </p:attrNameLst>
                                      </p:cBhvr>
                                      <p:by>
                                        <p:hsl h="0" s="12549" l="25098"/>
                                      </p:by>
                                    </p:animClr>
                                    <p:animClr clrSpc="hsl" dir="cw">
                                      <p:cBhvr>
                                        <p:cTn id="8" dur="500" fill="hold"/>
                                        <p:tgtEl>
                                          <p:spTgt spid="15"/>
                                        </p:tgtEl>
                                        <p:attrNameLst>
                                          <p:attrName>stroke.color</p:attrName>
                                        </p:attrNameLst>
                                      </p:cBhvr>
                                      <p:by>
                                        <p:hsl h="0" s="12549" l="25098"/>
                                      </p:by>
                                    </p:animClr>
                                    <p:set>
                                      <p:cBhvr>
                                        <p:cTn id="9"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Automation – Why?</a:t>
            </a:r>
            <a:endParaRPr lang="en-US" dirty="0"/>
          </a:p>
        </p:txBody>
      </p:sp>
      <p:sp>
        <p:nvSpPr>
          <p:cNvPr id="5" name="Content Placeholder 4"/>
          <p:cNvSpPr>
            <a:spLocks noGrp="1"/>
          </p:cNvSpPr>
          <p:nvPr>
            <p:ph sz="half" idx="1"/>
          </p:nvPr>
        </p:nvSpPr>
        <p:spPr/>
        <p:txBody>
          <a:bodyPr>
            <a:normAutofit/>
          </a:bodyPr>
          <a:lstStyle/>
          <a:p>
            <a:r>
              <a:rPr lang="en-US" sz="1800" dirty="0" smtClean="0"/>
              <a:t>Critical </a:t>
            </a:r>
            <a:r>
              <a:rPr lang="en-US" sz="1800" dirty="0"/>
              <a:t>for Web 2.0 application </a:t>
            </a:r>
            <a:r>
              <a:rPr lang="en-US" sz="1800" dirty="0" smtClean="0"/>
              <a:t>that</a:t>
            </a:r>
          </a:p>
          <a:p>
            <a:pPr lvl="1"/>
            <a:r>
              <a:rPr lang="en-US" sz="1600" dirty="0"/>
              <a:t>R</a:t>
            </a:r>
            <a:r>
              <a:rPr lang="en-US" sz="1600" dirty="0" smtClean="0"/>
              <a:t>un </a:t>
            </a:r>
            <a:r>
              <a:rPr lang="en-US" sz="1600" dirty="0"/>
              <a:t>on thousands on </a:t>
            </a:r>
            <a:r>
              <a:rPr lang="en-US" sz="1600" dirty="0" smtClean="0"/>
              <a:t>instances</a:t>
            </a:r>
          </a:p>
          <a:p>
            <a:pPr lvl="1"/>
            <a:r>
              <a:rPr lang="en-US" sz="1600" dirty="0" smtClean="0"/>
              <a:t>Do continuous delivery</a:t>
            </a:r>
          </a:p>
          <a:p>
            <a:r>
              <a:rPr lang="en-US" sz="1800" dirty="0"/>
              <a:t>With the adoption of cloud there is an increased push for automation to realize the value of a cloud </a:t>
            </a:r>
            <a:r>
              <a:rPr lang="en-US" sz="1800" dirty="0" smtClean="0"/>
              <a:t>architecture, not just for Web 2.0</a:t>
            </a:r>
          </a:p>
          <a:p>
            <a:r>
              <a:rPr lang="en-US" sz="1800" dirty="0" smtClean="0"/>
              <a:t>Infrastructure automation provides</a:t>
            </a:r>
          </a:p>
          <a:p>
            <a:pPr lvl="1"/>
            <a:r>
              <a:rPr lang="en-US" sz="1600" dirty="0"/>
              <a:t>It minimizes errors</a:t>
            </a:r>
          </a:p>
          <a:p>
            <a:pPr lvl="1"/>
            <a:r>
              <a:rPr lang="en-US" sz="1600" dirty="0" smtClean="0"/>
              <a:t>It ensures consistency</a:t>
            </a:r>
          </a:p>
          <a:p>
            <a:pPr lvl="1"/>
            <a:r>
              <a:rPr lang="en-US" sz="1600" dirty="0" smtClean="0"/>
              <a:t>It improves agility</a:t>
            </a:r>
            <a:endParaRPr lang="en-US" sz="1600" dirty="0"/>
          </a:p>
          <a:p>
            <a:endParaRPr lang="en-US" sz="1800" dirty="0" smtClean="0"/>
          </a:p>
        </p:txBody>
      </p:sp>
    </p:spTree>
    <p:extLst>
      <p:ext uri="{BB962C8B-B14F-4D97-AF65-F5344CB8AC3E}">
        <p14:creationId xmlns:p14="http://schemas.microsoft.com/office/powerpoint/2010/main" val="2913393698"/>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Automation – What?</a:t>
            </a:r>
            <a:endParaRPr lang="en-US" dirty="0"/>
          </a:p>
        </p:txBody>
      </p:sp>
      <p:sp>
        <p:nvSpPr>
          <p:cNvPr id="5" name="Content Placeholder 4"/>
          <p:cNvSpPr>
            <a:spLocks noGrp="1"/>
          </p:cNvSpPr>
          <p:nvPr>
            <p:ph sz="half" idx="1"/>
          </p:nvPr>
        </p:nvSpPr>
        <p:spPr>
          <a:xfrm>
            <a:off x="274319" y="1280160"/>
            <a:ext cx="8181618" cy="3200400"/>
          </a:xfrm>
        </p:spPr>
        <p:txBody>
          <a:bodyPr>
            <a:normAutofit/>
          </a:bodyPr>
          <a:lstStyle/>
          <a:p>
            <a:pPr marL="0" indent="0">
              <a:buNone/>
            </a:pPr>
            <a:r>
              <a:rPr lang="en-US" sz="1800" dirty="0" smtClean="0"/>
              <a:t>“</a:t>
            </a:r>
            <a:r>
              <a:rPr lang="en-US" sz="1800" i="1" dirty="0" smtClean="0">
                <a:solidFill>
                  <a:schemeClr val="accent4">
                    <a:lumMod val="50000"/>
                  </a:schemeClr>
                </a:solidFill>
              </a:rPr>
              <a:t>It is </a:t>
            </a:r>
            <a:r>
              <a:rPr lang="en-US" sz="1800" i="1" dirty="0">
                <a:solidFill>
                  <a:schemeClr val="accent4">
                    <a:lumMod val="50000"/>
                  </a:schemeClr>
                </a:solidFill>
              </a:rPr>
              <a:t>the process of scripting </a:t>
            </a:r>
            <a:r>
              <a:rPr lang="en-US" sz="1800" i="1" dirty="0" smtClean="0">
                <a:solidFill>
                  <a:schemeClr val="accent4">
                    <a:lumMod val="50000"/>
                  </a:schemeClr>
                </a:solidFill>
              </a:rPr>
              <a:t>environments:</a:t>
            </a:r>
          </a:p>
          <a:p>
            <a:pPr lvl="1"/>
            <a:r>
              <a:rPr lang="en-US" sz="1600" i="1" dirty="0" smtClean="0">
                <a:solidFill>
                  <a:schemeClr val="accent4">
                    <a:lumMod val="50000"/>
                  </a:schemeClr>
                </a:solidFill>
              </a:rPr>
              <a:t>from </a:t>
            </a:r>
            <a:r>
              <a:rPr lang="en-US" sz="1600" i="1" dirty="0">
                <a:solidFill>
                  <a:schemeClr val="accent4">
                    <a:lumMod val="50000"/>
                  </a:schemeClr>
                </a:solidFill>
              </a:rPr>
              <a:t>installing an operating </a:t>
            </a:r>
            <a:r>
              <a:rPr lang="en-US" sz="1600" i="1" dirty="0" smtClean="0">
                <a:solidFill>
                  <a:schemeClr val="accent4">
                    <a:lumMod val="50000"/>
                  </a:schemeClr>
                </a:solidFill>
              </a:rPr>
              <a:t>system</a:t>
            </a:r>
          </a:p>
          <a:p>
            <a:pPr lvl="1"/>
            <a:r>
              <a:rPr lang="en-US" sz="1600" i="1" dirty="0" smtClean="0">
                <a:solidFill>
                  <a:schemeClr val="accent4">
                    <a:lumMod val="50000"/>
                  </a:schemeClr>
                </a:solidFill>
              </a:rPr>
              <a:t>to </a:t>
            </a:r>
            <a:r>
              <a:rPr lang="en-US" sz="1600" i="1" dirty="0">
                <a:solidFill>
                  <a:schemeClr val="accent4">
                    <a:lumMod val="50000"/>
                  </a:schemeClr>
                </a:solidFill>
              </a:rPr>
              <a:t>installing and configuring servers on </a:t>
            </a:r>
            <a:r>
              <a:rPr lang="en-US" sz="1600" i="1" dirty="0" smtClean="0">
                <a:solidFill>
                  <a:schemeClr val="accent4">
                    <a:lumMod val="50000"/>
                  </a:schemeClr>
                </a:solidFill>
              </a:rPr>
              <a:t>instances</a:t>
            </a:r>
          </a:p>
          <a:p>
            <a:pPr lvl="1"/>
            <a:r>
              <a:rPr lang="en-US" sz="1600" i="1" dirty="0" smtClean="0">
                <a:solidFill>
                  <a:schemeClr val="accent4">
                    <a:lumMod val="50000"/>
                  </a:schemeClr>
                </a:solidFill>
              </a:rPr>
              <a:t>to </a:t>
            </a:r>
            <a:r>
              <a:rPr lang="en-US" sz="1600" i="1" dirty="0">
                <a:solidFill>
                  <a:schemeClr val="accent4">
                    <a:lumMod val="50000"/>
                  </a:schemeClr>
                </a:solidFill>
              </a:rPr>
              <a:t>configuring how the instances and software communicate with one another, and much </a:t>
            </a:r>
            <a:r>
              <a:rPr lang="en-US" sz="1600" i="1" dirty="0" smtClean="0">
                <a:solidFill>
                  <a:schemeClr val="accent4">
                    <a:lumMod val="50000"/>
                  </a:schemeClr>
                </a:solidFill>
              </a:rPr>
              <a:t>more</a:t>
            </a:r>
            <a:r>
              <a:rPr lang="en-US" sz="1800" dirty="0" smtClean="0"/>
              <a:t>”</a:t>
            </a:r>
            <a:endParaRPr lang="en-US" sz="1600" dirty="0" smtClean="0"/>
          </a:p>
          <a:p>
            <a:r>
              <a:rPr lang="en-US" sz="1800" dirty="0" smtClean="0"/>
              <a:t>Most definitions forget about the “hard tin” (storage, network, server hardware)</a:t>
            </a:r>
          </a:p>
          <a:p>
            <a:r>
              <a:rPr lang="en-US" sz="1800" dirty="0" smtClean="0"/>
              <a:t>It is easier to automate/orchestrate abstracted infrastructure</a:t>
            </a:r>
          </a:p>
          <a:p>
            <a:r>
              <a:rPr lang="en-US" sz="1800" dirty="0" smtClean="0"/>
              <a:t>Don’t want to deal with different hardware from different vendors</a:t>
            </a:r>
          </a:p>
          <a:p>
            <a:r>
              <a:rPr lang="en-US" sz="1800" dirty="0">
                <a:solidFill>
                  <a:schemeClr val="bg1"/>
                </a:solidFill>
              </a:rPr>
              <a:t>Can we bring some of the same principles to automate the hard tin?</a:t>
            </a:r>
          </a:p>
          <a:p>
            <a:endParaRPr lang="en-US" sz="1800" dirty="0" smtClean="0"/>
          </a:p>
        </p:txBody>
      </p:sp>
    </p:spTree>
    <p:extLst>
      <p:ext uri="{BB962C8B-B14F-4D97-AF65-F5344CB8AC3E}">
        <p14:creationId xmlns:p14="http://schemas.microsoft.com/office/powerpoint/2010/main" val="4084893885"/>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Automation – </a:t>
            </a:r>
            <a:r>
              <a:rPr lang="en-US" dirty="0" smtClean="0"/>
              <a:t>How?</a:t>
            </a:r>
            <a:endParaRPr lang="en-US" dirty="0"/>
          </a:p>
        </p:txBody>
      </p:sp>
      <p:sp>
        <p:nvSpPr>
          <p:cNvPr id="3" name="Content Placeholder 2"/>
          <p:cNvSpPr>
            <a:spLocks noGrp="1"/>
          </p:cNvSpPr>
          <p:nvPr>
            <p:ph sz="half" idx="1"/>
          </p:nvPr>
        </p:nvSpPr>
        <p:spPr>
          <a:xfrm>
            <a:off x="274319" y="1280160"/>
            <a:ext cx="8341175" cy="3200400"/>
          </a:xfrm>
        </p:spPr>
        <p:txBody>
          <a:bodyPr>
            <a:normAutofit/>
          </a:bodyPr>
          <a:lstStyle/>
          <a:p>
            <a:r>
              <a:rPr lang="en-US" sz="1800" dirty="0" smtClean="0"/>
              <a:t>Configuration management tools, ex: Chef, Puppet, </a:t>
            </a:r>
            <a:r>
              <a:rPr lang="en-US" sz="1800" dirty="0" err="1" smtClean="0"/>
              <a:t>Ansible</a:t>
            </a:r>
            <a:r>
              <a:rPr lang="en-US" sz="1800" dirty="0" smtClean="0"/>
              <a:t>, Salt</a:t>
            </a:r>
          </a:p>
          <a:p>
            <a:pPr lvl="1"/>
            <a:r>
              <a:rPr lang="en-AU" sz="1600" dirty="0" smtClean="0"/>
              <a:t>Image management: Vagrant, Packer, </a:t>
            </a:r>
            <a:r>
              <a:rPr lang="en-AU" sz="1600" dirty="0" err="1" smtClean="0"/>
              <a:t>Terraform</a:t>
            </a:r>
            <a:endParaRPr lang="en-US" sz="1600" dirty="0" smtClean="0"/>
          </a:p>
          <a:p>
            <a:r>
              <a:rPr lang="en-US" sz="1800" dirty="0" smtClean="0">
                <a:solidFill>
                  <a:schemeClr val="tx1">
                    <a:lumMod val="40000"/>
                    <a:lumOff val="60000"/>
                  </a:schemeClr>
                </a:solidFill>
              </a:rPr>
              <a:t>Infrastructure-as-a-Service tools, ex: </a:t>
            </a:r>
            <a:r>
              <a:rPr lang="en-US" sz="1800" dirty="0" err="1" smtClean="0">
                <a:solidFill>
                  <a:schemeClr val="tx1">
                    <a:lumMod val="40000"/>
                    <a:lumOff val="60000"/>
                  </a:schemeClr>
                </a:solidFill>
              </a:rPr>
              <a:t>Vmware</a:t>
            </a:r>
            <a:r>
              <a:rPr lang="en-US" sz="1800" dirty="0" smtClean="0">
                <a:solidFill>
                  <a:schemeClr val="tx1">
                    <a:lumMod val="40000"/>
                    <a:lumOff val="60000"/>
                  </a:schemeClr>
                </a:solidFill>
              </a:rPr>
              <a:t> </a:t>
            </a:r>
            <a:r>
              <a:rPr lang="en-US" sz="1800" dirty="0" err="1" smtClean="0">
                <a:solidFill>
                  <a:schemeClr val="tx1">
                    <a:lumMod val="40000"/>
                    <a:lumOff val="60000"/>
                  </a:schemeClr>
                </a:solidFill>
              </a:rPr>
              <a:t>vRealize</a:t>
            </a:r>
            <a:r>
              <a:rPr lang="en-US" sz="1800" dirty="0" smtClean="0">
                <a:solidFill>
                  <a:schemeClr val="tx1">
                    <a:lumMod val="40000"/>
                    <a:lumOff val="60000"/>
                  </a:schemeClr>
                </a:solidFill>
              </a:rPr>
              <a:t> Suite, </a:t>
            </a:r>
            <a:r>
              <a:rPr lang="en-US" sz="1800" dirty="0" err="1" smtClean="0">
                <a:solidFill>
                  <a:schemeClr val="tx1">
                    <a:lumMod val="40000"/>
                    <a:lumOff val="60000"/>
                  </a:schemeClr>
                </a:solidFill>
              </a:rPr>
              <a:t>Openstack</a:t>
            </a:r>
            <a:endParaRPr lang="en-US" sz="1800" dirty="0" smtClean="0">
              <a:solidFill>
                <a:schemeClr val="tx1">
                  <a:lumMod val="40000"/>
                  <a:lumOff val="60000"/>
                </a:schemeClr>
              </a:solidFill>
            </a:endParaRPr>
          </a:p>
          <a:p>
            <a:r>
              <a:rPr lang="en-AU" sz="1800" dirty="0" err="1" smtClean="0"/>
              <a:t>RESTful</a:t>
            </a:r>
            <a:r>
              <a:rPr lang="en-AU" sz="1800" dirty="0" smtClean="0"/>
              <a:t> API’s</a:t>
            </a:r>
          </a:p>
          <a:p>
            <a:r>
              <a:rPr lang="en-AU" sz="1800" dirty="0" err="1" smtClean="0"/>
              <a:t>Composable</a:t>
            </a:r>
            <a:r>
              <a:rPr lang="en-AU" sz="1800" dirty="0" smtClean="0"/>
              <a:t> Infrastructure</a:t>
            </a:r>
          </a:p>
          <a:p>
            <a:r>
              <a:rPr lang="en-AU" sz="1800" dirty="0">
                <a:solidFill>
                  <a:schemeClr val="tx1">
                    <a:lumMod val="40000"/>
                    <a:lumOff val="60000"/>
                  </a:schemeClr>
                </a:solidFill>
              </a:rPr>
              <a:t>Storage as a Service - </a:t>
            </a:r>
            <a:r>
              <a:rPr lang="en-AU" sz="1800" dirty="0" err="1">
                <a:solidFill>
                  <a:schemeClr val="tx1">
                    <a:lumMod val="40000"/>
                    <a:lumOff val="60000"/>
                  </a:schemeClr>
                </a:solidFill>
              </a:rPr>
              <a:t>ViPR</a:t>
            </a:r>
            <a:endParaRPr lang="en-AU" sz="1800" dirty="0">
              <a:solidFill>
                <a:schemeClr val="tx1">
                  <a:lumMod val="40000"/>
                  <a:lumOff val="60000"/>
                </a:schemeClr>
              </a:solidFill>
            </a:endParaRPr>
          </a:p>
          <a:p>
            <a:endParaRPr lang="en-US" sz="1600" dirty="0" smtClean="0"/>
          </a:p>
          <a:p>
            <a:endParaRPr lang="en-US" sz="1800" dirty="0"/>
          </a:p>
        </p:txBody>
      </p:sp>
    </p:spTree>
    <p:extLst>
      <p:ext uri="{BB962C8B-B14F-4D97-AF65-F5344CB8AC3E}">
        <p14:creationId xmlns:p14="http://schemas.microsoft.com/office/powerpoint/2010/main" val="3513327848"/>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319" y="1748271"/>
            <a:ext cx="8290259" cy="1728260"/>
          </a:xfrm>
        </p:spPr>
        <p:txBody>
          <a:bodyPr>
            <a:normAutofit/>
          </a:bodyPr>
          <a:lstStyle/>
          <a:p>
            <a:r>
              <a:rPr lang="en-US" dirty="0" smtClean="0"/>
              <a:t>Configuration Management</a:t>
            </a:r>
            <a:endParaRPr lang="en-US" dirty="0"/>
          </a:p>
        </p:txBody>
      </p:sp>
    </p:spTree>
    <p:extLst>
      <p:ext uri="{BB962C8B-B14F-4D97-AF65-F5344CB8AC3E}">
        <p14:creationId xmlns:p14="http://schemas.microsoft.com/office/powerpoint/2010/main" val="256590302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Vagrant</a:t>
            </a:r>
            <a:endParaRPr lang="en-US" dirty="0"/>
          </a:p>
        </p:txBody>
      </p:sp>
      <p:sp>
        <p:nvSpPr>
          <p:cNvPr id="3" name="Content Placeholder 2"/>
          <p:cNvSpPr>
            <a:spLocks noGrp="1"/>
          </p:cNvSpPr>
          <p:nvPr>
            <p:ph sz="half" idx="1"/>
          </p:nvPr>
        </p:nvSpPr>
        <p:spPr/>
        <p:txBody>
          <a:bodyPr>
            <a:normAutofit fontScale="92500"/>
          </a:bodyPr>
          <a:lstStyle/>
          <a:p>
            <a:r>
              <a:rPr lang="en-US" sz="1800" dirty="0" smtClean="0"/>
              <a:t>Build and maintain virtual portable virtual environments, called “Boxes”</a:t>
            </a:r>
          </a:p>
          <a:p>
            <a:r>
              <a:rPr lang="en-AU" sz="1800" dirty="0" smtClean="0"/>
              <a:t>Allows you to reproduce development environments</a:t>
            </a:r>
          </a:p>
          <a:p>
            <a:r>
              <a:rPr lang="en-AU" sz="1800" dirty="0" smtClean="0"/>
              <a:t>It uses a declarative </a:t>
            </a:r>
            <a:r>
              <a:rPr lang="en-AU" sz="1800" dirty="0" err="1" smtClean="0"/>
              <a:t>config</a:t>
            </a:r>
            <a:r>
              <a:rPr lang="en-AU" sz="1800" dirty="0" smtClean="0"/>
              <a:t> file, “</a:t>
            </a:r>
            <a:r>
              <a:rPr lang="en-AU" sz="1800" dirty="0" err="1" smtClean="0"/>
              <a:t>Vagrantfile</a:t>
            </a:r>
            <a:r>
              <a:rPr lang="en-AU" sz="1800" dirty="0" smtClean="0"/>
              <a:t>”: </a:t>
            </a:r>
            <a:r>
              <a:rPr lang="en-AU" sz="1600" dirty="0" smtClean="0"/>
              <a:t>Image, networking, RAM, folders, …</a:t>
            </a:r>
          </a:p>
          <a:p>
            <a:r>
              <a:rPr lang="en-AU" sz="1800" dirty="0" smtClean="0"/>
              <a:t>Requires a “provider” such as </a:t>
            </a:r>
            <a:r>
              <a:rPr lang="en-AU" sz="1800" dirty="0" err="1" smtClean="0"/>
              <a:t>Vmware</a:t>
            </a:r>
            <a:r>
              <a:rPr lang="en-AU" sz="1800" dirty="0" smtClean="0"/>
              <a:t>, </a:t>
            </a:r>
            <a:r>
              <a:rPr lang="en-AU" sz="1800" dirty="0" err="1" smtClean="0"/>
              <a:t>VirtualBox</a:t>
            </a:r>
            <a:r>
              <a:rPr lang="en-AU" sz="1800" dirty="0" smtClean="0"/>
              <a:t>, Docker, AWS, …</a:t>
            </a:r>
          </a:p>
          <a:p>
            <a:pPr lvl="1"/>
            <a:r>
              <a:rPr lang="en-AU" sz="1600" dirty="0" smtClean="0"/>
              <a:t>Images are provider specific</a:t>
            </a:r>
          </a:p>
          <a:p>
            <a:r>
              <a:rPr lang="en-US" sz="1800" dirty="0" smtClean="0"/>
              <a:t>Public catalog </a:t>
            </a:r>
            <a:r>
              <a:rPr lang="en-US" sz="1800" dirty="0"/>
              <a:t>of Vagrant </a:t>
            </a:r>
            <a:r>
              <a:rPr lang="en-US" sz="1800" dirty="0" smtClean="0"/>
              <a:t>boxes, called “Atlas”: </a:t>
            </a:r>
            <a:r>
              <a:rPr lang="en-US" sz="1800" dirty="0">
                <a:hlinkClick r:id="rId2"/>
              </a:rPr>
              <a:t>http://www.vagrantbox.es</a:t>
            </a:r>
            <a:r>
              <a:rPr lang="en-US" sz="1800" dirty="0" smtClean="0">
                <a:hlinkClick r:id="rId2"/>
              </a:rPr>
              <a:t>/</a:t>
            </a:r>
            <a:endParaRPr lang="en-US" sz="1800" dirty="0" smtClean="0"/>
          </a:p>
          <a:p>
            <a:pPr lvl="1"/>
            <a:r>
              <a:rPr lang="en-AU" sz="1600" dirty="0" smtClean="0"/>
              <a:t>Boxes support versioning. Creator can push fixes easily</a:t>
            </a:r>
            <a:endParaRPr lang="en-US" sz="1600" dirty="0" smtClean="0"/>
          </a:p>
          <a:p>
            <a:r>
              <a:rPr lang="en-AU" sz="1800" dirty="0" smtClean="0"/>
              <a:t>Integrates with configuration management tools, called “</a:t>
            </a:r>
            <a:r>
              <a:rPr lang="en-AU" sz="1800" dirty="0" err="1" smtClean="0"/>
              <a:t>provisioners</a:t>
            </a:r>
            <a:r>
              <a:rPr lang="en-AU" sz="1800" dirty="0" smtClean="0"/>
              <a:t>”: Puppet, </a:t>
            </a:r>
            <a:r>
              <a:rPr lang="en-AU" sz="1800" dirty="0" err="1" smtClean="0"/>
              <a:t>Ansible</a:t>
            </a:r>
            <a:r>
              <a:rPr lang="en-AU" sz="1800" dirty="0" smtClean="0"/>
              <a:t>, …, or simply shell (Linux) and </a:t>
            </a:r>
            <a:r>
              <a:rPr lang="en-AU" sz="1800" dirty="0" err="1" smtClean="0"/>
              <a:t>Powershell</a:t>
            </a:r>
            <a:r>
              <a:rPr lang="en-AU" sz="1800" dirty="0" smtClean="0"/>
              <a:t>, batch files (Windows)</a:t>
            </a:r>
          </a:p>
          <a:p>
            <a:endParaRPr lang="en-US" sz="1800" dirty="0"/>
          </a:p>
        </p:txBody>
      </p:sp>
      <p:pic>
        <p:nvPicPr>
          <p:cNvPr id="4" name="Picture 3"/>
          <p:cNvPicPr>
            <a:picLocks noChangeAspect="1"/>
          </p:cNvPicPr>
          <p:nvPr/>
        </p:nvPicPr>
        <p:blipFill>
          <a:blip r:embed="rId3"/>
          <a:stretch>
            <a:fillRect/>
          </a:stretch>
        </p:blipFill>
        <p:spPr>
          <a:xfrm>
            <a:off x="7632072" y="0"/>
            <a:ext cx="1380842" cy="1380842"/>
          </a:xfrm>
          <a:prstGeom prst="rect">
            <a:avLst/>
          </a:prstGeom>
        </p:spPr>
      </p:pic>
    </p:spTree>
    <p:extLst>
      <p:ext uri="{BB962C8B-B14F-4D97-AF65-F5344CB8AC3E}">
        <p14:creationId xmlns:p14="http://schemas.microsoft.com/office/powerpoint/2010/main" val="977509531"/>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 Vagrant</a:t>
            </a:r>
            <a:endParaRPr lang="en-US" b="1" dirty="0">
              <a:solidFill>
                <a:schemeClr val="accent4"/>
              </a:solidFill>
            </a:endParaRPr>
          </a:p>
        </p:txBody>
      </p:sp>
      <p:sp>
        <p:nvSpPr>
          <p:cNvPr id="3" name="Content Placeholder 2"/>
          <p:cNvSpPr>
            <a:spLocks noGrp="1"/>
          </p:cNvSpPr>
          <p:nvPr>
            <p:ph sz="half" idx="1"/>
          </p:nvPr>
        </p:nvSpPr>
        <p:spPr>
          <a:xfrm>
            <a:off x="274319" y="1280160"/>
            <a:ext cx="7955279" cy="3358952"/>
          </a:xfrm>
        </p:spPr>
        <p:txBody>
          <a:bodyPr>
            <a:normAutofit/>
          </a:bodyPr>
          <a:lstStyle/>
          <a:p>
            <a:r>
              <a:rPr lang="en-US" sz="1800" dirty="0" smtClean="0"/>
              <a:t>Install Vagrant and </a:t>
            </a:r>
            <a:r>
              <a:rPr lang="en-US" sz="1800" dirty="0"/>
              <a:t>clone </a:t>
            </a:r>
            <a:r>
              <a:rPr lang="en-US" sz="1800" dirty="0" smtClean="0"/>
              <a:t>repo </a:t>
            </a:r>
            <a:r>
              <a:rPr lang="en-US" sz="1800" dirty="0" smtClean="0">
                <a:solidFill>
                  <a:schemeClr val="bg1"/>
                </a:solidFill>
                <a:hlinkClick r:id="rId3"/>
              </a:rPr>
              <a:t>https</a:t>
            </a:r>
            <a:r>
              <a:rPr lang="en-US" sz="1800" dirty="0">
                <a:solidFill>
                  <a:schemeClr val="bg1"/>
                </a:solidFill>
                <a:hlinkClick r:id="rId3"/>
              </a:rPr>
              <a:t>://</a:t>
            </a:r>
            <a:r>
              <a:rPr lang="en-US" sz="1800" dirty="0" smtClean="0">
                <a:solidFill>
                  <a:schemeClr val="bg1"/>
                </a:solidFill>
                <a:hlinkClick r:id="rId3"/>
              </a:rPr>
              <a:t>github.com/cermegno/vagrant-lesson</a:t>
            </a:r>
            <a:endParaRPr lang="en-US" sz="1800" dirty="0" smtClean="0">
              <a:solidFill>
                <a:schemeClr val="bg1"/>
              </a:solidFill>
            </a:endParaRPr>
          </a:p>
          <a:p>
            <a:r>
              <a:rPr lang="en-AU" sz="1800" dirty="0" smtClean="0"/>
              <a:t>Open a DOS prompt. Create directory and “cd” into it</a:t>
            </a:r>
          </a:p>
          <a:p>
            <a:pPr marL="228600" lvl="1" indent="-228600">
              <a:spcBef>
                <a:spcPts val="1200"/>
              </a:spcBef>
              <a:buFont typeface="Arial" pitchFamily="34" charset="0"/>
              <a:buChar char="•"/>
            </a:pPr>
            <a:r>
              <a:rPr lang="en-AU" sz="1800" dirty="0" smtClean="0"/>
              <a:t>For “Atlas” deployments (</a:t>
            </a:r>
            <a:r>
              <a:rPr lang="en-AU" sz="1800" dirty="0">
                <a:sym typeface="Wingdings" panose="05000000000000000000" pitchFamily="2" charset="2"/>
                <a:hlinkClick r:id="rId4"/>
              </a:rPr>
              <a:t>http://</a:t>
            </a:r>
            <a:r>
              <a:rPr lang="en-AU" sz="1800" dirty="0" smtClean="0">
                <a:sym typeface="Wingdings" panose="05000000000000000000" pitchFamily="2" charset="2"/>
                <a:hlinkClick r:id="rId4"/>
              </a:rPr>
              <a:t>www.vagrantbox.es</a:t>
            </a:r>
            <a:r>
              <a:rPr lang="en-AU" sz="1800" dirty="0" smtClean="0">
                <a:sym typeface="Wingdings" panose="05000000000000000000" pitchFamily="2" charset="2"/>
              </a:rPr>
              <a:t>)</a:t>
            </a:r>
            <a:r>
              <a:rPr lang="en-AU" sz="1800" dirty="0" smtClean="0"/>
              <a:t>: </a:t>
            </a:r>
          </a:p>
          <a:p>
            <a:pPr marL="341313" lvl="1" indent="0">
              <a:buNone/>
            </a:pPr>
            <a:r>
              <a:rPr lang="en-AU" sz="1600" dirty="0" smtClean="0">
                <a:solidFill>
                  <a:schemeClr val="bg1"/>
                </a:solidFill>
                <a:latin typeface="Consolas" panose="020B0609020204030204" pitchFamily="49" charset="0"/>
              </a:rPr>
              <a:t>vagrant add </a:t>
            </a:r>
            <a:r>
              <a:rPr lang="en-AU" sz="1600" dirty="0" err="1" smtClean="0">
                <a:solidFill>
                  <a:schemeClr val="bg1"/>
                </a:solidFill>
                <a:latin typeface="Consolas" panose="020B0609020204030204" pitchFamily="49" charset="0"/>
              </a:rPr>
              <a:t>box_name</a:t>
            </a:r>
            <a:r>
              <a:rPr lang="en-AU" sz="1600" dirty="0" smtClean="0">
                <a:solidFill>
                  <a:schemeClr val="bg1"/>
                </a:solidFill>
                <a:latin typeface="Consolas" panose="020B0609020204030204" pitchFamily="49" charset="0"/>
              </a:rPr>
              <a:t> http://??? </a:t>
            </a:r>
            <a:r>
              <a:rPr lang="en-AU" sz="1600" b="1" dirty="0" smtClean="0">
                <a:solidFill>
                  <a:srgbClr val="FF0000"/>
                </a:solidFill>
                <a:sym typeface="Wingdings" panose="05000000000000000000" pitchFamily="2" charset="2"/>
              </a:rPr>
              <a:t> Don’t do this! Too many downloads</a:t>
            </a:r>
            <a:endParaRPr lang="en-AU" sz="1600" b="1" dirty="0">
              <a:solidFill>
                <a:srgbClr val="FF0000"/>
              </a:solidFill>
              <a:latin typeface="Consolas" panose="020B0609020204030204" pitchFamily="49" charset="0"/>
            </a:endParaRPr>
          </a:p>
          <a:p>
            <a:pPr marL="341313" lvl="1" indent="0">
              <a:buNone/>
            </a:pPr>
            <a:r>
              <a:rPr lang="en-AU" sz="1600" dirty="0">
                <a:solidFill>
                  <a:schemeClr val="bg1"/>
                </a:solidFill>
                <a:latin typeface="Consolas" panose="020B0609020204030204" pitchFamily="49" charset="0"/>
              </a:rPr>
              <a:t>Vagrant </a:t>
            </a:r>
            <a:r>
              <a:rPr lang="en-AU" sz="1600" dirty="0" err="1">
                <a:solidFill>
                  <a:schemeClr val="bg1"/>
                </a:solidFill>
                <a:latin typeface="Consolas" panose="020B0609020204030204" pitchFamily="49" charset="0"/>
              </a:rPr>
              <a:t>init</a:t>
            </a:r>
            <a:r>
              <a:rPr lang="en-AU" sz="1600" dirty="0">
                <a:solidFill>
                  <a:schemeClr val="bg1"/>
                </a:solidFill>
                <a:latin typeface="Consolas" panose="020B0609020204030204" pitchFamily="49" charset="0"/>
              </a:rPr>
              <a:t> </a:t>
            </a:r>
            <a:r>
              <a:rPr lang="en-AU" sz="1600" dirty="0" err="1" smtClean="0">
                <a:solidFill>
                  <a:schemeClr val="bg1"/>
                </a:solidFill>
                <a:latin typeface="Consolas" panose="020B0609020204030204" pitchFamily="49" charset="0"/>
              </a:rPr>
              <a:t>box_name</a:t>
            </a:r>
            <a:r>
              <a:rPr lang="en-AU" sz="1600" dirty="0" smtClean="0">
                <a:solidFill>
                  <a:schemeClr val="bg1"/>
                </a:solidFill>
                <a:latin typeface="Consolas" panose="020B0609020204030204" pitchFamily="49" charset="0"/>
              </a:rPr>
              <a:t>    	  </a:t>
            </a:r>
            <a:r>
              <a:rPr lang="en-AU" sz="1600" dirty="0" smtClean="0">
                <a:solidFill>
                  <a:schemeClr val="bg2"/>
                </a:solidFill>
                <a:latin typeface="+mj-lt"/>
                <a:sym typeface="Wingdings" panose="05000000000000000000" pitchFamily="2" charset="2"/>
              </a:rPr>
              <a:t> </a:t>
            </a:r>
            <a:r>
              <a:rPr lang="en-AU" sz="1600" dirty="0" err="1" smtClean="0">
                <a:solidFill>
                  <a:schemeClr val="bg2"/>
                </a:solidFill>
                <a:latin typeface="+mj-lt"/>
                <a:sym typeface="Wingdings" panose="05000000000000000000" pitchFamily="2" charset="2"/>
              </a:rPr>
              <a:t>Vagrantfile</a:t>
            </a:r>
            <a:r>
              <a:rPr lang="en-AU" sz="1600" dirty="0" smtClean="0">
                <a:solidFill>
                  <a:schemeClr val="bg2"/>
                </a:solidFill>
                <a:latin typeface="+mj-lt"/>
                <a:sym typeface="Wingdings" panose="05000000000000000000" pitchFamily="2" charset="2"/>
              </a:rPr>
              <a:t> created</a:t>
            </a:r>
            <a:endParaRPr lang="en-AU" sz="1600" dirty="0">
              <a:solidFill>
                <a:schemeClr val="bg2"/>
              </a:solidFill>
              <a:latin typeface="+mj-lt"/>
            </a:endParaRPr>
          </a:p>
          <a:p>
            <a:r>
              <a:rPr lang="en-US" sz="1800" dirty="0" smtClean="0"/>
              <a:t>Or if you have a </a:t>
            </a:r>
            <a:r>
              <a:rPr lang="en-US" sz="1800" dirty="0" err="1" smtClean="0"/>
              <a:t>Vagrantfile</a:t>
            </a:r>
            <a:r>
              <a:rPr lang="en-US" sz="1800" dirty="0" smtClean="0"/>
              <a:t>, just place it in the directory (ex: </a:t>
            </a:r>
            <a:r>
              <a:rPr lang="en-US" sz="1800" dirty="0" smtClean="0">
                <a:solidFill>
                  <a:srgbClr val="FF0000"/>
                </a:solidFill>
              </a:rPr>
              <a:t>Vagrantfile-1</a:t>
            </a:r>
            <a:r>
              <a:rPr lang="en-US" sz="1800" dirty="0" smtClean="0"/>
              <a:t>)</a:t>
            </a:r>
          </a:p>
          <a:p>
            <a:r>
              <a:rPr lang="en-US" sz="1800" dirty="0" smtClean="0"/>
              <a:t>If using a local image edit Vagrant file (ex: the </a:t>
            </a:r>
            <a:r>
              <a:rPr lang="en-US" sz="1800" dirty="0" err="1" smtClean="0"/>
              <a:t>centOS</a:t>
            </a:r>
            <a:r>
              <a:rPr lang="en-US" sz="1800" dirty="0" smtClean="0"/>
              <a:t> 6.5 box you got)</a:t>
            </a:r>
          </a:p>
          <a:p>
            <a:pPr marL="341313" lvl="1" indent="0">
              <a:buNone/>
            </a:pPr>
            <a:r>
              <a:rPr lang="en-US" sz="1600" dirty="0" err="1" smtClean="0">
                <a:solidFill>
                  <a:schemeClr val="accent1"/>
                </a:solidFill>
                <a:latin typeface="Consolas" panose="020B0609020204030204" pitchFamily="49" charset="0"/>
              </a:rPr>
              <a:t>config.vm.box_url</a:t>
            </a:r>
            <a:r>
              <a:rPr lang="en-US" sz="1600" dirty="0" smtClean="0">
                <a:solidFill>
                  <a:schemeClr val="accent1"/>
                </a:solidFill>
                <a:latin typeface="Consolas" panose="020B0609020204030204" pitchFamily="49" charset="0"/>
              </a:rPr>
              <a:t> </a:t>
            </a:r>
            <a:r>
              <a:rPr lang="en-US" sz="1600" dirty="0">
                <a:solidFill>
                  <a:schemeClr val="accent1"/>
                </a:solidFill>
                <a:latin typeface="Consolas" panose="020B0609020204030204" pitchFamily="49" charset="0"/>
              </a:rPr>
              <a:t>= "file://centos65-x86_64-20140116.box</a:t>
            </a:r>
            <a:r>
              <a:rPr lang="en-US" sz="1600" dirty="0" smtClean="0">
                <a:solidFill>
                  <a:schemeClr val="accent1"/>
                </a:solidFill>
                <a:latin typeface="Consolas" panose="020B0609020204030204" pitchFamily="49" charset="0"/>
              </a:rPr>
              <a:t>“</a:t>
            </a:r>
          </a:p>
          <a:p>
            <a:r>
              <a:rPr lang="en-US" sz="1800" dirty="0" smtClean="0"/>
              <a:t>Deploy the box		</a:t>
            </a:r>
            <a:r>
              <a:rPr lang="en-US" sz="1800" dirty="0" smtClean="0">
                <a:solidFill>
                  <a:schemeClr val="accent1"/>
                </a:solidFill>
                <a:latin typeface="Consolas" panose="020B0609020204030204" pitchFamily="49" charset="0"/>
              </a:rPr>
              <a:t>vagrant up</a:t>
            </a:r>
            <a:endParaRPr lang="en-US" sz="1800" dirty="0" smtClean="0"/>
          </a:p>
          <a:p>
            <a:endParaRPr lang="en-US" sz="1800" dirty="0"/>
          </a:p>
        </p:txBody>
      </p:sp>
      <p:pic>
        <p:nvPicPr>
          <p:cNvPr id="4" name="Picture 3"/>
          <p:cNvPicPr>
            <a:picLocks noChangeAspect="1"/>
          </p:cNvPicPr>
          <p:nvPr/>
        </p:nvPicPr>
        <p:blipFill>
          <a:blip r:embed="rId5"/>
          <a:stretch>
            <a:fillRect/>
          </a:stretch>
        </p:blipFill>
        <p:spPr>
          <a:xfrm>
            <a:off x="7763158" y="0"/>
            <a:ext cx="1380842" cy="1380842"/>
          </a:xfrm>
          <a:prstGeom prst="rect">
            <a:avLst/>
          </a:prstGeom>
        </p:spPr>
      </p:pic>
    </p:spTree>
    <p:extLst>
      <p:ext uri="{BB962C8B-B14F-4D97-AF65-F5344CB8AC3E}">
        <p14:creationId xmlns:p14="http://schemas.microsoft.com/office/powerpoint/2010/main" val="644482026"/>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 Vagrant</a:t>
            </a:r>
            <a:endParaRPr lang="en-US" b="1" dirty="0">
              <a:solidFill>
                <a:schemeClr val="accent4"/>
              </a:solidFill>
            </a:endParaRPr>
          </a:p>
        </p:txBody>
      </p:sp>
      <p:sp>
        <p:nvSpPr>
          <p:cNvPr id="3" name="Content Placeholder 2"/>
          <p:cNvSpPr>
            <a:spLocks noGrp="1"/>
          </p:cNvSpPr>
          <p:nvPr>
            <p:ph sz="half" idx="1"/>
          </p:nvPr>
        </p:nvSpPr>
        <p:spPr>
          <a:xfrm>
            <a:off x="274319" y="1280159"/>
            <a:ext cx="7955279" cy="3451232"/>
          </a:xfrm>
        </p:spPr>
        <p:txBody>
          <a:bodyPr>
            <a:normAutofit/>
          </a:bodyPr>
          <a:lstStyle/>
          <a:p>
            <a:pPr marL="228600" lvl="1" indent="-228600">
              <a:spcBef>
                <a:spcPts val="1200"/>
              </a:spcBef>
              <a:buFont typeface="Arial" pitchFamily="34" charset="0"/>
              <a:buChar char="•"/>
            </a:pPr>
            <a:r>
              <a:rPr lang="en-US" sz="1800" dirty="0"/>
              <a:t>Login: vagrant/vagrant, root/vagrant, no </a:t>
            </a:r>
            <a:r>
              <a:rPr lang="en-US" sz="1800" dirty="0" err="1"/>
              <a:t>sudo</a:t>
            </a:r>
            <a:r>
              <a:rPr lang="en-US" sz="1800" dirty="0"/>
              <a:t> </a:t>
            </a:r>
            <a:r>
              <a:rPr lang="en-US" sz="1800" dirty="0" smtClean="0"/>
              <a:t>password</a:t>
            </a:r>
          </a:p>
          <a:p>
            <a:r>
              <a:rPr lang="en-US" sz="1800" dirty="0" smtClean="0"/>
              <a:t>Vagrant folder shared with host machine (current </a:t>
            </a:r>
            <a:r>
              <a:rPr lang="en-US" sz="1800" dirty="0" err="1" smtClean="0"/>
              <a:t>dir</a:t>
            </a:r>
            <a:r>
              <a:rPr lang="en-US" sz="1800" dirty="0" smtClean="0"/>
              <a:t> -&gt; /vagrant)</a:t>
            </a:r>
          </a:p>
          <a:p>
            <a:r>
              <a:rPr lang="en-US" sz="1800" dirty="0" smtClean="0"/>
              <a:t>Portability/duplicability of the box: ensure the “.vagrant” folder moves along</a:t>
            </a:r>
          </a:p>
          <a:p>
            <a:r>
              <a:rPr lang="en-US" sz="1800" dirty="0" smtClean="0"/>
              <a:t>Box format gets </a:t>
            </a:r>
            <a:r>
              <a:rPr lang="en-US" sz="1800" dirty="0"/>
              <a:t>unpacked in 'c:\users\{user}\.</a:t>
            </a:r>
            <a:r>
              <a:rPr lang="en-US" sz="1800" dirty="0" err="1"/>
              <a:t>vagrant.d</a:t>
            </a:r>
            <a:r>
              <a:rPr lang="en-US" sz="1800" dirty="0"/>
              <a:t>\boxes' </a:t>
            </a:r>
            <a:r>
              <a:rPr lang="en-US" sz="1800" dirty="0" smtClean="0"/>
              <a:t>directory</a:t>
            </a:r>
          </a:p>
          <a:p>
            <a:pPr marL="344488" lvl="1" indent="0">
              <a:buNone/>
            </a:pPr>
            <a:r>
              <a:rPr lang="en-US" sz="1800" dirty="0">
                <a:solidFill>
                  <a:schemeClr val="accent1"/>
                </a:solidFill>
                <a:latin typeface="Consolas" panose="020B0609020204030204" pitchFamily="49" charset="0"/>
              </a:rPr>
              <a:t>Vagrant box list</a:t>
            </a:r>
          </a:p>
          <a:p>
            <a:pPr marL="344488" lvl="1" indent="0">
              <a:buNone/>
            </a:pPr>
            <a:r>
              <a:rPr lang="en-US" sz="1800" dirty="0" smtClean="0">
                <a:solidFill>
                  <a:schemeClr val="accent1"/>
                </a:solidFill>
                <a:latin typeface="Consolas" panose="020B0609020204030204" pitchFamily="49" charset="0"/>
              </a:rPr>
              <a:t>Vagrant reload</a:t>
            </a:r>
          </a:p>
          <a:p>
            <a:pPr marL="344488" lvl="1" indent="0">
              <a:buNone/>
            </a:pPr>
            <a:r>
              <a:rPr lang="en-US" sz="1800" dirty="0" smtClean="0">
                <a:solidFill>
                  <a:schemeClr val="accent1"/>
                </a:solidFill>
                <a:latin typeface="Consolas" panose="020B0609020204030204" pitchFamily="49" charset="0"/>
              </a:rPr>
              <a:t>Vagrant destroy</a:t>
            </a:r>
          </a:p>
          <a:p>
            <a:pPr marL="344488" lvl="1" indent="0">
              <a:buNone/>
            </a:pPr>
            <a:r>
              <a:rPr lang="en-US" sz="1800" dirty="0" smtClean="0">
                <a:solidFill>
                  <a:schemeClr val="accent1"/>
                </a:solidFill>
                <a:latin typeface="Consolas" panose="020B0609020204030204" pitchFamily="49" charset="0"/>
              </a:rPr>
              <a:t>Vagrant </a:t>
            </a:r>
            <a:r>
              <a:rPr lang="en-US" sz="1800" dirty="0">
                <a:solidFill>
                  <a:schemeClr val="accent1"/>
                </a:solidFill>
                <a:latin typeface="Consolas" panose="020B0609020204030204" pitchFamily="49" charset="0"/>
              </a:rPr>
              <a:t>box remove</a:t>
            </a:r>
            <a:endParaRPr lang="en-US" sz="1800" dirty="0" smtClean="0">
              <a:solidFill>
                <a:schemeClr val="accent1"/>
              </a:solidFill>
              <a:latin typeface="Consolas" panose="020B0609020204030204" pitchFamily="49" charset="0"/>
            </a:endParaRPr>
          </a:p>
          <a:p>
            <a:r>
              <a:rPr lang="en-US" sz="1800" dirty="0"/>
              <a:t>C:\Program Files\Oracle\</a:t>
            </a:r>
            <a:r>
              <a:rPr lang="en-US" sz="1800" dirty="0" err="1"/>
              <a:t>VirtualBox</a:t>
            </a:r>
            <a:r>
              <a:rPr lang="en-US" sz="1800" dirty="0"/>
              <a:t>\</a:t>
            </a:r>
            <a:r>
              <a:rPr lang="en-US" sz="1800" dirty="0" err="1"/>
              <a:t>vboxmanage</a:t>
            </a:r>
            <a:r>
              <a:rPr lang="en-US" sz="1800" dirty="0"/>
              <a:t> list </a:t>
            </a:r>
            <a:r>
              <a:rPr lang="en-US" sz="1800" dirty="0" err="1"/>
              <a:t>vms</a:t>
            </a:r>
            <a:endParaRPr lang="en-US" sz="1800" dirty="0" smtClean="0"/>
          </a:p>
          <a:p>
            <a:endParaRPr lang="en-US" sz="1800" dirty="0"/>
          </a:p>
        </p:txBody>
      </p:sp>
      <p:pic>
        <p:nvPicPr>
          <p:cNvPr id="4" name="Picture 3"/>
          <p:cNvPicPr>
            <a:picLocks noChangeAspect="1"/>
          </p:cNvPicPr>
          <p:nvPr/>
        </p:nvPicPr>
        <p:blipFill>
          <a:blip r:embed="rId3"/>
          <a:stretch>
            <a:fillRect/>
          </a:stretch>
        </p:blipFill>
        <p:spPr>
          <a:xfrm>
            <a:off x="7632072" y="0"/>
            <a:ext cx="1380842" cy="1380842"/>
          </a:xfrm>
          <a:prstGeom prst="rect">
            <a:avLst/>
          </a:prstGeom>
        </p:spPr>
      </p:pic>
    </p:spTree>
    <p:extLst>
      <p:ext uri="{BB962C8B-B14F-4D97-AF65-F5344CB8AC3E}">
        <p14:creationId xmlns:p14="http://schemas.microsoft.com/office/powerpoint/2010/main" val="131418505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Prerequisites</a:t>
            </a:r>
            <a:endParaRPr lang="en-US" sz="3200" dirty="0"/>
          </a:p>
        </p:txBody>
      </p:sp>
      <p:sp>
        <p:nvSpPr>
          <p:cNvPr id="5" name="Content Placeholder 4"/>
          <p:cNvSpPr>
            <a:spLocks noGrp="1"/>
          </p:cNvSpPr>
          <p:nvPr>
            <p:ph sz="half" idx="1"/>
          </p:nvPr>
        </p:nvSpPr>
        <p:spPr/>
        <p:txBody>
          <a:bodyPr>
            <a:normAutofit/>
          </a:bodyPr>
          <a:lstStyle/>
          <a:p>
            <a:pPr marL="0" indent="0">
              <a:buNone/>
            </a:pPr>
            <a:r>
              <a:rPr lang="en-AU" sz="2000" dirty="0" smtClean="0"/>
              <a:t>In addition to the Agile session prerequisites:</a:t>
            </a:r>
            <a:endParaRPr lang="en-US" sz="2000" dirty="0"/>
          </a:p>
          <a:p>
            <a:r>
              <a:rPr lang="en-US" sz="2000" dirty="0" smtClean="0"/>
              <a:t>Install Vagrant on Windows laptop</a:t>
            </a:r>
          </a:p>
          <a:p>
            <a:r>
              <a:rPr lang="en-AU" sz="2000" dirty="0" smtClean="0"/>
              <a:t>Download VMs: </a:t>
            </a:r>
            <a:r>
              <a:rPr lang="en-AU" sz="2000" dirty="0" err="1" smtClean="0"/>
              <a:t>XtremIO</a:t>
            </a:r>
            <a:r>
              <a:rPr lang="en-AU" sz="2000" dirty="0" smtClean="0"/>
              <a:t>, Centos65, </a:t>
            </a:r>
            <a:r>
              <a:rPr lang="en-AU" sz="2000" dirty="0" err="1" smtClean="0"/>
              <a:t>CoprHD</a:t>
            </a:r>
            <a:endParaRPr lang="en-AU" sz="2000" dirty="0"/>
          </a:p>
          <a:p>
            <a:r>
              <a:rPr lang="en-US" sz="2000" dirty="0" smtClean="0"/>
              <a:t>Install </a:t>
            </a:r>
            <a:r>
              <a:rPr lang="en-US" sz="2000" dirty="0"/>
              <a:t>Postman and JSON </a:t>
            </a:r>
            <a:r>
              <a:rPr lang="en-US" sz="2000" dirty="0" smtClean="0"/>
              <a:t>viewer</a:t>
            </a:r>
          </a:p>
          <a:p>
            <a:r>
              <a:rPr lang="en-US" sz="2000" smtClean="0"/>
              <a:t>Create an AWS </a:t>
            </a:r>
            <a:r>
              <a:rPr lang="en-US" sz="2000" dirty="0"/>
              <a:t>account</a:t>
            </a:r>
          </a:p>
          <a:p>
            <a:endParaRPr lang="en-US" sz="2000" dirty="0"/>
          </a:p>
          <a:p>
            <a:endParaRPr lang="en-AU" sz="2000" dirty="0" smtClean="0"/>
          </a:p>
          <a:p>
            <a:endParaRPr lang="en-US" sz="20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273" y="124799"/>
            <a:ext cx="2337078" cy="2310721"/>
          </a:xfrm>
          <a:prstGeom prst="rect">
            <a:avLst/>
          </a:prstGeom>
        </p:spPr>
      </p:pic>
    </p:spTree>
    <p:extLst>
      <p:ext uri="{BB962C8B-B14F-4D97-AF65-F5344CB8AC3E}">
        <p14:creationId xmlns:p14="http://schemas.microsoft.com/office/powerpoint/2010/main" val="30130014"/>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 Vagrant</a:t>
            </a:r>
            <a:endParaRPr lang="en-US" b="1" dirty="0">
              <a:solidFill>
                <a:schemeClr val="accent4"/>
              </a:solidFill>
            </a:endParaRPr>
          </a:p>
        </p:txBody>
      </p:sp>
      <p:sp>
        <p:nvSpPr>
          <p:cNvPr id="3" name="Content Placeholder 2"/>
          <p:cNvSpPr>
            <a:spLocks noGrp="1"/>
          </p:cNvSpPr>
          <p:nvPr>
            <p:ph sz="half" idx="1"/>
          </p:nvPr>
        </p:nvSpPr>
        <p:spPr>
          <a:xfrm>
            <a:off x="274319" y="1280159"/>
            <a:ext cx="7955279" cy="3451231"/>
          </a:xfrm>
        </p:spPr>
        <p:txBody>
          <a:bodyPr>
            <a:normAutofit/>
          </a:bodyPr>
          <a:lstStyle/>
          <a:p>
            <a:pPr marL="0" indent="0">
              <a:buNone/>
            </a:pPr>
            <a:r>
              <a:rPr lang="en-AU" sz="1800" dirty="0" smtClean="0"/>
              <a:t>Going beyond a default installation. Rename the examples in:</a:t>
            </a:r>
          </a:p>
          <a:p>
            <a:pPr marL="0" indent="0">
              <a:buNone/>
            </a:pPr>
            <a:r>
              <a:rPr lang="en-AU" sz="1800" dirty="0" smtClean="0"/>
              <a:t>		</a:t>
            </a:r>
            <a:r>
              <a:rPr lang="en-AU" sz="1800" dirty="0" smtClean="0">
                <a:hlinkClick r:id="rId3"/>
              </a:rPr>
              <a:t>https</a:t>
            </a:r>
            <a:r>
              <a:rPr lang="en-AU" sz="1800" dirty="0">
                <a:hlinkClick r:id="rId3"/>
              </a:rPr>
              <a:t>://</a:t>
            </a:r>
            <a:r>
              <a:rPr lang="en-AU" sz="1800" dirty="0" smtClean="0">
                <a:hlinkClick r:id="rId3"/>
              </a:rPr>
              <a:t>github.com/cermegno/vagrant-lesson</a:t>
            </a:r>
            <a:endParaRPr lang="en-AU" sz="1800" dirty="0" smtClean="0"/>
          </a:p>
          <a:p>
            <a:r>
              <a:rPr lang="en-AU" sz="1800" dirty="0" smtClean="0"/>
              <a:t>Configure port forwarding in </a:t>
            </a:r>
            <a:r>
              <a:rPr lang="en-AU" sz="1800" dirty="0" err="1" smtClean="0"/>
              <a:t>VirtualBox</a:t>
            </a:r>
            <a:r>
              <a:rPr lang="en-AU" sz="1800" dirty="0" smtClean="0"/>
              <a:t> (check VM settings in </a:t>
            </a:r>
            <a:r>
              <a:rPr lang="en-AU" sz="1800" dirty="0" err="1" smtClean="0"/>
              <a:t>VirtualBox</a:t>
            </a:r>
            <a:r>
              <a:rPr lang="en-AU" sz="1800" dirty="0" smtClean="0"/>
              <a:t>)</a:t>
            </a:r>
          </a:p>
          <a:p>
            <a:pPr lvl="1"/>
            <a:r>
              <a:rPr lang="en-AU" sz="1600" dirty="0" smtClean="0"/>
              <a:t>Configure Public and Private networks</a:t>
            </a:r>
            <a:endParaRPr lang="en-US" sz="1600" dirty="0" smtClean="0"/>
          </a:p>
          <a:p>
            <a:r>
              <a:rPr lang="en-US" sz="1800" dirty="0" smtClean="0"/>
              <a:t>Configure a folder to be synced</a:t>
            </a:r>
          </a:p>
          <a:p>
            <a:r>
              <a:rPr lang="en-US" sz="1800" dirty="0" smtClean="0"/>
              <a:t>Run a </a:t>
            </a:r>
            <a:r>
              <a:rPr lang="en-US" sz="1800" dirty="0" err="1" smtClean="0"/>
              <a:t>provisioner</a:t>
            </a:r>
            <a:endParaRPr lang="en-US" sz="1800" dirty="0" smtClean="0"/>
          </a:p>
          <a:p>
            <a:pPr lvl="1"/>
            <a:r>
              <a:rPr lang="en-US" sz="1600" dirty="0" smtClean="0"/>
              <a:t>Install software, configure users, copy files, configure services, …</a:t>
            </a:r>
          </a:p>
          <a:p>
            <a:pPr lvl="1"/>
            <a:r>
              <a:rPr lang="en-US" sz="1600" dirty="0" smtClean="0"/>
              <a:t>To rerun only the </a:t>
            </a:r>
            <a:r>
              <a:rPr lang="en-US" sz="1600" dirty="0" err="1" smtClean="0"/>
              <a:t>provisioner</a:t>
            </a:r>
            <a:r>
              <a:rPr lang="en-US" sz="1600" dirty="0" smtClean="0"/>
              <a:t> section you can run </a:t>
            </a:r>
            <a:r>
              <a:rPr lang="en-US" sz="1600" dirty="0" smtClean="0">
                <a:solidFill>
                  <a:schemeClr val="bg1"/>
                </a:solidFill>
                <a:latin typeface="Consolas" panose="020B0609020204030204" pitchFamily="49" charset="0"/>
              </a:rPr>
              <a:t>vagrant provision</a:t>
            </a:r>
          </a:p>
          <a:p>
            <a:r>
              <a:rPr lang="en-US" sz="1800" dirty="0" err="1" smtClean="0"/>
              <a:t>MultiVM</a:t>
            </a:r>
            <a:r>
              <a:rPr lang="en-US" sz="1800" dirty="0" smtClean="0"/>
              <a:t> deployment</a:t>
            </a:r>
          </a:p>
          <a:p>
            <a:pPr marL="0" indent="0">
              <a:buNone/>
            </a:pPr>
            <a:endParaRPr lang="en-US" sz="1800" dirty="0"/>
          </a:p>
        </p:txBody>
      </p:sp>
      <p:pic>
        <p:nvPicPr>
          <p:cNvPr id="4" name="Picture 3"/>
          <p:cNvPicPr>
            <a:picLocks noChangeAspect="1"/>
          </p:cNvPicPr>
          <p:nvPr/>
        </p:nvPicPr>
        <p:blipFill>
          <a:blip r:embed="rId4"/>
          <a:stretch>
            <a:fillRect/>
          </a:stretch>
        </p:blipFill>
        <p:spPr>
          <a:xfrm>
            <a:off x="7632072" y="0"/>
            <a:ext cx="1380842" cy="1380842"/>
          </a:xfrm>
          <a:prstGeom prst="rect">
            <a:avLst/>
          </a:prstGeom>
        </p:spPr>
      </p:pic>
    </p:spTree>
    <p:extLst>
      <p:ext uri="{BB962C8B-B14F-4D97-AF65-F5344CB8AC3E}">
        <p14:creationId xmlns:p14="http://schemas.microsoft.com/office/powerpoint/2010/main" val="394505814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 Vagrant</a:t>
            </a:r>
            <a:endParaRPr lang="en-US" b="1" dirty="0">
              <a:solidFill>
                <a:schemeClr val="accent4"/>
              </a:solidFill>
            </a:endParaRPr>
          </a:p>
        </p:txBody>
      </p:sp>
      <p:sp>
        <p:nvSpPr>
          <p:cNvPr id="3" name="Content Placeholder 2"/>
          <p:cNvSpPr>
            <a:spLocks noGrp="1"/>
          </p:cNvSpPr>
          <p:nvPr>
            <p:ph sz="half" idx="1"/>
          </p:nvPr>
        </p:nvSpPr>
        <p:spPr>
          <a:xfrm>
            <a:off x="274319" y="1280159"/>
            <a:ext cx="7955279" cy="3451231"/>
          </a:xfrm>
        </p:spPr>
        <p:txBody>
          <a:bodyPr>
            <a:normAutofit/>
          </a:bodyPr>
          <a:lstStyle/>
          <a:p>
            <a:pPr marL="0" indent="0">
              <a:buNone/>
            </a:pPr>
            <a:r>
              <a:rPr lang="en-AU" sz="1800" dirty="0" smtClean="0"/>
              <a:t>This is how you package a box</a:t>
            </a:r>
          </a:p>
          <a:p>
            <a:r>
              <a:rPr lang="en-US" sz="1800" dirty="0" smtClean="0"/>
              <a:t>Shutdown source “box” and create a copy of directory and “cd” into it</a:t>
            </a:r>
          </a:p>
          <a:p>
            <a:r>
              <a:rPr lang="en-US" sz="1800" dirty="0"/>
              <a:t>Add to </a:t>
            </a:r>
            <a:r>
              <a:rPr lang="en-US" sz="1800" dirty="0" err="1"/>
              <a:t>Vagrantfile</a:t>
            </a:r>
            <a:r>
              <a:rPr lang="en-US" sz="1800" dirty="0"/>
              <a:t>:  </a:t>
            </a:r>
            <a:r>
              <a:rPr lang="en-US" sz="1800" dirty="0" err="1">
                <a:solidFill>
                  <a:schemeClr val="accent1"/>
                </a:solidFill>
                <a:latin typeface="Consolas" panose="020B0609020204030204" pitchFamily="49" charset="0"/>
              </a:rPr>
              <a:t>config.ssh.insert_key</a:t>
            </a:r>
            <a:r>
              <a:rPr lang="en-US" sz="1800" dirty="0">
                <a:solidFill>
                  <a:schemeClr val="accent1"/>
                </a:solidFill>
                <a:latin typeface="Consolas" panose="020B0609020204030204" pitchFamily="49" charset="0"/>
              </a:rPr>
              <a:t> = </a:t>
            </a:r>
            <a:r>
              <a:rPr lang="en-US" sz="1800" dirty="0" smtClean="0">
                <a:solidFill>
                  <a:schemeClr val="accent1"/>
                </a:solidFill>
                <a:latin typeface="Consolas" panose="020B0609020204030204" pitchFamily="49" charset="0"/>
              </a:rPr>
              <a:t>false</a:t>
            </a:r>
          </a:p>
          <a:p>
            <a:pPr marL="0" indent="0">
              <a:buNone/>
            </a:pPr>
            <a:r>
              <a:rPr lang="en-US" sz="1800" dirty="0"/>
              <a:t> </a:t>
            </a:r>
            <a:endParaRPr lang="en-US" sz="1800" dirty="0" smtClean="0"/>
          </a:p>
          <a:p>
            <a:pPr marL="0" indent="0">
              <a:buNone/>
            </a:pPr>
            <a:r>
              <a:rPr lang="en-US" sz="1800" dirty="0" smtClean="0"/>
              <a:t>       </a:t>
            </a:r>
            <a:r>
              <a:rPr lang="en-US" sz="1800" dirty="0" smtClean="0">
                <a:solidFill>
                  <a:schemeClr val="accent1"/>
                </a:solidFill>
                <a:latin typeface="Consolas" panose="020B0609020204030204" pitchFamily="49" charset="0"/>
              </a:rPr>
              <a:t>vagrant </a:t>
            </a:r>
            <a:r>
              <a:rPr lang="en-US" sz="1800" dirty="0">
                <a:solidFill>
                  <a:schemeClr val="accent1"/>
                </a:solidFill>
                <a:latin typeface="Consolas" panose="020B0609020204030204" pitchFamily="49" charset="0"/>
              </a:rPr>
              <a:t>package --output </a:t>
            </a:r>
            <a:r>
              <a:rPr lang="en-US" sz="1800" dirty="0" err="1">
                <a:solidFill>
                  <a:schemeClr val="accent1"/>
                </a:solidFill>
                <a:latin typeface="Consolas" panose="020B0609020204030204" pitchFamily="49" charset="0"/>
              </a:rPr>
              <a:t>test.box</a:t>
            </a:r>
            <a:r>
              <a:rPr lang="en-US" sz="1800" dirty="0">
                <a:solidFill>
                  <a:schemeClr val="accent1"/>
                </a:solidFill>
                <a:latin typeface="Consolas" panose="020B0609020204030204" pitchFamily="49" charset="0"/>
              </a:rPr>
              <a:t> --include </a:t>
            </a:r>
            <a:r>
              <a:rPr lang="en-US" sz="1800" dirty="0" smtClean="0">
                <a:solidFill>
                  <a:schemeClr val="accent1"/>
                </a:solidFill>
                <a:latin typeface="Consolas" panose="020B0609020204030204" pitchFamily="49" charset="0"/>
              </a:rPr>
              <a:t>file1, file2</a:t>
            </a:r>
          </a:p>
          <a:p>
            <a:endParaRPr lang="en-US" sz="1800" dirty="0" smtClean="0"/>
          </a:p>
          <a:p>
            <a:r>
              <a:rPr lang="en-US" sz="1800" dirty="0" smtClean="0"/>
              <a:t>When deploying it, don’t forget to adjust networking again</a:t>
            </a:r>
          </a:p>
        </p:txBody>
      </p:sp>
      <p:pic>
        <p:nvPicPr>
          <p:cNvPr id="4" name="Picture 3"/>
          <p:cNvPicPr>
            <a:picLocks noChangeAspect="1"/>
          </p:cNvPicPr>
          <p:nvPr/>
        </p:nvPicPr>
        <p:blipFill>
          <a:blip r:embed="rId3"/>
          <a:stretch>
            <a:fillRect/>
          </a:stretch>
        </p:blipFill>
        <p:spPr>
          <a:xfrm>
            <a:off x="7632072" y="0"/>
            <a:ext cx="1380842" cy="1380842"/>
          </a:xfrm>
          <a:prstGeom prst="rect">
            <a:avLst/>
          </a:prstGeom>
        </p:spPr>
      </p:pic>
    </p:spTree>
    <p:extLst>
      <p:ext uri="{BB962C8B-B14F-4D97-AF65-F5344CB8AC3E}">
        <p14:creationId xmlns:p14="http://schemas.microsoft.com/office/powerpoint/2010/main" val="4150442888"/>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32072" y="0"/>
            <a:ext cx="1380842" cy="1380842"/>
          </a:xfrm>
          <a:prstGeom prst="rect">
            <a:avLst/>
          </a:prstGeom>
        </p:spPr>
      </p:pic>
      <p:sp>
        <p:nvSpPr>
          <p:cNvPr id="2" name="Title 1"/>
          <p:cNvSpPr>
            <a:spLocks noGrp="1"/>
          </p:cNvSpPr>
          <p:nvPr>
            <p:ph type="title"/>
          </p:nvPr>
        </p:nvSpPr>
        <p:spPr/>
        <p:txBody>
          <a:bodyPr/>
          <a:lstStyle/>
          <a:p>
            <a:r>
              <a:rPr lang="en-US" dirty="0" smtClean="0"/>
              <a:t>Intro to AWS EC2</a:t>
            </a:r>
            <a:endParaRPr lang="en-US" b="1" dirty="0">
              <a:solidFill>
                <a:srgbClr val="FF0000"/>
              </a:solidFill>
            </a:endParaRPr>
          </a:p>
        </p:txBody>
      </p:sp>
      <p:sp>
        <p:nvSpPr>
          <p:cNvPr id="3" name="Content Placeholder 2"/>
          <p:cNvSpPr>
            <a:spLocks noGrp="1"/>
          </p:cNvSpPr>
          <p:nvPr>
            <p:ph sz="half" idx="1"/>
          </p:nvPr>
        </p:nvSpPr>
        <p:spPr>
          <a:xfrm>
            <a:off x="274318" y="1280160"/>
            <a:ext cx="8514957" cy="3200400"/>
          </a:xfrm>
        </p:spPr>
        <p:txBody>
          <a:bodyPr>
            <a:normAutofit/>
          </a:bodyPr>
          <a:lstStyle/>
          <a:p>
            <a:r>
              <a:rPr lang="en-AU" sz="1800" dirty="0" smtClean="0"/>
              <a:t>Log on to AWS:	</a:t>
            </a:r>
            <a:r>
              <a:rPr lang="en-AU" sz="1800" dirty="0" smtClean="0">
                <a:hlinkClick r:id="rId4"/>
              </a:rPr>
              <a:t>https://console.aws.amazon.com/console/home</a:t>
            </a:r>
            <a:endParaRPr lang="en-AU" sz="1800" dirty="0" smtClean="0"/>
          </a:p>
          <a:p>
            <a:r>
              <a:rPr lang="en-AU" sz="1800" dirty="0" smtClean="0"/>
              <a:t>Select: Services -&gt; Compute -&gt; EC2</a:t>
            </a:r>
          </a:p>
          <a:p>
            <a:r>
              <a:rPr lang="en-AU" sz="1800" dirty="0" smtClean="0"/>
              <a:t>Click on Instances -&gt; Launch an Instance (Explore Marketplace/Community AMI)</a:t>
            </a:r>
          </a:p>
          <a:p>
            <a:r>
              <a:rPr lang="en-AU" sz="1800" dirty="0" smtClean="0"/>
              <a:t>Select Amazon Linux AMI -&gt; Explore options (size, storage, security …)</a:t>
            </a:r>
          </a:p>
          <a:p>
            <a:r>
              <a:rPr lang="en-AU" sz="1800" dirty="0" smtClean="0"/>
              <a:t>Review and Launch</a:t>
            </a:r>
          </a:p>
          <a:p>
            <a:r>
              <a:rPr lang="en-AU" sz="1800" dirty="0" smtClean="0"/>
              <a:t>See it in “Instances”</a:t>
            </a:r>
          </a:p>
          <a:p>
            <a:endParaRPr lang="en-US" sz="1800" dirty="0"/>
          </a:p>
        </p:txBody>
      </p:sp>
      <p:pic>
        <p:nvPicPr>
          <p:cNvPr id="7" name="Picture 6"/>
          <p:cNvPicPr>
            <a:picLocks noChangeAspect="1"/>
          </p:cNvPicPr>
          <p:nvPr/>
        </p:nvPicPr>
        <p:blipFill>
          <a:blip r:embed="rId5"/>
          <a:stretch>
            <a:fillRect/>
          </a:stretch>
        </p:blipFill>
        <p:spPr>
          <a:xfrm>
            <a:off x="3343421" y="3146972"/>
            <a:ext cx="5557673" cy="1824752"/>
          </a:xfrm>
          <a:prstGeom prst="rect">
            <a:avLst/>
          </a:prstGeom>
        </p:spPr>
      </p:pic>
    </p:spTree>
    <p:extLst>
      <p:ext uri="{BB962C8B-B14F-4D97-AF65-F5344CB8AC3E}">
        <p14:creationId xmlns:p14="http://schemas.microsoft.com/office/powerpoint/2010/main" val="581853373"/>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32072" y="0"/>
            <a:ext cx="1380842" cy="1380842"/>
          </a:xfrm>
          <a:prstGeom prst="rect">
            <a:avLst/>
          </a:prstGeom>
        </p:spPr>
      </p:pic>
      <p:sp>
        <p:nvSpPr>
          <p:cNvPr id="2" name="Title 1"/>
          <p:cNvSpPr>
            <a:spLocks noGrp="1"/>
          </p:cNvSpPr>
          <p:nvPr>
            <p:ph type="title"/>
          </p:nvPr>
        </p:nvSpPr>
        <p:spPr/>
        <p:txBody>
          <a:bodyPr/>
          <a:lstStyle/>
          <a:p>
            <a:r>
              <a:rPr lang="en-US" dirty="0" smtClean="0"/>
              <a:t>Intro to AWS EC2</a:t>
            </a:r>
            <a:endParaRPr lang="en-US" b="1" dirty="0">
              <a:solidFill>
                <a:srgbClr val="FF0000"/>
              </a:solidFill>
            </a:endParaRPr>
          </a:p>
        </p:txBody>
      </p:sp>
      <p:sp>
        <p:nvSpPr>
          <p:cNvPr id="3" name="Content Placeholder 2"/>
          <p:cNvSpPr>
            <a:spLocks noGrp="1"/>
          </p:cNvSpPr>
          <p:nvPr>
            <p:ph sz="half" idx="1"/>
          </p:nvPr>
        </p:nvSpPr>
        <p:spPr>
          <a:xfrm>
            <a:off x="274319" y="1280160"/>
            <a:ext cx="8175998" cy="3200400"/>
          </a:xfrm>
        </p:spPr>
        <p:txBody>
          <a:bodyPr>
            <a:normAutofit/>
          </a:bodyPr>
          <a:lstStyle/>
          <a:p>
            <a:r>
              <a:rPr lang="en-AU" sz="1800" dirty="0" smtClean="0"/>
              <a:t>Remote access to EC2 instances is done through certificates</a:t>
            </a:r>
          </a:p>
          <a:p>
            <a:r>
              <a:rPr lang="en-AU" sz="1800" dirty="0" smtClean="0"/>
              <a:t>Click Key Pairs -&gt; Create Key Pair</a:t>
            </a:r>
          </a:p>
          <a:p>
            <a:r>
              <a:rPr lang="en-AU" sz="1800" dirty="0" smtClean="0"/>
              <a:t>Select a name and click Create</a:t>
            </a:r>
          </a:p>
          <a:p>
            <a:r>
              <a:rPr lang="en-AU" sz="1800" dirty="0" smtClean="0"/>
              <a:t>The public key is downloaded</a:t>
            </a:r>
          </a:p>
          <a:p>
            <a:pPr marL="0" indent="0">
              <a:buNone/>
            </a:pPr>
            <a:r>
              <a:rPr lang="en-AU" sz="1800" dirty="0" err="1" smtClean="0">
                <a:solidFill>
                  <a:schemeClr val="bg1"/>
                </a:solidFill>
                <a:latin typeface="Consolas" panose="020B0609020204030204" pitchFamily="49" charset="0"/>
              </a:rPr>
              <a:t>ssh</a:t>
            </a:r>
            <a:r>
              <a:rPr lang="en-AU" sz="1800" dirty="0" smtClean="0">
                <a:solidFill>
                  <a:schemeClr val="bg1"/>
                </a:solidFill>
                <a:latin typeface="Consolas" panose="020B0609020204030204" pitchFamily="49" charset="0"/>
              </a:rPr>
              <a:t> –</a:t>
            </a:r>
            <a:r>
              <a:rPr lang="en-AU" sz="1800" dirty="0" err="1" smtClean="0">
                <a:solidFill>
                  <a:schemeClr val="bg1"/>
                </a:solidFill>
                <a:latin typeface="Consolas" panose="020B0609020204030204" pitchFamily="49" charset="0"/>
              </a:rPr>
              <a:t>i</a:t>
            </a:r>
            <a:r>
              <a:rPr lang="en-AU" sz="1800" dirty="0" smtClean="0">
                <a:solidFill>
                  <a:schemeClr val="bg1"/>
                </a:solidFill>
                <a:latin typeface="Consolas" panose="020B0609020204030204" pitchFamily="49" charset="0"/>
              </a:rPr>
              <a:t> </a:t>
            </a:r>
            <a:r>
              <a:rPr lang="en-AU" sz="1800" dirty="0" err="1" smtClean="0">
                <a:solidFill>
                  <a:schemeClr val="bg1"/>
                </a:solidFill>
                <a:latin typeface="Consolas" panose="020B0609020204030204" pitchFamily="49" charset="0"/>
              </a:rPr>
              <a:t>cert.pem</a:t>
            </a:r>
            <a:r>
              <a:rPr lang="en-AU" sz="1800" dirty="0" smtClean="0">
                <a:solidFill>
                  <a:schemeClr val="bg1"/>
                </a:solidFill>
                <a:latin typeface="Consolas" panose="020B0609020204030204" pitchFamily="49" charset="0"/>
              </a:rPr>
              <a:t> </a:t>
            </a:r>
            <a:r>
              <a:rPr lang="en-AU" sz="1800" dirty="0" smtClean="0">
                <a:solidFill>
                  <a:schemeClr val="bg1"/>
                </a:solidFill>
                <a:latin typeface="Consolas" panose="020B0609020204030204" pitchFamily="49" charset="0"/>
                <a:hlinkClick r:id="rId4"/>
              </a:rPr>
              <a:t>user@dns.name</a:t>
            </a:r>
            <a:endParaRPr lang="en-AU" sz="1800" dirty="0" smtClean="0">
              <a:solidFill>
                <a:schemeClr val="bg1"/>
              </a:solidFill>
              <a:latin typeface="Consolas" panose="020B0609020204030204" pitchFamily="49" charset="0"/>
            </a:endParaRPr>
          </a:p>
          <a:p>
            <a:r>
              <a:rPr lang="en-AU" sz="1800" dirty="0" smtClean="0"/>
              <a:t>Putty requires converting the key</a:t>
            </a:r>
          </a:p>
          <a:p>
            <a:r>
              <a:rPr lang="en-AU" sz="1800" dirty="0" smtClean="0"/>
              <a:t>Security group must allow SSH</a:t>
            </a:r>
            <a:endParaRPr lang="en-AU" sz="1800" dirty="0"/>
          </a:p>
          <a:p>
            <a:endParaRPr lang="en-US" sz="1800" dirty="0"/>
          </a:p>
        </p:txBody>
      </p:sp>
      <p:pic>
        <p:nvPicPr>
          <p:cNvPr id="6" name="Picture 5"/>
          <p:cNvPicPr>
            <a:picLocks noChangeAspect="1"/>
          </p:cNvPicPr>
          <p:nvPr/>
        </p:nvPicPr>
        <p:blipFill>
          <a:blip r:embed="rId5"/>
          <a:stretch>
            <a:fillRect/>
          </a:stretch>
        </p:blipFill>
        <p:spPr>
          <a:xfrm>
            <a:off x="4224318" y="2322174"/>
            <a:ext cx="4788595" cy="2533193"/>
          </a:xfrm>
          <a:prstGeom prst="rect">
            <a:avLst/>
          </a:prstGeom>
        </p:spPr>
      </p:pic>
      <p:pic>
        <p:nvPicPr>
          <p:cNvPr id="5" name="Picture 4"/>
          <p:cNvPicPr>
            <a:picLocks noChangeAspect="1"/>
          </p:cNvPicPr>
          <p:nvPr/>
        </p:nvPicPr>
        <p:blipFill>
          <a:blip r:embed="rId6"/>
          <a:stretch>
            <a:fillRect/>
          </a:stretch>
        </p:blipFill>
        <p:spPr>
          <a:xfrm>
            <a:off x="4251959" y="3467375"/>
            <a:ext cx="4788595" cy="1575993"/>
          </a:xfrm>
          <a:prstGeom prst="rect">
            <a:avLst/>
          </a:prstGeom>
          <a:ln>
            <a:solidFill>
              <a:schemeClr val="tx1"/>
            </a:solidFill>
          </a:ln>
        </p:spPr>
      </p:pic>
      <p:pic>
        <p:nvPicPr>
          <p:cNvPr id="7" name="Picture 6"/>
          <p:cNvPicPr>
            <a:picLocks noChangeAspect="1"/>
          </p:cNvPicPr>
          <p:nvPr/>
        </p:nvPicPr>
        <p:blipFill>
          <a:blip r:embed="rId7"/>
          <a:stretch>
            <a:fillRect/>
          </a:stretch>
        </p:blipFill>
        <p:spPr>
          <a:xfrm>
            <a:off x="4534053" y="1568843"/>
            <a:ext cx="4169124" cy="3286524"/>
          </a:xfrm>
          <a:prstGeom prst="rect">
            <a:avLst/>
          </a:prstGeom>
          <a:ln>
            <a:solidFill>
              <a:schemeClr val="tx1"/>
            </a:solidFill>
          </a:ln>
        </p:spPr>
      </p:pic>
    </p:spTree>
    <p:extLst>
      <p:ext uri="{BB962C8B-B14F-4D97-AF65-F5344CB8AC3E}">
        <p14:creationId xmlns:p14="http://schemas.microsoft.com/office/powerpoint/2010/main" val="72439293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32072" y="0"/>
            <a:ext cx="1380842" cy="1380842"/>
          </a:xfrm>
          <a:prstGeom prst="rect">
            <a:avLst/>
          </a:prstGeom>
        </p:spPr>
      </p:pic>
      <p:sp>
        <p:nvSpPr>
          <p:cNvPr id="2" name="Title 1"/>
          <p:cNvSpPr>
            <a:spLocks noGrp="1"/>
          </p:cNvSpPr>
          <p:nvPr>
            <p:ph type="title"/>
          </p:nvPr>
        </p:nvSpPr>
        <p:spPr/>
        <p:txBody>
          <a:bodyPr/>
          <a:lstStyle/>
          <a:p>
            <a:r>
              <a:rPr lang="en-US" dirty="0" smtClean="0"/>
              <a:t>Lab </a:t>
            </a:r>
            <a:r>
              <a:rPr lang="en-US" dirty="0"/>
              <a:t>2</a:t>
            </a:r>
            <a:r>
              <a:rPr lang="en-US" dirty="0" smtClean="0"/>
              <a:t>: Vagrant in AWS</a:t>
            </a:r>
            <a:endParaRPr lang="en-US" b="1" dirty="0">
              <a:solidFill>
                <a:srgbClr val="FF0000"/>
              </a:solidFill>
            </a:endParaRPr>
          </a:p>
        </p:txBody>
      </p:sp>
      <p:sp>
        <p:nvSpPr>
          <p:cNvPr id="3" name="Content Placeholder 2"/>
          <p:cNvSpPr>
            <a:spLocks noGrp="1"/>
          </p:cNvSpPr>
          <p:nvPr>
            <p:ph sz="half" idx="1"/>
          </p:nvPr>
        </p:nvSpPr>
        <p:spPr>
          <a:xfrm>
            <a:off x="274319" y="1280160"/>
            <a:ext cx="8168115" cy="3200400"/>
          </a:xfrm>
        </p:spPr>
        <p:txBody>
          <a:bodyPr>
            <a:normAutofit fontScale="92500"/>
          </a:bodyPr>
          <a:lstStyle/>
          <a:p>
            <a:r>
              <a:rPr lang="en-AU" sz="1800" dirty="0" smtClean="0"/>
              <a:t>Providers other than the default (</a:t>
            </a:r>
            <a:r>
              <a:rPr lang="en-AU" sz="1800" dirty="0" err="1" smtClean="0"/>
              <a:t>VirtualBox</a:t>
            </a:r>
            <a:r>
              <a:rPr lang="en-AU" sz="1800" dirty="0" smtClean="0"/>
              <a:t>) require a plug-in</a:t>
            </a:r>
          </a:p>
          <a:p>
            <a:pPr lvl="1"/>
            <a:r>
              <a:rPr lang="en-AU" sz="1600" dirty="0" smtClean="0"/>
              <a:t>Install the plug-in</a:t>
            </a:r>
          </a:p>
          <a:p>
            <a:pPr marL="341313" lvl="1" indent="0">
              <a:buNone/>
            </a:pPr>
            <a:r>
              <a:rPr lang="en-US" sz="1600" dirty="0" smtClean="0"/>
              <a:t>		</a:t>
            </a:r>
            <a:r>
              <a:rPr lang="en-US" sz="1800" dirty="0" smtClean="0">
                <a:solidFill>
                  <a:schemeClr val="bg1"/>
                </a:solidFill>
                <a:latin typeface="Consolas" panose="020B0609020204030204" pitchFamily="49" charset="0"/>
              </a:rPr>
              <a:t>vagrant </a:t>
            </a:r>
            <a:r>
              <a:rPr lang="en-US" sz="1800" dirty="0">
                <a:solidFill>
                  <a:schemeClr val="bg1"/>
                </a:solidFill>
                <a:latin typeface="Consolas" panose="020B0609020204030204" pitchFamily="49" charset="0"/>
              </a:rPr>
              <a:t>plugin install vagrant-</a:t>
            </a:r>
            <a:r>
              <a:rPr lang="en-US" sz="1800" dirty="0" err="1">
                <a:solidFill>
                  <a:schemeClr val="bg1"/>
                </a:solidFill>
                <a:latin typeface="Consolas" panose="020B0609020204030204" pitchFamily="49" charset="0"/>
              </a:rPr>
              <a:t>aws</a:t>
            </a:r>
            <a:endParaRPr lang="en-US" sz="1800" dirty="0" smtClean="0">
              <a:solidFill>
                <a:schemeClr val="bg1"/>
              </a:solidFill>
              <a:latin typeface="Consolas" panose="020B0609020204030204" pitchFamily="49" charset="0"/>
            </a:endParaRPr>
          </a:p>
          <a:p>
            <a:r>
              <a:rPr lang="en-AU" sz="1600" dirty="0" smtClean="0"/>
              <a:t>From </a:t>
            </a:r>
            <a:r>
              <a:rPr lang="en-AU" sz="1600" dirty="0" smtClean="0">
                <a:hlinkClick r:id="rId4"/>
              </a:rPr>
              <a:t>https</a:t>
            </a:r>
            <a:r>
              <a:rPr lang="en-AU" sz="1600" dirty="0">
                <a:hlinkClick r:id="rId4"/>
              </a:rPr>
              <a:t>://</a:t>
            </a:r>
            <a:r>
              <a:rPr lang="en-AU" sz="1600" dirty="0" smtClean="0">
                <a:hlinkClick r:id="rId4"/>
              </a:rPr>
              <a:t>github.com/mitchellh/vagrant-aws</a:t>
            </a:r>
            <a:r>
              <a:rPr lang="en-AU" sz="1600" dirty="0"/>
              <a:t> copy </a:t>
            </a:r>
            <a:r>
              <a:rPr lang="en-AU" sz="1800" dirty="0" smtClean="0">
                <a:solidFill>
                  <a:schemeClr val="bg1"/>
                </a:solidFill>
                <a:latin typeface="Consolas" panose="020B0609020204030204" pitchFamily="49" charset="0"/>
              </a:rPr>
              <a:t>vagrant </a:t>
            </a:r>
            <a:r>
              <a:rPr lang="en-AU" sz="1800" dirty="0">
                <a:solidFill>
                  <a:schemeClr val="bg1"/>
                </a:solidFill>
                <a:latin typeface="Consolas" panose="020B0609020204030204" pitchFamily="49" charset="0"/>
              </a:rPr>
              <a:t>box add </a:t>
            </a:r>
            <a:r>
              <a:rPr lang="en-AU" sz="1800" dirty="0" smtClean="0">
                <a:solidFill>
                  <a:schemeClr val="bg1"/>
                </a:solidFill>
                <a:latin typeface="Consolas" panose="020B0609020204030204" pitchFamily="49" charset="0"/>
              </a:rPr>
              <a:t>dummy ???</a:t>
            </a:r>
            <a:endParaRPr lang="en-AU" sz="1800" dirty="0" smtClean="0"/>
          </a:p>
          <a:p>
            <a:r>
              <a:rPr lang="en-AU" sz="1800" dirty="0"/>
              <a:t>AWS provider uses AMI images </a:t>
            </a:r>
            <a:r>
              <a:rPr lang="en-AU" sz="1800" dirty="0" smtClean="0"/>
              <a:t>(Region </a:t>
            </a:r>
            <a:r>
              <a:rPr lang="en-AU" sz="1800" dirty="0"/>
              <a:t>specific</a:t>
            </a:r>
            <a:r>
              <a:rPr lang="en-AU" sz="1800" dirty="0" smtClean="0"/>
              <a:t>). No uploads = </a:t>
            </a:r>
            <a:r>
              <a:rPr lang="en-AU" sz="1800" dirty="0" err="1" smtClean="0"/>
              <a:t>dummy.box</a:t>
            </a:r>
            <a:endParaRPr lang="en-US" sz="1800" dirty="0"/>
          </a:p>
          <a:p>
            <a:r>
              <a:rPr lang="en-AU" sz="1800" dirty="0" smtClean="0"/>
              <a:t>Different providers have provider-specific options. Ex: AWS networking</a:t>
            </a:r>
          </a:p>
          <a:p>
            <a:r>
              <a:rPr lang="en-AU" sz="1800" dirty="0" smtClean="0"/>
              <a:t>Copy </a:t>
            </a:r>
            <a:r>
              <a:rPr lang="en-AU" sz="1800" dirty="0" err="1" smtClean="0"/>
              <a:t>aws</a:t>
            </a:r>
            <a:r>
              <a:rPr lang="en-AU" sz="1800" dirty="0" smtClean="0"/>
              <a:t>\</a:t>
            </a:r>
            <a:r>
              <a:rPr lang="en-AU" sz="1800" dirty="0" err="1" smtClean="0"/>
              <a:t>Vagrantfile</a:t>
            </a:r>
            <a:r>
              <a:rPr lang="en-AU" sz="1800" dirty="0" smtClean="0"/>
              <a:t>-Windows into your directory</a:t>
            </a:r>
          </a:p>
          <a:p>
            <a:pPr lvl="1"/>
            <a:r>
              <a:rPr lang="en-AU" sz="1600" dirty="0" smtClean="0"/>
              <a:t>Edit access keys, EC2 key, AMI name and size, matching username, full path to </a:t>
            </a:r>
            <a:r>
              <a:rPr lang="en-AU" sz="1600" dirty="0" err="1" smtClean="0"/>
              <a:t>pem</a:t>
            </a:r>
            <a:endParaRPr lang="en-AU" sz="1600" dirty="0" smtClean="0"/>
          </a:p>
          <a:p>
            <a:r>
              <a:rPr lang="en-US" sz="1800" dirty="0" smtClean="0"/>
              <a:t>Deploy with Vagrant in AWS as usual: 	</a:t>
            </a:r>
            <a:r>
              <a:rPr lang="en-US" sz="1800" dirty="0" smtClean="0">
                <a:solidFill>
                  <a:schemeClr val="bg1"/>
                </a:solidFill>
                <a:latin typeface="Consolas" panose="020B0609020204030204" pitchFamily="49" charset="0"/>
              </a:rPr>
              <a:t>vagrant up</a:t>
            </a:r>
          </a:p>
          <a:p>
            <a:endParaRPr lang="en-US" sz="1800" dirty="0"/>
          </a:p>
        </p:txBody>
      </p:sp>
      <p:sp>
        <p:nvSpPr>
          <p:cNvPr id="5" name="Rounded Rectangle 4"/>
          <p:cNvSpPr/>
          <p:nvPr/>
        </p:nvSpPr>
        <p:spPr>
          <a:xfrm>
            <a:off x="1143263" y="4480560"/>
            <a:ext cx="5960888" cy="564647"/>
          </a:xfrm>
          <a:prstGeom prst="roundRect">
            <a:avLst/>
          </a:prstGeom>
        </p:spPr>
        <p:style>
          <a:lnRef idx="1">
            <a:schemeClr val="accent4"/>
          </a:lnRef>
          <a:fillRef idx="2">
            <a:schemeClr val="accent4"/>
          </a:fillRef>
          <a:effectRef idx="1">
            <a:schemeClr val="accent4"/>
          </a:effectRef>
          <a:fontRef idx="minor">
            <a:schemeClr val="dk1"/>
          </a:fontRef>
        </p:style>
        <p:txBody>
          <a:bodyPr wrap="square" lIns="182880" tIns="137160" rIns="137160" bIns="137160" rtlCol="0" anchor="ctr">
            <a:noAutofit/>
          </a:bodyPr>
          <a:lstStyle/>
          <a:p>
            <a:pPr algn="ctr">
              <a:lnSpc>
                <a:spcPct val="90000"/>
              </a:lnSpc>
              <a:spcBef>
                <a:spcPts val="600"/>
              </a:spcBef>
              <a:spcAft>
                <a:spcPts val="0"/>
              </a:spcAft>
            </a:pPr>
            <a:r>
              <a:rPr lang="en-AU" sz="2800" b="1" spc="50" dirty="0" smtClean="0">
                <a:ln w="0"/>
                <a:solidFill>
                  <a:schemeClr val="bg2"/>
                </a:solidFill>
                <a:effectLst>
                  <a:innerShdw blurRad="63500" dist="50800" dir="13500000">
                    <a:srgbClr val="000000">
                      <a:alpha val="50000"/>
                    </a:srgbClr>
                  </a:innerShdw>
                </a:effectLst>
                <a:latin typeface="+mn-lt"/>
              </a:rPr>
              <a:t>Requires SSH access to AWS</a:t>
            </a:r>
            <a:endParaRPr lang="en-US" sz="2000" dirty="0" err="1" smtClean="0">
              <a:solidFill>
                <a:schemeClr val="tx2"/>
              </a:solidFill>
              <a:latin typeface="+mn-lt"/>
            </a:endParaRPr>
          </a:p>
        </p:txBody>
      </p:sp>
    </p:spTree>
    <p:extLst>
      <p:ext uri="{BB962C8B-B14F-4D97-AF65-F5344CB8AC3E}">
        <p14:creationId xmlns:p14="http://schemas.microsoft.com/office/powerpoint/2010/main" val="260304423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32072" y="0"/>
            <a:ext cx="1380842" cy="1380842"/>
          </a:xfrm>
          <a:prstGeom prst="rect">
            <a:avLst/>
          </a:prstGeom>
        </p:spPr>
      </p:pic>
      <p:sp>
        <p:nvSpPr>
          <p:cNvPr id="2" name="Title 1"/>
          <p:cNvSpPr>
            <a:spLocks noGrp="1"/>
          </p:cNvSpPr>
          <p:nvPr>
            <p:ph type="title"/>
          </p:nvPr>
        </p:nvSpPr>
        <p:spPr/>
        <p:txBody>
          <a:bodyPr/>
          <a:lstStyle/>
          <a:p>
            <a:r>
              <a:rPr lang="en-US" dirty="0" smtClean="0"/>
              <a:t>Lab </a:t>
            </a:r>
            <a:r>
              <a:rPr lang="en-US" dirty="0"/>
              <a:t>2</a:t>
            </a:r>
            <a:r>
              <a:rPr lang="en-US" dirty="0" smtClean="0"/>
              <a:t>: Vagrant in AWS</a:t>
            </a:r>
            <a:endParaRPr lang="en-US" b="1" dirty="0">
              <a:solidFill>
                <a:srgbClr val="FF0000"/>
              </a:solidFill>
            </a:endParaRPr>
          </a:p>
        </p:txBody>
      </p:sp>
      <p:sp>
        <p:nvSpPr>
          <p:cNvPr id="3" name="Content Placeholder 2"/>
          <p:cNvSpPr>
            <a:spLocks noGrp="1"/>
          </p:cNvSpPr>
          <p:nvPr>
            <p:ph sz="half" idx="1"/>
          </p:nvPr>
        </p:nvSpPr>
        <p:spPr>
          <a:xfrm>
            <a:off x="274319" y="1280160"/>
            <a:ext cx="8869681" cy="3200400"/>
          </a:xfrm>
        </p:spPr>
        <p:txBody>
          <a:bodyPr>
            <a:normAutofit fontScale="92500" lnSpcReduction="20000"/>
          </a:bodyPr>
          <a:lstStyle/>
          <a:p>
            <a:r>
              <a:rPr lang="en-AU" sz="1800" dirty="0" smtClean="0"/>
              <a:t>The synced folder feature requires NFS or </a:t>
            </a:r>
            <a:r>
              <a:rPr lang="en-AU" sz="1800" dirty="0" err="1" smtClean="0"/>
              <a:t>rsync</a:t>
            </a:r>
            <a:endParaRPr lang="en-AU" sz="1800" dirty="0" smtClean="0"/>
          </a:p>
          <a:p>
            <a:pPr lvl="1"/>
            <a:r>
              <a:rPr lang="en-AU" sz="1600" dirty="0" err="1" smtClean="0"/>
              <a:t>Rsync</a:t>
            </a:r>
            <a:r>
              <a:rPr lang="en-AU" sz="1600" dirty="0" smtClean="0"/>
              <a:t> must be on the path of </a:t>
            </a:r>
            <a:r>
              <a:rPr lang="en-AU" sz="1600" smtClean="0"/>
              <a:t>vagrant host. </a:t>
            </a:r>
            <a:r>
              <a:rPr lang="en-US" sz="1600" smtClean="0"/>
              <a:t>Easier </a:t>
            </a:r>
            <a:r>
              <a:rPr lang="en-US" sz="1600" dirty="0" smtClean="0"/>
              <a:t>on Linux</a:t>
            </a:r>
          </a:p>
          <a:p>
            <a:pPr lvl="1"/>
            <a:r>
              <a:rPr lang="en-AU" sz="1600" smtClean="0"/>
              <a:t>Can </a:t>
            </a:r>
            <a:r>
              <a:rPr lang="en-AU" sz="1600" dirty="0" smtClean="0"/>
              <a:t>set “</a:t>
            </a:r>
            <a:r>
              <a:rPr lang="en-AU" sz="1700" dirty="0">
                <a:solidFill>
                  <a:schemeClr val="bg1"/>
                </a:solidFill>
                <a:latin typeface="Consolas" panose="020B0609020204030204" pitchFamily="49" charset="0"/>
              </a:rPr>
              <a:t>disabled: true</a:t>
            </a:r>
            <a:r>
              <a:rPr lang="en-AU" sz="1600" dirty="0" smtClean="0"/>
              <a:t>” and copy files via other methods, ex: </a:t>
            </a:r>
            <a:r>
              <a:rPr lang="en-AU" sz="1700" dirty="0" err="1">
                <a:solidFill>
                  <a:schemeClr val="bg1"/>
                </a:solidFill>
                <a:latin typeface="Consolas" panose="020B0609020204030204" pitchFamily="49" charset="0"/>
              </a:rPr>
              <a:t>wget</a:t>
            </a:r>
            <a:endParaRPr lang="en-AU" sz="1700" dirty="0">
              <a:solidFill>
                <a:schemeClr val="bg1"/>
              </a:solidFill>
              <a:latin typeface="Consolas" panose="020B0609020204030204" pitchFamily="49" charset="0"/>
            </a:endParaRPr>
          </a:p>
          <a:p>
            <a:r>
              <a:rPr lang="en-US" sz="1800"/>
              <a:t>In Linux, </a:t>
            </a:r>
            <a:r>
              <a:rPr lang="en-US" sz="1800" smtClean="0"/>
              <a:t>in </a:t>
            </a:r>
            <a:r>
              <a:rPr lang="en-US" sz="1800"/>
              <a:t>order to Rsync to work, must edit:</a:t>
            </a:r>
          </a:p>
          <a:p>
            <a:pPr marL="0" indent="0">
              <a:buNone/>
            </a:pPr>
            <a:r>
              <a:rPr lang="en-US" sz="1500" dirty="0" smtClean="0">
                <a:solidFill>
                  <a:schemeClr val="bg1"/>
                </a:solidFill>
                <a:latin typeface="Consolas" panose="020B0609020204030204" pitchFamily="49" charset="0"/>
              </a:rPr>
              <a:t>vi </a:t>
            </a:r>
            <a:r>
              <a:rPr lang="en-US" sz="1500" dirty="0">
                <a:solidFill>
                  <a:schemeClr val="bg1"/>
                </a:solidFill>
                <a:latin typeface="Consolas" panose="020B0609020204030204" pitchFamily="49" charset="0"/>
              </a:rPr>
              <a:t>/</a:t>
            </a:r>
            <a:r>
              <a:rPr lang="en-US" sz="1500" dirty="0" smtClean="0">
                <a:solidFill>
                  <a:schemeClr val="bg1"/>
                </a:solidFill>
                <a:latin typeface="Consolas" panose="020B0609020204030204" pitchFamily="49" charset="0"/>
              </a:rPr>
              <a:t>opt/vagrant/embedded/gems/gems/vagrant-1.9.6/plugins/</a:t>
            </a:r>
            <a:r>
              <a:rPr lang="en-US" sz="1500" dirty="0" err="1" smtClean="0">
                <a:solidFill>
                  <a:schemeClr val="bg1"/>
                </a:solidFill>
                <a:latin typeface="Consolas" panose="020B0609020204030204" pitchFamily="49" charset="0"/>
              </a:rPr>
              <a:t>synced_folders</a:t>
            </a:r>
            <a:r>
              <a:rPr lang="en-US" sz="1500" dirty="0" smtClean="0">
                <a:solidFill>
                  <a:schemeClr val="bg1"/>
                </a:solidFill>
                <a:latin typeface="Consolas" panose="020B0609020204030204" pitchFamily="49" charset="0"/>
              </a:rPr>
              <a:t>/</a:t>
            </a:r>
            <a:r>
              <a:rPr lang="en-US" sz="1500" dirty="0" err="1" smtClean="0">
                <a:solidFill>
                  <a:schemeClr val="bg1"/>
                </a:solidFill>
                <a:latin typeface="Consolas" panose="020B0609020204030204" pitchFamily="49" charset="0"/>
              </a:rPr>
              <a:t>rsync</a:t>
            </a:r>
            <a:r>
              <a:rPr lang="en-US" sz="1500" dirty="0" smtClean="0">
                <a:solidFill>
                  <a:schemeClr val="bg1"/>
                </a:solidFill>
                <a:latin typeface="Consolas" panose="020B0609020204030204" pitchFamily="49" charset="0"/>
              </a:rPr>
              <a:t>/</a:t>
            </a:r>
            <a:r>
              <a:rPr lang="en-US" sz="1500" dirty="0" err="1" smtClean="0">
                <a:solidFill>
                  <a:schemeClr val="bg1"/>
                </a:solidFill>
                <a:latin typeface="Consolas" panose="020B0609020204030204" pitchFamily="49" charset="0"/>
              </a:rPr>
              <a:t>helper.rb</a:t>
            </a:r>
            <a:endParaRPr lang="en-US" sz="1500" dirty="0">
              <a:solidFill>
                <a:schemeClr val="bg1"/>
              </a:solidFill>
              <a:latin typeface="Consolas" panose="020B0609020204030204" pitchFamily="49" charset="0"/>
            </a:endParaRPr>
          </a:p>
          <a:p>
            <a:r>
              <a:rPr lang="en-US" sz="1800" dirty="0" smtClean="0"/>
              <a:t>And remove/comment </a:t>
            </a:r>
            <a:r>
              <a:rPr lang="en-US" sz="1800" dirty="0"/>
              <a:t>out the following:</a:t>
            </a:r>
          </a:p>
          <a:p>
            <a:pPr marL="0" indent="0">
              <a:buNone/>
            </a:pPr>
            <a:r>
              <a:rPr lang="en-US" sz="1500" dirty="0" err="1">
                <a:solidFill>
                  <a:schemeClr val="bg1"/>
                </a:solidFill>
                <a:latin typeface="Consolas" panose="020B0609020204030204" pitchFamily="49" charset="0"/>
              </a:rPr>
              <a:t>control_options</a:t>
            </a:r>
            <a:r>
              <a:rPr lang="en-US" sz="1500" dirty="0">
                <a:solidFill>
                  <a:schemeClr val="bg1"/>
                </a:solidFill>
                <a:latin typeface="Consolas" panose="020B0609020204030204" pitchFamily="49" charset="0"/>
              </a:rPr>
              <a:t> </a:t>
            </a:r>
            <a:r>
              <a:rPr lang="en-US" sz="1500" dirty="0" smtClean="0">
                <a:solidFill>
                  <a:schemeClr val="bg1"/>
                </a:solidFill>
                <a:latin typeface="Consolas" panose="020B0609020204030204" pitchFamily="49" charset="0"/>
              </a:rPr>
              <a:t>="-</a:t>
            </a:r>
            <a:r>
              <a:rPr lang="en-US" sz="1500" dirty="0">
                <a:solidFill>
                  <a:schemeClr val="bg1"/>
                </a:solidFill>
                <a:latin typeface="Consolas" panose="020B0609020204030204" pitchFamily="49" charset="0"/>
              </a:rPr>
              <a:t>o </a:t>
            </a:r>
            <a:r>
              <a:rPr lang="en-US" sz="1500" dirty="0" err="1">
                <a:solidFill>
                  <a:schemeClr val="bg1"/>
                </a:solidFill>
                <a:latin typeface="Consolas" panose="020B0609020204030204" pitchFamily="49" charset="0"/>
              </a:rPr>
              <a:t>ControlMaster</a:t>
            </a:r>
            <a:r>
              <a:rPr lang="en-US" sz="1500" dirty="0">
                <a:solidFill>
                  <a:schemeClr val="bg1"/>
                </a:solidFill>
                <a:latin typeface="Consolas" panose="020B0609020204030204" pitchFamily="49" charset="0"/>
              </a:rPr>
              <a:t>=auto -o </a:t>
            </a:r>
            <a:r>
              <a:rPr lang="en-US" sz="1500" dirty="0" err="1">
                <a:solidFill>
                  <a:schemeClr val="bg1"/>
                </a:solidFill>
                <a:latin typeface="Consolas" panose="020B0609020204030204" pitchFamily="49" charset="0"/>
              </a:rPr>
              <a:t>ControlPath</a:t>
            </a:r>
            <a:r>
              <a:rPr lang="en-US" sz="1500" dirty="0">
                <a:solidFill>
                  <a:schemeClr val="bg1"/>
                </a:solidFill>
                <a:latin typeface="Consolas" panose="020B0609020204030204" pitchFamily="49" charset="0"/>
              </a:rPr>
              <a:t>=#{</a:t>
            </a:r>
            <a:r>
              <a:rPr lang="en-US" sz="1500" dirty="0" err="1" smtClean="0">
                <a:solidFill>
                  <a:schemeClr val="bg1"/>
                </a:solidFill>
                <a:latin typeface="Consolas" panose="020B0609020204030204" pitchFamily="49" charset="0"/>
              </a:rPr>
              <a:t>ctrlpath</a:t>
            </a:r>
            <a:r>
              <a:rPr lang="en-US" sz="1500" dirty="0">
                <a:solidFill>
                  <a:schemeClr val="bg1"/>
                </a:solidFill>
                <a:latin typeface="Consolas" panose="020B0609020204030204" pitchFamily="49" charset="0"/>
              </a:rPr>
              <a:t>} -o </a:t>
            </a:r>
            <a:r>
              <a:rPr lang="en-US" sz="1500" dirty="0" err="1" smtClean="0">
                <a:solidFill>
                  <a:schemeClr val="bg1"/>
                </a:solidFill>
                <a:latin typeface="Consolas" panose="020B0609020204030204" pitchFamily="49" charset="0"/>
              </a:rPr>
              <a:t>ControlPersist</a:t>
            </a:r>
            <a:r>
              <a:rPr lang="en-US" sz="1500" dirty="0" smtClean="0">
                <a:solidFill>
                  <a:schemeClr val="bg1"/>
                </a:solidFill>
                <a:latin typeface="Consolas" panose="020B0609020204030204" pitchFamily="49" charset="0"/>
              </a:rPr>
              <a:t>=10m“</a:t>
            </a:r>
          </a:p>
          <a:p>
            <a:r>
              <a:rPr lang="en-US" sz="1800" dirty="0" smtClean="0"/>
              <a:t>To install Vagrant in Linux:</a:t>
            </a:r>
          </a:p>
          <a:p>
            <a:pPr marL="0" indent="0">
              <a:buNone/>
            </a:pPr>
            <a:r>
              <a:rPr lang="en-US" sz="1700" dirty="0" err="1">
                <a:solidFill>
                  <a:schemeClr val="bg1"/>
                </a:solidFill>
                <a:latin typeface="Consolas" panose="020B0609020204030204" pitchFamily="49" charset="0"/>
              </a:rPr>
              <a:t>wget</a:t>
            </a:r>
            <a:r>
              <a:rPr lang="en-US" sz="1700" dirty="0">
                <a:solidFill>
                  <a:schemeClr val="bg1"/>
                </a:solidFill>
                <a:latin typeface="Consolas" panose="020B0609020204030204" pitchFamily="49" charset="0"/>
              </a:rPr>
              <a:t> </a:t>
            </a:r>
            <a:r>
              <a:rPr lang="en-US" sz="1700" dirty="0">
                <a:solidFill>
                  <a:schemeClr val="bg1"/>
                </a:solidFill>
                <a:latin typeface="Consolas" panose="020B0609020204030204" pitchFamily="49" charset="0"/>
                <a:hlinkClick r:id="rId4"/>
              </a:rPr>
              <a:t>https://</a:t>
            </a:r>
            <a:r>
              <a:rPr lang="en-US" sz="1700" dirty="0" smtClean="0">
                <a:solidFill>
                  <a:schemeClr val="bg1"/>
                </a:solidFill>
                <a:latin typeface="Consolas" panose="020B0609020204030204" pitchFamily="49" charset="0"/>
                <a:hlinkClick r:id="rId4"/>
              </a:rPr>
              <a:t>releases.hashicorp.com/vagrant/1.9.6/vagrant_1.9.6_x86_64.rpm</a:t>
            </a:r>
            <a:endParaRPr lang="en-US" sz="1700" dirty="0" smtClean="0">
              <a:solidFill>
                <a:schemeClr val="bg1"/>
              </a:solidFill>
              <a:latin typeface="Consolas" panose="020B0609020204030204" pitchFamily="49" charset="0"/>
            </a:endParaRPr>
          </a:p>
          <a:p>
            <a:pPr marL="0" indent="0">
              <a:buNone/>
            </a:pPr>
            <a:r>
              <a:rPr lang="en-US" sz="1700" dirty="0" smtClean="0">
                <a:solidFill>
                  <a:schemeClr val="bg1"/>
                </a:solidFill>
                <a:latin typeface="Consolas" panose="020B0609020204030204" pitchFamily="49" charset="0"/>
              </a:rPr>
              <a:t>rpm </a:t>
            </a:r>
            <a:r>
              <a:rPr lang="en-US" sz="1700" dirty="0">
                <a:solidFill>
                  <a:schemeClr val="bg1"/>
                </a:solidFill>
                <a:latin typeface="Consolas" panose="020B0609020204030204" pitchFamily="49" charset="0"/>
              </a:rPr>
              <a:t>-</a:t>
            </a:r>
            <a:r>
              <a:rPr lang="en-US" sz="1700" dirty="0" err="1">
                <a:solidFill>
                  <a:schemeClr val="bg1"/>
                </a:solidFill>
                <a:latin typeface="Consolas" panose="020B0609020204030204" pitchFamily="49" charset="0"/>
              </a:rPr>
              <a:t>ivh</a:t>
            </a:r>
            <a:r>
              <a:rPr lang="en-US" sz="1700" dirty="0">
                <a:solidFill>
                  <a:schemeClr val="bg1"/>
                </a:solidFill>
                <a:latin typeface="Consolas" panose="020B0609020204030204" pitchFamily="49" charset="0"/>
              </a:rPr>
              <a:t> vagrant_1.9.6_x86_64.rpm</a:t>
            </a:r>
          </a:p>
        </p:txBody>
      </p:sp>
    </p:spTree>
    <p:extLst>
      <p:ext uri="{BB962C8B-B14F-4D97-AF65-F5344CB8AC3E}">
        <p14:creationId xmlns:p14="http://schemas.microsoft.com/office/powerpoint/2010/main" val="1247914843"/>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sz="half" idx="1"/>
          </p:nvPr>
        </p:nvSpPr>
        <p:spPr>
          <a:xfrm>
            <a:off x="274319" y="1280159"/>
            <a:ext cx="7955279" cy="3619012"/>
          </a:xfrm>
        </p:spPr>
        <p:txBody>
          <a:bodyPr>
            <a:normAutofit/>
          </a:bodyPr>
          <a:lstStyle/>
          <a:p>
            <a:r>
              <a:rPr lang="en-AU" sz="1800" dirty="0" smtClean="0"/>
              <a:t>What are they?</a:t>
            </a:r>
          </a:p>
          <a:p>
            <a:pPr lvl="1"/>
            <a:r>
              <a:rPr lang="en-AU" sz="1600" dirty="0" smtClean="0"/>
              <a:t>They are used to manage Infrastructure as Code</a:t>
            </a:r>
          </a:p>
          <a:p>
            <a:pPr lvl="1"/>
            <a:r>
              <a:rPr lang="en-AU" sz="1600" dirty="0" smtClean="0"/>
              <a:t>They use Recipes</a:t>
            </a:r>
            <a:r>
              <a:rPr lang="en-AU" sz="1600" dirty="0"/>
              <a:t>, Playbooks, Templates, </a:t>
            </a:r>
            <a:r>
              <a:rPr lang="en-AU" sz="1600" dirty="0" smtClean="0"/>
              <a:t>…</a:t>
            </a:r>
          </a:p>
          <a:p>
            <a:pPr lvl="1"/>
            <a:r>
              <a:rPr lang="en-AU" sz="1600" dirty="0" smtClean="0"/>
              <a:t>Some are declarative. Others are procedural. Others both</a:t>
            </a:r>
          </a:p>
          <a:p>
            <a:pPr lvl="1"/>
            <a:r>
              <a:rPr lang="en-AU" sz="1600" dirty="0" smtClean="0"/>
              <a:t>Open Source with different commercial options available</a:t>
            </a:r>
            <a:endParaRPr lang="en-AU" sz="1600" dirty="0"/>
          </a:p>
          <a:p>
            <a:r>
              <a:rPr lang="en-AU" sz="1800" dirty="0" smtClean="0"/>
              <a:t>How do you choose?</a:t>
            </a:r>
          </a:p>
          <a:p>
            <a:pPr lvl="1"/>
            <a:r>
              <a:rPr lang="en-AU" sz="1600" dirty="0" smtClean="0"/>
              <a:t>Features, support </a:t>
            </a:r>
            <a:r>
              <a:rPr lang="en-AU" sz="1600" dirty="0"/>
              <a:t>for different </a:t>
            </a:r>
            <a:r>
              <a:rPr lang="en-AU" sz="1600" dirty="0" smtClean="0"/>
              <a:t>OS, GUI, Reporting</a:t>
            </a:r>
            <a:endParaRPr lang="en-AU" sz="1600" dirty="0">
              <a:solidFill>
                <a:srgbClr val="FF0000"/>
              </a:solidFill>
            </a:endParaRPr>
          </a:p>
          <a:p>
            <a:pPr lvl="1"/>
            <a:r>
              <a:rPr lang="en-AU" sz="1600" dirty="0"/>
              <a:t>Learning </a:t>
            </a:r>
            <a:r>
              <a:rPr lang="en-AU" sz="1600" dirty="0" smtClean="0"/>
              <a:t>curve. Written </a:t>
            </a:r>
            <a:r>
              <a:rPr lang="en-AU" sz="1600" dirty="0"/>
              <a:t>in different </a:t>
            </a:r>
            <a:r>
              <a:rPr lang="en-AU" sz="1600" dirty="0" smtClean="0"/>
              <a:t>languages. Skills required to adopt</a:t>
            </a:r>
          </a:p>
          <a:p>
            <a:pPr lvl="1"/>
            <a:r>
              <a:rPr lang="en-AU" sz="1600" dirty="0" smtClean="0"/>
              <a:t>Maturity, stability</a:t>
            </a:r>
          </a:p>
          <a:p>
            <a:pPr lvl="1"/>
            <a:r>
              <a:rPr lang="en-AU" sz="1600" dirty="0"/>
              <a:t>Agent based vs push mode</a:t>
            </a:r>
          </a:p>
          <a:p>
            <a:pPr lvl="1"/>
            <a:r>
              <a:rPr lang="en-AU" sz="1600" dirty="0" smtClean="0"/>
              <a:t>Support </a:t>
            </a:r>
            <a:r>
              <a:rPr lang="en-AU" sz="1600" dirty="0"/>
              <a:t>models, Price</a:t>
            </a:r>
          </a:p>
          <a:p>
            <a:pPr marL="341313" lvl="1" indent="0">
              <a:buNone/>
            </a:pPr>
            <a:endParaRPr lang="en-AU" sz="1600" dirty="0" smtClean="0"/>
          </a:p>
          <a:p>
            <a:pPr lvl="1"/>
            <a:endParaRPr lang="en-US" sz="1600" dirty="0"/>
          </a:p>
          <a:p>
            <a:endParaRPr lang="en-US" sz="1800" dirty="0" smtClean="0"/>
          </a:p>
        </p:txBody>
      </p:sp>
      <p:pic>
        <p:nvPicPr>
          <p:cNvPr id="6" name="Picture 5"/>
          <p:cNvPicPr>
            <a:picLocks noChangeAspect="1"/>
          </p:cNvPicPr>
          <p:nvPr/>
        </p:nvPicPr>
        <p:blipFill>
          <a:blip r:embed="rId3"/>
          <a:stretch>
            <a:fillRect/>
          </a:stretch>
        </p:blipFill>
        <p:spPr>
          <a:xfrm>
            <a:off x="5187636" y="26253"/>
            <a:ext cx="3827399" cy="902334"/>
          </a:xfrm>
          <a:prstGeom prst="rect">
            <a:avLst/>
          </a:prstGeom>
        </p:spPr>
      </p:pic>
    </p:spTree>
    <p:extLst>
      <p:ext uri="{BB962C8B-B14F-4D97-AF65-F5344CB8AC3E}">
        <p14:creationId xmlns:p14="http://schemas.microsoft.com/office/powerpoint/2010/main" val="4178103476"/>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Puppet/Chef/</a:t>
            </a:r>
            <a:r>
              <a:rPr lang="en-US" dirty="0" err="1" smtClean="0"/>
              <a:t>Ansible</a:t>
            </a:r>
            <a:r>
              <a:rPr lang="en-US" dirty="0" smtClean="0"/>
              <a:t>/Salt</a:t>
            </a:r>
            <a:endParaRPr lang="en-US" dirty="0"/>
          </a:p>
        </p:txBody>
      </p:sp>
      <p:pic>
        <p:nvPicPr>
          <p:cNvPr id="6" name="Picture 5"/>
          <p:cNvPicPr>
            <a:picLocks noChangeAspect="1"/>
          </p:cNvPicPr>
          <p:nvPr/>
        </p:nvPicPr>
        <p:blipFill>
          <a:blip r:embed="rId3"/>
          <a:stretch>
            <a:fillRect/>
          </a:stretch>
        </p:blipFill>
        <p:spPr>
          <a:xfrm>
            <a:off x="5187636" y="26253"/>
            <a:ext cx="3827399" cy="902334"/>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807432736"/>
              </p:ext>
            </p:extLst>
          </p:nvPr>
        </p:nvGraphicFramePr>
        <p:xfrm>
          <a:off x="419450" y="1256924"/>
          <a:ext cx="8299508" cy="2595880"/>
        </p:xfrm>
        <a:graphic>
          <a:graphicData uri="http://schemas.openxmlformats.org/drawingml/2006/table">
            <a:tbl>
              <a:tblPr firstRow="1" bandRow="1">
                <a:tableStyleId>{5C22544A-7EE6-4342-B048-85BDC9FD1C3A}</a:tableStyleId>
              </a:tblPr>
              <a:tblGrid>
                <a:gridCol w="2550253"/>
                <a:gridCol w="1501629"/>
                <a:gridCol w="1409351"/>
                <a:gridCol w="1468073"/>
                <a:gridCol w="1370202"/>
              </a:tblGrid>
              <a:tr h="370840">
                <a:tc>
                  <a:txBody>
                    <a:bodyPr/>
                    <a:lstStyle/>
                    <a:p>
                      <a:endParaRPr lang="en-US" dirty="0"/>
                    </a:p>
                  </a:txBody>
                  <a:tcPr/>
                </a:tc>
                <a:tc>
                  <a:txBody>
                    <a:bodyPr/>
                    <a:lstStyle/>
                    <a:p>
                      <a:pPr algn="ctr"/>
                      <a:r>
                        <a:rPr lang="en-AU" dirty="0" smtClean="0">
                          <a:solidFill>
                            <a:schemeClr val="tx2"/>
                          </a:solidFill>
                        </a:rPr>
                        <a:t>Puppet</a:t>
                      </a:r>
                      <a:endParaRPr lang="en-US" dirty="0">
                        <a:solidFill>
                          <a:schemeClr val="tx2"/>
                        </a:solidFill>
                      </a:endParaRPr>
                    </a:p>
                  </a:txBody>
                  <a:tcPr/>
                </a:tc>
                <a:tc>
                  <a:txBody>
                    <a:bodyPr/>
                    <a:lstStyle/>
                    <a:p>
                      <a:pPr algn="ctr"/>
                      <a:r>
                        <a:rPr lang="en-AU" dirty="0" smtClean="0">
                          <a:solidFill>
                            <a:schemeClr val="tx2"/>
                          </a:solidFill>
                        </a:rPr>
                        <a:t>Chef</a:t>
                      </a:r>
                      <a:endParaRPr lang="en-US" dirty="0">
                        <a:solidFill>
                          <a:schemeClr val="tx2"/>
                        </a:solidFill>
                      </a:endParaRPr>
                    </a:p>
                  </a:txBody>
                  <a:tcPr/>
                </a:tc>
                <a:tc>
                  <a:txBody>
                    <a:bodyPr/>
                    <a:lstStyle/>
                    <a:p>
                      <a:pPr algn="ctr"/>
                      <a:r>
                        <a:rPr lang="en-AU" dirty="0" err="1" smtClean="0">
                          <a:solidFill>
                            <a:schemeClr val="tx2"/>
                          </a:solidFill>
                        </a:rPr>
                        <a:t>Ansible</a:t>
                      </a:r>
                      <a:r>
                        <a:rPr lang="en-AU" dirty="0" smtClean="0">
                          <a:solidFill>
                            <a:schemeClr val="tx2"/>
                          </a:solidFill>
                        </a:rPr>
                        <a:t> </a:t>
                      </a:r>
                      <a:endParaRPr lang="en-US" dirty="0">
                        <a:solidFill>
                          <a:schemeClr val="tx2"/>
                        </a:solidFill>
                      </a:endParaRPr>
                    </a:p>
                  </a:txBody>
                  <a:tcPr/>
                </a:tc>
                <a:tc>
                  <a:txBody>
                    <a:bodyPr/>
                    <a:lstStyle/>
                    <a:p>
                      <a:pPr algn="ctr"/>
                      <a:r>
                        <a:rPr lang="en-AU" dirty="0" smtClean="0">
                          <a:solidFill>
                            <a:schemeClr val="tx2"/>
                          </a:solidFill>
                        </a:rPr>
                        <a:t>Salt</a:t>
                      </a:r>
                      <a:endParaRPr lang="en-US" dirty="0">
                        <a:solidFill>
                          <a:schemeClr val="tx2"/>
                        </a:solidFill>
                      </a:endParaRPr>
                    </a:p>
                  </a:txBody>
                  <a:tcPr/>
                </a:tc>
              </a:tr>
              <a:tr h="370840">
                <a:tc>
                  <a:txBody>
                    <a:bodyPr/>
                    <a:lstStyle/>
                    <a:p>
                      <a:r>
                        <a:rPr lang="en-AU" dirty="0" smtClean="0"/>
                        <a:t>OS Support/Features</a:t>
                      </a:r>
                      <a:endParaRPr lang="en-US" dirty="0"/>
                    </a:p>
                  </a:txBody>
                  <a:tcPr/>
                </a:tc>
                <a:tc>
                  <a:txBody>
                    <a:bodyPr/>
                    <a:lstStyle/>
                    <a:p>
                      <a:pPr algn="ctr"/>
                      <a:r>
                        <a:rPr lang="en-AU" dirty="0" smtClean="0"/>
                        <a:t>XXX</a:t>
                      </a:r>
                      <a:endParaRPr lang="en-US" dirty="0"/>
                    </a:p>
                  </a:txBody>
                  <a:tcPr/>
                </a:tc>
                <a:tc>
                  <a:txBody>
                    <a:bodyPr/>
                    <a:lstStyle/>
                    <a:p>
                      <a:pPr algn="ctr"/>
                      <a:r>
                        <a:rPr lang="en-AU" dirty="0" smtClean="0"/>
                        <a:t>XXX</a:t>
                      </a:r>
                      <a:endParaRPr lang="en-US" dirty="0"/>
                    </a:p>
                  </a:txBody>
                  <a:tcPr/>
                </a:tc>
                <a:tc>
                  <a:txBody>
                    <a:bodyPr/>
                    <a:lstStyle/>
                    <a:p>
                      <a:pPr algn="ctr"/>
                      <a:r>
                        <a:rPr lang="en-AU" dirty="0" smtClean="0"/>
                        <a:t>XX</a:t>
                      </a:r>
                      <a:endParaRPr lang="en-US" dirty="0"/>
                    </a:p>
                  </a:txBody>
                  <a:tcPr/>
                </a:tc>
                <a:tc>
                  <a:txBody>
                    <a:bodyPr/>
                    <a:lstStyle/>
                    <a:p>
                      <a:pPr algn="ctr"/>
                      <a:r>
                        <a:rPr lang="en-AU" dirty="0" smtClean="0"/>
                        <a:t>XX</a:t>
                      </a:r>
                      <a:endParaRPr lang="en-US" dirty="0"/>
                    </a:p>
                  </a:txBody>
                  <a:tcPr/>
                </a:tc>
              </a:tr>
              <a:tr h="370840">
                <a:tc>
                  <a:txBody>
                    <a:bodyPr/>
                    <a:lstStyle/>
                    <a:p>
                      <a:r>
                        <a:rPr lang="en-AU" dirty="0" smtClean="0"/>
                        <a:t>Maturity/Resilience</a:t>
                      </a:r>
                      <a:endParaRPr lang="en-US" dirty="0"/>
                    </a:p>
                  </a:txBody>
                  <a:tcPr/>
                </a:tc>
                <a:tc>
                  <a:txBody>
                    <a:bodyPr/>
                    <a:lstStyle/>
                    <a:p>
                      <a:pPr algn="ctr"/>
                      <a:r>
                        <a:rPr lang="en-AU" dirty="0" smtClean="0"/>
                        <a:t>XXX</a:t>
                      </a:r>
                      <a:endParaRPr lang="en-US" dirty="0"/>
                    </a:p>
                  </a:txBody>
                  <a:tcPr/>
                </a:tc>
                <a:tc>
                  <a:txBody>
                    <a:bodyPr/>
                    <a:lstStyle/>
                    <a:p>
                      <a:pPr algn="ctr"/>
                      <a:r>
                        <a:rPr lang="en-AU" dirty="0" smtClean="0"/>
                        <a:t>XXX</a:t>
                      </a:r>
                      <a:endParaRPr lang="en-US" dirty="0"/>
                    </a:p>
                  </a:txBody>
                  <a:tcPr/>
                </a:tc>
                <a:tc>
                  <a:txBody>
                    <a:bodyPr/>
                    <a:lstStyle/>
                    <a:p>
                      <a:pPr algn="ctr"/>
                      <a:r>
                        <a:rPr lang="en-AU" dirty="0" smtClean="0"/>
                        <a:t>XX</a:t>
                      </a:r>
                      <a:endParaRPr lang="en-US" dirty="0"/>
                    </a:p>
                  </a:txBody>
                  <a:tcPr/>
                </a:tc>
                <a:tc>
                  <a:txBody>
                    <a:bodyPr/>
                    <a:lstStyle/>
                    <a:p>
                      <a:pPr algn="ctr"/>
                      <a:r>
                        <a:rPr lang="en-AU" dirty="0" smtClean="0"/>
                        <a:t>XX</a:t>
                      </a:r>
                      <a:endParaRPr lang="en-US" dirty="0"/>
                    </a:p>
                  </a:txBody>
                  <a:tcPr/>
                </a:tc>
              </a:tr>
              <a:tr h="370840">
                <a:tc>
                  <a:txBody>
                    <a:bodyPr/>
                    <a:lstStyle/>
                    <a:p>
                      <a:r>
                        <a:rPr lang="en-AU" dirty="0" smtClean="0"/>
                        <a:t>Scalability</a:t>
                      </a:r>
                      <a:endParaRPr lang="en-US" dirty="0"/>
                    </a:p>
                  </a:txBody>
                  <a:tcPr/>
                </a:tc>
                <a:tc>
                  <a:txBody>
                    <a:bodyPr/>
                    <a:lstStyle/>
                    <a:p>
                      <a:pPr algn="ctr"/>
                      <a:r>
                        <a:rPr lang="en-AU" dirty="0" smtClean="0"/>
                        <a:t>XXX</a:t>
                      </a:r>
                      <a:endParaRPr lang="en-US" dirty="0"/>
                    </a:p>
                  </a:txBody>
                  <a:tcPr/>
                </a:tc>
                <a:tc>
                  <a:txBody>
                    <a:bodyPr/>
                    <a:lstStyle/>
                    <a:p>
                      <a:pPr algn="ctr"/>
                      <a:r>
                        <a:rPr lang="en-AU" dirty="0" smtClean="0"/>
                        <a:t>XXX</a:t>
                      </a:r>
                      <a:endParaRPr lang="en-US" dirty="0"/>
                    </a:p>
                  </a:txBody>
                  <a:tcPr/>
                </a:tc>
                <a:tc>
                  <a:txBody>
                    <a:bodyPr/>
                    <a:lstStyle/>
                    <a:p>
                      <a:pPr algn="ctr"/>
                      <a:r>
                        <a:rPr lang="en-AU" dirty="0" smtClean="0"/>
                        <a:t>XX</a:t>
                      </a:r>
                      <a:endParaRPr lang="en-US" dirty="0"/>
                    </a:p>
                  </a:txBody>
                  <a:tcPr/>
                </a:tc>
                <a:tc>
                  <a:txBody>
                    <a:bodyPr/>
                    <a:lstStyle/>
                    <a:p>
                      <a:pPr algn="ctr"/>
                      <a:r>
                        <a:rPr lang="en-AU" dirty="0" smtClean="0"/>
                        <a:t>XXX</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Simplicity</a:t>
                      </a:r>
                      <a:endParaRPr lang="en-US" dirty="0" smtClean="0"/>
                    </a:p>
                  </a:txBody>
                  <a:tcPr/>
                </a:tc>
                <a:tc>
                  <a:txBody>
                    <a:bodyPr/>
                    <a:lstStyle/>
                    <a:p>
                      <a:pPr algn="ctr"/>
                      <a:r>
                        <a:rPr lang="en-AU" dirty="0" smtClean="0"/>
                        <a:t>XX</a:t>
                      </a:r>
                      <a:endParaRPr lang="en-US" dirty="0"/>
                    </a:p>
                  </a:txBody>
                  <a:tcPr/>
                </a:tc>
                <a:tc>
                  <a:txBody>
                    <a:bodyPr/>
                    <a:lstStyle/>
                    <a:p>
                      <a:pPr algn="ctr"/>
                      <a:r>
                        <a:rPr lang="en-AU" dirty="0" smtClean="0"/>
                        <a:t>XX</a:t>
                      </a:r>
                      <a:endParaRPr lang="en-US" dirty="0"/>
                    </a:p>
                  </a:txBody>
                  <a:tcPr/>
                </a:tc>
                <a:tc>
                  <a:txBody>
                    <a:bodyPr/>
                    <a:lstStyle/>
                    <a:p>
                      <a:pPr algn="ctr"/>
                      <a:r>
                        <a:rPr lang="en-AU" dirty="0" smtClean="0"/>
                        <a:t>XXX</a:t>
                      </a:r>
                      <a:endParaRPr lang="en-US" dirty="0"/>
                    </a:p>
                  </a:txBody>
                  <a:tcPr/>
                </a:tc>
                <a:tc>
                  <a:txBody>
                    <a:bodyPr/>
                    <a:lstStyle/>
                    <a:p>
                      <a:pPr algn="ctr"/>
                      <a:r>
                        <a:rPr lang="en-AU" dirty="0" smtClean="0"/>
                        <a:t>XX</a:t>
                      </a:r>
                      <a:endParaRPr lang="en-US" dirty="0"/>
                    </a:p>
                  </a:txBody>
                  <a:tcPr/>
                </a:tc>
              </a:tr>
              <a:tr h="370840">
                <a:tc>
                  <a:txBody>
                    <a:bodyPr/>
                    <a:lstStyle/>
                    <a:p>
                      <a:r>
                        <a:rPr lang="en-AU" dirty="0" smtClean="0"/>
                        <a:t>Push or Client</a:t>
                      </a:r>
                      <a:endParaRPr lang="en-US" dirty="0"/>
                    </a:p>
                  </a:txBody>
                  <a:tcPr/>
                </a:tc>
                <a:tc>
                  <a:txBody>
                    <a:bodyPr/>
                    <a:lstStyle/>
                    <a:p>
                      <a:pPr algn="ctr"/>
                      <a:r>
                        <a:rPr lang="en-AU" dirty="0" smtClean="0"/>
                        <a:t>Client</a:t>
                      </a:r>
                      <a:endParaRPr lang="en-US" dirty="0"/>
                    </a:p>
                  </a:txBody>
                  <a:tcPr/>
                </a:tc>
                <a:tc>
                  <a:txBody>
                    <a:bodyPr/>
                    <a:lstStyle/>
                    <a:p>
                      <a:pPr algn="ctr"/>
                      <a:r>
                        <a:rPr lang="en-AU" dirty="0" smtClean="0"/>
                        <a:t>Client</a:t>
                      </a:r>
                      <a:endParaRPr lang="en-US" dirty="0"/>
                    </a:p>
                  </a:txBody>
                  <a:tcPr/>
                </a:tc>
                <a:tc>
                  <a:txBody>
                    <a:bodyPr/>
                    <a:lstStyle/>
                    <a:p>
                      <a:pPr algn="ctr"/>
                      <a:r>
                        <a:rPr lang="en-AU" dirty="0" smtClean="0"/>
                        <a:t>Push</a:t>
                      </a:r>
                      <a:endParaRPr lang="en-US" dirty="0"/>
                    </a:p>
                  </a:txBody>
                  <a:tcPr/>
                </a:tc>
                <a:tc>
                  <a:txBody>
                    <a:bodyPr/>
                    <a:lstStyle/>
                    <a:p>
                      <a:pPr algn="ctr"/>
                      <a:r>
                        <a:rPr lang="en-AU" dirty="0" smtClean="0"/>
                        <a:t>Client</a:t>
                      </a:r>
                      <a:endParaRPr lang="en-US" dirty="0"/>
                    </a:p>
                  </a:txBody>
                  <a:tcPr/>
                </a:tc>
              </a:tr>
              <a:tr h="370840">
                <a:tc>
                  <a:txBody>
                    <a:bodyPr/>
                    <a:lstStyle/>
                    <a:p>
                      <a:r>
                        <a:rPr lang="en-AU" dirty="0" smtClean="0"/>
                        <a:t>Declarative/Procedural</a:t>
                      </a:r>
                      <a:endParaRPr lang="en-US" dirty="0"/>
                    </a:p>
                  </a:txBody>
                  <a:tcPr/>
                </a:tc>
                <a:tc>
                  <a:txBody>
                    <a:bodyPr/>
                    <a:lstStyle/>
                    <a:p>
                      <a:pPr algn="ctr"/>
                      <a:r>
                        <a:rPr lang="en-AU" dirty="0" smtClean="0"/>
                        <a:t>Declarative</a:t>
                      </a:r>
                      <a:endParaRPr lang="en-US" dirty="0"/>
                    </a:p>
                  </a:txBody>
                  <a:tcPr/>
                </a:tc>
                <a:tc>
                  <a:txBody>
                    <a:bodyPr/>
                    <a:lstStyle/>
                    <a:p>
                      <a:pPr algn="ctr"/>
                      <a:r>
                        <a:rPr lang="en-AU" dirty="0" smtClean="0"/>
                        <a:t>Procedural</a:t>
                      </a:r>
                      <a:endParaRPr lang="en-US" dirty="0"/>
                    </a:p>
                  </a:txBody>
                  <a:tcPr/>
                </a:tc>
                <a:tc>
                  <a:txBody>
                    <a:bodyPr/>
                    <a:lstStyle/>
                    <a:p>
                      <a:pPr algn="ctr"/>
                      <a:r>
                        <a:rPr lang="en-AU" dirty="0" smtClean="0"/>
                        <a:t>Procedural</a:t>
                      </a:r>
                      <a:endParaRPr lang="en-US" dirty="0"/>
                    </a:p>
                  </a:txBody>
                  <a:tcPr/>
                </a:tc>
                <a:tc>
                  <a:txBody>
                    <a:bodyPr/>
                    <a:lstStyle/>
                    <a:p>
                      <a:pPr algn="ctr"/>
                      <a:r>
                        <a:rPr lang="en-AU" dirty="0" smtClean="0"/>
                        <a:t>Declarative</a:t>
                      </a:r>
                      <a:endParaRPr lang="en-US" dirty="0"/>
                    </a:p>
                  </a:txBody>
                  <a:tcPr/>
                </a:tc>
              </a:tr>
            </a:tbl>
          </a:graphicData>
        </a:graphic>
      </p:graphicFrame>
    </p:spTree>
    <p:extLst>
      <p:ext uri="{BB962C8B-B14F-4D97-AF65-F5344CB8AC3E}">
        <p14:creationId xmlns:p14="http://schemas.microsoft.com/office/powerpoint/2010/main" val="3880614572"/>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Introduction</a:t>
            </a:r>
            <a:endParaRPr lang="en-US" dirty="0"/>
          </a:p>
        </p:txBody>
      </p:sp>
      <p:sp>
        <p:nvSpPr>
          <p:cNvPr id="3" name="Content Placeholder 2"/>
          <p:cNvSpPr>
            <a:spLocks noGrp="1"/>
          </p:cNvSpPr>
          <p:nvPr>
            <p:ph sz="half" idx="1"/>
          </p:nvPr>
        </p:nvSpPr>
        <p:spPr/>
        <p:txBody>
          <a:bodyPr>
            <a:normAutofit/>
          </a:bodyPr>
          <a:lstStyle/>
          <a:p>
            <a:r>
              <a:rPr lang="en-US" sz="1800" dirty="0" smtClean="0"/>
              <a:t>Agentless automation. </a:t>
            </a:r>
            <a:r>
              <a:rPr lang="en-US" sz="1800" dirty="0"/>
              <a:t>It uses SSH</a:t>
            </a:r>
          </a:p>
          <a:p>
            <a:r>
              <a:rPr lang="en-US" sz="1800" dirty="0" smtClean="0"/>
              <a:t>Simple. Human-readable playbooks (YAML files)</a:t>
            </a:r>
          </a:p>
          <a:p>
            <a:pPr lvl="1"/>
            <a:r>
              <a:rPr lang="en-AU" sz="1600" dirty="0" smtClean="0"/>
              <a:t>Ad-Hoc tasks and Playbooks</a:t>
            </a:r>
          </a:p>
          <a:p>
            <a:r>
              <a:rPr lang="en-AU" sz="1800" dirty="0" smtClean="0"/>
              <a:t>Idempotent. Tasks are safe to run multiple times</a:t>
            </a:r>
          </a:p>
          <a:p>
            <a:pPr lvl="1"/>
            <a:r>
              <a:rPr lang="en-AU" sz="1600" dirty="0" smtClean="0"/>
              <a:t>It gathers “Facts” about the environment to determine if it needs to run the task</a:t>
            </a:r>
            <a:endParaRPr lang="en-US" sz="1600" dirty="0" smtClean="0"/>
          </a:p>
          <a:p>
            <a:r>
              <a:rPr lang="en-US" sz="1800" dirty="0" smtClean="0"/>
              <a:t>Modules vs Shell commands</a:t>
            </a:r>
          </a:p>
          <a:p>
            <a:pPr marL="0" indent="0">
              <a:buNone/>
            </a:pPr>
            <a:r>
              <a:rPr lang="en-US" sz="1800" dirty="0" smtClean="0"/>
              <a:t>  </a:t>
            </a:r>
            <a:r>
              <a:rPr lang="en-US" sz="1800" dirty="0"/>
              <a:t>	</a:t>
            </a:r>
            <a:r>
              <a:rPr lang="en-US" sz="1800" u="sng" dirty="0" smtClean="0">
                <a:hlinkClick r:id="rId3"/>
              </a:rPr>
              <a:t>http</a:t>
            </a:r>
            <a:r>
              <a:rPr lang="en-US" sz="1800" u="sng" dirty="0">
                <a:hlinkClick r:id="rId3"/>
              </a:rPr>
              <a:t>://docs.ansible.com/ansible/list_of_all_modules.html</a:t>
            </a:r>
            <a:endParaRPr lang="en-US" sz="1800" dirty="0"/>
          </a:p>
          <a:p>
            <a:r>
              <a:rPr lang="en-US" sz="1800" dirty="0" smtClean="0"/>
              <a:t>It will integrate with </a:t>
            </a:r>
            <a:r>
              <a:rPr lang="en-US" sz="1800" dirty="0" err="1" smtClean="0"/>
              <a:t>ViPR</a:t>
            </a:r>
            <a:r>
              <a:rPr lang="en-US" sz="1800" dirty="0" smtClean="0"/>
              <a:t> Controller</a:t>
            </a:r>
            <a:endParaRPr lang="en-US" sz="1800" dirty="0"/>
          </a:p>
          <a:p>
            <a:pPr marL="0" indent="0">
              <a:buNone/>
            </a:pPr>
            <a:endParaRPr lang="en-US" sz="1800" dirty="0" smtClean="0"/>
          </a:p>
        </p:txBody>
      </p:sp>
      <p:pic>
        <p:nvPicPr>
          <p:cNvPr id="4" name="Picture 2" descr="https://upload.wikimedia.org/wikipedia/commons/0/05/Ansible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383" y="79814"/>
            <a:ext cx="856462" cy="85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176488"/>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a:t>3</a:t>
            </a:r>
            <a:r>
              <a:rPr lang="en-US" dirty="0" smtClean="0"/>
              <a:t>: </a:t>
            </a:r>
            <a:r>
              <a:rPr lang="en-US" dirty="0" err="1" smtClean="0"/>
              <a:t>Ansible</a:t>
            </a:r>
            <a:endParaRPr lang="en-US" dirty="0"/>
          </a:p>
        </p:txBody>
      </p:sp>
      <p:sp>
        <p:nvSpPr>
          <p:cNvPr id="3" name="Content Placeholder 2"/>
          <p:cNvSpPr>
            <a:spLocks noGrp="1"/>
          </p:cNvSpPr>
          <p:nvPr>
            <p:ph sz="half" idx="1"/>
          </p:nvPr>
        </p:nvSpPr>
        <p:spPr/>
        <p:txBody>
          <a:bodyPr>
            <a:normAutofit/>
          </a:bodyPr>
          <a:lstStyle/>
          <a:p>
            <a:r>
              <a:rPr lang="en-US" sz="1800" dirty="0"/>
              <a:t>Clone repo:   </a:t>
            </a:r>
            <a:r>
              <a:rPr lang="en-US" sz="1800" dirty="0">
                <a:hlinkClick r:id="rId3"/>
              </a:rPr>
              <a:t>https://</a:t>
            </a:r>
            <a:r>
              <a:rPr lang="en-US" sz="1800" dirty="0" smtClean="0">
                <a:hlinkClick r:id="rId3"/>
              </a:rPr>
              <a:t>github.com/cermegno/Ansible-test</a:t>
            </a:r>
            <a:endParaRPr lang="en-US" sz="1800" dirty="0" smtClean="0"/>
          </a:p>
          <a:p>
            <a:r>
              <a:rPr lang="en-AU" sz="1800" dirty="0"/>
              <a:t>Open “</a:t>
            </a:r>
            <a:r>
              <a:rPr lang="en-AU" sz="1800" dirty="0" err="1" smtClean="0"/>
              <a:t>Ansible</a:t>
            </a:r>
            <a:r>
              <a:rPr lang="en-AU" sz="1800" dirty="0" smtClean="0"/>
              <a:t>-Lab-Guide” with a text editor (Notepad++, Atom, …)</a:t>
            </a:r>
          </a:p>
          <a:p>
            <a:pPr lvl="1"/>
            <a:r>
              <a:rPr lang="en-AU" sz="1600" dirty="0" smtClean="0"/>
              <a:t>Select “Shell” syntax to take advantage of colour highlighting</a:t>
            </a:r>
            <a:endParaRPr lang="en-AU" sz="1600" dirty="0"/>
          </a:p>
          <a:p>
            <a:r>
              <a:rPr lang="en-AU" sz="1800" dirty="0" smtClean="0"/>
              <a:t>Place the </a:t>
            </a:r>
            <a:r>
              <a:rPr lang="en-AU" sz="1800" dirty="0" err="1" smtClean="0"/>
              <a:t>CentOS</a:t>
            </a:r>
            <a:r>
              <a:rPr lang="en-AU" sz="1800" dirty="0" smtClean="0"/>
              <a:t> box provided into the directory that contains cloned repo</a:t>
            </a:r>
          </a:p>
          <a:p>
            <a:r>
              <a:rPr lang="en-AU" sz="1800" dirty="0" smtClean="0"/>
              <a:t>Open DOS prompt</a:t>
            </a:r>
          </a:p>
          <a:p>
            <a:pPr marL="681038" lvl="2" indent="0">
              <a:buNone/>
            </a:pPr>
            <a:r>
              <a:rPr lang="en-AU" sz="1800" dirty="0" smtClean="0">
                <a:solidFill>
                  <a:schemeClr val="accent1"/>
                </a:solidFill>
                <a:latin typeface="Consolas" panose="020B0609020204030204" pitchFamily="49" charset="0"/>
              </a:rPr>
              <a:t>cd {</a:t>
            </a:r>
            <a:r>
              <a:rPr lang="en-AU" sz="1800" dirty="0" err="1" smtClean="0">
                <a:solidFill>
                  <a:schemeClr val="accent1"/>
                </a:solidFill>
                <a:latin typeface="Consolas" panose="020B0609020204030204" pitchFamily="49" charset="0"/>
              </a:rPr>
              <a:t>dir_with_repo_files</a:t>
            </a:r>
            <a:r>
              <a:rPr lang="en-AU" sz="1800" dirty="0" smtClean="0">
                <a:solidFill>
                  <a:schemeClr val="accent1"/>
                </a:solidFill>
                <a:latin typeface="Consolas" panose="020B0609020204030204" pitchFamily="49" charset="0"/>
              </a:rPr>
              <a:t>}</a:t>
            </a:r>
            <a:endParaRPr lang="en-AU" sz="1800" dirty="0">
              <a:solidFill>
                <a:schemeClr val="accent1"/>
              </a:solidFill>
              <a:latin typeface="Consolas" panose="020B0609020204030204" pitchFamily="49" charset="0"/>
            </a:endParaRPr>
          </a:p>
          <a:p>
            <a:pPr marL="681038" lvl="2" indent="0">
              <a:buNone/>
            </a:pPr>
            <a:r>
              <a:rPr lang="en-AU" sz="1800" dirty="0" smtClean="0">
                <a:solidFill>
                  <a:schemeClr val="accent1"/>
                </a:solidFill>
                <a:latin typeface="Consolas" panose="020B0609020204030204" pitchFamily="49" charset="0"/>
              </a:rPr>
              <a:t>vagrant up</a:t>
            </a:r>
          </a:p>
          <a:p>
            <a:r>
              <a:rPr lang="en-AU" sz="1800" dirty="0" smtClean="0"/>
              <a:t>After Vagrant deployment completes, follow instructions in the Lab-Guide </a:t>
            </a:r>
            <a:endParaRPr lang="en-US" sz="1800" dirty="0" smtClean="0"/>
          </a:p>
        </p:txBody>
      </p:sp>
      <p:pic>
        <p:nvPicPr>
          <p:cNvPr id="4" name="Picture 2" descr="https://upload.wikimedia.org/wikipedia/commons/0/05/Ansible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383" y="79814"/>
            <a:ext cx="856462" cy="85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567750"/>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Agenda</a:t>
            </a:r>
            <a:endParaRPr lang="en-US" sz="3200" dirty="0"/>
          </a:p>
        </p:txBody>
      </p:sp>
      <p:sp>
        <p:nvSpPr>
          <p:cNvPr id="5" name="Content Placeholder 4"/>
          <p:cNvSpPr>
            <a:spLocks noGrp="1"/>
          </p:cNvSpPr>
          <p:nvPr>
            <p:ph sz="half" idx="1"/>
          </p:nvPr>
        </p:nvSpPr>
        <p:spPr/>
        <p:txBody>
          <a:bodyPr>
            <a:normAutofit/>
          </a:bodyPr>
          <a:lstStyle/>
          <a:p>
            <a:r>
              <a:rPr lang="en-US" sz="2000" dirty="0"/>
              <a:t>Introduction:</a:t>
            </a:r>
          </a:p>
          <a:p>
            <a:r>
              <a:rPr lang="en-US" sz="2000" dirty="0" smtClean="0"/>
              <a:t>Configuration Management</a:t>
            </a:r>
          </a:p>
          <a:p>
            <a:pPr lvl="1"/>
            <a:r>
              <a:rPr lang="en-US" sz="2000" dirty="0" smtClean="0"/>
              <a:t>Vagrant</a:t>
            </a:r>
          </a:p>
          <a:p>
            <a:pPr lvl="1"/>
            <a:r>
              <a:rPr lang="en-US" sz="2000" dirty="0" err="1" smtClean="0"/>
              <a:t>Ansible</a:t>
            </a:r>
            <a:endParaRPr lang="en-US" sz="1600" dirty="0"/>
          </a:p>
          <a:p>
            <a:r>
              <a:rPr lang="en-US" sz="2000" dirty="0" smtClean="0"/>
              <a:t>REST APIs</a:t>
            </a:r>
          </a:p>
          <a:p>
            <a:pPr lvl="1"/>
            <a:r>
              <a:rPr lang="en-US" sz="1800" dirty="0" err="1" smtClean="0"/>
              <a:t>XtremIO</a:t>
            </a:r>
            <a:r>
              <a:rPr lang="en-US" sz="1800" dirty="0" smtClean="0"/>
              <a:t> API</a:t>
            </a:r>
          </a:p>
          <a:p>
            <a:pPr lvl="1"/>
            <a:r>
              <a:rPr lang="en-US" sz="1800" dirty="0" smtClean="0"/>
              <a:t>Redfish API</a:t>
            </a:r>
          </a:p>
          <a:p>
            <a:r>
              <a:rPr lang="en-US" sz="2000" dirty="0" err="1" smtClean="0"/>
              <a:t>Composable</a:t>
            </a:r>
            <a:r>
              <a:rPr lang="en-US" sz="2000" dirty="0" smtClean="0"/>
              <a:t> Infrastructure</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273" y="124799"/>
            <a:ext cx="2337078" cy="2310721"/>
          </a:xfrm>
          <a:prstGeom prst="rect">
            <a:avLst/>
          </a:prstGeom>
        </p:spPr>
      </p:pic>
    </p:spTree>
    <p:extLst>
      <p:ext uri="{BB962C8B-B14F-4D97-AF65-F5344CB8AC3E}">
        <p14:creationId xmlns:p14="http://schemas.microsoft.com/office/powerpoint/2010/main" val="342132625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with Vagrant</a:t>
            </a:r>
            <a:endParaRPr lang="en-US" dirty="0"/>
          </a:p>
        </p:txBody>
      </p:sp>
      <p:sp>
        <p:nvSpPr>
          <p:cNvPr id="3" name="Content Placeholder 2"/>
          <p:cNvSpPr>
            <a:spLocks noGrp="1"/>
          </p:cNvSpPr>
          <p:nvPr>
            <p:ph sz="half" idx="1"/>
          </p:nvPr>
        </p:nvSpPr>
        <p:spPr>
          <a:xfrm>
            <a:off x="274319" y="1114619"/>
            <a:ext cx="7955279" cy="3200400"/>
          </a:xfrm>
        </p:spPr>
        <p:txBody>
          <a:bodyPr>
            <a:normAutofit/>
          </a:bodyPr>
          <a:lstStyle/>
          <a:p>
            <a:r>
              <a:rPr lang="en-US" sz="1800" dirty="0" smtClean="0"/>
              <a:t>Vagrant can use </a:t>
            </a:r>
            <a:r>
              <a:rPr lang="en-US" sz="1800" dirty="0" err="1" smtClean="0"/>
              <a:t>Ansible</a:t>
            </a:r>
            <a:r>
              <a:rPr lang="en-US" sz="1800" dirty="0" smtClean="0"/>
              <a:t> as a </a:t>
            </a:r>
            <a:r>
              <a:rPr lang="en-US" sz="1800" dirty="0" err="1" smtClean="0"/>
              <a:t>provisioners</a:t>
            </a:r>
            <a:r>
              <a:rPr lang="en-US" sz="1800" dirty="0" smtClean="0"/>
              <a:t> instead of ‘shell’ </a:t>
            </a:r>
            <a:endParaRPr lang="en-US" sz="1800" dirty="0"/>
          </a:p>
          <a:p>
            <a:pPr marL="0" indent="0">
              <a:buNone/>
            </a:pPr>
            <a:endParaRPr lang="en-US" sz="1800" dirty="0" smtClean="0"/>
          </a:p>
        </p:txBody>
      </p:sp>
      <p:pic>
        <p:nvPicPr>
          <p:cNvPr id="4" name="Picture 2" descr="https://upload.wikimedia.org/wikipedia/commons/0/05/Ansible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383" y="79814"/>
            <a:ext cx="856462" cy="8564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709447" y="1616162"/>
            <a:ext cx="7894319" cy="3171825"/>
          </a:xfrm>
          <a:prstGeom prst="rect">
            <a:avLst/>
          </a:prstGeom>
        </p:spPr>
      </p:pic>
    </p:spTree>
    <p:extLst>
      <p:ext uri="{BB962C8B-B14F-4D97-AF65-F5344CB8AC3E}">
        <p14:creationId xmlns:p14="http://schemas.microsoft.com/office/powerpoint/2010/main" val="2214488319"/>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Rest API Labs </a:t>
            </a:r>
            <a:endParaRPr lang="en-US" dirty="0"/>
          </a:p>
        </p:txBody>
      </p:sp>
    </p:spTree>
    <p:extLst>
      <p:ext uri="{BB962C8B-B14F-4D97-AF65-F5344CB8AC3E}">
        <p14:creationId xmlns:p14="http://schemas.microsoft.com/office/powerpoint/2010/main" val="161826409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solidFill>
                  <a:schemeClr val="bg1"/>
                </a:solidFill>
                <a:latin typeface="Arial" panose="020B0604020202020204" pitchFamily="34" charset="0"/>
                <a:cs typeface="Arial" panose="020B0604020202020204" pitchFamily="34" charset="0"/>
              </a:rPr>
              <a:t>Introducing </a:t>
            </a:r>
            <a:r>
              <a:rPr lang="en-US" sz="2800" dirty="0">
                <a:solidFill>
                  <a:schemeClr val="bg1"/>
                </a:solidFill>
                <a:latin typeface="Arial" panose="020B0604020202020204" pitchFamily="34" charset="0"/>
                <a:cs typeface="Arial" panose="020B0604020202020204" pitchFamily="34" charset="0"/>
              </a:rPr>
              <a:t>REST API’s</a:t>
            </a:r>
          </a:p>
        </p:txBody>
      </p:sp>
      <p:sp>
        <p:nvSpPr>
          <p:cNvPr id="10" name="Content Placeholder 9"/>
          <p:cNvSpPr>
            <a:spLocks noGrp="1"/>
          </p:cNvSpPr>
          <p:nvPr>
            <p:ph sz="quarter" idx="10"/>
          </p:nvPr>
        </p:nvSpPr>
        <p:spPr>
          <a:xfrm>
            <a:off x="379413" y="990599"/>
            <a:ext cx="8458200" cy="4000665"/>
          </a:xfrm>
        </p:spPr>
        <p:txBody>
          <a:bodyPr/>
          <a:lstStyle/>
          <a:p>
            <a:r>
              <a:rPr lang="en-US" dirty="0" smtClean="0"/>
              <a:t>REST API</a:t>
            </a:r>
          </a:p>
          <a:p>
            <a:pPr lvl="1"/>
            <a:r>
              <a:rPr lang="en-US" dirty="0" smtClean="0"/>
              <a:t>Used to expose/access web services </a:t>
            </a:r>
          </a:p>
          <a:p>
            <a:pPr lvl="1"/>
            <a:r>
              <a:rPr lang="en-US" dirty="0" smtClean="0"/>
              <a:t>Stateless. Uses HTTP as transport method</a:t>
            </a:r>
          </a:p>
          <a:p>
            <a:pPr lvl="1"/>
            <a:r>
              <a:rPr lang="en-US" dirty="0" smtClean="0"/>
              <a:t>Could use REST client (like Postman) or CLI (</a:t>
            </a:r>
            <a:r>
              <a:rPr lang="en-US" dirty="0" err="1" smtClean="0"/>
              <a:t>cURL</a:t>
            </a:r>
            <a:r>
              <a:rPr lang="en-US" dirty="0" smtClean="0"/>
              <a:t>)</a:t>
            </a:r>
          </a:p>
          <a:p>
            <a:pPr lvl="1"/>
            <a:r>
              <a:rPr lang="en-US" dirty="0" smtClean="0"/>
              <a:t>Or programmatically with a languages like Python, Ruby … by using URL libraries</a:t>
            </a:r>
          </a:p>
          <a:p>
            <a:pPr lvl="1"/>
            <a:r>
              <a:rPr lang="en-US" dirty="0" smtClean="0"/>
              <a:t>Relies on HTTP’s CRUD operations: GET, POST, PUT, DELETE</a:t>
            </a:r>
          </a:p>
          <a:p>
            <a:pPr marL="0" indent="0">
              <a:buNone/>
            </a:pPr>
            <a:r>
              <a:rPr lang="en-US" dirty="0">
                <a:solidFill>
                  <a:srgbClr val="D18316"/>
                </a:solidFill>
              </a:rPr>
              <a:t>	</a:t>
            </a:r>
            <a:r>
              <a:rPr lang="en-US" dirty="0" smtClean="0">
                <a:solidFill>
                  <a:srgbClr val="D18316"/>
                </a:solidFill>
              </a:rPr>
              <a:t>We </a:t>
            </a:r>
            <a:r>
              <a:rPr lang="en-US" dirty="0">
                <a:solidFill>
                  <a:srgbClr val="D18316"/>
                </a:solidFill>
              </a:rPr>
              <a:t>all have heard that word </a:t>
            </a:r>
            <a:r>
              <a:rPr lang="en-US" dirty="0">
                <a:solidFill>
                  <a:srgbClr val="D18316"/>
                </a:solidFill>
                <a:sym typeface="Wingdings" panose="05000000000000000000" pitchFamily="2" charset="2"/>
              </a:rPr>
              <a:t> !!</a:t>
            </a:r>
          </a:p>
          <a:p>
            <a:pPr marL="0" indent="0">
              <a:buNone/>
            </a:pPr>
            <a:r>
              <a:rPr lang="en-US" dirty="0">
                <a:solidFill>
                  <a:schemeClr val="accent2">
                    <a:lumMod val="75000"/>
                  </a:schemeClr>
                </a:solidFill>
                <a:sym typeface="Wingdings" panose="05000000000000000000" pitchFamily="2" charset="2"/>
              </a:rPr>
              <a:t>	</a:t>
            </a:r>
            <a:r>
              <a:rPr lang="en-US" dirty="0" smtClean="0">
                <a:solidFill>
                  <a:schemeClr val="accent2">
                    <a:lumMod val="75000"/>
                  </a:schemeClr>
                </a:solidFill>
                <a:sym typeface="Wingdings" panose="05000000000000000000" pitchFamily="2" charset="2"/>
              </a:rPr>
              <a:t>But </a:t>
            </a:r>
            <a:r>
              <a:rPr lang="en-US" dirty="0">
                <a:solidFill>
                  <a:schemeClr val="accent2">
                    <a:lumMod val="75000"/>
                  </a:schemeClr>
                </a:solidFill>
                <a:sym typeface="Wingdings" panose="05000000000000000000" pitchFamily="2" charset="2"/>
              </a:rPr>
              <a:t>today you will </a:t>
            </a:r>
            <a:r>
              <a:rPr lang="en-US" dirty="0" smtClean="0">
                <a:solidFill>
                  <a:schemeClr val="accent2">
                    <a:lumMod val="75000"/>
                  </a:schemeClr>
                </a:solidFill>
                <a:sym typeface="Wingdings" panose="05000000000000000000" pitchFamily="2" charset="2"/>
              </a:rPr>
              <a:t>play </a:t>
            </a:r>
            <a:r>
              <a:rPr lang="en-US" dirty="0">
                <a:solidFill>
                  <a:schemeClr val="accent2">
                    <a:lumMod val="75000"/>
                  </a:schemeClr>
                </a:solidFill>
                <a:sym typeface="Wingdings" panose="05000000000000000000" pitchFamily="2" charset="2"/>
              </a:rPr>
              <a:t>with it </a:t>
            </a:r>
            <a:r>
              <a:rPr lang="en-US" dirty="0" smtClean="0">
                <a:solidFill>
                  <a:schemeClr val="accent2">
                    <a:lumMod val="75000"/>
                  </a:schemeClr>
                </a:solidFill>
                <a:sym typeface="Wingdings" panose="05000000000000000000" pitchFamily="2" charset="2"/>
              </a:rPr>
              <a:t>… a lot !!</a:t>
            </a:r>
            <a:endParaRPr lang="en-US" dirty="0">
              <a:solidFill>
                <a:schemeClr val="accent2">
                  <a:lumMod val="75000"/>
                </a:schemeClr>
              </a:solidFill>
            </a:endParaRPr>
          </a:p>
        </p:txBody>
      </p:sp>
    </p:spTree>
    <p:extLst>
      <p:ext uri="{BB962C8B-B14F-4D97-AF65-F5344CB8AC3E}">
        <p14:creationId xmlns:p14="http://schemas.microsoft.com/office/powerpoint/2010/main" val="11346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bg1"/>
                </a:solidFill>
                <a:latin typeface="Arial" panose="020B0604020202020204" pitchFamily="34" charset="0"/>
                <a:cs typeface="Arial" panose="020B0604020202020204" pitchFamily="34" charset="0"/>
              </a:rPr>
              <a:t>Accessing API’s</a:t>
            </a:r>
          </a:p>
        </p:txBody>
      </p:sp>
      <p:sp>
        <p:nvSpPr>
          <p:cNvPr id="3" name="Content Placeholder 2"/>
          <p:cNvSpPr>
            <a:spLocks noGrp="1"/>
          </p:cNvSpPr>
          <p:nvPr>
            <p:ph sz="quarter" idx="10"/>
          </p:nvPr>
        </p:nvSpPr>
        <p:spPr/>
        <p:txBody>
          <a:bodyPr/>
          <a:lstStyle/>
          <a:p>
            <a:r>
              <a:rPr lang="en-US" dirty="0" smtClean="0"/>
              <a:t>Normal browsers have limited control over request</a:t>
            </a:r>
          </a:p>
          <a:p>
            <a:endParaRPr lang="en-US" dirty="0"/>
          </a:p>
          <a:p>
            <a:endParaRPr lang="en-US" dirty="0" smtClean="0"/>
          </a:p>
          <a:p>
            <a:endParaRPr lang="en-US" dirty="0" smtClean="0"/>
          </a:p>
          <a:p>
            <a:r>
              <a:rPr lang="en-US" dirty="0" smtClean="0"/>
              <a:t>They are not good tools to interact with API’s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690" y="1669620"/>
            <a:ext cx="424815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98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bg1"/>
                </a:solidFill>
                <a:latin typeface="Arial" panose="020B0604020202020204" pitchFamily="34" charset="0"/>
                <a:cs typeface="Arial" panose="020B0604020202020204" pitchFamily="34" charset="0"/>
              </a:rPr>
              <a:t>Accessing API’s</a:t>
            </a:r>
          </a:p>
        </p:txBody>
      </p:sp>
      <p:sp>
        <p:nvSpPr>
          <p:cNvPr id="3" name="Content Placeholder 2"/>
          <p:cNvSpPr>
            <a:spLocks noGrp="1"/>
          </p:cNvSpPr>
          <p:nvPr>
            <p:ph sz="quarter" idx="10"/>
          </p:nvPr>
        </p:nvSpPr>
        <p:spPr/>
        <p:txBody>
          <a:bodyPr/>
          <a:lstStyle/>
          <a:p>
            <a:r>
              <a:rPr lang="en-US" dirty="0"/>
              <a:t>Postman and equivalents provide you the control</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05" y="1417195"/>
            <a:ext cx="8085295" cy="3151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740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bg1"/>
                </a:solidFill>
                <a:latin typeface="Arial" panose="020B0604020202020204" pitchFamily="34" charset="0"/>
                <a:cs typeface="Arial" panose="020B0604020202020204" pitchFamily="34" charset="0"/>
              </a:rPr>
              <a:t>Lab </a:t>
            </a:r>
            <a:r>
              <a:rPr lang="en-US" sz="2800" dirty="0" smtClean="0">
                <a:solidFill>
                  <a:schemeClr val="bg1"/>
                </a:solidFill>
                <a:latin typeface="Arial" panose="020B0604020202020204" pitchFamily="34" charset="0"/>
                <a:cs typeface="Arial" panose="020B0604020202020204" pitchFamily="34" charset="0"/>
              </a:rPr>
              <a:t>4 </a:t>
            </a:r>
            <a:r>
              <a:rPr lang="en-US" sz="2800" dirty="0">
                <a:solidFill>
                  <a:schemeClr val="bg1"/>
                </a:solidFill>
                <a:latin typeface="Arial" panose="020B0604020202020204" pitchFamily="34" charset="0"/>
                <a:cs typeface="Arial" panose="020B0604020202020204" pitchFamily="34" charset="0"/>
              </a:rPr>
              <a:t>– Step </a:t>
            </a:r>
            <a:r>
              <a:rPr lang="en-US" sz="2800" dirty="0" smtClean="0">
                <a:solidFill>
                  <a:schemeClr val="bg1"/>
                </a:solidFill>
                <a:latin typeface="Arial" panose="020B0604020202020204" pitchFamily="34" charset="0"/>
                <a:cs typeface="Arial" panose="020B0604020202020204" pitchFamily="34" charset="0"/>
              </a:rPr>
              <a:t>1</a:t>
            </a:r>
            <a:endParaRPr lang="en-US" sz="2800"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a:xfrm>
            <a:off x="379413" y="881930"/>
            <a:ext cx="8458200" cy="3429000"/>
          </a:xfrm>
        </p:spPr>
        <p:txBody>
          <a:bodyPr/>
          <a:lstStyle/>
          <a:p>
            <a:r>
              <a:rPr lang="en-US" dirty="0" smtClean="0"/>
              <a:t>Clone repo </a:t>
            </a:r>
            <a:r>
              <a:rPr lang="en-US" dirty="0"/>
              <a:t>- </a:t>
            </a:r>
            <a:r>
              <a:rPr lang="en-US" dirty="0">
                <a:hlinkClick r:id="rId3"/>
              </a:rPr>
              <a:t>https://</a:t>
            </a:r>
            <a:r>
              <a:rPr lang="en-US" dirty="0" smtClean="0">
                <a:hlinkClick r:id="rId3"/>
              </a:rPr>
              <a:t>github.com/cermegno/GeekDay-Lab4</a:t>
            </a:r>
            <a:endParaRPr lang="en-US" dirty="0" smtClean="0"/>
          </a:p>
          <a:p>
            <a:r>
              <a:rPr lang="en-US" dirty="0" smtClean="0"/>
              <a:t>Run “pip install </a:t>
            </a:r>
            <a:r>
              <a:rPr lang="en-US" smtClean="0"/>
              <a:t>requests”. Run </a:t>
            </a:r>
            <a:r>
              <a:rPr lang="en-US" dirty="0" smtClean="0"/>
              <a:t>“step1.py”</a:t>
            </a:r>
            <a:endParaRPr lang="en-US" b="1" u="sng" dirty="0" smtClean="0"/>
          </a:p>
          <a:p>
            <a:pPr marL="0" indent="0">
              <a:buNone/>
            </a:pPr>
            <a:r>
              <a:rPr lang="en-US" dirty="0" smtClean="0">
                <a:solidFill>
                  <a:srgbClr val="D18316"/>
                </a:solidFill>
              </a:rPr>
              <a:t>What on Earth was that?</a:t>
            </a:r>
          </a:p>
          <a:p>
            <a:pPr marL="0" indent="0">
              <a:buNone/>
            </a:pPr>
            <a:r>
              <a:rPr lang="en-US" dirty="0">
                <a:solidFill>
                  <a:srgbClr val="D18316"/>
                </a:solidFill>
              </a:rPr>
              <a:t>	</a:t>
            </a:r>
            <a:r>
              <a:rPr lang="en-US" dirty="0" smtClean="0">
                <a:solidFill>
                  <a:srgbClr val="D18316"/>
                </a:solidFill>
              </a:rPr>
              <a:t>	</a:t>
            </a:r>
            <a:r>
              <a:rPr lang="en-US" dirty="0" err="1" smtClean="0">
                <a:solidFill>
                  <a:srgbClr val="B5121B"/>
                </a:solidFill>
              </a:rPr>
              <a:t>Uhmm</a:t>
            </a:r>
            <a:r>
              <a:rPr lang="en-US" dirty="0" smtClean="0">
                <a:solidFill>
                  <a:srgbClr val="B5121B"/>
                </a:solidFill>
              </a:rPr>
              <a:t>, wrong question!!</a:t>
            </a:r>
          </a:p>
          <a:p>
            <a:pPr marL="0" indent="0" algn="ctr">
              <a:buNone/>
            </a:pPr>
            <a:r>
              <a:rPr lang="en-US" dirty="0" smtClean="0">
                <a:solidFill>
                  <a:schemeClr val="accent2">
                    <a:lumMod val="75000"/>
                  </a:schemeClr>
                </a:solidFill>
              </a:rPr>
              <a:t>		What on Space was that?</a:t>
            </a:r>
          </a:p>
          <a:p>
            <a:r>
              <a:rPr lang="en-US" dirty="0" smtClean="0"/>
              <a:t>Any ideas about the “Status Code”?</a:t>
            </a:r>
          </a:p>
          <a:p>
            <a:r>
              <a:rPr lang="en-US" dirty="0" smtClean="0"/>
              <a:t>Also, what sort of output is that?</a:t>
            </a:r>
          </a:p>
          <a:p>
            <a:r>
              <a:rPr lang="en-US" dirty="0" smtClean="0"/>
              <a:t>Open the code with IDLE and examine it</a:t>
            </a:r>
          </a:p>
          <a:p>
            <a:pPr marL="0" indent="0">
              <a:buNone/>
            </a:pPr>
            <a:endParaRPr lang="en-US" dirty="0" smtClean="0"/>
          </a:p>
          <a:p>
            <a:endParaRPr lang="en-US" dirty="0"/>
          </a:p>
        </p:txBody>
      </p:sp>
    </p:spTree>
    <p:extLst>
      <p:ext uri="{BB962C8B-B14F-4D97-AF65-F5344CB8AC3E}">
        <p14:creationId xmlns:p14="http://schemas.microsoft.com/office/powerpoint/2010/main" val="244591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latin typeface="Arial" panose="020B0604020202020204" pitchFamily="34" charset="0"/>
                <a:cs typeface="Arial" panose="020B0604020202020204" pitchFamily="34" charset="0"/>
              </a:rPr>
              <a:t>Lab 4 – Step 1</a:t>
            </a:r>
            <a:endParaRPr lang="en-US" dirty="0"/>
          </a:p>
        </p:txBody>
      </p:sp>
      <p:sp>
        <p:nvSpPr>
          <p:cNvPr id="3" name="Content Placeholder 2"/>
          <p:cNvSpPr>
            <a:spLocks noGrp="1"/>
          </p:cNvSpPr>
          <p:nvPr>
            <p:ph sz="quarter" idx="10"/>
          </p:nvPr>
        </p:nvSpPr>
        <p:spPr/>
        <p:txBody>
          <a:bodyPr/>
          <a:lstStyle/>
          <a:p>
            <a:r>
              <a:rPr lang="en-US" dirty="0" smtClean="0"/>
              <a:t>JSON Viewer Chrome extension displays nicer JSON </a:t>
            </a:r>
            <a:endParaRPr lang="en-US" dirty="0"/>
          </a:p>
        </p:txBody>
      </p:sp>
      <p:pic>
        <p:nvPicPr>
          <p:cNvPr id="5" name="Picture 4"/>
          <p:cNvPicPr>
            <a:picLocks noChangeAspect="1"/>
          </p:cNvPicPr>
          <p:nvPr/>
        </p:nvPicPr>
        <p:blipFill>
          <a:blip r:embed="rId2"/>
          <a:stretch>
            <a:fillRect/>
          </a:stretch>
        </p:blipFill>
        <p:spPr>
          <a:xfrm>
            <a:off x="722313" y="1822844"/>
            <a:ext cx="7254194" cy="2798916"/>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1198180" y="1536376"/>
            <a:ext cx="6582267" cy="3287544"/>
          </a:xfrm>
          <a:prstGeom prst="rect">
            <a:avLst/>
          </a:prstGeom>
        </p:spPr>
      </p:pic>
    </p:spTree>
    <p:extLst>
      <p:ext uri="{BB962C8B-B14F-4D97-AF65-F5344CB8AC3E}">
        <p14:creationId xmlns:p14="http://schemas.microsoft.com/office/powerpoint/2010/main" val="390022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bg1"/>
                </a:solidFill>
                <a:latin typeface="Arial" panose="020B0604020202020204" pitchFamily="34" charset="0"/>
                <a:cs typeface="Arial" panose="020B0604020202020204" pitchFamily="34" charset="0"/>
              </a:rPr>
              <a:t>Lab </a:t>
            </a:r>
            <a:r>
              <a:rPr lang="en-US" sz="2800" dirty="0" smtClean="0">
                <a:solidFill>
                  <a:schemeClr val="bg1"/>
                </a:solidFill>
                <a:latin typeface="Arial" panose="020B0604020202020204" pitchFamily="34" charset="0"/>
                <a:cs typeface="Arial" panose="020B0604020202020204" pitchFamily="34" charset="0"/>
              </a:rPr>
              <a:t>4 </a:t>
            </a:r>
            <a:r>
              <a:rPr lang="en-US" sz="2800" dirty="0">
                <a:solidFill>
                  <a:schemeClr val="bg1"/>
                </a:solidFill>
                <a:latin typeface="Arial" panose="020B0604020202020204" pitchFamily="34" charset="0"/>
                <a:cs typeface="Arial" panose="020B0604020202020204" pitchFamily="34" charset="0"/>
              </a:rPr>
              <a:t>– Step 2</a:t>
            </a:r>
          </a:p>
        </p:txBody>
      </p:sp>
      <p:sp>
        <p:nvSpPr>
          <p:cNvPr id="3" name="Content Placeholder 2"/>
          <p:cNvSpPr>
            <a:spLocks noGrp="1"/>
          </p:cNvSpPr>
          <p:nvPr>
            <p:ph sz="quarter" idx="10"/>
          </p:nvPr>
        </p:nvSpPr>
        <p:spPr/>
        <p:txBody>
          <a:bodyPr/>
          <a:lstStyle/>
          <a:p>
            <a:r>
              <a:rPr lang="en-US" dirty="0" smtClean="0"/>
              <a:t>JSON outputs can be lengthy and complex</a:t>
            </a:r>
          </a:p>
          <a:p>
            <a:r>
              <a:rPr lang="en-US" dirty="0" smtClean="0"/>
              <a:t>How do we extract data from it?</a:t>
            </a:r>
          </a:p>
          <a:p>
            <a:r>
              <a:rPr lang="en-US" dirty="0" smtClean="0"/>
              <a:t>Open “step2.py” with IDLE</a:t>
            </a:r>
          </a:p>
          <a:p>
            <a:r>
              <a:rPr lang="en-US" dirty="0" smtClean="0"/>
              <a:t>Run it</a:t>
            </a:r>
          </a:p>
          <a:p>
            <a:r>
              <a:rPr lang="en-US" dirty="0" smtClean="0"/>
              <a:t>Can you extract the “longitude” instead?</a:t>
            </a:r>
          </a:p>
          <a:p>
            <a:r>
              <a:rPr lang="en-US" dirty="0" smtClean="0"/>
              <a:t>What is the functionality of Python “type” command?</a:t>
            </a:r>
            <a:endParaRPr lang="en-US" dirty="0"/>
          </a:p>
        </p:txBody>
      </p:sp>
    </p:spTree>
    <p:extLst>
      <p:ext uri="{BB962C8B-B14F-4D97-AF65-F5344CB8AC3E}">
        <p14:creationId xmlns:p14="http://schemas.microsoft.com/office/powerpoint/2010/main" val="409389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bg1"/>
                </a:solidFill>
                <a:latin typeface="Arial" panose="020B0604020202020204" pitchFamily="34" charset="0"/>
                <a:cs typeface="Arial" panose="020B0604020202020204" pitchFamily="34" charset="0"/>
              </a:rPr>
              <a:t>Lab </a:t>
            </a:r>
            <a:r>
              <a:rPr lang="en-US" sz="2800" dirty="0" smtClean="0">
                <a:solidFill>
                  <a:schemeClr val="bg1"/>
                </a:solidFill>
                <a:latin typeface="Arial" panose="020B0604020202020204" pitchFamily="34" charset="0"/>
                <a:cs typeface="Arial" panose="020B0604020202020204" pitchFamily="34" charset="0"/>
              </a:rPr>
              <a:t>4 </a:t>
            </a:r>
            <a:r>
              <a:rPr lang="en-US" sz="2800" dirty="0">
                <a:solidFill>
                  <a:schemeClr val="bg1"/>
                </a:solidFill>
                <a:latin typeface="Arial" panose="020B0604020202020204" pitchFamily="34" charset="0"/>
                <a:cs typeface="Arial" panose="020B0604020202020204" pitchFamily="34" charset="0"/>
              </a:rPr>
              <a:t>– Step 3</a:t>
            </a:r>
          </a:p>
        </p:txBody>
      </p:sp>
      <p:sp>
        <p:nvSpPr>
          <p:cNvPr id="3" name="Content Placeholder 2"/>
          <p:cNvSpPr>
            <a:spLocks noGrp="1"/>
          </p:cNvSpPr>
          <p:nvPr>
            <p:ph sz="quarter" idx="10"/>
          </p:nvPr>
        </p:nvSpPr>
        <p:spPr/>
        <p:txBody>
          <a:bodyPr/>
          <a:lstStyle/>
          <a:p>
            <a:r>
              <a:rPr lang="en-US" dirty="0" smtClean="0"/>
              <a:t>Some GET requests require you to pass parameters</a:t>
            </a:r>
          </a:p>
          <a:p>
            <a:r>
              <a:rPr lang="en-US" dirty="0" smtClean="0"/>
              <a:t>Can you think of any examples? And within this API?</a:t>
            </a:r>
          </a:p>
          <a:p>
            <a:r>
              <a:rPr lang="en-US" dirty="0" smtClean="0"/>
              <a:t>Plug in your city coordinates instead?</a:t>
            </a:r>
          </a:p>
          <a:p>
            <a:endParaRPr lang="en-US" dirty="0" smtClean="0"/>
          </a:p>
          <a:p>
            <a:r>
              <a:rPr lang="en-US" dirty="0" smtClean="0"/>
              <a:t>Taking “step2.py” as an example: what will be the “duration” during the “second” pass</a:t>
            </a:r>
          </a:p>
          <a:p>
            <a:endParaRPr lang="en-US" dirty="0"/>
          </a:p>
        </p:txBody>
      </p:sp>
    </p:spTree>
    <p:extLst>
      <p:ext uri="{BB962C8B-B14F-4D97-AF65-F5344CB8AC3E}">
        <p14:creationId xmlns:p14="http://schemas.microsoft.com/office/powerpoint/2010/main" val="399276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solidFill>
                  <a:schemeClr val="bg1"/>
                </a:solidFill>
                <a:latin typeface="Arial" panose="020B0604020202020204" pitchFamily="34" charset="0"/>
                <a:cs typeface="Arial" panose="020B0604020202020204" pitchFamily="34" charset="0"/>
              </a:rPr>
              <a:t>API’s </a:t>
            </a:r>
            <a:r>
              <a:rPr lang="en-US" sz="2800" dirty="0">
                <a:solidFill>
                  <a:schemeClr val="bg1"/>
                </a:solidFill>
                <a:latin typeface="Arial" panose="020B0604020202020204" pitchFamily="34" charset="0"/>
                <a:cs typeface="Arial" panose="020B0604020202020204" pitchFamily="34" charset="0"/>
              </a:rPr>
              <a:t>on </a:t>
            </a:r>
            <a:r>
              <a:rPr lang="en-US" sz="2800" dirty="0" err="1" smtClean="0">
                <a:solidFill>
                  <a:schemeClr val="bg1"/>
                </a:solidFill>
                <a:latin typeface="Arial" panose="020B0604020202020204" pitchFamily="34" charset="0"/>
                <a:cs typeface="Arial" panose="020B0604020202020204" pitchFamily="34" charset="0"/>
              </a:rPr>
              <a:t>DellEMC</a:t>
            </a:r>
            <a:r>
              <a:rPr lang="en-US" sz="2800" dirty="0" smtClean="0">
                <a:solidFill>
                  <a:schemeClr val="bg1"/>
                </a:solidFill>
                <a:latin typeface="Arial" panose="020B0604020202020204" pitchFamily="34" charset="0"/>
                <a:cs typeface="Arial" panose="020B0604020202020204" pitchFamily="34" charset="0"/>
              </a:rPr>
              <a:t> products</a:t>
            </a:r>
            <a:endParaRPr lang="en-US" sz="2800"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p:txBody>
          <a:bodyPr/>
          <a:lstStyle/>
          <a:p>
            <a:r>
              <a:rPr lang="en-US" dirty="0" smtClean="0"/>
              <a:t>Available in every product</a:t>
            </a:r>
          </a:p>
          <a:p>
            <a:r>
              <a:rPr lang="en-US" dirty="0" smtClean="0"/>
              <a:t>Recommended way to script (over CLI)</a:t>
            </a:r>
          </a:p>
          <a:p>
            <a:r>
              <a:rPr lang="en-AU" dirty="0" smtClean="0"/>
              <a:t>Different levels of maturity for different products</a:t>
            </a:r>
            <a:endParaRPr lang="en-US" dirty="0" smtClean="0"/>
          </a:p>
          <a:p>
            <a:r>
              <a:rPr lang="en-US" dirty="0" smtClean="0"/>
              <a:t>Often there is a contract with customers</a:t>
            </a:r>
          </a:p>
          <a:p>
            <a:pPr lvl="1"/>
            <a:r>
              <a:rPr lang="en-US" dirty="0" smtClean="0"/>
              <a:t>Ex: XtremIO API will be compatible with current and previous version. Now we are on v2, but v1 commands are still functional</a:t>
            </a:r>
          </a:p>
          <a:p>
            <a:r>
              <a:rPr lang="en-US" dirty="0" smtClean="0"/>
              <a:t>Authentication comes into play</a:t>
            </a:r>
            <a:endParaRPr lang="en-US" dirty="0"/>
          </a:p>
        </p:txBody>
      </p:sp>
    </p:spTree>
    <p:extLst>
      <p:ext uri="{BB962C8B-B14F-4D97-AF65-F5344CB8AC3E}">
        <p14:creationId xmlns:p14="http://schemas.microsoft.com/office/powerpoint/2010/main" val="18623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889462" y="1321724"/>
            <a:ext cx="7340137" cy="3399905"/>
          </a:xfrm>
          <a:prstGeom prst="roundRect">
            <a:avLst/>
          </a:prstGeom>
          <a:solidFill>
            <a:schemeClr val="accent1"/>
          </a:solidFill>
          <a:effectLst/>
        </p:spPr>
        <p:txBody>
          <a:bodyPr wrap="square" lIns="182880" tIns="137160" rIns="137160" bIns="137160" rtlCol="0" anchor="b">
            <a:noAutofit/>
          </a:bodyPr>
          <a:lstStyle/>
          <a:p>
            <a:pPr>
              <a:lnSpc>
                <a:spcPct val="90000"/>
              </a:lnSpc>
              <a:spcBef>
                <a:spcPts val="600"/>
              </a:spcBef>
              <a:spcAft>
                <a:spcPts val="0"/>
              </a:spcAft>
            </a:pPr>
            <a:r>
              <a:rPr lang="en-US" sz="2000" dirty="0">
                <a:solidFill>
                  <a:schemeClr val="tx2"/>
                </a:solidFill>
                <a:latin typeface="+mn-lt"/>
              </a:rPr>
              <a:t> - </a:t>
            </a:r>
            <a:r>
              <a:rPr lang="en-US" sz="2000" dirty="0" smtClean="0">
                <a:solidFill>
                  <a:schemeClr val="tx2"/>
                </a:solidFill>
                <a:latin typeface="+mn-lt"/>
              </a:rPr>
              <a:t>Knight Capital Group</a:t>
            </a:r>
          </a:p>
          <a:p>
            <a:pPr>
              <a:lnSpc>
                <a:spcPct val="90000"/>
              </a:lnSpc>
              <a:spcBef>
                <a:spcPts val="600"/>
              </a:spcBef>
              <a:spcAft>
                <a:spcPts val="0"/>
              </a:spcAft>
            </a:pPr>
            <a:r>
              <a:rPr lang="en-US" sz="2000" dirty="0">
                <a:solidFill>
                  <a:schemeClr val="tx2"/>
                </a:solidFill>
                <a:latin typeface="+mn-lt"/>
              </a:rPr>
              <a:t> </a:t>
            </a:r>
            <a:r>
              <a:rPr lang="en-US" sz="2000" dirty="0" smtClean="0">
                <a:solidFill>
                  <a:schemeClr val="tx2"/>
                </a:solidFill>
                <a:latin typeface="+mn-lt"/>
              </a:rPr>
              <a:t>- Largest </a:t>
            </a:r>
            <a:r>
              <a:rPr lang="en-US" sz="2000" dirty="0">
                <a:solidFill>
                  <a:schemeClr val="tx2"/>
                </a:solidFill>
                <a:latin typeface="+mn-lt"/>
              </a:rPr>
              <a:t>trader of US equities</a:t>
            </a:r>
          </a:p>
          <a:p>
            <a:pPr>
              <a:lnSpc>
                <a:spcPct val="90000"/>
              </a:lnSpc>
              <a:spcBef>
                <a:spcPts val="600"/>
              </a:spcBef>
              <a:spcAft>
                <a:spcPts val="0"/>
              </a:spcAft>
            </a:pPr>
            <a:r>
              <a:rPr lang="en-US" sz="2000" dirty="0">
                <a:solidFill>
                  <a:schemeClr val="tx2"/>
                </a:solidFill>
                <a:latin typeface="+mn-lt"/>
              </a:rPr>
              <a:t> - 17% market </a:t>
            </a:r>
            <a:r>
              <a:rPr lang="en-US" sz="2000" dirty="0" smtClean="0">
                <a:solidFill>
                  <a:schemeClr val="tx2"/>
                </a:solidFill>
                <a:latin typeface="+mn-lt"/>
              </a:rPr>
              <a:t>share</a:t>
            </a:r>
            <a:endParaRPr lang="en-US" sz="2000" dirty="0">
              <a:solidFill>
                <a:schemeClr val="tx2"/>
              </a:solidFill>
              <a:latin typeface="+mn-lt"/>
            </a:endParaRPr>
          </a:p>
          <a:p>
            <a:pPr>
              <a:lnSpc>
                <a:spcPct val="90000"/>
              </a:lnSpc>
              <a:spcBef>
                <a:spcPts val="600"/>
              </a:spcBef>
              <a:spcAft>
                <a:spcPts val="0"/>
              </a:spcAft>
            </a:pPr>
            <a:r>
              <a:rPr lang="en-US" sz="2000" dirty="0">
                <a:solidFill>
                  <a:schemeClr val="tx2"/>
                </a:solidFill>
                <a:latin typeface="+mn-lt"/>
              </a:rPr>
              <a:t> - 3.3 Billion trades daily</a:t>
            </a:r>
          </a:p>
          <a:p>
            <a:pPr>
              <a:lnSpc>
                <a:spcPct val="90000"/>
              </a:lnSpc>
              <a:spcBef>
                <a:spcPts val="600"/>
              </a:spcBef>
              <a:spcAft>
                <a:spcPts val="0"/>
              </a:spcAft>
            </a:pPr>
            <a:r>
              <a:rPr lang="en-US" sz="2000" dirty="0">
                <a:solidFill>
                  <a:schemeClr val="tx2"/>
                </a:solidFill>
                <a:latin typeface="+mn-lt"/>
              </a:rPr>
              <a:t> - 21 Billion dollars</a:t>
            </a:r>
          </a:p>
          <a:p>
            <a:pPr>
              <a:lnSpc>
                <a:spcPct val="90000"/>
              </a:lnSpc>
              <a:spcBef>
                <a:spcPts val="600"/>
              </a:spcBef>
              <a:spcAft>
                <a:spcPts val="0"/>
              </a:spcAft>
            </a:pPr>
            <a:r>
              <a:rPr lang="en-US" sz="2000" dirty="0">
                <a:solidFill>
                  <a:schemeClr val="tx2"/>
                </a:solidFill>
                <a:latin typeface="+mn-lt"/>
              </a:rPr>
              <a:t> - Own $365 million in cash and equivalents</a:t>
            </a:r>
            <a:endParaRPr lang="en-US" sz="2000" dirty="0" smtClean="0">
              <a:solidFill>
                <a:schemeClr val="tx2"/>
              </a:solidFill>
              <a:latin typeface="+mn-lt"/>
            </a:endParaRPr>
          </a:p>
        </p:txBody>
      </p:sp>
      <p:sp>
        <p:nvSpPr>
          <p:cNvPr id="4" name="Title 3"/>
          <p:cNvSpPr>
            <a:spLocks noGrp="1"/>
          </p:cNvSpPr>
          <p:nvPr>
            <p:ph type="title"/>
          </p:nvPr>
        </p:nvSpPr>
        <p:spPr/>
        <p:txBody>
          <a:bodyPr/>
          <a:lstStyle/>
          <a:p>
            <a:r>
              <a:rPr lang="en-US" dirty="0" smtClean="0"/>
              <a:t>This couldn’t happen here …</a:t>
            </a:r>
            <a:endParaRPr lang="en-US" dirty="0"/>
          </a:p>
        </p:txBody>
      </p:sp>
      <p:pic>
        <p:nvPicPr>
          <p:cNvPr id="7" name="Picture 6"/>
          <p:cNvPicPr>
            <a:picLocks noChangeAspect="1"/>
          </p:cNvPicPr>
          <p:nvPr/>
        </p:nvPicPr>
        <p:blipFill>
          <a:blip r:embed="rId3"/>
          <a:stretch>
            <a:fillRect/>
          </a:stretch>
        </p:blipFill>
        <p:spPr>
          <a:xfrm>
            <a:off x="4996696" y="2865775"/>
            <a:ext cx="2869841" cy="1206349"/>
          </a:xfrm>
          <a:prstGeom prst="rect">
            <a:avLst/>
          </a:prstGeom>
        </p:spPr>
      </p:pic>
      <p:sp>
        <p:nvSpPr>
          <p:cNvPr id="8" name="Rectangle 7"/>
          <p:cNvSpPr/>
          <p:nvPr/>
        </p:nvSpPr>
        <p:spPr>
          <a:xfrm>
            <a:off x="1284594" y="1473734"/>
            <a:ext cx="3534942" cy="769441"/>
          </a:xfrm>
          <a:prstGeom prst="rect">
            <a:avLst/>
          </a:prstGeom>
          <a:noFill/>
        </p:spPr>
        <p:txBody>
          <a:bodyPr wrap="none" lIns="91440" tIns="45720" rIns="91440" bIns="45720">
            <a:spAutoFit/>
          </a:bodyPr>
          <a:lstStyle/>
          <a:p>
            <a:pPr algn="ct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1</a:t>
            </a:r>
            <a:r>
              <a:rPr lang="en-US" sz="4400" b="1" cap="none" spc="0" baseline="30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st</a:t>
            </a: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July 2012</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58224287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bg1"/>
                </a:solidFill>
                <a:latin typeface="Arial" panose="020B0604020202020204" pitchFamily="34" charset="0"/>
                <a:cs typeface="Arial" panose="020B0604020202020204" pitchFamily="34" charset="0"/>
              </a:rPr>
              <a:t>Lab </a:t>
            </a:r>
            <a:r>
              <a:rPr lang="en-US" sz="2800" dirty="0" smtClean="0">
                <a:solidFill>
                  <a:schemeClr val="bg1"/>
                </a:solidFill>
                <a:latin typeface="Arial" panose="020B0604020202020204" pitchFamily="34" charset="0"/>
                <a:cs typeface="Arial" panose="020B0604020202020204" pitchFamily="34" charset="0"/>
              </a:rPr>
              <a:t>5 </a:t>
            </a:r>
            <a:r>
              <a:rPr lang="en-US" sz="2800" dirty="0">
                <a:solidFill>
                  <a:schemeClr val="bg1"/>
                </a:solidFill>
                <a:latin typeface="Arial" panose="020B0604020202020204" pitchFamily="34" charset="0"/>
                <a:cs typeface="Arial" panose="020B0604020202020204" pitchFamily="34" charset="0"/>
              </a:rPr>
              <a:t>– Step </a:t>
            </a:r>
            <a:r>
              <a:rPr lang="en-US" sz="2800" dirty="0" smtClean="0">
                <a:solidFill>
                  <a:schemeClr val="bg1"/>
                </a:solidFill>
                <a:latin typeface="Arial" panose="020B0604020202020204" pitchFamily="34" charset="0"/>
                <a:cs typeface="Arial" panose="020B0604020202020204" pitchFamily="34" charset="0"/>
              </a:rPr>
              <a:t>1</a:t>
            </a:r>
            <a:endParaRPr lang="en-US" sz="2800" dirty="0">
              <a:solidFill>
                <a:schemeClr val="accent4"/>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a:xfrm>
            <a:off x="379412" y="990600"/>
            <a:ext cx="8677877" cy="3429000"/>
          </a:xfrm>
        </p:spPr>
        <p:txBody>
          <a:bodyPr/>
          <a:lstStyle/>
          <a:p>
            <a:r>
              <a:rPr lang="en-AU" dirty="0" smtClean="0"/>
              <a:t>Import </a:t>
            </a:r>
            <a:r>
              <a:rPr lang="en-AU" dirty="0" err="1" smtClean="0"/>
              <a:t>XtremIO</a:t>
            </a:r>
            <a:r>
              <a:rPr lang="en-AU" dirty="0" smtClean="0"/>
              <a:t> OVA</a:t>
            </a:r>
          </a:p>
          <a:p>
            <a:r>
              <a:rPr lang="en-AU" dirty="0" smtClean="0"/>
              <a:t>Make network-&gt;Adapter 2 = Host-only. Disable other adapters</a:t>
            </a:r>
          </a:p>
          <a:p>
            <a:r>
              <a:rPr lang="en-AU" dirty="0" smtClean="0"/>
              <a:t>Boot the VM and make note of the IP address in the console</a:t>
            </a:r>
            <a:endParaRPr lang="en-US" dirty="0" smtClean="0"/>
          </a:p>
          <a:p>
            <a:r>
              <a:rPr lang="en-US" dirty="0" smtClean="0"/>
              <a:t>Clone “GeekDay-Lab5” repo</a:t>
            </a:r>
          </a:p>
          <a:p>
            <a:r>
              <a:rPr lang="en-US" dirty="0" smtClean="0"/>
              <a:t>Open “Step1.py” in IDLE</a:t>
            </a:r>
          </a:p>
          <a:p>
            <a:r>
              <a:rPr lang="en-US" dirty="0" smtClean="0"/>
              <a:t>Notice the URI section of the query</a:t>
            </a:r>
          </a:p>
          <a:p>
            <a:r>
              <a:rPr lang="en-US" dirty="0" smtClean="0"/>
              <a:t>Now run it by pressing F5</a:t>
            </a:r>
            <a:endParaRPr lang="en-US" dirty="0"/>
          </a:p>
        </p:txBody>
      </p:sp>
    </p:spTree>
    <p:extLst>
      <p:ext uri="{BB962C8B-B14F-4D97-AF65-F5344CB8AC3E}">
        <p14:creationId xmlns:p14="http://schemas.microsoft.com/office/powerpoint/2010/main" val="176866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bg1"/>
                </a:solidFill>
                <a:latin typeface="Arial" panose="020B0604020202020204" pitchFamily="34" charset="0"/>
                <a:cs typeface="Arial" panose="020B0604020202020204" pitchFamily="34" charset="0"/>
              </a:rPr>
              <a:t>Lab </a:t>
            </a:r>
            <a:r>
              <a:rPr lang="en-US" sz="2800" dirty="0" smtClean="0">
                <a:solidFill>
                  <a:schemeClr val="bg1"/>
                </a:solidFill>
                <a:latin typeface="Arial" panose="020B0604020202020204" pitchFamily="34" charset="0"/>
                <a:cs typeface="Arial" panose="020B0604020202020204" pitchFamily="34" charset="0"/>
              </a:rPr>
              <a:t>5 </a:t>
            </a:r>
            <a:r>
              <a:rPr lang="en-US" sz="2800" dirty="0">
                <a:solidFill>
                  <a:schemeClr val="bg1"/>
                </a:solidFill>
                <a:latin typeface="Arial" panose="020B0604020202020204" pitchFamily="34" charset="0"/>
                <a:cs typeface="Arial" panose="020B0604020202020204" pitchFamily="34" charset="0"/>
              </a:rPr>
              <a:t>– Step </a:t>
            </a:r>
            <a:r>
              <a:rPr lang="en-US" sz="2800" dirty="0" smtClean="0">
                <a:solidFill>
                  <a:schemeClr val="bg1"/>
                </a:solidFill>
                <a:latin typeface="Arial" panose="020B0604020202020204" pitchFamily="34" charset="0"/>
                <a:cs typeface="Arial" panose="020B0604020202020204" pitchFamily="34" charset="0"/>
              </a:rPr>
              <a:t>1</a:t>
            </a:r>
            <a:endParaRPr lang="en-US" sz="2800" dirty="0">
              <a:solidFill>
                <a:schemeClr val="accent4"/>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p:txBody>
          <a:bodyPr/>
          <a:lstStyle/>
          <a:p>
            <a:r>
              <a:rPr lang="en-US" dirty="0" smtClean="0"/>
              <a:t>What is it showing?</a:t>
            </a:r>
          </a:p>
          <a:p>
            <a:r>
              <a:rPr lang="en-US" dirty="0" smtClean="0"/>
              <a:t>Notice how the authentication is being passed</a:t>
            </a:r>
          </a:p>
          <a:p>
            <a:r>
              <a:rPr lang="en-US" dirty="0" smtClean="0"/>
              <a:t>“Verify = False”, </a:t>
            </a:r>
            <a:r>
              <a:rPr lang="en-US" dirty="0" err="1" smtClean="0"/>
              <a:t>uhmm</a:t>
            </a:r>
            <a:r>
              <a:rPr lang="en-US" dirty="0" smtClean="0"/>
              <a:t> any ideas</a:t>
            </a:r>
          </a:p>
          <a:p>
            <a:r>
              <a:rPr lang="en-US" dirty="0" smtClean="0"/>
              <a:t>There are ways of not showing the password</a:t>
            </a:r>
            <a:endParaRPr lang="en-US" dirty="0"/>
          </a:p>
        </p:txBody>
      </p:sp>
    </p:spTree>
    <p:extLst>
      <p:ext uri="{BB962C8B-B14F-4D97-AF65-F5344CB8AC3E}">
        <p14:creationId xmlns:p14="http://schemas.microsoft.com/office/powerpoint/2010/main" val="48420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bg1"/>
                </a:solidFill>
                <a:latin typeface="Arial" panose="020B0604020202020204" pitchFamily="34" charset="0"/>
                <a:cs typeface="Arial" panose="020B0604020202020204" pitchFamily="34" charset="0"/>
              </a:rPr>
              <a:t>Lab </a:t>
            </a:r>
            <a:r>
              <a:rPr lang="en-US" sz="2800" dirty="0" smtClean="0">
                <a:solidFill>
                  <a:schemeClr val="bg1"/>
                </a:solidFill>
                <a:latin typeface="Arial" panose="020B0604020202020204" pitchFamily="34" charset="0"/>
                <a:cs typeface="Arial" panose="020B0604020202020204" pitchFamily="34" charset="0"/>
              </a:rPr>
              <a:t>5 </a:t>
            </a:r>
            <a:r>
              <a:rPr lang="en-US" sz="2800" dirty="0">
                <a:solidFill>
                  <a:schemeClr val="bg1"/>
                </a:solidFill>
                <a:latin typeface="Arial" panose="020B0604020202020204" pitchFamily="34" charset="0"/>
                <a:cs typeface="Arial" panose="020B0604020202020204" pitchFamily="34" charset="0"/>
              </a:rPr>
              <a:t>– Step 1</a:t>
            </a:r>
          </a:p>
        </p:txBody>
      </p:sp>
      <p:sp>
        <p:nvSpPr>
          <p:cNvPr id="3" name="Content Placeholder 2"/>
          <p:cNvSpPr>
            <a:spLocks noGrp="1"/>
          </p:cNvSpPr>
          <p:nvPr>
            <p:ph sz="quarter" idx="10"/>
          </p:nvPr>
        </p:nvSpPr>
        <p:spPr/>
        <p:txBody>
          <a:bodyPr/>
          <a:lstStyle/>
          <a:p>
            <a:r>
              <a:rPr lang="en-AU" dirty="0" smtClean="0"/>
              <a:t>Chrome </a:t>
            </a:r>
            <a:r>
              <a:rPr lang="en-AU" dirty="0" smtClean="0">
                <a:sym typeface="Wingdings" panose="05000000000000000000" pitchFamily="2" charset="2"/>
              </a:rPr>
              <a:t> More Tools  Extensions</a:t>
            </a:r>
          </a:p>
          <a:p>
            <a:r>
              <a:rPr lang="en-AU" dirty="0" smtClean="0">
                <a:sym typeface="Wingdings" panose="05000000000000000000" pitchFamily="2" charset="2"/>
              </a:rPr>
              <a:t>Get more Extensions</a:t>
            </a:r>
          </a:p>
          <a:p>
            <a:endParaRPr lang="en-AU" dirty="0" smtClean="0">
              <a:sym typeface="Wingdings" panose="05000000000000000000" pitchFamily="2" charset="2"/>
            </a:endParaRPr>
          </a:p>
          <a:p>
            <a:endParaRPr lang="en-US" dirty="0"/>
          </a:p>
        </p:txBody>
      </p:sp>
      <p:pic>
        <p:nvPicPr>
          <p:cNvPr id="4" name="Picture 3"/>
          <p:cNvPicPr>
            <a:picLocks noChangeAspect="1"/>
          </p:cNvPicPr>
          <p:nvPr/>
        </p:nvPicPr>
        <p:blipFill>
          <a:blip r:embed="rId2"/>
          <a:stretch>
            <a:fillRect/>
          </a:stretch>
        </p:blipFill>
        <p:spPr>
          <a:xfrm>
            <a:off x="379413" y="2281323"/>
            <a:ext cx="8368630" cy="2138277"/>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33" y="781651"/>
            <a:ext cx="8141530" cy="4243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536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bg1"/>
                </a:solidFill>
                <a:latin typeface="Arial" panose="020B0604020202020204" pitchFamily="34" charset="0"/>
                <a:cs typeface="Arial" panose="020B0604020202020204" pitchFamily="34" charset="0"/>
              </a:rPr>
              <a:t>Lab </a:t>
            </a:r>
            <a:r>
              <a:rPr lang="en-US" sz="2800" dirty="0" smtClean="0">
                <a:solidFill>
                  <a:schemeClr val="bg1"/>
                </a:solidFill>
                <a:latin typeface="Arial" panose="020B0604020202020204" pitchFamily="34" charset="0"/>
                <a:cs typeface="Arial" panose="020B0604020202020204" pitchFamily="34" charset="0"/>
              </a:rPr>
              <a:t>5 </a:t>
            </a:r>
            <a:r>
              <a:rPr lang="en-US" sz="2800" dirty="0">
                <a:solidFill>
                  <a:schemeClr val="bg1"/>
                </a:solidFill>
                <a:latin typeface="Arial" panose="020B0604020202020204" pitchFamily="34" charset="0"/>
                <a:cs typeface="Arial" panose="020B0604020202020204" pitchFamily="34" charset="0"/>
              </a:rPr>
              <a:t>– Step </a:t>
            </a:r>
            <a:r>
              <a:rPr lang="en-US" sz="2800" dirty="0" smtClean="0">
                <a:solidFill>
                  <a:schemeClr val="bg1"/>
                </a:solidFill>
                <a:latin typeface="Arial" panose="020B0604020202020204" pitchFamily="34" charset="0"/>
                <a:cs typeface="Arial" panose="020B0604020202020204" pitchFamily="34" charset="0"/>
              </a:rPr>
              <a:t>2</a:t>
            </a:r>
            <a:endParaRPr lang="en-US" sz="2800"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p:txBody>
          <a:bodyPr/>
          <a:lstStyle/>
          <a:p>
            <a:r>
              <a:rPr lang="en-US" dirty="0" smtClean="0"/>
              <a:t>Now take a look at the XtremIO REST API guide</a:t>
            </a:r>
          </a:p>
          <a:p>
            <a:r>
              <a:rPr lang="en-US" dirty="0" smtClean="0"/>
              <a:t>Open “step2.py”</a:t>
            </a:r>
          </a:p>
          <a:p>
            <a:r>
              <a:rPr lang="en-US" dirty="0" smtClean="0"/>
              <a:t>What do you think it is trying to do?</a:t>
            </a:r>
          </a:p>
          <a:p>
            <a:r>
              <a:rPr lang="en-US" dirty="0" smtClean="0"/>
              <a:t>Run it</a:t>
            </a:r>
          </a:p>
          <a:p>
            <a:r>
              <a:rPr lang="en-US" dirty="0" smtClean="0"/>
              <a:t>What about display general information about: clusters, initiators or DAEs?</a:t>
            </a:r>
          </a:p>
          <a:p>
            <a:r>
              <a:rPr lang="en-US" dirty="0" smtClean="0"/>
              <a:t>What about displaying details of a single volume?</a:t>
            </a:r>
            <a:endParaRPr lang="en-US" dirty="0"/>
          </a:p>
        </p:txBody>
      </p:sp>
    </p:spTree>
    <p:extLst>
      <p:ext uri="{BB962C8B-B14F-4D97-AF65-F5344CB8AC3E}">
        <p14:creationId xmlns:p14="http://schemas.microsoft.com/office/powerpoint/2010/main" val="204458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bg1"/>
                </a:solidFill>
                <a:latin typeface="Arial" panose="020B0604020202020204" pitchFamily="34" charset="0"/>
                <a:cs typeface="Arial" panose="020B0604020202020204" pitchFamily="34" charset="0"/>
              </a:rPr>
              <a:t>Lab </a:t>
            </a:r>
            <a:r>
              <a:rPr lang="en-US" sz="2800" dirty="0" smtClean="0">
                <a:solidFill>
                  <a:schemeClr val="bg1"/>
                </a:solidFill>
                <a:latin typeface="Arial" panose="020B0604020202020204" pitchFamily="34" charset="0"/>
                <a:cs typeface="Arial" panose="020B0604020202020204" pitchFamily="34" charset="0"/>
              </a:rPr>
              <a:t>5 </a:t>
            </a:r>
            <a:r>
              <a:rPr lang="en-US" sz="2800" dirty="0">
                <a:solidFill>
                  <a:schemeClr val="bg1"/>
                </a:solidFill>
                <a:latin typeface="Arial" panose="020B0604020202020204" pitchFamily="34" charset="0"/>
                <a:cs typeface="Arial" panose="020B0604020202020204" pitchFamily="34" charset="0"/>
              </a:rPr>
              <a:t>– Step 3 </a:t>
            </a:r>
          </a:p>
        </p:txBody>
      </p:sp>
      <p:sp>
        <p:nvSpPr>
          <p:cNvPr id="3" name="Content Placeholder 2"/>
          <p:cNvSpPr>
            <a:spLocks noGrp="1"/>
          </p:cNvSpPr>
          <p:nvPr>
            <p:ph sz="quarter" idx="10"/>
          </p:nvPr>
        </p:nvSpPr>
        <p:spPr/>
        <p:txBody>
          <a:bodyPr/>
          <a:lstStyle/>
          <a:p>
            <a:r>
              <a:rPr lang="en-US" dirty="0" smtClean="0"/>
              <a:t>We now have some experience reading data</a:t>
            </a:r>
          </a:p>
          <a:p>
            <a:r>
              <a:rPr lang="en-US" dirty="0" smtClean="0"/>
              <a:t>How do we go about modifying configuration?</a:t>
            </a:r>
          </a:p>
          <a:p>
            <a:r>
              <a:rPr lang="en-US" dirty="0" smtClean="0"/>
              <a:t>Discuss what HTTP method would you use to create a new volume. And to modify an existing volume?</a:t>
            </a:r>
          </a:p>
          <a:p>
            <a:r>
              <a:rPr lang="en-US" dirty="0" smtClean="0"/>
              <a:t>Open “step3.py” with IDLE</a:t>
            </a:r>
          </a:p>
          <a:p>
            <a:r>
              <a:rPr lang="en-US" dirty="0" smtClean="0"/>
              <a:t>How are parameters passed</a:t>
            </a:r>
            <a:r>
              <a:rPr lang="en-US" dirty="0"/>
              <a:t>?</a:t>
            </a:r>
            <a:r>
              <a:rPr lang="en-US" dirty="0" smtClean="0"/>
              <a:t> Look up the API guide</a:t>
            </a:r>
          </a:p>
          <a:p>
            <a:r>
              <a:rPr lang="en-US" dirty="0" smtClean="0"/>
              <a:t>Did you get an error creating a new volume?</a:t>
            </a:r>
          </a:p>
          <a:p>
            <a:r>
              <a:rPr lang="en-US" dirty="0" smtClean="0"/>
              <a:t>How would you work around it?</a:t>
            </a:r>
            <a:endParaRPr lang="en-US" dirty="0"/>
          </a:p>
        </p:txBody>
      </p:sp>
    </p:spTree>
    <p:extLst>
      <p:ext uri="{BB962C8B-B14F-4D97-AF65-F5344CB8AC3E}">
        <p14:creationId xmlns:p14="http://schemas.microsoft.com/office/powerpoint/2010/main" val="279994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bg1"/>
                </a:solidFill>
                <a:latin typeface="Arial" panose="020B0604020202020204" pitchFamily="34" charset="0"/>
                <a:cs typeface="Arial" panose="020B0604020202020204" pitchFamily="34" charset="0"/>
              </a:rPr>
              <a:t>Lab </a:t>
            </a:r>
            <a:r>
              <a:rPr lang="en-US" sz="2800" dirty="0" smtClean="0">
                <a:solidFill>
                  <a:schemeClr val="bg1"/>
                </a:solidFill>
                <a:latin typeface="Arial" panose="020B0604020202020204" pitchFamily="34" charset="0"/>
                <a:cs typeface="Arial" panose="020B0604020202020204" pitchFamily="34" charset="0"/>
              </a:rPr>
              <a:t>5 </a:t>
            </a:r>
            <a:r>
              <a:rPr lang="en-US" sz="2800" dirty="0">
                <a:solidFill>
                  <a:schemeClr val="bg1"/>
                </a:solidFill>
                <a:latin typeface="Arial" panose="020B0604020202020204" pitchFamily="34" charset="0"/>
                <a:cs typeface="Arial" panose="020B0604020202020204" pitchFamily="34" charset="0"/>
              </a:rPr>
              <a:t>– Step 4</a:t>
            </a:r>
          </a:p>
        </p:txBody>
      </p:sp>
      <p:sp>
        <p:nvSpPr>
          <p:cNvPr id="3" name="Content Placeholder 2"/>
          <p:cNvSpPr>
            <a:spLocks noGrp="1"/>
          </p:cNvSpPr>
          <p:nvPr>
            <p:ph sz="quarter" idx="10"/>
          </p:nvPr>
        </p:nvSpPr>
        <p:spPr/>
        <p:txBody>
          <a:bodyPr/>
          <a:lstStyle/>
          <a:p>
            <a:r>
              <a:rPr lang="en-US" dirty="0" smtClean="0"/>
              <a:t>For bonus points …</a:t>
            </a:r>
          </a:p>
          <a:p>
            <a:r>
              <a:rPr lang="en-US" dirty="0" smtClean="0"/>
              <a:t>Open “step4.py”</a:t>
            </a:r>
          </a:p>
          <a:p>
            <a:r>
              <a:rPr lang="en-US" dirty="0" smtClean="0"/>
              <a:t>Can you extract from your new volume</a:t>
            </a:r>
          </a:p>
          <a:p>
            <a:pPr lvl="1"/>
            <a:r>
              <a:rPr lang="en-US" dirty="0" smtClean="0"/>
              <a:t>Creation time</a:t>
            </a:r>
          </a:p>
          <a:p>
            <a:pPr lvl="1"/>
            <a:r>
              <a:rPr lang="en-US" dirty="0"/>
              <a:t>Volume unique </a:t>
            </a:r>
            <a:r>
              <a:rPr lang="en-US" dirty="0" smtClean="0"/>
              <a:t>ID</a:t>
            </a:r>
          </a:p>
          <a:p>
            <a:pPr lvl="1"/>
            <a:r>
              <a:rPr lang="en-US" dirty="0" smtClean="0"/>
              <a:t>Volume size in GB</a:t>
            </a:r>
          </a:p>
          <a:p>
            <a:endParaRPr lang="en-US" dirty="0" smtClean="0"/>
          </a:p>
          <a:p>
            <a:pPr marL="341312" lvl="1" indent="0">
              <a:buNone/>
            </a:pPr>
            <a:endParaRPr lang="en-US" dirty="0" smtClean="0"/>
          </a:p>
        </p:txBody>
      </p:sp>
    </p:spTree>
    <p:extLst>
      <p:ext uri="{BB962C8B-B14F-4D97-AF65-F5344CB8AC3E}">
        <p14:creationId xmlns:p14="http://schemas.microsoft.com/office/powerpoint/2010/main" val="14037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make Rest API Friendlier?</a:t>
            </a:r>
            <a:endParaRPr lang="en-US" dirty="0"/>
          </a:p>
        </p:txBody>
      </p:sp>
      <p:sp>
        <p:nvSpPr>
          <p:cNvPr id="3" name="Content Placeholder 2"/>
          <p:cNvSpPr>
            <a:spLocks noGrp="1"/>
          </p:cNvSpPr>
          <p:nvPr>
            <p:ph sz="half" idx="1"/>
          </p:nvPr>
        </p:nvSpPr>
        <p:spPr/>
        <p:txBody>
          <a:bodyPr>
            <a:normAutofit/>
          </a:bodyPr>
          <a:lstStyle/>
          <a:p>
            <a:r>
              <a:rPr lang="en-US" sz="1800" dirty="0" err="1"/>
              <a:t>DellEMC</a:t>
            </a:r>
            <a:r>
              <a:rPr lang="en-US" sz="1800" dirty="0"/>
              <a:t> {code</a:t>
            </a:r>
            <a:r>
              <a:rPr lang="en-US" sz="1800" dirty="0" smtClean="0"/>
              <a:t>} community develops modules that simplify the consumption of Rest API’s of different </a:t>
            </a:r>
            <a:r>
              <a:rPr lang="en-US" sz="1800" dirty="0" err="1" smtClean="0"/>
              <a:t>DellEMC</a:t>
            </a:r>
            <a:r>
              <a:rPr lang="en-US" sz="1800" dirty="0" smtClean="0"/>
              <a:t> products</a:t>
            </a:r>
            <a:endParaRPr lang="en-US" sz="1800" dirty="0"/>
          </a:p>
          <a:p>
            <a:r>
              <a:rPr lang="en-US" sz="1800" dirty="0" smtClean="0"/>
              <a:t>Sometimes also </a:t>
            </a:r>
            <a:r>
              <a:rPr lang="en-US" sz="1800" dirty="0" err="1" smtClean="0"/>
              <a:t>refered</a:t>
            </a:r>
            <a:r>
              <a:rPr lang="en-US" sz="1800" dirty="0" smtClean="0"/>
              <a:t> to as Libraries or Wrappers</a:t>
            </a:r>
          </a:p>
          <a:p>
            <a:r>
              <a:rPr lang="en-US" sz="1800" dirty="0" smtClean="0"/>
              <a:t>Developed for various programming languages: Python, Go, Ruby, …</a:t>
            </a:r>
          </a:p>
          <a:p>
            <a:r>
              <a:rPr lang="en-US" sz="1800" dirty="0" smtClean="0"/>
              <a:t>Open Source </a:t>
            </a:r>
            <a:r>
              <a:rPr lang="en-US" sz="1800" dirty="0" smtClean="0">
                <a:sym typeface="Wingdings" panose="05000000000000000000" pitchFamily="2" charset="2"/>
              </a:rPr>
              <a:t> You can participate too</a:t>
            </a:r>
          </a:p>
          <a:p>
            <a:r>
              <a:rPr lang="en-US" sz="1800" dirty="0">
                <a:hlinkClick r:id="rId2"/>
              </a:rPr>
              <a:t>https://codedellemc.com</a:t>
            </a:r>
            <a:r>
              <a:rPr lang="en-US" sz="1800" dirty="0" smtClean="0">
                <a:hlinkClick r:id="rId2"/>
              </a:rPr>
              <a:t>/</a:t>
            </a:r>
            <a:endParaRPr lang="en-US" sz="1800" dirty="0" smtClean="0"/>
          </a:p>
          <a:p>
            <a:endParaRPr lang="en-US" sz="1800" dirty="0"/>
          </a:p>
        </p:txBody>
      </p:sp>
      <p:pic>
        <p:nvPicPr>
          <p:cNvPr id="4" name="Picture 3"/>
          <p:cNvPicPr>
            <a:picLocks noChangeAspect="1"/>
          </p:cNvPicPr>
          <p:nvPr/>
        </p:nvPicPr>
        <p:blipFill>
          <a:blip r:embed="rId3"/>
          <a:stretch>
            <a:fillRect/>
          </a:stretch>
        </p:blipFill>
        <p:spPr>
          <a:xfrm>
            <a:off x="2853557" y="112784"/>
            <a:ext cx="6147305" cy="4928597"/>
          </a:xfrm>
          <a:prstGeom prst="rect">
            <a:avLst/>
          </a:prstGeom>
        </p:spPr>
      </p:pic>
    </p:spTree>
    <p:extLst>
      <p:ext uri="{BB962C8B-B14F-4D97-AF65-F5344CB8AC3E}">
        <p14:creationId xmlns:p14="http://schemas.microsoft.com/office/powerpoint/2010/main" val="637994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a:t>6</a:t>
            </a:r>
            <a:r>
              <a:rPr lang="en-US" dirty="0" smtClean="0"/>
              <a:t> – Use </a:t>
            </a:r>
            <a:r>
              <a:rPr lang="en-US" dirty="0" err="1" smtClean="0"/>
              <a:t>PyXtrem</a:t>
            </a:r>
            <a:r>
              <a:rPr lang="en-US" dirty="0" smtClean="0"/>
              <a:t> to interact with </a:t>
            </a:r>
            <a:r>
              <a:rPr lang="en-US" dirty="0" err="1" smtClean="0"/>
              <a:t>XtremIO</a:t>
            </a:r>
            <a:endParaRPr lang="en-US" dirty="0"/>
          </a:p>
        </p:txBody>
      </p:sp>
      <p:sp>
        <p:nvSpPr>
          <p:cNvPr id="3" name="Content Placeholder 2"/>
          <p:cNvSpPr>
            <a:spLocks noGrp="1"/>
          </p:cNvSpPr>
          <p:nvPr>
            <p:ph sz="half" idx="1"/>
          </p:nvPr>
        </p:nvSpPr>
        <p:spPr/>
        <p:txBody>
          <a:bodyPr>
            <a:normAutofit/>
          </a:bodyPr>
          <a:lstStyle/>
          <a:p>
            <a:r>
              <a:rPr lang="en-US" sz="1800" dirty="0" smtClean="0"/>
              <a:t>Clone the </a:t>
            </a:r>
            <a:r>
              <a:rPr lang="en-US" sz="1800" dirty="0" err="1" smtClean="0"/>
              <a:t>PyXtrem</a:t>
            </a:r>
            <a:r>
              <a:rPr lang="en-US" sz="1800" dirty="0" smtClean="0"/>
              <a:t> repo            </a:t>
            </a:r>
            <a:r>
              <a:rPr lang="en-US" sz="1800" dirty="0" smtClean="0">
                <a:hlinkClick r:id="rId2"/>
              </a:rPr>
              <a:t>https</a:t>
            </a:r>
            <a:r>
              <a:rPr lang="en-US" sz="1800" dirty="0">
                <a:hlinkClick r:id="rId2"/>
              </a:rPr>
              <a:t>://</a:t>
            </a:r>
            <a:r>
              <a:rPr lang="en-US" sz="1800" dirty="0" smtClean="0">
                <a:hlinkClick r:id="rId2"/>
              </a:rPr>
              <a:t>github.com/cermegno/PyXtrem</a:t>
            </a:r>
            <a:endParaRPr lang="en-US" sz="1800" dirty="0" smtClean="0"/>
          </a:p>
          <a:p>
            <a:r>
              <a:rPr lang="en-US" sz="1800" dirty="0" smtClean="0"/>
              <a:t>Open “xtremOperationsLib.py” with IDLE</a:t>
            </a:r>
            <a:endParaRPr lang="en-US" sz="1800" dirty="0"/>
          </a:p>
          <a:p>
            <a:r>
              <a:rPr lang="en-US" sz="1800" dirty="0" smtClean="0"/>
              <a:t>Create another a 5GB LUN</a:t>
            </a:r>
          </a:p>
          <a:p>
            <a:r>
              <a:rPr lang="en-US" sz="1800" dirty="0" smtClean="0"/>
              <a:t>Verify with </a:t>
            </a:r>
            <a:r>
              <a:rPr lang="en-US" sz="1800" dirty="0" err="1" smtClean="0"/>
              <a:t>PyXtrem</a:t>
            </a:r>
            <a:r>
              <a:rPr lang="en-US" sz="1800" dirty="0" smtClean="0"/>
              <a:t> that your LUN was successfully created</a:t>
            </a:r>
          </a:p>
          <a:p>
            <a:r>
              <a:rPr lang="en-US" sz="1800" dirty="0" smtClean="0"/>
              <a:t>How many nodes are there in the cluster?</a:t>
            </a:r>
          </a:p>
          <a:p>
            <a:r>
              <a:rPr lang="en-US" sz="1800" dirty="0" smtClean="0"/>
              <a:t>How many disks?</a:t>
            </a:r>
          </a:p>
          <a:p>
            <a:r>
              <a:rPr lang="en-US" sz="1800" dirty="0" smtClean="0"/>
              <a:t>Can you see the error about certificates we were getting in previous labs?</a:t>
            </a:r>
          </a:p>
          <a:p>
            <a:endParaRPr lang="en-US" sz="1800" dirty="0" smtClean="0"/>
          </a:p>
          <a:p>
            <a:endParaRPr lang="en-US" sz="1800" dirty="0"/>
          </a:p>
        </p:txBody>
      </p:sp>
    </p:spTree>
    <p:extLst>
      <p:ext uri="{BB962C8B-B14F-4D97-AF65-F5344CB8AC3E}">
        <p14:creationId xmlns:p14="http://schemas.microsoft.com/office/powerpoint/2010/main" val="3538734217"/>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319" y="1748271"/>
            <a:ext cx="7864745" cy="1495794"/>
          </a:xfrm>
        </p:spPr>
        <p:txBody>
          <a:bodyPr>
            <a:normAutofit/>
          </a:bodyPr>
          <a:lstStyle/>
          <a:p>
            <a:r>
              <a:rPr lang="en-US" dirty="0" smtClean="0"/>
              <a:t>Compute Orchestration</a:t>
            </a:r>
            <a:endParaRPr lang="en-US" dirty="0"/>
          </a:p>
        </p:txBody>
      </p:sp>
    </p:spTree>
    <p:extLst>
      <p:ext uri="{BB962C8B-B14F-4D97-AF65-F5344CB8AC3E}">
        <p14:creationId xmlns:p14="http://schemas.microsoft.com/office/powerpoint/2010/main" val="763895952"/>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DellEMC</a:t>
            </a:r>
            <a:r>
              <a:rPr lang="en-US" dirty="0" smtClean="0"/>
              <a:t> </a:t>
            </a:r>
            <a:r>
              <a:rPr lang="en-US" dirty="0" err="1" smtClean="0"/>
              <a:t>Poweredge</a:t>
            </a:r>
            <a:r>
              <a:rPr lang="en-US" dirty="0" smtClean="0"/>
              <a:t> Compute Orchestration</a:t>
            </a:r>
            <a:endParaRPr lang="en-US" b="1" dirty="0">
              <a:solidFill>
                <a:srgbClr val="FF0000"/>
              </a:solidFill>
            </a:endParaRPr>
          </a:p>
        </p:txBody>
      </p:sp>
      <p:sp>
        <p:nvSpPr>
          <p:cNvPr id="3" name="Content Placeholder 2"/>
          <p:cNvSpPr>
            <a:spLocks noGrp="1"/>
          </p:cNvSpPr>
          <p:nvPr>
            <p:ph sz="half" idx="1"/>
          </p:nvPr>
        </p:nvSpPr>
        <p:spPr/>
        <p:txBody>
          <a:bodyPr>
            <a:normAutofit/>
          </a:bodyPr>
          <a:lstStyle/>
          <a:p>
            <a:r>
              <a:rPr lang="en-AU" sz="1800" dirty="0" smtClean="0"/>
              <a:t>Traditionally done through Dell </a:t>
            </a:r>
            <a:r>
              <a:rPr lang="en-AU" sz="1800" dirty="0" err="1" smtClean="0"/>
              <a:t>OpenManage</a:t>
            </a:r>
            <a:r>
              <a:rPr lang="en-AU" sz="1800" dirty="0" smtClean="0"/>
              <a:t> or </a:t>
            </a:r>
            <a:r>
              <a:rPr lang="en-AU" sz="1800" dirty="0" err="1" smtClean="0"/>
              <a:t>iDRAC</a:t>
            </a:r>
            <a:r>
              <a:rPr lang="en-AU" sz="1800" dirty="0" smtClean="0"/>
              <a:t> (</a:t>
            </a:r>
            <a:r>
              <a:rPr lang="en-AU" sz="1800" dirty="0" err="1" smtClean="0"/>
              <a:t>racadm</a:t>
            </a:r>
            <a:r>
              <a:rPr lang="en-AU" sz="1800" dirty="0"/>
              <a:t> </a:t>
            </a:r>
            <a:r>
              <a:rPr lang="en-AU" sz="1800" dirty="0" smtClean="0"/>
              <a:t>scripts)</a:t>
            </a:r>
            <a:endParaRPr lang="en-US" sz="1800" dirty="0" smtClean="0"/>
          </a:p>
          <a:p>
            <a:r>
              <a:rPr lang="en-AU" sz="1800" dirty="0" smtClean="0"/>
              <a:t>Now added support for Redfish API for 14G servers</a:t>
            </a:r>
          </a:p>
          <a:p>
            <a:pPr lvl="1"/>
            <a:r>
              <a:rPr lang="en-AU" sz="1600" dirty="0" smtClean="0"/>
              <a:t>Industry standard (DMTF). It facilitates </a:t>
            </a:r>
            <a:r>
              <a:rPr lang="en-AU" sz="1600" dirty="0" err="1" smtClean="0"/>
              <a:t>composable</a:t>
            </a:r>
            <a:r>
              <a:rPr lang="en-AU" sz="1600" dirty="0" smtClean="0"/>
              <a:t> infrastructure in the future</a:t>
            </a:r>
          </a:p>
          <a:p>
            <a:pPr lvl="1"/>
            <a:r>
              <a:rPr lang="en-AU" sz="1600" dirty="0" smtClean="0"/>
              <a:t>Also available on 13G with DRAC with Lifecycle Controller</a:t>
            </a:r>
          </a:p>
          <a:p>
            <a:pPr lvl="1"/>
            <a:r>
              <a:rPr lang="en-AU" sz="1600" dirty="0"/>
              <a:t>There is an extension for storage done by storage vendors: Swordfish </a:t>
            </a:r>
            <a:r>
              <a:rPr lang="en-AU" sz="1600" dirty="0" smtClean="0"/>
              <a:t>API</a:t>
            </a:r>
          </a:p>
          <a:p>
            <a:r>
              <a:rPr lang="en-AU" sz="1800" dirty="0" smtClean="0"/>
              <a:t>On </a:t>
            </a:r>
            <a:r>
              <a:rPr lang="en-AU" sz="1800" dirty="0" err="1" smtClean="0"/>
              <a:t>Poweredge</a:t>
            </a:r>
            <a:r>
              <a:rPr lang="en-AU" sz="1800" dirty="0" smtClean="0"/>
              <a:t> servers access through </a:t>
            </a:r>
            <a:r>
              <a:rPr lang="it-IT" sz="1800" dirty="0" smtClean="0">
                <a:solidFill>
                  <a:schemeClr val="bg1"/>
                </a:solidFill>
              </a:rPr>
              <a:t>https</a:t>
            </a:r>
            <a:r>
              <a:rPr lang="it-IT" sz="1800" dirty="0">
                <a:solidFill>
                  <a:schemeClr val="bg1"/>
                </a:solidFill>
              </a:rPr>
              <a:t>://&lt;iDRAC IP&gt;/redfish/v1</a:t>
            </a:r>
            <a:r>
              <a:rPr lang="it-IT" sz="1800" dirty="0" smtClean="0">
                <a:solidFill>
                  <a:schemeClr val="bg1"/>
                </a:solidFill>
              </a:rPr>
              <a:t>/</a:t>
            </a:r>
          </a:p>
          <a:p>
            <a:r>
              <a:rPr lang="en-AU" sz="1800" dirty="0" smtClean="0"/>
              <a:t>Redfish is a REST API which uses JSON and OData</a:t>
            </a:r>
            <a:endParaRPr lang="en-US" sz="1800" dirty="0" smtClean="0"/>
          </a:p>
          <a:p>
            <a:pPr lvl="1"/>
            <a:r>
              <a:rPr lang="en-US" sz="1600" dirty="0" smtClean="0"/>
              <a:t>OData standardizes </a:t>
            </a:r>
            <a:r>
              <a:rPr lang="en-US" sz="1600" dirty="0"/>
              <a:t>the data format </a:t>
            </a:r>
            <a:r>
              <a:rPr lang="en-US" sz="1600" dirty="0" smtClean="0"/>
              <a:t>to implement </a:t>
            </a:r>
            <a:r>
              <a:rPr lang="en-US" sz="1600" dirty="0"/>
              <a:t>a common interface across multiple vendors</a:t>
            </a:r>
            <a:r>
              <a:rPr lang="en-US" sz="1600" dirty="0" smtClean="0"/>
              <a:t>.</a:t>
            </a:r>
            <a:endParaRPr lang="en-US" sz="1600" dirty="0"/>
          </a:p>
        </p:txBody>
      </p:sp>
    </p:spTree>
    <p:extLst>
      <p:ext uri="{BB962C8B-B14F-4D97-AF65-F5344CB8AC3E}">
        <p14:creationId xmlns:p14="http://schemas.microsoft.com/office/powerpoint/2010/main" val="2447522619"/>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80011" y="165529"/>
            <a:ext cx="6922356" cy="2593438"/>
          </a:xfrm>
          <a:prstGeom prst="roundRect">
            <a:avLst/>
          </a:prstGeom>
          <a:solidFill>
            <a:schemeClr val="accent1"/>
          </a:solidFill>
          <a:effectLst/>
        </p:spPr>
        <p:txBody>
          <a:bodyPr wrap="square" lIns="182880" tIns="137160" rIns="137160" bIns="137160" rtlCol="0" anchor="b">
            <a:noAutofit/>
          </a:bodyPr>
          <a:lstStyle/>
          <a:p>
            <a:pPr>
              <a:lnSpc>
                <a:spcPct val="90000"/>
              </a:lnSpc>
              <a:spcBef>
                <a:spcPts val="600"/>
              </a:spcBef>
              <a:spcAft>
                <a:spcPts val="0"/>
              </a:spcAft>
            </a:pPr>
            <a:r>
              <a:rPr lang="en-US" sz="2000" dirty="0">
                <a:solidFill>
                  <a:schemeClr val="tx2"/>
                </a:solidFill>
                <a:latin typeface="+mn-lt"/>
              </a:rPr>
              <a:t> - </a:t>
            </a:r>
            <a:r>
              <a:rPr lang="en-US" sz="2000" dirty="0" smtClean="0">
                <a:solidFill>
                  <a:schemeClr val="tx2"/>
                </a:solidFill>
                <a:latin typeface="+mn-lt"/>
              </a:rPr>
              <a:t>New York Stock Exchange</a:t>
            </a:r>
          </a:p>
          <a:p>
            <a:pPr>
              <a:lnSpc>
                <a:spcPct val="90000"/>
              </a:lnSpc>
              <a:spcBef>
                <a:spcPts val="600"/>
              </a:spcBef>
              <a:spcAft>
                <a:spcPts val="0"/>
              </a:spcAft>
            </a:pPr>
            <a:r>
              <a:rPr lang="en-US" sz="2000" dirty="0">
                <a:solidFill>
                  <a:schemeClr val="tx2"/>
                </a:solidFill>
                <a:latin typeface="+mn-lt"/>
              </a:rPr>
              <a:t> </a:t>
            </a:r>
            <a:r>
              <a:rPr lang="en-US" sz="2000" dirty="0" smtClean="0">
                <a:solidFill>
                  <a:schemeClr val="tx2"/>
                </a:solidFill>
                <a:latin typeface="+mn-lt"/>
              </a:rPr>
              <a:t>- Due </a:t>
            </a:r>
            <a:r>
              <a:rPr lang="en-US" sz="2000" dirty="0">
                <a:solidFill>
                  <a:schemeClr val="tx2"/>
                </a:solidFill>
                <a:latin typeface="+mn-lt"/>
              </a:rPr>
              <a:t>to launch RLP program on 1st August</a:t>
            </a:r>
          </a:p>
          <a:p>
            <a:pPr>
              <a:lnSpc>
                <a:spcPct val="90000"/>
              </a:lnSpc>
              <a:spcBef>
                <a:spcPts val="600"/>
              </a:spcBef>
              <a:spcAft>
                <a:spcPts val="0"/>
              </a:spcAft>
            </a:pPr>
            <a:r>
              <a:rPr lang="en-US" sz="2000" dirty="0">
                <a:solidFill>
                  <a:schemeClr val="tx2"/>
                </a:solidFill>
                <a:latin typeface="+mn-lt"/>
              </a:rPr>
              <a:t> - To improve liquidity for retail investors</a:t>
            </a:r>
          </a:p>
          <a:p>
            <a:pPr>
              <a:lnSpc>
                <a:spcPct val="90000"/>
              </a:lnSpc>
              <a:spcBef>
                <a:spcPts val="600"/>
              </a:spcBef>
              <a:spcAft>
                <a:spcPts val="0"/>
              </a:spcAft>
            </a:pPr>
            <a:r>
              <a:rPr lang="en-US" sz="2000" dirty="0">
                <a:solidFill>
                  <a:schemeClr val="tx2"/>
                </a:solidFill>
                <a:latin typeface="+mn-lt"/>
              </a:rPr>
              <a:t> - Knight updating SMARS high speed execution system</a:t>
            </a:r>
            <a:endParaRPr lang="en-US" sz="2000" dirty="0" smtClean="0">
              <a:solidFill>
                <a:schemeClr val="tx2"/>
              </a:solidFill>
              <a:latin typeface="+mn-lt"/>
            </a:endParaRPr>
          </a:p>
        </p:txBody>
      </p:sp>
      <p:sp>
        <p:nvSpPr>
          <p:cNvPr id="8" name="Rectangle 7"/>
          <p:cNvSpPr/>
          <p:nvPr/>
        </p:nvSpPr>
        <p:spPr>
          <a:xfrm>
            <a:off x="536869" y="370717"/>
            <a:ext cx="2728632" cy="769441"/>
          </a:xfrm>
          <a:prstGeom prst="rect">
            <a:avLst/>
          </a:prstGeom>
          <a:noFill/>
        </p:spPr>
        <p:txBody>
          <a:bodyPr wrap="none" lIns="91440" tIns="45720" rIns="91440" bIns="45720">
            <a:spAutoFit/>
          </a:bodyPr>
          <a:lstStyle/>
          <a:p>
            <a:pPr algn="ct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July 2012</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2" name="Picture 1"/>
          <p:cNvPicPr>
            <a:picLocks noChangeAspect="1"/>
          </p:cNvPicPr>
          <p:nvPr/>
        </p:nvPicPr>
        <p:blipFill>
          <a:blip r:embed="rId3"/>
          <a:stretch>
            <a:fillRect/>
          </a:stretch>
        </p:blipFill>
        <p:spPr>
          <a:xfrm>
            <a:off x="4031313" y="370717"/>
            <a:ext cx="2023250" cy="1067826"/>
          </a:xfrm>
          <a:prstGeom prst="rect">
            <a:avLst/>
          </a:prstGeom>
        </p:spPr>
      </p:pic>
      <p:sp>
        <p:nvSpPr>
          <p:cNvPr id="9" name="Rounded Rectangle 8"/>
          <p:cNvSpPr/>
          <p:nvPr/>
        </p:nvSpPr>
        <p:spPr>
          <a:xfrm>
            <a:off x="3319990" y="2517465"/>
            <a:ext cx="5240696" cy="2380212"/>
          </a:xfrm>
          <a:prstGeom prst="roundRect">
            <a:avLst/>
          </a:prstGeom>
          <a:solidFill>
            <a:schemeClr val="accent6">
              <a:lumMod val="75000"/>
            </a:schemeClr>
          </a:solidFill>
          <a:effectLst/>
        </p:spPr>
        <p:txBody>
          <a:bodyPr wrap="square" lIns="182880" tIns="137160" rIns="137160" bIns="137160" rtlCol="0" anchor="b">
            <a:noAutofit/>
          </a:bodyPr>
          <a:lstStyle/>
          <a:p>
            <a:pPr>
              <a:lnSpc>
                <a:spcPct val="90000"/>
              </a:lnSpc>
              <a:spcBef>
                <a:spcPts val="600"/>
              </a:spcBef>
              <a:spcAft>
                <a:spcPts val="0"/>
              </a:spcAft>
            </a:pPr>
            <a:r>
              <a:rPr lang="en-US" sz="2000" dirty="0">
                <a:solidFill>
                  <a:schemeClr val="tx2"/>
                </a:solidFill>
                <a:latin typeface="+mn-lt"/>
              </a:rPr>
              <a:t> - Knight developed software </a:t>
            </a:r>
            <a:r>
              <a:rPr lang="en-US" sz="2000" dirty="0" smtClean="0">
                <a:solidFill>
                  <a:schemeClr val="tx2"/>
                </a:solidFill>
                <a:latin typeface="+mn-lt"/>
              </a:rPr>
              <a:t>tool</a:t>
            </a:r>
            <a:endParaRPr lang="en-US" sz="2000" dirty="0">
              <a:solidFill>
                <a:schemeClr val="tx2"/>
              </a:solidFill>
              <a:latin typeface="+mn-lt"/>
            </a:endParaRPr>
          </a:p>
          <a:p>
            <a:pPr>
              <a:lnSpc>
                <a:spcPct val="90000"/>
              </a:lnSpc>
              <a:spcBef>
                <a:spcPts val="600"/>
              </a:spcBef>
              <a:spcAft>
                <a:spcPts val="0"/>
              </a:spcAft>
            </a:pPr>
            <a:r>
              <a:rPr lang="en-US" sz="2000" dirty="0">
                <a:solidFill>
                  <a:schemeClr val="tx2"/>
                </a:solidFill>
                <a:latin typeface="+mn-lt"/>
              </a:rPr>
              <a:t> - Gets large orders from trading platform</a:t>
            </a:r>
          </a:p>
          <a:p>
            <a:pPr>
              <a:lnSpc>
                <a:spcPct val="90000"/>
              </a:lnSpc>
              <a:spcBef>
                <a:spcPts val="600"/>
              </a:spcBef>
              <a:spcAft>
                <a:spcPts val="0"/>
              </a:spcAft>
            </a:pPr>
            <a:r>
              <a:rPr lang="en-US" sz="2000" dirty="0">
                <a:solidFill>
                  <a:schemeClr val="tx2"/>
                </a:solidFill>
                <a:latin typeface="+mn-lt"/>
              </a:rPr>
              <a:t> - Breaks them into smaller child orders</a:t>
            </a:r>
          </a:p>
          <a:p>
            <a:pPr>
              <a:lnSpc>
                <a:spcPct val="90000"/>
              </a:lnSpc>
              <a:spcBef>
                <a:spcPts val="600"/>
              </a:spcBef>
              <a:spcAft>
                <a:spcPts val="0"/>
              </a:spcAft>
            </a:pPr>
            <a:r>
              <a:rPr lang="en-US" sz="2000" dirty="0">
                <a:solidFill>
                  <a:schemeClr val="tx2"/>
                </a:solidFill>
                <a:latin typeface="+mn-lt"/>
              </a:rPr>
              <a:t> - Finds buyer/seller match</a:t>
            </a:r>
            <a:endParaRPr lang="en-US" sz="2000" dirty="0" smtClean="0">
              <a:solidFill>
                <a:schemeClr val="tx2"/>
              </a:solidFill>
              <a:latin typeface="+mn-lt"/>
            </a:endParaRPr>
          </a:p>
        </p:txBody>
      </p:sp>
      <p:sp>
        <p:nvSpPr>
          <p:cNvPr id="10" name="Rectangle 9"/>
          <p:cNvSpPr/>
          <p:nvPr/>
        </p:nvSpPr>
        <p:spPr>
          <a:xfrm>
            <a:off x="3756698" y="2517465"/>
            <a:ext cx="2222083" cy="769441"/>
          </a:xfrm>
          <a:prstGeom prst="rect">
            <a:avLst/>
          </a:prstGeom>
          <a:noFill/>
        </p:spPr>
        <p:txBody>
          <a:bodyPr wrap="none" lIns="91440" tIns="45720" rIns="91440" bIns="45720">
            <a:spAutoFit/>
          </a:bodyPr>
          <a:lstStyle/>
          <a:p>
            <a:pPr algn="ct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SMARS</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6424152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bg/>
                                          </p:spTgt>
                                        </p:tgtEl>
                                        <p:attrNameLst>
                                          <p:attrName>style.visibility</p:attrName>
                                        </p:attrNameLst>
                                      </p:cBhvr>
                                      <p:to>
                                        <p:strVal val="visible"/>
                                      </p:to>
                                    </p:set>
                                    <p:animEffect transition="in" filter="fade">
                                      <p:cBhvr>
                                        <p:cTn id="32" dur="500"/>
                                        <p:tgtEl>
                                          <p:spTgt spid="9">
                                            <p:bg/>
                                          </p:spTgt>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fade">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fade">
                                      <p:cBhvr>
                                        <p:cTn id="44" dur="500"/>
                                        <p:tgtEl>
                                          <p:spTgt spid="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Effect transition="in" filter="fade">
                                      <p:cBhvr>
                                        <p:cTn id="49" dur="500"/>
                                        <p:tgtEl>
                                          <p:spTgt spid="9">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
                                            <p:txEl>
                                              <p:pRg st="3" end="3"/>
                                            </p:txEl>
                                          </p:spTgt>
                                        </p:tgtEl>
                                        <p:attrNameLst>
                                          <p:attrName>style.visibility</p:attrName>
                                        </p:attrNameLst>
                                      </p:cBhvr>
                                      <p:to>
                                        <p:strVal val="visible"/>
                                      </p:to>
                                    </p:set>
                                    <p:animEffect transition="in" filter="fade">
                                      <p:cBhvr>
                                        <p:cTn id="54"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animBg="1"/>
      <p:bldP spid="8" grpId="0"/>
      <p:bldP spid="9" grpId="0" build="p" bldLvl="2" animBg="1"/>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Redfish API</a:t>
            </a:r>
            <a:endParaRPr lang="en-US" dirty="0"/>
          </a:p>
        </p:txBody>
      </p:sp>
      <p:sp>
        <p:nvSpPr>
          <p:cNvPr id="3" name="Content Placeholder 2"/>
          <p:cNvSpPr>
            <a:spLocks noGrp="1"/>
          </p:cNvSpPr>
          <p:nvPr>
            <p:ph sz="half"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78171" y="766529"/>
            <a:ext cx="7698823" cy="4342647"/>
          </a:xfrm>
          <a:prstGeom prst="rect">
            <a:avLst/>
          </a:prstGeom>
        </p:spPr>
      </p:pic>
    </p:spTree>
    <p:extLst>
      <p:ext uri="{BB962C8B-B14F-4D97-AF65-F5344CB8AC3E}">
        <p14:creationId xmlns:p14="http://schemas.microsoft.com/office/powerpoint/2010/main" val="3093470681"/>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Redfish API – Exploring DMTF </a:t>
            </a:r>
            <a:r>
              <a:rPr lang="en-AU" dirty="0" err="1" smtClean="0"/>
              <a:t>Mockups</a:t>
            </a:r>
            <a:endParaRPr lang="en-US" dirty="0"/>
          </a:p>
        </p:txBody>
      </p:sp>
      <p:sp>
        <p:nvSpPr>
          <p:cNvPr id="3" name="Content Placeholder 2"/>
          <p:cNvSpPr>
            <a:spLocks noGrp="1"/>
          </p:cNvSpPr>
          <p:nvPr>
            <p:ph sz="half" idx="1"/>
          </p:nvPr>
        </p:nvSpPr>
        <p:spPr/>
        <p:txBody>
          <a:bodyPr/>
          <a:lstStyle/>
          <a:p>
            <a:r>
              <a:rPr lang="en-AU" sz="1800" dirty="0" err="1" smtClean="0"/>
              <a:t>Mockups</a:t>
            </a:r>
            <a:r>
              <a:rPr lang="en-AU" sz="1800" dirty="0" smtClean="0"/>
              <a:t> available at </a:t>
            </a:r>
          </a:p>
          <a:p>
            <a:pPr marL="0" indent="0">
              <a:buNone/>
            </a:pPr>
            <a:r>
              <a:rPr lang="en-AU" sz="1800" dirty="0"/>
              <a:t>	</a:t>
            </a:r>
            <a:r>
              <a:rPr lang="en-AU" sz="1800" dirty="0" smtClean="0"/>
              <a:t>	</a:t>
            </a:r>
            <a:r>
              <a:rPr lang="en-AU" sz="1800" dirty="0" smtClean="0">
                <a:hlinkClick r:id="rId3"/>
              </a:rPr>
              <a:t>http</a:t>
            </a:r>
            <a:r>
              <a:rPr lang="en-AU" sz="1800" dirty="0">
                <a:hlinkClick r:id="rId3"/>
              </a:rPr>
              <a:t>://</a:t>
            </a:r>
            <a:r>
              <a:rPr lang="en-AU" sz="1800" dirty="0" smtClean="0">
                <a:hlinkClick r:id="rId3"/>
              </a:rPr>
              <a:t>redfish.dmtf.org/redfish/v1</a:t>
            </a:r>
            <a:endParaRPr lang="en-AU" sz="1800" dirty="0" smtClean="0"/>
          </a:p>
          <a:p>
            <a:pPr marL="0" indent="0">
              <a:buNone/>
            </a:pPr>
            <a:endParaRPr lang="en-AU" sz="1800" dirty="0" smtClean="0"/>
          </a:p>
          <a:p>
            <a:pPr lvl="1"/>
            <a:r>
              <a:rPr lang="en-AU" sz="1600" dirty="0" smtClean="0"/>
              <a:t>Rack-Mounted Server</a:t>
            </a:r>
          </a:p>
          <a:p>
            <a:pPr lvl="1"/>
            <a:r>
              <a:rPr lang="en-AU" sz="1600" dirty="0"/>
              <a:t>Rack-Mounted </a:t>
            </a:r>
            <a:r>
              <a:rPr lang="en-AU" sz="1600" dirty="0" smtClean="0"/>
              <a:t>Server with Local Storage</a:t>
            </a:r>
            <a:endParaRPr lang="en-AU" sz="1600" dirty="0"/>
          </a:p>
          <a:p>
            <a:pPr lvl="1"/>
            <a:r>
              <a:rPr lang="en-AU" sz="1600" dirty="0"/>
              <a:t>Bladed System</a:t>
            </a:r>
          </a:p>
          <a:p>
            <a:pPr lvl="1"/>
            <a:r>
              <a:rPr lang="en-AU" sz="1600" dirty="0" smtClean="0"/>
              <a:t>Simple </a:t>
            </a:r>
            <a:r>
              <a:rPr lang="en-AU" sz="1600" dirty="0"/>
              <a:t>SAS Fabric</a:t>
            </a:r>
          </a:p>
          <a:p>
            <a:pPr lvl="1"/>
            <a:r>
              <a:rPr lang="en-AU" sz="1600" dirty="0"/>
              <a:t>Bladed Partitions</a:t>
            </a:r>
          </a:p>
          <a:p>
            <a:pPr lvl="1"/>
            <a:r>
              <a:rPr lang="en-AU" sz="1600" dirty="0" err="1"/>
              <a:t>Composable</a:t>
            </a:r>
            <a:r>
              <a:rPr lang="en-AU" sz="1600" dirty="0"/>
              <a:t> </a:t>
            </a:r>
            <a:r>
              <a:rPr lang="en-AU" sz="1600" dirty="0" smtClean="0"/>
              <a:t>System</a:t>
            </a:r>
            <a:endParaRPr lang="en-US" sz="1600" dirty="0"/>
          </a:p>
        </p:txBody>
      </p:sp>
    </p:spTree>
    <p:extLst>
      <p:ext uri="{BB962C8B-B14F-4D97-AF65-F5344CB8AC3E}">
        <p14:creationId xmlns:p14="http://schemas.microsoft.com/office/powerpoint/2010/main" val="296446317"/>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a:t>7</a:t>
            </a:r>
            <a:r>
              <a:rPr lang="en-US" dirty="0" smtClean="0"/>
              <a:t> – Use the Redfish API</a:t>
            </a:r>
            <a:endParaRPr lang="en-US" dirty="0"/>
          </a:p>
        </p:txBody>
      </p:sp>
      <p:sp>
        <p:nvSpPr>
          <p:cNvPr id="3" name="Content Placeholder 2"/>
          <p:cNvSpPr>
            <a:spLocks noGrp="1"/>
          </p:cNvSpPr>
          <p:nvPr>
            <p:ph sz="half" idx="1"/>
          </p:nvPr>
        </p:nvSpPr>
        <p:spPr/>
        <p:txBody>
          <a:bodyPr>
            <a:normAutofit lnSpcReduction="10000"/>
          </a:bodyPr>
          <a:lstStyle/>
          <a:p>
            <a:r>
              <a:rPr lang="en-AU" sz="1800" dirty="0" smtClean="0">
                <a:solidFill>
                  <a:schemeClr val="bg2"/>
                </a:solidFill>
              </a:rPr>
              <a:t>Query API for data</a:t>
            </a:r>
          </a:p>
          <a:p>
            <a:pPr lvl="1"/>
            <a:r>
              <a:rPr lang="en-AU" sz="1600" dirty="0" smtClean="0">
                <a:solidFill>
                  <a:schemeClr val="bg2"/>
                </a:solidFill>
              </a:rPr>
              <a:t>Explore different branches to obtain hardware information</a:t>
            </a:r>
          </a:p>
          <a:p>
            <a:pPr lvl="1"/>
            <a:r>
              <a:rPr lang="en-AU" sz="1600" dirty="0" smtClean="0">
                <a:solidFill>
                  <a:schemeClr val="bg2"/>
                </a:solidFill>
              </a:rPr>
              <a:t>View events in the event log</a:t>
            </a:r>
          </a:p>
          <a:p>
            <a:r>
              <a:rPr lang="en-AU" sz="1800" dirty="0" smtClean="0">
                <a:solidFill>
                  <a:schemeClr val="bg2"/>
                </a:solidFill>
              </a:rPr>
              <a:t>Remote Reboot to:</a:t>
            </a:r>
          </a:p>
          <a:p>
            <a:pPr lvl="1"/>
            <a:r>
              <a:rPr lang="en-AU" sz="1600" dirty="0" smtClean="0">
                <a:solidFill>
                  <a:schemeClr val="bg2"/>
                </a:solidFill>
              </a:rPr>
              <a:t>Force a new system to see newly provisioned LUNs</a:t>
            </a:r>
          </a:p>
          <a:p>
            <a:pPr lvl="2"/>
            <a:r>
              <a:rPr lang="en-AU" sz="1400" dirty="0" smtClean="0">
                <a:solidFill>
                  <a:schemeClr val="bg2"/>
                </a:solidFill>
              </a:rPr>
              <a:t>There is no ability to just rescan HBA on existing system. Automate with </a:t>
            </a:r>
            <a:r>
              <a:rPr lang="en-AU" sz="1400" dirty="0" err="1" smtClean="0">
                <a:solidFill>
                  <a:schemeClr val="bg2"/>
                </a:solidFill>
              </a:rPr>
              <a:t>Ansible</a:t>
            </a:r>
            <a:r>
              <a:rPr lang="en-AU" sz="1400" dirty="0" smtClean="0">
                <a:solidFill>
                  <a:schemeClr val="bg2"/>
                </a:solidFill>
              </a:rPr>
              <a:t> instead</a:t>
            </a:r>
            <a:endParaRPr lang="en-AU" sz="1400" dirty="0">
              <a:solidFill>
                <a:schemeClr val="bg2"/>
              </a:solidFill>
            </a:endParaRPr>
          </a:p>
          <a:p>
            <a:pPr lvl="1"/>
            <a:r>
              <a:rPr lang="en-US" sz="1600" dirty="0" smtClean="0">
                <a:solidFill>
                  <a:schemeClr val="bg2"/>
                </a:solidFill>
              </a:rPr>
              <a:t>Install an OS on an empty server along with</a:t>
            </a:r>
          </a:p>
          <a:p>
            <a:pPr lvl="2"/>
            <a:r>
              <a:rPr lang="en-US" sz="1400" dirty="0" smtClean="0">
                <a:solidFill>
                  <a:schemeClr val="bg2"/>
                </a:solidFill>
              </a:rPr>
              <a:t>Changing boot order, </a:t>
            </a:r>
            <a:r>
              <a:rPr lang="en-US" sz="1400" dirty="0" err="1" smtClean="0">
                <a:solidFill>
                  <a:schemeClr val="bg2"/>
                </a:solidFill>
              </a:rPr>
              <a:t>PxE</a:t>
            </a:r>
            <a:endParaRPr lang="en-US" sz="1400" dirty="0" smtClean="0">
              <a:solidFill>
                <a:schemeClr val="bg2"/>
              </a:solidFill>
            </a:endParaRPr>
          </a:p>
          <a:p>
            <a:pPr lvl="2"/>
            <a:r>
              <a:rPr lang="en-US" sz="1400" dirty="0" smtClean="0">
                <a:solidFill>
                  <a:schemeClr val="bg2"/>
                </a:solidFill>
              </a:rPr>
              <a:t>Mounting Virtual Media ?</a:t>
            </a:r>
          </a:p>
          <a:p>
            <a:r>
              <a:rPr lang="en-US" sz="1800" dirty="0" smtClean="0">
                <a:solidFill>
                  <a:schemeClr val="bg2"/>
                </a:solidFill>
              </a:rPr>
              <a:t>Script available at:	</a:t>
            </a:r>
            <a:r>
              <a:rPr lang="en-US" sz="1800" dirty="0" smtClean="0">
                <a:solidFill>
                  <a:schemeClr val="bg2"/>
                </a:solidFill>
                <a:hlinkClick r:id="rId2"/>
              </a:rPr>
              <a:t>https</a:t>
            </a:r>
            <a:r>
              <a:rPr lang="en-US" sz="1800" dirty="0">
                <a:solidFill>
                  <a:schemeClr val="bg2"/>
                </a:solidFill>
                <a:hlinkClick r:id="rId2"/>
              </a:rPr>
              <a:t>://</a:t>
            </a:r>
            <a:r>
              <a:rPr lang="en-US" sz="1800" dirty="0" smtClean="0">
                <a:solidFill>
                  <a:schemeClr val="bg2"/>
                </a:solidFill>
                <a:hlinkClick r:id="rId2"/>
              </a:rPr>
              <a:t>github.com/cermegno/Redfish-lesson</a:t>
            </a:r>
            <a:endParaRPr lang="en-US" sz="1800" dirty="0" smtClean="0">
              <a:solidFill>
                <a:schemeClr val="bg2"/>
              </a:solidFill>
            </a:endParaRPr>
          </a:p>
          <a:p>
            <a:r>
              <a:rPr lang="en-US" sz="1800" dirty="0" smtClean="0">
                <a:solidFill>
                  <a:schemeClr val="bg2"/>
                </a:solidFill>
              </a:rPr>
              <a:t>Video available at:</a:t>
            </a:r>
            <a:r>
              <a:rPr lang="en-US" sz="1800" smtClean="0">
                <a:solidFill>
                  <a:schemeClr val="bg2"/>
                </a:solidFill>
              </a:rPr>
              <a:t>	</a:t>
            </a:r>
            <a:r>
              <a:rPr lang="en-US" sz="1800" u="sng">
                <a:hlinkClick r:id="rId3"/>
              </a:rPr>
              <a:t>https://youtu.be/jbERszfBK3I</a:t>
            </a:r>
            <a:endParaRPr lang="en-US" sz="1800" dirty="0" smtClean="0">
              <a:solidFill>
                <a:srgbClr val="FF0000"/>
              </a:solidFill>
            </a:endParaRPr>
          </a:p>
          <a:p>
            <a:endParaRPr lang="en-US" sz="1800" dirty="0">
              <a:solidFill>
                <a:schemeClr val="bg2"/>
              </a:solidFill>
            </a:endParaRPr>
          </a:p>
        </p:txBody>
      </p:sp>
    </p:spTree>
    <p:extLst>
      <p:ext uri="{BB962C8B-B14F-4D97-AF65-F5344CB8AC3E}">
        <p14:creationId xmlns:p14="http://schemas.microsoft.com/office/powerpoint/2010/main" val="4070718559"/>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OnRack</a:t>
            </a:r>
            <a:r>
              <a:rPr lang="en-US" dirty="0" smtClean="0"/>
              <a:t>/</a:t>
            </a:r>
            <a:r>
              <a:rPr lang="en-US" dirty="0" err="1" smtClean="0"/>
              <a:t>RackHD</a:t>
            </a:r>
            <a:endParaRPr lang="en-US" dirty="0"/>
          </a:p>
        </p:txBody>
      </p:sp>
      <p:sp>
        <p:nvSpPr>
          <p:cNvPr id="3" name="Content Placeholder 2"/>
          <p:cNvSpPr>
            <a:spLocks noGrp="1"/>
          </p:cNvSpPr>
          <p:nvPr>
            <p:ph sz="half" idx="1"/>
          </p:nvPr>
        </p:nvSpPr>
        <p:spPr>
          <a:xfrm>
            <a:off x="274319" y="1280160"/>
            <a:ext cx="7955279" cy="3364268"/>
          </a:xfrm>
        </p:spPr>
        <p:txBody>
          <a:bodyPr>
            <a:normAutofit/>
          </a:bodyPr>
          <a:lstStyle/>
          <a:p>
            <a:r>
              <a:rPr lang="en-US" sz="1800" dirty="0" smtClean="0"/>
              <a:t>Lots of innovation going on at the upper layers and at the hardware layers</a:t>
            </a:r>
          </a:p>
          <a:p>
            <a:pPr lvl="1"/>
            <a:r>
              <a:rPr lang="en-US" sz="1600" dirty="0" smtClean="0"/>
              <a:t>If they are coupled it is hard to get benefit</a:t>
            </a:r>
          </a:p>
          <a:p>
            <a:r>
              <a:rPr lang="en-US" sz="1800" dirty="0" err="1" smtClean="0"/>
              <a:t>OnRack</a:t>
            </a:r>
            <a:r>
              <a:rPr lang="en-US" sz="1800" dirty="0" smtClean="0"/>
              <a:t> </a:t>
            </a:r>
            <a:r>
              <a:rPr lang="en-US" sz="1800" dirty="0"/>
              <a:t>provides </a:t>
            </a:r>
            <a:r>
              <a:rPr lang="en-US" sz="1800" dirty="0" smtClean="0"/>
              <a:t>low level hardware </a:t>
            </a:r>
            <a:r>
              <a:rPr lang="en-US" sz="1800" dirty="0"/>
              <a:t>management and orchestration </a:t>
            </a:r>
            <a:r>
              <a:rPr lang="en-US" sz="1800" dirty="0" smtClean="0"/>
              <a:t>services for multivendor environments</a:t>
            </a:r>
          </a:p>
          <a:p>
            <a:pPr lvl="1"/>
            <a:r>
              <a:rPr lang="en-US" sz="1600" dirty="0" smtClean="0"/>
              <a:t>Provides decoupling of physical and hardware layer</a:t>
            </a:r>
          </a:p>
          <a:p>
            <a:pPr lvl="1"/>
            <a:r>
              <a:rPr lang="en-US" sz="1600" dirty="0" smtClean="0"/>
              <a:t>Automated discovery, update firmware/BIOS, remote boot, install OS, telemetry</a:t>
            </a:r>
          </a:p>
          <a:p>
            <a:pPr lvl="1"/>
            <a:r>
              <a:rPr lang="en-US" sz="1600" dirty="0" smtClean="0"/>
              <a:t>Provides API for integration from other tools</a:t>
            </a:r>
          </a:p>
          <a:p>
            <a:pPr lvl="1"/>
            <a:r>
              <a:rPr lang="en-US" sz="1600" dirty="0"/>
              <a:t>Is it </a:t>
            </a:r>
            <a:r>
              <a:rPr lang="en-US" sz="1600" dirty="0" smtClean="0"/>
              <a:t>used by </a:t>
            </a:r>
            <a:r>
              <a:rPr lang="en-US" sz="1600" dirty="0" err="1" smtClean="0"/>
              <a:t>VxRack</a:t>
            </a:r>
            <a:r>
              <a:rPr lang="en-US" sz="1600" dirty="0" smtClean="0"/>
              <a:t>. Dynamically provision different stacks</a:t>
            </a:r>
            <a:endParaRPr lang="en-US" sz="1600" dirty="0"/>
          </a:p>
          <a:p>
            <a:r>
              <a:rPr lang="en-US" sz="1800" dirty="0" err="1" smtClean="0"/>
              <a:t>RackHD</a:t>
            </a:r>
            <a:r>
              <a:rPr lang="en-US" sz="1800" dirty="0" smtClean="0"/>
              <a:t> is the Open Source version	</a:t>
            </a:r>
            <a:r>
              <a:rPr lang="en-US" sz="1600" dirty="0" smtClean="0">
                <a:hlinkClick r:id="rId3"/>
              </a:rPr>
              <a:t>https</a:t>
            </a:r>
            <a:r>
              <a:rPr lang="en-US" sz="1600" dirty="0">
                <a:hlinkClick r:id="rId3"/>
              </a:rPr>
              <a:t>://</a:t>
            </a:r>
            <a:r>
              <a:rPr lang="en-US" sz="1600" dirty="0" smtClean="0">
                <a:hlinkClick r:id="rId3"/>
              </a:rPr>
              <a:t>github.com/rackhd</a:t>
            </a:r>
            <a:endParaRPr lang="en-US" sz="1800" dirty="0" smtClean="0">
              <a:solidFill>
                <a:srgbClr val="FF0000"/>
              </a:solidFill>
            </a:endParaRPr>
          </a:p>
          <a:p>
            <a:pPr marL="0" indent="0">
              <a:buNone/>
            </a:pPr>
            <a:r>
              <a:rPr lang="en-US" sz="1800" dirty="0" smtClean="0"/>
              <a:t>					</a:t>
            </a:r>
            <a:r>
              <a:rPr lang="en-US" sz="1600" dirty="0" smtClean="0">
                <a:hlinkClick r:id="rId4"/>
              </a:rPr>
              <a:t>https</a:t>
            </a:r>
            <a:r>
              <a:rPr lang="en-US" sz="1600" dirty="0">
                <a:hlinkClick r:id="rId4"/>
              </a:rPr>
              <a:t>://</a:t>
            </a:r>
            <a:r>
              <a:rPr lang="en-US" sz="1600" dirty="0" smtClean="0">
                <a:hlinkClick r:id="rId4"/>
              </a:rPr>
              <a:t>rackhd.readthedocs.io</a:t>
            </a:r>
            <a:endParaRPr lang="en-US" sz="1600" dirty="0" smtClean="0"/>
          </a:p>
          <a:p>
            <a:pPr marL="0" indent="0">
              <a:buNone/>
            </a:pPr>
            <a:endParaRPr lang="en-US" sz="1800" dirty="0"/>
          </a:p>
          <a:p>
            <a:endParaRPr lang="en-US" sz="1800" dirty="0"/>
          </a:p>
        </p:txBody>
      </p:sp>
      <p:pic>
        <p:nvPicPr>
          <p:cNvPr id="7" name="Picture 6"/>
          <p:cNvPicPr>
            <a:picLocks noChangeAspect="1"/>
          </p:cNvPicPr>
          <p:nvPr/>
        </p:nvPicPr>
        <p:blipFill>
          <a:blip r:embed="rId5"/>
          <a:stretch>
            <a:fillRect/>
          </a:stretch>
        </p:blipFill>
        <p:spPr>
          <a:xfrm>
            <a:off x="6091332" y="156644"/>
            <a:ext cx="2809875" cy="1009650"/>
          </a:xfrm>
          <a:prstGeom prst="rect">
            <a:avLst/>
          </a:prstGeom>
        </p:spPr>
      </p:pic>
    </p:spTree>
    <p:extLst>
      <p:ext uri="{BB962C8B-B14F-4D97-AF65-F5344CB8AC3E}">
        <p14:creationId xmlns:p14="http://schemas.microsoft.com/office/powerpoint/2010/main" val="3186641384"/>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320" y="1748271"/>
            <a:ext cx="7780713" cy="1495794"/>
          </a:xfrm>
        </p:spPr>
        <p:txBody>
          <a:bodyPr>
            <a:normAutofit/>
          </a:bodyPr>
          <a:lstStyle/>
          <a:p>
            <a:r>
              <a:rPr lang="en-US" dirty="0" smtClean="0"/>
              <a:t>One Final Word on API’s</a:t>
            </a:r>
            <a:endParaRPr lang="en-US" dirty="0"/>
          </a:p>
        </p:txBody>
      </p:sp>
    </p:spTree>
    <p:extLst>
      <p:ext uri="{BB962C8B-B14F-4D97-AF65-F5344CB8AC3E}">
        <p14:creationId xmlns:p14="http://schemas.microsoft.com/office/powerpoint/2010/main" val="145473061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create your own Rest API?</a:t>
            </a:r>
            <a:endParaRPr lang="en-US" dirty="0"/>
          </a:p>
        </p:txBody>
      </p:sp>
      <p:sp>
        <p:nvSpPr>
          <p:cNvPr id="3" name="Content Placeholder 2"/>
          <p:cNvSpPr>
            <a:spLocks noGrp="1"/>
          </p:cNvSpPr>
          <p:nvPr>
            <p:ph sz="half" idx="1"/>
          </p:nvPr>
        </p:nvSpPr>
        <p:spPr/>
        <p:txBody>
          <a:bodyPr>
            <a:normAutofit/>
          </a:bodyPr>
          <a:lstStyle/>
          <a:p>
            <a:r>
              <a:rPr lang="en-US" sz="1800" dirty="0" smtClean="0"/>
              <a:t>Do you know how to create a web server? With GET and POST?</a:t>
            </a:r>
          </a:p>
          <a:p>
            <a:r>
              <a:rPr lang="en-AU" sz="1800" dirty="0" smtClean="0"/>
              <a:t>Do you know how to return JSON instead of HTML?</a:t>
            </a:r>
            <a:endParaRPr lang="en-US" sz="1800" dirty="0" smtClean="0"/>
          </a:p>
          <a:p>
            <a:r>
              <a:rPr lang="en-US" sz="1800" dirty="0" smtClean="0"/>
              <a:t>You don’t know how to implement authentication yet</a:t>
            </a:r>
          </a:p>
          <a:p>
            <a:pPr lvl="1"/>
            <a:r>
              <a:rPr lang="en-AU" sz="1600" dirty="0" smtClean="0"/>
              <a:t>But not all Rest API’s require it</a:t>
            </a:r>
          </a:p>
          <a:p>
            <a:r>
              <a:rPr lang="en-AU" sz="1800" dirty="0" smtClean="0"/>
              <a:t>Use </a:t>
            </a:r>
            <a:r>
              <a:rPr lang="en-AU" sz="1800" dirty="0"/>
              <a:t>API </a:t>
            </a:r>
            <a:r>
              <a:rPr lang="en-AU" sz="1800" dirty="0" smtClean="0"/>
              <a:t>versioning, ex</a:t>
            </a:r>
            <a:r>
              <a:rPr lang="en-AU" sz="1800" dirty="0"/>
              <a:t>:     </a:t>
            </a:r>
            <a:r>
              <a:rPr lang="en-AU" sz="1800" dirty="0">
                <a:solidFill>
                  <a:schemeClr val="bg1"/>
                </a:solidFill>
              </a:rPr>
              <a:t> </a:t>
            </a:r>
            <a:r>
              <a:rPr lang="en-AU" sz="1800" dirty="0">
                <a:solidFill>
                  <a:schemeClr val="bg1"/>
                </a:solidFill>
                <a:latin typeface="Consolas" panose="020B0609020204030204" pitchFamily="49" charset="0"/>
              </a:rPr>
              <a:t>/</a:t>
            </a:r>
            <a:r>
              <a:rPr lang="en-AU" sz="1800" dirty="0" err="1">
                <a:solidFill>
                  <a:schemeClr val="bg1"/>
                </a:solidFill>
                <a:latin typeface="Consolas" panose="020B0609020204030204" pitchFamily="49" charset="0"/>
              </a:rPr>
              <a:t>api</a:t>
            </a:r>
            <a:r>
              <a:rPr lang="en-AU" sz="1800" dirty="0">
                <a:solidFill>
                  <a:schemeClr val="bg1"/>
                </a:solidFill>
                <a:latin typeface="Consolas" panose="020B0609020204030204" pitchFamily="49" charset="0"/>
              </a:rPr>
              <a:t>/v1/{some-folder}</a:t>
            </a:r>
            <a:endParaRPr lang="en-US" sz="1800" dirty="0">
              <a:solidFill>
                <a:schemeClr val="bg1"/>
              </a:solidFill>
              <a:latin typeface="Consolas" panose="020B0609020204030204" pitchFamily="49" charset="0"/>
            </a:endParaRPr>
          </a:p>
          <a:p>
            <a:r>
              <a:rPr lang="en-AU" sz="1800" dirty="0" smtClean="0"/>
              <a:t>Provide a view to endpoints that branch out to help navigation</a:t>
            </a:r>
          </a:p>
          <a:p>
            <a:r>
              <a:rPr lang="en-AU" sz="1800" dirty="0" smtClean="0"/>
              <a:t>Implement a health-check endpoint. Is alive? Can check the version</a:t>
            </a:r>
            <a:endParaRPr lang="en-US" sz="1800" dirty="0">
              <a:solidFill>
                <a:schemeClr val="accent3">
                  <a:lumMod val="50000"/>
                </a:schemeClr>
              </a:solidFill>
              <a:latin typeface="Consolas" panose="020B0609020204030204" pitchFamily="49" charset="0"/>
            </a:endParaRPr>
          </a:p>
        </p:txBody>
      </p:sp>
    </p:spTree>
    <p:extLst>
      <p:ext uri="{BB962C8B-B14F-4D97-AF65-F5344CB8AC3E}">
        <p14:creationId xmlns:p14="http://schemas.microsoft.com/office/powerpoint/2010/main" val="3230601220"/>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Basic Rest API</a:t>
            </a:r>
            <a:endParaRPr lang="en-US" dirty="0"/>
          </a:p>
        </p:txBody>
      </p:sp>
      <p:pic>
        <p:nvPicPr>
          <p:cNvPr id="3" name="Picture 2"/>
          <p:cNvPicPr>
            <a:picLocks noChangeAspect="1"/>
          </p:cNvPicPr>
          <p:nvPr/>
        </p:nvPicPr>
        <p:blipFill>
          <a:blip r:embed="rId3"/>
          <a:stretch>
            <a:fillRect/>
          </a:stretch>
        </p:blipFill>
        <p:spPr>
          <a:xfrm>
            <a:off x="1551621" y="989943"/>
            <a:ext cx="5400675" cy="3810000"/>
          </a:xfrm>
          <a:prstGeom prst="rect">
            <a:avLst/>
          </a:prstGeom>
        </p:spPr>
      </p:pic>
    </p:spTree>
    <p:extLst>
      <p:ext uri="{BB962C8B-B14F-4D97-AF65-F5344CB8AC3E}">
        <p14:creationId xmlns:p14="http://schemas.microsoft.com/office/powerpoint/2010/main" val="1799793306"/>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319" y="1748271"/>
            <a:ext cx="8165005" cy="1495794"/>
          </a:xfrm>
        </p:spPr>
        <p:txBody>
          <a:bodyPr>
            <a:normAutofit/>
          </a:bodyPr>
          <a:lstStyle/>
          <a:p>
            <a:r>
              <a:rPr lang="en-US" dirty="0" err="1" smtClean="0"/>
              <a:t>Composable</a:t>
            </a:r>
            <a:r>
              <a:rPr lang="en-US" dirty="0" smtClean="0"/>
              <a:t> Infrastructure</a:t>
            </a:r>
            <a:endParaRPr lang="en-US" dirty="0"/>
          </a:p>
        </p:txBody>
      </p:sp>
    </p:spTree>
    <p:extLst>
      <p:ext uri="{BB962C8B-B14F-4D97-AF65-F5344CB8AC3E}">
        <p14:creationId xmlns:p14="http://schemas.microsoft.com/office/powerpoint/2010/main" val="1813202913"/>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Composable</a:t>
            </a:r>
            <a:r>
              <a:rPr lang="en-US" dirty="0" smtClean="0"/>
              <a:t> Infrastructure</a:t>
            </a:r>
            <a:endParaRPr lang="en-US" dirty="0"/>
          </a:p>
        </p:txBody>
      </p:sp>
      <p:sp>
        <p:nvSpPr>
          <p:cNvPr id="3" name="Content Placeholder 2"/>
          <p:cNvSpPr>
            <a:spLocks noGrp="1"/>
          </p:cNvSpPr>
          <p:nvPr>
            <p:ph sz="half" idx="1"/>
          </p:nvPr>
        </p:nvSpPr>
        <p:spPr>
          <a:xfrm>
            <a:off x="274319" y="1280160"/>
            <a:ext cx="7955279" cy="3375730"/>
          </a:xfrm>
        </p:spPr>
        <p:txBody>
          <a:bodyPr>
            <a:normAutofit/>
          </a:bodyPr>
          <a:lstStyle/>
          <a:p>
            <a:r>
              <a:rPr lang="en-US" sz="1800" dirty="0" smtClean="0"/>
              <a:t>What?</a:t>
            </a:r>
          </a:p>
          <a:p>
            <a:pPr lvl="1"/>
            <a:r>
              <a:rPr lang="en-AU" sz="1600" dirty="0" smtClean="0"/>
              <a:t>Virtualize infrastructure: use compute, network and storage as services</a:t>
            </a:r>
          </a:p>
          <a:p>
            <a:pPr lvl="1"/>
            <a:r>
              <a:rPr lang="en-AU" sz="1600" dirty="0" smtClean="0"/>
              <a:t>Pools of resources are “composed” on demand based on app requirements (</a:t>
            </a:r>
            <a:r>
              <a:rPr lang="en-AU" sz="1600" dirty="0" err="1" smtClean="0"/>
              <a:t>IaC</a:t>
            </a:r>
            <a:r>
              <a:rPr lang="en-AU" sz="1600" dirty="0" smtClean="0"/>
              <a:t>)</a:t>
            </a:r>
          </a:p>
          <a:p>
            <a:pPr lvl="1"/>
            <a:r>
              <a:rPr lang="en-AU" sz="1600" dirty="0" smtClean="0"/>
              <a:t>Regardless of app running bare metal, VM or container</a:t>
            </a:r>
          </a:p>
          <a:p>
            <a:pPr lvl="1"/>
            <a:r>
              <a:rPr lang="en-AU" sz="1600" dirty="0" smtClean="0"/>
              <a:t>Provisioning done with a single unified API</a:t>
            </a:r>
          </a:p>
          <a:p>
            <a:pPr lvl="1"/>
            <a:r>
              <a:rPr lang="en-AU" sz="1600" dirty="0" smtClean="0"/>
              <a:t>It will use “disaggregated servers”, not bound by a chassis (CPU, RAM and IO)</a:t>
            </a:r>
            <a:endParaRPr lang="en-US" sz="1600" dirty="0" smtClean="0"/>
          </a:p>
          <a:p>
            <a:r>
              <a:rPr lang="en-AU" sz="1800" dirty="0" smtClean="0"/>
              <a:t>Why?</a:t>
            </a:r>
          </a:p>
          <a:p>
            <a:pPr lvl="1"/>
            <a:r>
              <a:rPr lang="en-AU" sz="1600" dirty="0" smtClean="0"/>
              <a:t>App-centric provisioning provides performance app requires</a:t>
            </a:r>
          </a:p>
          <a:p>
            <a:pPr lvl="1"/>
            <a:r>
              <a:rPr lang="en-AU" sz="1600" dirty="0" smtClean="0"/>
              <a:t>More cost </a:t>
            </a:r>
            <a:r>
              <a:rPr lang="en-AU" sz="1600" dirty="0"/>
              <a:t>e</a:t>
            </a:r>
            <a:r>
              <a:rPr lang="en-AU" sz="1600" dirty="0" smtClean="0"/>
              <a:t>ffective, </a:t>
            </a:r>
            <a:r>
              <a:rPr lang="en-AU" sz="1600" dirty="0" err="1" smtClean="0"/>
              <a:t>ie</a:t>
            </a:r>
            <a:r>
              <a:rPr lang="en-AU" sz="1600" dirty="0" smtClean="0"/>
              <a:t> no silos, no underutilized resources</a:t>
            </a:r>
          </a:p>
          <a:p>
            <a:pPr lvl="1"/>
            <a:r>
              <a:rPr lang="en-AU" sz="1600" dirty="0" smtClean="0"/>
              <a:t>As agile as public cloud providers</a:t>
            </a:r>
          </a:p>
          <a:p>
            <a:pPr lvl="1"/>
            <a:r>
              <a:rPr lang="en-AU" sz="1600" dirty="0" smtClean="0"/>
              <a:t>But maintaining the security and control of a private cloud</a:t>
            </a:r>
            <a:endParaRPr lang="en-US" sz="1600" dirty="0" smtClean="0"/>
          </a:p>
          <a:p>
            <a:endParaRPr lang="en-US" sz="1800" dirty="0" smtClean="0"/>
          </a:p>
          <a:p>
            <a:endParaRPr lang="en-US" sz="1800" dirty="0"/>
          </a:p>
          <a:p>
            <a:endParaRPr lang="en-US" sz="1800" dirty="0"/>
          </a:p>
        </p:txBody>
      </p:sp>
    </p:spTree>
    <p:extLst>
      <p:ext uri="{BB962C8B-B14F-4D97-AF65-F5344CB8AC3E}">
        <p14:creationId xmlns:p14="http://schemas.microsoft.com/office/powerpoint/2010/main" val="1117256408"/>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Composable</a:t>
            </a:r>
            <a:r>
              <a:rPr lang="en-US" dirty="0" smtClean="0"/>
              <a:t> Infrastructure</a:t>
            </a:r>
            <a:endParaRPr lang="en-US" dirty="0"/>
          </a:p>
        </p:txBody>
      </p:sp>
      <p:sp>
        <p:nvSpPr>
          <p:cNvPr id="3" name="Content Placeholder 2"/>
          <p:cNvSpPr>
            <a:spLocks noGrp="1"/>
          </p:cNvSpPr>
          <p:nvPr>
            <p:ph sz="half" idx="1"/>
          </p:nvPr>
        </p:nvSpPr>
        <p:spPr/>
        <p:txBody>
          <a:bodyPr>
            <a:normAutofit/>
          </a:bodyPr>
          <a:lstStyle/>
          <a:p>
            <a:r>
              <a:rPr lang="en-US" sz="1800" dirty="0" smtClean="0"/>
              <a:t>Limitations/Challenges</a:t>
            </a:r>
          </a:p>
          <a:p>
            <a:pPr lvl="1"/>
            <a:r>
              <a:rPr lang="en-US" sz="1600" dirty="0"/>
              <a:t>lack of </a:t>
            </a:r>
            <a:r>
              <a:rPr lang="en-US" sz="1600" dirty="0" smtClean="0"/>
              <a:t>industry </a:t>
            </a:r>
            <a:r>
              <a:rPr lang="en-US" sz="1600" dirty="0"/>
              <a:t>standard around </a:t>
            </a:r>
            <a:r>
              <a:rPr lang="en-US" sz="1600" dirty="0" smtClean="0"/>
              <a:t>IO/Memory </a:t>
            </a:r>
            <a:r>
              <a:rPr lang="en-US" sz="1600" dirty="0"/>
              <a:t>fabric at </a:t>
            </a:r>
            <a:r>
              <a:rPr lang="en-US" sz="1600" u="sng" dirty="0"/>
              <a:t>rack scale</a:t>
            </a:r>
            <a:r>
              <a:rPr lang="en-US" sz="1600" dirty="0"/>
              <a:t>, which is needed for full </a:t>
            </a:r>
            <a:r>
              <a:rPr lang="en-US" sz="1600" dirty="0" err="1"/>
              <a:t>composability</a:t>
            </a:r>
            <a:endParaRPr lang="en-US" sz="1600" dirty="0"/>
          </a:p>
          <a:p>
            <a:pPr lvl="1"/>
            <a:r>
              <a:rPr lang="en-US" sz="1600" dirty="0" smtClean="0"/>
              <a:t>lack </a:t>
            </a:r>
            <a:r>
              <a:rPr lang="en-US" sz="1600" dirty="0"/>
              <a:t>of </a:t>
            </a:r>
            <a:r>
              <a:rPr lang="en-US" sz="1600" dirty="0" smtClean="0"/>
              <a:t>management </a:t>
            </a:r>
            <a:r>
              <a:rPr lang="en-US" sz="1600" dirty="0"/>
              <a:t>intelligence. </a:t>
            </a:r>
            <a:r>
              <a:rPr lang="en-US" sz="1600" dirty="0" smtClean="0"/>
              <a:t>Decision to </a:t>
            </a:r>
            <a:r>
              <a:rPr lang="en-US" sz="1600" dirty="0"/>
              <a:t>map resources </a:t>
            </a:r>
            <a:r>
              <a:rPr lang="en-US" sz="1600" dirty="0" smtClean="0"/>
              <a:t>should </a:t>
            </a:r>
            <a:r>
              <a:rPr lang="en-US" sz="1600" dirty="0"/>
              <a:t>be automatic based on the workload and decided by the </a:t>
            </a:r>
            <a:r>
              <a:rPr lang="en-US" sz="1600" dirty="0" smtClean="0"/>
              <a:t>technology</a:t>
            </a:r>
          </a:p>
          <a:p>
            <a:pPr lvl="1"/>
            <a:r>
              <a:rPr lang="en-US" sz="1600" dirty="0"/>
              <a:t>lack of industry standard around openness, allowing customers to allocate resources across multiple vendors’ technology.</a:t>
            </a:r>
          </a:p>
          <a:p>
            <a:r>
              <a:rPr lang="en-AU" sz="1800" dirty="0" smtClean="0"/>
              <a:t>What’s being done</a:t>
            </a:r>
            <a:endParaRPr lang="en-US" sz="1800" dirty="0" smtClean="0"/>
          </a:p>
          <a:p>
            <a:pPr lvl="1"/>
            <a:r>
              <a:rPr lang="en-US" sz="1600" dirty="0"/>
              <a:t>Redfish/Swordfish </a:t>
            </a:r>
            <a:r>
              <a:rPr lang="en-US" sz="1600" dirty="0" smtClean="0"/>
              <a:t>industry standard </a:t>
            </a:r>
            <a:r>
              <a:rPr lang="en-US" sz="1600" dirty="0"/>
              <a:t>APIs</a:t>
            </a:r>
          </a:p>
          <a:p>
            <a:pPr lvl="1"/>
            <a:r>
              <a:rPr lang="en-AU" sz="1600" dirty="0" smtClean="0"/>
              <a:t>Intel Rack Scale Architecture</a:t>
            </a:r>
            <a:endParaRPr lang="en-US" sz="1600" dirty="0" smtClean="0"/>
          </a:p>
          <a:p>
            <a:pPr lvl="1"/>
            <a:endParaRPr lang="en-US" sz="1600" dirty="0" smtClean="0"/>
          </a:p>
          <a:p>
            <a:endParaRPr lang="en-US" sz="1800" dirty="0"/>
          </a:p>
          <a:p>
            <a:endParaRPr lang="en-US" sz="1800" dirty="0"/>
          </a:p>
        </p:txBody>
      </p:sp>
    </p:spTree>
    <p:extLst>
      <p:ext uri="{BB962C8B-B14F-4D97-AF65-F5344CB8AC3E}">
        <p14:creationId xmlns:p14="http://schemas.microsoft.com/office/powerpoint/2010/main" val="3196060213"/>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80011" y="165529"/>
            <a:ext cx="6922356" cy="2207181"/>
          </a:xfrm>
          <a:prstGeom prst="roundRect">
            <a:avLst/>
          </a:prstGeom>
          <a:solidFill>
            <a:schemeClr val="accent1"/>
          </a:solidFill>
          <a:effectLst/>
        </p:spPr>
        <p:txBody>
          <a:bodyPr wrap="square" lIns="182880" tIns="137160" rIns="137160" bIns="137160" rtlCol="0" anchor="b">
            <a:noAutofit/>
          </a:bodyPr>
          <a:lstStyle/>
          <a:p>
            <a:pPr>
              <a:lnSpc>
                <a:spcPct val="90000"/>
              </a:lnSpc>
              <a:spcBef>
                <a:spcPts val="600"/>
              </a:spcBef>
              <a:spcAft>
                <a:spcPts val="0"/>
              </a:spcAft>
            </a:pPr>
            <a:r>
              <a:rPr lang="en-US" sz="2000" dirty="0">
                <a:solidFill>
                  <a:schemeClr val="tx2"/>
                </a:solidFill>
                <a:latin typeface="+mn-lt"/>
              </a:rPr>
              <a:t> - SMARS new code </a:t>
            </a:r>
            <a:r>
              <a:rPr lang="en-US" sz="2000" dirty="0" smtClean="0">
                <a:solidFill>
                  <a:schemeClr val="tx2"/>
                </a:solidFill>
                <a:latin typeface="+mn-lt"/>
              </a:rPr>
              <a:t>testing </a:t>
            </a:r>
            <a:r>
              <a:rPr lang="en-US" sz="2000" dirty="0">
                <a:solidFill>
                  <a:schemeClr val="tx2"/>
                </a:solidFill>
                <a:latin typeface="+mn-lt"/>
              </a:rPr>
              <a:t>is complete</a:t>
            </a:r>
          </a:p>
          <a:p>
            <a:pPr>
              <a:lnSpc>
                <a:spcPct val="90000"/>
              </a:lnSpc>
              <a:spcBef>
                <a:spcPts val="600"/>
              </a:spcBef>
              <a:spcAft>
                <a:spcPts val="0"/>
              </a:spcAft>
            </a:pPr>
            <a:r>
              <a:rPr lang="en-US" sz="2000" dirty="0">
                <a:solidFill>
                  <a:schemeClr val="tx2"/>
                </a:solidFill>
                <a:latin typeface="+mn-lt"/>
              </a:rPr>
              <a:t> - </a:t>
            </a:r>
            <a:r>
              <a:rPr lang="en-US" sz="2000" dirty="0" smtClean="0">
                <a:solidFill>
                  <a:schemeClr val="tx2"/>
                </a:solidFill>
                <a:latin typeface="+mn-lt"/>
              </a:rPr>
              <a:t>New version of SMARS is ready </a:t>
            </a:r>
            <a:r>
              <a:rPr lang="en-US" sz="2000" dirty="0">
                <a:solidFill>
                  <a:schemeClr val="tx2"/>
                </a:solidFill>
                <a:latin typeface="+mn-lt"/>
              </a:rPr>
              <a:t>for deployment</a:t>
            </a:r>
          </a:p>
          <a:p>
            <a:pPr>
              <a:lnSpc>
                <a:spcPct val="90000"/>
              </a:lnSpc>
              <a:spcBef>
                <a:spcPts val="600"/>
              </a:spcBef>
              <a:spcAft>
                <a:spcPts val="0"/>
              </a:spcAft>
            </a:pPr>
            <a:r>
              <a:rPr lang="en-US" sz="2000" dirty="0">
                <a:solidFill>
                  <a:schemeClr val="tx2"/>
                </a:solidFill>
                <a:latin typeface="+mn-lt"/>
              </a:rPr>
              <a:t> - New deployment </a:t>
            </a:r>
            <a:r>
              <a:rPr lang="en-US" sz="2000" dirty="0" smtClean="0">
                <a:solidFill>
                  <a:schemeClr val="tx2"/>
                </a:solidFill>
                <a:latin typeface="+mn-lt"/>
              </a:rPr>
              <a:t>needs </a:t>
            </a:r>
            <a:r>
              <a:rPr lang="en-US" sz="2000" dirty="0">
                <a:solidFill>
                  <a:schemeClr val="tx2"/>
                </a:solidFill>
                <a:latin typeface="+mn-lt"/>
              </a:rPr>
              <a:t>also to remove "Power Peg"</a:t>
            </a:r>
            <a:endParaRPr lang="en-US" sz="2000" dirty="0" smtClean="0">
              <a:solidFill>
                <a:schemeClr val="tx2"/>
              </a:solidFill>
              <a:latin typeface="+mn-lt"/>
            </a:endParaRPr>
          </a:p>
        </p:txBody>
      </p:sp>
      <p:sp>
        <p:nvSpPr>
          <p:cNvPr id="8" name="Rectangle 7"/>
          <p:cNvSpPr/>
          <p:nvPr/>
        </p:nvSpPr>
        <p:spPr>
          <a:xfrm>
            <a:off x="673926" y="370717"/>
            <a:ext cx="2454518" cy="769441"/>
          </a:xfrm>
          <a:prstGeom prst="rect">
            <a:avLst/>
          </a:prstGeom>
          <a:noFill/>
        </p:spPr>
        <p:txBody>
          <a:bodyPr wrap="none" lIns="91440" tIns="45720" rIns="91440" bIns="45720">
            <a:spAutoFit/>
          </a:bodyPr>
          <a:lstStyle/>
          <a:p>
            <a:pPr algn="ct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20</a:t>
            </a:r>
            <a:r>
              <a:rPr lang="en-US" sz="4400" b="1" cap="none" spc="0" baseline="30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July</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Rounded Rectangle 8"/>
          <p:cNvSpPr/>
          <p:nvPr/>
        </p:nvSpPr>
        <p:spPr>
          <a:xfrm>
            <a:off x="3019101" y="2010105"/>
            <a:ext cx="5628289" cy="2942753"/>
          </a:xfrm>
          <a:prstGeom prst="roundRect">
            <a:avLst/>
          </a:prstGeom>
          <a:solidFill>
            <a:schemeClr val="accent6">
              <a:lumMod val="75000"/>
            </a:schemeClr>
          </a:solidFill>
          <a:effectLst/>
        </p:spPr>
        <p:txBody>
          <a:bodyPr wrap="square" lIns="182880" tIns="137160" rIns="137160" bIns="137160" rtlCol="0" anchor="b">
            <a:noAutofit/>
          </a:bodyPr>
          <a:lstStyle/>
          <a:p>
            <a:pPr>
              <a:lnSpc>
                <a:spcPct val="90000"/>
              </a:lnSpc>
              <a:spcBef>
                <a:spcPts val="600"/>
              </a:spcBef>
              <a:spcAft>
                <a:spcPts val="0"/>
              </a:spcAft>
            </a:pPr>
            <a:r>
              <a:rPr lang="en-US" sz="2000" dirty="0">
                <a:solidFill>
                  <a:schemeClr val="tx2"/>
                </a:solidFill>
                <a:latin typeface="+mn-lt"/>
              </a:rPr>
              <a:t> - Knight starts deploying new code</a:t>
            </a:r>
          </a:p>
          <a:p>
            <a:pPr>
              <a:lnSpc>
                <a:spcPct val="90000"/>
              </a:lnSpc>
              <a:spcBef>
                <a:spcPts val="600"/>
              </a:spcBef>
              <a:spcAft>
                <a:spcPts val="0"/>
              </a:spcAft>
            </a:pPr>
            <a:r>
              <a:rPr lang="en-US" sz="2000" dirty="0">
                <a:solidFill>
                  <a:schemeClr val="tx2"/>
                </a:solidFill>
                <a:latin typeface="+mn-lt"/>
              </a:rPr>
              <a:t> - To 2 servers per </a:t>
            </a:r>
            <a:r>
              <a:rPr lang="en-US" sz="2000" dirty="0" smtClean="0">
                <a:solidFill>
                  <a:schemeClr val="tx2"/>
                </a:solidFill>
                <a:latin typeface="+mn-lt"/>
              </a:rPr>
              <a:t>day, to </a:t>
            </a:r>
            <a:r>
              <a:rPr lang="en-US" sz="2000" dirty="0">
                <a:solidFill>
                  <a:schemeClr val="tx2"/>
                </a:solidFill>
                <a:latin typeface="+mn-lt"/>
              </a:rPr>
              <a:t>a total of </a:t>
            </a:r>
            <a:r>
              <a:rPr lang="en-US" sz="2000" dirty="0" smtClean="0">
                <a:solidFill>
                  <a:schemeClr val="tx2"/>
                </a:solidFill>
                <a:latin typeface="+mn-lt"/>
              </a:rPr>
              <a:t>8</a:t>
            </a:r>
            <a:endParaRPr lang="en-US" sz="2000" dirty="0">
              <a:solidFill>
                <a:schemeClr val="tx2"/>
              </a:solidFill>
              <a:latin typeface="+mn-lt"/>
            </a:endParaRPr>
          </a:p>
          <a:p>
            <a:pPr>
              <a:lnSpc>
                <a:spcPct val="90000"/>
              </a:lnSpc>
              <a:spcBef>
                <a:spcPts val="600"/>
              </a:spcBef>
              <a:spcAft>
                <a:spcPts val="0"/>
              </a:spcAft>
            </a:pPr>
            <a:r>
              <a:rPr lang="en-US" sz="2000" dirty="0">
                <a:solidFill>
                  <a:schemeClr val="tx2"/>
                </a:solidFill>
                <a:latin typeface="+mn-lt"/>
              </a:rPr>
              <a:t> - Deployment process, "single" engineer to:</a:t>
            </a:r>
          </a:p>
          <a:p>
            <a:pPr marL="800100" lvl="1" indent="-342900">
              <a:lnSpc>
                <a:spcPct val="90000"/>
              </a:lnSpc>
              <a:spcBef>
                <a:spcPts val="600"/>
              </a:spcBef>
              <a:spcAft>
                <a:spcPts val="0"/>
              </a:spcAft>
              <a:buFont typeface="Arial" panose="020B0604020202020204" pitchFamily="34" charset="0"/>
              <a:buChar char="•"/>
            </a:pPr>
            <a:r>
              <a:rPr lang="en-US" sz="2000" dirty="0" smtClean="0">
                <a:solidFill>
                  <a:schemeClr val="tx2"/>
                </a:solidFill>
                <a:latin typeface="+mn-lt"/>
              </a:rPr>
              <a:t>“Manually” </a:t>
            </a:r>
            <a:r>
              <a:rPr lang="en-US" sz="2000" dirty="0">
                <a:solidFill>
                  <a:schemeClr val="tx2"/>
                </a:solidFill>
                <a:latin typeface="+mn-lt"/>
              </a:rPr>
              <a:t>update new code</a:t>
            </a:r>
          </a:p>
          <a:p>
            <a:pPr marL="800100" lvl="1" indent="-342900">
              <a:lnSpc>
                <a:spcPct val="90000"/>
              </a:lnSpc>
              <a:spcBef>
                <a:spcPts val="600"/>
              </a:spcBef>
              <a:spcAft>
                <a:spcPts val="0"/>
              </a:spcAft>
              <a:buFont typeface="Arial" panose="020B0604020202020204" pitchFamily="34" charset="0"/>
              <a:buChar char="•"/>
            </a:pPr>
            <a:r>
              <a:rPr lang="en-US" sz="2000" dirty="0" smtClean="0">
                <a:solidFill>
                  <a:schemeClr val="tx2"/>
                </a:solidFill>
                <a:latin typeface="+mn-lt"/>
              </a:rPr>
              <a:t>“Manually” </a:t>
            </a:r>
            <a:r>
              <a:rPr lang="en-US" sz="2000" dirty="0">
                <a:solidFill>
                  <a:schemeClr val="tx2"/>
                </a:solidFill>
                <a:latin typeface="+mn-lt"/>
              </a:rPr>
              <a:t>remove the "Power Peg</a:t>
            </a:r>
            <a:r>
              <a:rPr lang="en-US" sz="2000" dirty="0" smtClean="0">
                <a:solidFill>
                  <a:schemeClr val="tx2"/>
                </a:solidFill>
                <a:latin typeface="+mn-lt"/>
              </a:rPr>
              <a:t>"</a:t>
            </a:r>
            <a:endParaRPr lang="en-US" sz="2000" dirty="0">
              <a:solidFill>
                <a:schemeClr val="tx2"/>
              </a:solidFill>
              <a:latin typeface="+mn-lt"/>
            </a:endParaRPr>
          </a:p>
        </p:txBody>
      </p:sp>
      <p:sp>
        <p:nvSpPr>
          <p:cNvPr id="10" name="Rectangle 9"/>
          <p:cNvSpPr/>
          <p:nvPr/>
        </p:nvSpPr>
        <p:spPr>
          <a:xfrm>
            <a:off x="3304685" y="2129880"/>
            <a:ext cx="2454519" cy="769441"/>
          </a:xfrm>
          <a:prstGeom prst="rect">
            <a:avLst/>
          </a:prstGeom>
          <a:noFill/>
        </p:spPr>
        <p:txBody>
          <a:bodyPr wrap="none" lIns="91440" tIns="45720" rIns="91440" bIns="45720">
            <a:spAutoFit/>
          </a:bodyPr>
          <a:lstStyle/>
          <a:p>
            <a:pPr algn="ct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27</a:t>
            </a:r>
            <a:r>
              <a:rPr lang="en-US" sz="4400" b="1" cap="none" spc="0" baseline="30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a:t>
            </a: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July</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Rounded Rectangle 4"/>
          <p:cNvSpPr/>
          <p:nvPr/>
        </p:nvSpPr>
        <p:spPr>
          <a:xfrm>
            <a:off x="1739373" y="1321934"/>
            <a:ext cx="4782394" cy="2571199"/>
          </a:xfrm>
          <a:prstGeom prst="roundRect">
            <a:avLst/>
          </a:prstGeom>
          <a:solidFill>
            <a:schemeClr val="accent3"/>
          </a:solidFill>
          <a:effectLst/>
        </p:spPr>
        <p:txBody>
          <a:bodyPr wrap="square" lIns="182880" tIns="137160" rIns="137160" bIns="137160" rtlCol="0" anchor="ctr">
            <a:noAutofit/>
          </a:bodyPr>
          <a:lstStyle/>
          <a:p>
            <a:pPr algn="ctr">
              <a:lnSpc>
                <a:spcPct val="90000"/>
              </a:lnSpc>
              <a:spcBef>
                <a:spcPts val="600"/>
              </a:spcBef>
              <a:spcAft>
                <a:spcPts val="0"/>
              </a:spcAft>
            </a:pPr>
            <a:r>
              <a:rPr lang="en-US" sz="3200" dirty="0" smtClean="0">
                <a:solidFill>
                  <a:schemeClr val="bg2"/>
                </a:solidFill>
              </a:rPr>
              <a:t>But …</a:t>
            </a:r>
          </a:p>
          <a:p>
            <a:pPr algn="ctr">
              <a:lnSpc>
                <a:spcPct val="90000"/>
              </a:lnSpc>
              <a:spcBef>
                <a:spcPts val="600"/>
              </a:spcBef>
              <a:spcAft>
                <a:spcPts val="0"/>
              </a:spcAft>
            </a:pPr>
            <a:r>
              <a:rPr lang="en-US" sz="3200" dirty="0">
                <a:solidFill>
                  <a:schemeClr val="bg2"/>
                </a:solidFill>
              </a:rPr>
              <a:t>h</a:t>
            </a:r>
            <a:r>
              <a:rPr lang="en-US" sz="3200" dirty="0" smtClean="0">
                <a:solidFill>
                  <a:schemeClr val="bg2"/>
                </a:solidFill>
              </a:rPr>
              <a:t>e forgets</a:t>
            </a:r>
          </a:p>
          <a:p>
            <a:pPr algn="ctr">
              <a:lnSpc>
                <a:spcPct val="90000"/>
              </a:lnSpc>
              <a:spcBef>
                <a:spcPts val="600"/>
              </a:spcBef>
              <a:spcAft>
                <a:spcPts val="0"/>
              </a:spcAft>
            </a:pPr>
            <a:r>
              <a:rPr lang="en-US" sz="3200" dirty="0" smtClean="0">
                <a:solidFill>
                  <a:schemeClr val="bg2"/>
                </a:solidFill>
              </a:rPr>
              <a:t>to remove the </a:t>
            </a:r>
            <a:r>
              <a:rPr lang="en-US" sz="3200" dirty="0">
                <a:solidFill>
                  <a:schemeClr val="bg2"/>
                </a:solidFill>
              </a:rPr>
              <a:t>old </a:t>
            </a:r>
            <a:r>
              <a:rPr lang="en-US" sz="3200" dirty="0" smtClean="0">
                <a:solidFill>
                  <a:schemeClr val="bg2"/>
                </a:solidFill>
              </a:rPr>
              <a:t>code</a:t>
            </a:r>
          </a:p>
          <a:p>
            <a:pPr algn="ctr">
              <a:lnSpc>
                <a:spcPct val="90000"/>
              </a:lnSpc>
              <a:spcBef>
                <a:spcPts val="600"/>
              </a:spcBef>
              <a:spcAft>
                <a:spcPts val="0"/>
              </a:spcAft>
            </a:pPr>
            <a:r>
              <a:rPr lang="en-US" sz="3200" dirty="0" smtClean="0">
                <a:solidFill>
                  <a:schemeClr val="bg2"/>
                </a:solidFill>
              </a:rPr>
              <a:t>from one server</a:t>
            </a:r>
            <a:endParaRPr lang="en-US" sz="3200" dirty="0">
              <a:solidFill>
                <a:schemeClr val="bg2"/>
              </a:solidFill>
            </a:endParaRPr>
          </a:p>
        </p:txBody>
      </p:sp>
    </p:spTree>
    <p:extLst>
      <p:ext uri="{BB962C8B-B14F-4D97-AF65-F5344CB8AC3E}">
        <p14:creationId xmlns:p14="http://schemas.microsoft.com/office/powerpoint/2010/main" val="37614109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bg/>
                                          </p:spTgt>
                                        </p:tgtEl>
                                        <p:attrNameLst>
                                          <p:attrName>style.visibility</p:attrName>
                                        </p:attrNameLst>
                                      </p:cBhvr>
                                      <p:to>
                                        <p:strVal val="visible"/>
                                      </p:to>
                                    </p:set>
                                    <p:animEffect transition="in" filter="fade">
                                      <p:cBhvr>
                                        <p:cTn id="29" dur="500"/>
                                        <p:tgtEl>
                                          <p:spTgt spid="9">
                                            <p:bg/>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Effect transition="in" filter="fade">
                                      <p:cBhvr>
                                        <p:cTn id="42" dur="500"/>
                                        <p:tgtEl>
                                          <p:spTgt spid="9">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animEffect transition="in" filter="fade">
                                      <p:cBhvr>
                                        <p:cTn id="47" dur="500"/>
                                        <p:tgtEl>
                                          <p:spTgt spid="9">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xEl>
                                              <p:pRg st="3" end="3"/>
                                            </p:txEl>
                                          </p:spTgt>
                                        </p:tgtEl>
                                        <p:attrNameLst>
                                          <p:attrName>style.visibility</p:attrName>
                                        </p:attrNameLst>
                                      </p:cBhvr>
                                      <p:to>
                                        <p:strVal val="visible"/>
                                      </p:to>
                                    </p:set>
                                    <p:animEffect transition="in" filter="fade">
                                      <p:cBhvr>
                                        <p:cTn id="52" dur="500"/>
                                        <p:tgtEl>
                                          <p:spTgt spid="9">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4" end="4"/>
                                            </p:txEl>
                                          </p:spTgt>
                                        </p:tgtEl>
                                        <p:attrNameLst>
                                          <p:attrName>style.visibility</p:attrName>
                                        </p:attrNameLst>
                                      </p:cBhvr>
                                      <p:to>
                                        <p:strVal val="visible"/>
                                      </p:to>
                                    </p:set>
                                    <p:animEffect transition="in" filter="fade">
                                      <p:cBhvr>
                                        <p:cTn id="57" dur="500"/>
                                        <p:tgtEl>
                                          <p:spTgt spid="9">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bg/>
                                          </p:spTgt>
                                        </p:tgtEl>
                                        <p:attrNameLst>
                                          <p:attrName>style.visibility</p:attrName>
                                        </p:attrNameLst>
                                      </p:cBhvr>
                                      <p:to>
                                        <p:strVal val="visible"/>
                                      </p:to>
                                    </p:set>
                                    <p:animEffect transition="in" filter="fade">
                                      <p:cBhvr>
                                        <p:cTn id="62" dur="500"/>
                                        <p:tgtEl>
                                          <p:spTgt spid="5">
                                            <p:bg/>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Effect transition="in" filter="fade">
                                      <p:cBhvr>
                                        <p:cTn id="67" dur="500"/>
                                        <p:tgtEl>
                                          <p:spTgt spid="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1" end="1"/>
                                            </p:txEl>
                                          </p:spTgt>
                                        </p:tgtEl>
                                        <p:attrNameLst>
                                          <p:attrName>style.visibility</p:attrName>
                                        </p:attrNameLst>
                                      </p:cBhvr>
                                      <p:to>
                                        <p:strVal val="visible"/>
                                      </p:to>
                                    </p:set>
                                    <p:animEffect transition="in" filter="fade">
                                      <p:cBhvr>
                                        <p:cTn id="72" dur="500"/>
                                        <p:tgtEl>
                                          <p:spTgt spid="5">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animEffect transition="in" filter="fade">
                                      <p:cBhvr>
                                        <p:cTn id="77" dur="500"/>
                                        <p:tgtEl>
                                          <p:spTgt spid="5">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3" end="3"/>
                                            </p:txEl>
                                          </p:spTgt>
                                        </p:tgtEl>
                                        <p:attrNameLst>
                                          <p:attrName>style.visibility</p:attrName>
                                        </p:attrNameLst>
                                      </p:cBhvr>
                                      <p:to>
                                        <p:strVal val="visible"/>
                                      </p:to>
                                    </p:set>
                                    <p:animEffect transition="in" filter="fade">
                                      <p:cBhvr>
                                        <p:cTn id="8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8" grpId="0" uiExpand="1"/>
      <p:bldP spid="9" grpId="0" uiExpand="1" build="p" bldLvl="2" animBg="1"/>
      <p:bldP spid="10" grpId="0" uiExpand="1"/>
      <p:bldP spid="5"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319" y="1748271"/>
            <a:ext cx="8290259" cy="1728260"/>
          </a:xfrm>
        </p:spPr>
        <p:txBody>
          <a:bodyPr>
            <a:normAutofit/>
          </a:bodyPr>
          <a:lstStyle/>
          <a:p>
            <a:r>
              <a:rPr lang="en-US" dirty="0" smtClean="0"/>
              <a:t>Homework</a:t>
            </a:r>
            <a:endParaRPr lang="en-US" dirty="0"/>
          </a:p>
        </p:txBody>
      </p:sp>
    </p:spTree>
    <p:extLst>
      <p:ext uri="{BB962C8B-B14F-4D97-AF65-F5344CB8AC3E}">
        <p14:creationId xmlns:p14="http://schemas.microsoft.com/office/powerpoint/2010/main" val="1358805365"/>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 – Stock Portfolio Tracker</a:t>
            </a:r>
            <a:endParaRPr lang="en-US" dirty="0"/>
          </a:p>
        </p:txBody>
      </p:sp>
      <p:sp>
        <p:nvSpPr>
          <p:cNvPr id="3" name="Content Placeholder 2"/>
          <p:cNvSpPr>
            <a:spLocks noGrp="1"/>
          </p:cNvSpPr>
          <p:nvPr>
            <p:ph sz="half" idx="1"/>
          </p:nvPr>
        </p:nvSpPr>
        <p:spPr>
          <a:xfrm>
            <a:off x="274319" y="1280160"/>
            <a:ext cx="7955279" cy="3378550"/>
          </a:xfrm>
        </p:spPr>
        <p:txBody>
          <a:bodyPr>
            <a:normAutofit/>
          </a:bodyPr>
          <a:lstStyle/>
          <a:p>
            <a:pPr marL="0" indent="0">
              <a:buNone/>
            </a:pPr>
            <a:r>
              <a:rPr lang="en-AU" sz="1800" dirty="0" smtClean="0"/>
              <a:t>Two pages:</a:t>
            </a:r>
          </a:p>
          <a:p>
            <a:r>
              <a:rPr lang="en-AU" sz="1800" dirty="0" smtClean="0"/>
              <a:t>Form to input stocks to track</a:t>
            </a:r>
          </a:p>
          <a:p>
            <a:pPr lvl="1"/>
            <a:r>
              <a:rPr lang="en-AU" sz="1600" dirty="0" smtClean="0"/>
              <a:t>Use a fix number of stocks, ex: 3 stocks</a:t>
            </a:r>
          </a:p>
          <a:p>
            <a:pPr lvl="1"/>
            <a:r>
              <a:rPr lang="en-AU" sz="1600" dirty="0" smtClean="0"/>
              <a:t>3 columns: Number of shares of a given stock, Stock Exchange, Ticker symbol</a:t>
            </a:r>
            <a:endParaRPr lang="en-US" sz="1600" dirty="0" smtClean="0"/>
          </a:p>
          <a:p>
            <a:r>
              <a:rPr lang="en-AU" sz="1800" dirty="0"/>
              <a:t>Portfolio page shows current position and market value </a:t>
            </a:r>
            <a:endParaRPr lang="en-US" sz="1800" dirty="0"/>
          </a:p>
          <a:p>
            <a:pPr marL="0" indent="0">
              <a:buNone/>
            </a:pPr>
            <a:r>
              <a:rPr lang="en-AU" sz="1800" dirty="0" smtClean="0"/>
              <a:t>Get the data from Google Finance API. Ex:</a:t>
            </a:r>
          </a:p>
          <a:p>
            <a:pPr marL="341313" lvl="1" indent="0">
              <a:buNone/>
            </a:pPr>
            <a:r>
              <a:rPr lang="en-US" sz="1600" dirty="0">
                <a:hlinkClick r:id="rId2"/>
              </a:rPr>
              <a:t>https://</a:t>
            </a:r>
            <a:r>
              <a:rPr lang="en-US" sz="1600" dirty="0" smtClean="0">
                <a:hlinkClick r:id="rId2"/>
              </a:rPr>
              <a:t>www.google.com/finance/info?client=ig&amp;q=ASX:TLS</a:t>
            </a:r>
            <a:endParaRPr lang="en-US" sz="1600" dirty="0" smtClean="0"/>
          </a:p>
          <a:p>
            <a:pPr marL="0" indent="0">
              <a:buNone/>
            </a:pPr>
            <a:r>
              <a:rPr lang="en-US" sz="1900" b="1" dirty="0"/>
              <a:t>Bonus </a:t>
            </a:r>
            <a:r>
              <a:rPr lang="en-US" sz="1900" b="1" dirty="0" smtClean="0"/>
              <a:t>points</a:t>
            </a:r>
            <a:r>
              <a:rPr lang="en-US" sz="1800" b="1" dirty="0" smtClean="0"/>
              <a:t> - </a:t>
            </a:r>
            <a:r>
              <a:rPr lang="en-US" sz="1800" dirty="0" smtClean="0"/>
              <a:t>Use </a:t>
            </a:r>
            <a:r>
              <a:rPr lang="en-US" sz="1800" dirty="0"/>
              <a:t>Vagrant to deploy in AWS </a:t>
            </a:r>
            <a:r>
              <a:rPr lang="en-US" sz="1800" dirty="0" smtClean="0"/>
              <a:t>EC2</a:t>
            </a:r>
            <a:endParaRPr lang="en-US" sz="1800" dirty="0"/>
          </a:p>
        </p:txBody>
      </p:sp>
    </p:spTree>
    <p:extLst>
      <p:ext uri="{BB962C8B-B14F-4D97-AF65-F5344CB8AC3E}">
        <p14:creationId xmlns:p14="http://schemas.microsoft.com/office/powerpoint/2010/main" val="1114886776"/>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2 – ANZ Weather Summary</a:t>
            </a:r>
            <a:endParaRPr lang="en-US" dirty="0"/>
          </a:p>
        </p:txBody>
      </p:sp>
      <p:sp>
        <p:nvSpPr>
          <p:cNvPr id="3" name="Content Placeholder 2"/>
          <p:cNvSpPr>
            <a:spLocks noGrp="1"/>
          </p:cNvSpPr>
          <p:nvPr>
            <p:ph sz="half" idx="1"/>
          </p:nvPr>
        </p:nvSpPr>
        <p:spPr/>
        <p:txBody>
          <a:bodyPr>
            <a:normAutofit/>
          </a:bodyPr>
          <a:lstStyle/>
          <a:p>
            <a:r>
              <a:rPr lang="en-US" sz="1800" dirty="0" smtClean="0"/>
              <a:t>Create an app with 2 </a:t>
            </a:r>
            <a:r>
              <a:rPr lang="en-US" sz="1800" dirty="0" err="1" smtClean="0"/>
              <a:t>microservices</a:t>
            </a:r>
            <a:r>
              <a:rPr lang="en-US" sz="1800" dirty="0" smtClean="0"/>
              <a:t>:</a:t>
            </a:r>
            <a:endParaRPr lang="en-US" sz="1800" dirty="0"/>
          </a:p>
          <a:p>
            <a:pPr lvl="1"/>
            <a:r>
              <a:rPr lang="en-US" sz="1600" dirty="0" smtClean="0"/>
              <a:t>Python script to poll </a:t>
            </a:r>
            <a:r>
              <a:rPr lang="en-US" sz="1600" b="1" dirty="0" smtClean="0">
                <a:solidFill>
                  <a:schemeClr val="bg1"/>
                </a:solidFill>
              </a:rPr>
              <a:t>Weather Underground </a:t>
            </a:r>
            <a:r>
              <a:rPr lang="en-US" sz="1600" dirty="0" smtClean="0"/>
              <a:t>public </a:t>
            </a:r>
            <a:r>
              <a:rPr lang="en-US" sz="1600" dirty="0"/>
              <a:t>API </a:t>
            </a:r>
            <a:r>
              <a:rPr lang="en-US" sz="1600" dirty="0" smtClean="0"/>
              <a:t>every 15 </a:t>
            </a:r>
            <a:r>
              <a:rPr lang="en-US" sz="1600" dirty="0" err="1" smtClean="0"/>
              <a:t>mins</a:t>
            </a:r>
            <a:r>
              <a:rPr lang="en-US" sz="1600" dirty="0" smtClean="0"/>
              <a:t> to </a:t>
            </a:r>
            <a:r>
              <a:rPr lang="en-US" sz="1600" dirty="0"/>
              <a:t>collect </a:t>
            </a:r>
            <a:r>
              <a:rPr lang="en-US" sz="1600" dirty="0" smtClean="0"/>
              <a:t>current temperature data for all Australian state capitals. Store data in </a:t>
            </a:r>
            <a:r>
              <a:rPr lang="en-US" sz="1600" dirty="0" err="1" smtClean="0"/>
              <a:t>Redis</a:t>
            </a:r>
            <a:endParaRPr lang="en-US" sz="1600" dirty="0" smtClean="0"/>
          </a:p>
          <a:p>
            <a:pPr lvl="1"/>
            <a:r>
              <a:rPr lang="en-US" sz="1500" dirty="0" smtClean="0"/>
              <a:t>Display HTML table with latest </a:t>
            </a:r>
            <a:r>
              <a:rPr lang="en-US" sz="1500" dirty="0"/>
              <a:t>data </a:t>
            </a:r>
            <a:r>
              <a:rPr lang="en-US" sz="1500" dirty="0" smtClean="0"/>
              <a:t>on </a:t>
            </a:r>
            <a:r>
              <a:rPr lang="en-US" sz="1500" dirty="0"/>
              <a:t>demand. Display also current time</a:t>
            </a:r>
          </a:p>
          <a:p>
            <a:r>
              <a:rPr lang="en-US" sz="1800" dirty="0" smtClean="0"/>
              <a:t>Use Vagrant/</a:t>
            </a:r>
            <a:r>
              <a:rPr lang="en-US" sz="1800" dirty="0" err="1" smtClean="0"/>
              <a:t>Ansible</a:t>
            </a:r>
            <a:r>
              <a:rPr lang="en-US" sz="1800" dirty="0" smtClean="0"/>
              <a:t> </a:t>
            </a:r>
            <a:r>
              <a:rPr lang="en-US" sz="1800" dirty="0"/>
              <a:t>to deploy </a:t>
            </a:r>
            <a:r>
              <a:rPr lang="en-US" sz="1800" dirty="0" smtClean="0"/>
              <a:t>Linux </a:t>
            </a:r>
            <a:r>
              <a:rPr lang="en-US" sz="1800" dirty="0"/>
              <a:t>OS and </a:t>
            </a:r>
            <a:r>
              <a:rPr lang="en-US" sz="1800" dirty="0" smtClean="0"/>
              <a:t>all required software </a:t>
            </a:r>
            <a:r>
              <a:rPr lang="en-US" sz="1800" dirty="0"/>
              <a:t>(Python, </a:t>
            </a:r>
            <a:r>
              <a:rPr lang="en-US" sz="1800" dirty="0" err="1"/>
              <a:t>Redis</a:t>
            </a:r>
            <a:r>
              <a:rPr lang="en-US" sz="1800" dirty="0"/>
              <a:t>, </a:t>
            </a:r>
            <a:r>
              <a:rPr lang="en-US" sz="1800" dirty="0" err="1"/>
              <a:t>etc</a:t>
            </a:r>
            <a:r>
              <a:rPr lang="en-US" sz="1800" dirty="0"/>
              <a:t>) in your </a:t>
            </a:r>
            <a:r>
              <a:rPr lang="en-US" sz="1800" dirty="0" smtClean="0"/>
              <a:t>laptop. Run it on </a:t>
            </a:r>
            <a:r>
              <a:rPr lang="en-US" sz="1800" dirty="0" err="1" smtClean="0"/>
              <a:t>VirtualBox</a:t>
            </a:r>
            <a:endParaRPr lang="en-US" sz="1800" dirty="0" smtClean="0"/>
          </a:p>
          <a:p>
            <a:r>
              <a:rPr lang="en-US" sz="1800" dirty="0" smtClean="0"/>
              <a:t>IMPORTANT: In order to stay below the limits imposed by the Free Tier do all development work with only 2 cities and at the end expand the list</a:t>
            </a:r>
          </a:p>
          <a:p>
            <a:endParaRPr lang="en-US" sz="1800" dirty="0" smtClean="0"/>
          </a:p>
        </p:txBody>
      </p:sp>
    </p:spTree>
    <p:extLst>
      <p:ext uri="{BB962C8B-B14F-4D97-AF65-F5344CB8AC3E}">
        <p14:creationId xmlns:p14="http://schemas.microsoft.com/office/powerpoint/2010/main" val="3711736890"/>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3 – Plot the ISS Trajectory</a:t>
            </a:r>
            <a:endParaRPr lang="en-US" dirty="0"/>
          </a:p>
        </p:txBody>
      </p:sp>
      <p:sp>
        <p:nvSpPr>
          <p:cNvPr id="3" name="Content Placeholder 2"/>
          <p:cNvSpPr>
            <a:spLocks noGrp="1"/>
          </p:cNvSpPr>
          <p:nvPr>
            <p:ph sz="half" idx="1"/>
          </p:nvPr>
        </p:nvSpPr>
        <p:spPr/>
        <p:txBody>
          <a:bodyPr>
            <a:normAutofit/>
          </a:bodyPr>
          <a:lstStyle/>
          <a:p>
            <a:r>
              <a:rPr lang="en-AU" sz="1800" dirty="0" smtClean="0"/>
              <a:t>Poll the ISS API to find out longitude/latitude coordinates every 10 minutes</a:t>
            </a:r>
          </a:p>
          <a:p>
            <a:pPr marL="0" indent="0">
              <a:buNone/>
            </a:pPr>
            <a:r>
              <a:rPr lang="en-AU" sz="1800" dirty="0" smtClean="0"/>
              <a:t>		</a:t>
            </a:r>
            <a:r>
              <a:rPr lang="en-AU" sz="1800" dirty="0" smtClean="0">
                <a:hlinkClick r:id="rId2"/>
              </a:rPr>
              <a:t>http</a:t>
            </a:r>
            <a:r>
              <a:rPr lang="en-AU" sz="1800" dirty="0">
                <a:hlinkClick r:id="rId2"/>
              </a:rPr>
              <a:t>://</a:t>
            </a:r>
            <a:r>
              <a:rPr lang="en-AU" sz="1800" dirty="0" smtClean="0">
                <a:hlinkClick r:id="rId2"/>
              </a:rPr>
              <a:t>api.open-notify.org/iss-now.json</a:t>
            </a:r>
            <a:endParaRPr lang="en-AU" sz="1800" dirty="0" smtClean="0"/>
          </a:p>
          <a:p>
            <a:r>
              <a:rPr lang="en-AU" sz="1800" dirty="0" smtClean="0"/>
              <a:t>Use the “time” library to sleep for 10 minutes</a:t>
            </a:r>
          </a:p>
          <a:p>
            <a:r>
              <a:rPr lang="en-AU" sz="1800" dirty="0" smtClean="0"/>
              <a:t>Plot the trajectory over a world map with the 20 positions </a:t>
            </a:r>
            <a:endParaRPr lang="en-AU" sz="1800" dirty="0"/>
          </a:p>
          <a:p>
            <a:r>
              <a:rPr lang="en-AU" sz="1800" dirty="0" smtClean="0"/>
              <a:t>Use GMPLOT library to create the map</a:t>
            </a:r>
          </a:p>
          <a:p>
            <a:r>
              <a:rPr lang="en-AU" sz="1800" dirty="0" smtClean="0"/>
              <a:t>Deploy in PCF</a:t>
            </a:r>
            <a:endParaRPr lang="en-US" sz="1800" dirty="0" smtClean="0"/>
          </a:p>
        </p:txBody>
      </p:sp>
    </p:spTree>
    <p:extLst>
      <p:ext uri="{BB962C8B-B14F-4D97-AF65-F5344CB8AC3E}">
        <p14:creationId xmlns:p14="http://schemas.microsoft.com/office/powerpoint/2010/main" val="523702264"/>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4 – Vagrant </a:t>
            </a:r>
            <a:r>
              <a:rPr lang="en-US" dirty="0" err="1" smtClean="0"/>
              <a:t>CoprHD</a:t>
            </a:r>
            <a:r>
              <a:rPr lang="en-US" dirty="0" smtClean="0"/>
              <a:t> and </a:t>
            </a:r>
            <a:r>
              <a:rPr lang="en-US" dirty="0" err="1" smtClean="0"/>
              <a:t>XtremIO</a:t>
            </a:r>
            <a:endParaRPr lang="en-US" dirty="0"/>
          </a:p>
        </p:txBody>
      </p:sp>
      <p:sp>
        <p:nvSpPr>
          <p:cNvPr id="3" name="Content Placeholder 2"/>
          <p:cNvSpPr>
            <a:spLocks noGrp="1"/>
          </p:cNvSpPr>
          <p:nvPr>
            <p:ph sz="half" idx="1"/>
          </p:nvPr>
        </p:nvSpPr>
        <p:spPr/>
        <p:txBody>
          <a:bodyPr>
            <a:normAutofit/>
          </a:bodyPr>
          <a:lstStyle/>
          <a:p>
            <a:r>
              <a:rPr lang="en-US" sz="1800" dirty="0" smtClean="0"/>
              <a:t>Go </a:t>
            </a:r>
            <a:r>
              <a:rPr lang="en-US" sz="1800" dirty="0"/>
              <a:t>to </a:t>
            </a:r>
            <a:r>
              <a:rPr lang="en-US" sz="1800" dirty="0">
                <a:hlinkClick r:id="rId2"/>
              </a:rPr>
              <a:t>https://coprhd.atlassian.net/wiki/x/ZIBLAQ</a:t>
            </a:r>
            <a:endParaRPr lang="en-US" sz="1800" dirty="0"/>
          </a:p>
          <a:p>
            <a:r>
              <a:rPr lang="en-US" sz="1800" dirty="0"/>
              <a:t>Follow instructions to do a Vagrant install in </a:t>
            </a:r>
            <a:r>
              <a:rPr lang="en-US" sz="1800" dirty="0" err="1"/>
              <a:t>VirtualBox</a:t>
            </a:r>
            <a:r>
              <a:rPr lang="en-US" sz="1800" dirty="0"/>
              <a:t> (option 4)</a:t>
            </a:r>
          </a:p>
          <a:p>
            <a:r>
              <a:rPr lang="en-US" sz="1800" dirty="0"/>
              <a:t>Log on to </a:t>
            </a:r>
            <a:r>
              <a:rPr lang="en-US" sz="1800" dirty="0" err="1"/>
              <a:t>CoprHD</a:t>
            </a:r>
            <a:r>
              <a:rPr lang="en-US" sz="1800" dirty="0"/>
              <a:t> – root / </a:t>
            </a:r>
            <a:r>
              <a:rPr lang="en-US" sz="1800" dirty="0" err="1"/>
              <a:t>ChangeMe</a:t>
            </a:r>
            <a:endParaRPr lang="en-US" sz="1800" dirty="0"/>
          </a:p>
          <a:p>
            <a:pPr lvl="1"/>
            <a:r>
              <a:rPr lang="en-AU" sz="1600"/>
              <a:t>DNS, NT, SMTP …</a:t>
            </a:r>
            <a:endParaRPr lang="en-US" sz="1600"/>
          </a:p>
          <a:p>
            <a:r>
              <a:rPr lang="en-US" sz="1800" dirty="0"/>
              <a:t>Register virtual </a:t>
            </a:r>
            <a:r>
              <a:rPr lang="en-US" sz="1800" dirty="0" err="1"/>
              <a:t>XtremIO</a:t>
            </a:r>
            <a:endParaRPr lang="en-US" sz="1800" dirty="0"/>
          </a:p>
          <a:p>
            <a:r>
              <a:rPr lang="en-US" sz="1800" dirty="0"/>
              <a:t>Create VDC, Virtual Array, Virtual Pool, Project </a:t>
            </a:r>
          </a:p>
          <a:p>
            <a:pPr lvl="1"/>
            <a:r>
              <a:rPr lang="en-US" sz="1600" dirty="0"/>
              <a:t>then provision a volume</a:t>
            </a:r>
          </a:p>
          <a:p>
            <a:endParaRPr lang="en-US" sz="1800" dirty="0" smtClean="0"/>
          </a:p>
        </p:txBody>
      </p:sp>
    </p:spTree>
    <p:extLst>
      <p:ext uri="{BB962C8B-B14F-4D97-AF65-F5344CB8AC3E}">
        <p14:creationId xmlns:p14="http://schemas.microsoft.com/office/powerpoint/2010/main" val="1040386746"/>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0487923"/>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320" y="1748271"/>
            <a:ext cx="7780713" cy="1495794"/>
          </a:xfrm>
        </p:spPr>
        <p:txBody>
          <a:bodyPr>
            <a:normAutofit/>
          </a:bodyPr>
          <a:lstStyle/>
          <a:p>
            <a:r>
              <a:rPr lang="en-US" dirty="0" err="1" smtClean="0"/>
              <a:t>STaaS</a:t>
            </a:r>
            <a:r>
              <a:rPr lang="en-US" dirty="0" smtClean="0"/>
              <a:t> - </a:t>
            </a:r>
            <a:r>
              <a:rPr lang="en-US" dirty="0" err="1" smtClean="0"/>
              <a:t>ViPR</a:t>
            </a:r>
            <a:endParaRPr lang="en-US" dirty="0"/>
          </a:p>
        </p:txBody>
      </p:sp>
    </p:spTree>
    <p:extLst>
      <p:ext uri="{BB962C8B-B14F-4D97-AF65-F5344CB8AC3E}">
        <p14:creationId xmlns:p14="http://schemas.microsoft.com/office/powerpoint/2010/main" val="4289746944"/>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ViPR</a:t>
            </a:r>
            <a:r>
              <a:rPr lang="en-US" dirty="0" smtClean="0"/>
              <a:t> – Enable Digital &amp; IT Transformation</a:t>
            </a:r>
            <a:endParaRPr lang="en-US" dirty="0"/>
          </a:p>
        </p:txBody>
      </p:sp>
      <p:sp>
        <p:nvSpPr>
          <p:cNvPr id="3" name="Content Placeholder 2"/>
          <p:cNvSpPr>
            <a:spLocks noGrp="1"/>
          </p:cNvSpPr>
          <p:nvPr>
            <p:ph sz="half" idx="1"/>
          </p:nvPr>
        </p:nvSpPr>
        <p:spPr/>
        <p:txBody>
          <a:bodyPr/>
          <a:lstStyle/>
          <a:p>
            <a:endParaRPr lang="en-US"/>
          </a:p>
        </p:txBody>
      </p:sp>
      <p:pic>
        <p:nvPicPr>
          <p:cNvPr id="4" name="Picture 3"/>
          <p:cNvPicPr>
            <a:picLocks noChangeAspect="1"/>
          </p:cNvPicPr>
          <p:nvPr/>
        </p:nvPicPr>
        <p:blipFill>
          <a:blip r:embed="rId3"/>
          <a:stretch>
            <a:fillRect/>
          </a:stretch>
        </p:blipFill>
        <p:spPr>
          <a:xfrm>
            <a:off x="334535" y="748130"/>
            <a:ext cx="8408020" cy="4065213"/>
          </a:xfrm>
          <a:prstGeom prst="rect">
            <a:avLst/>
          </a:prstGeom>
        </p:spPr>
      </p:pic>
    </p:spTree>
    <p:extLst>
      <p:ext uri="{BB962C8B-B14F-4D97-AF65-F5344CB8AC3E}">
        <p14:creationId xmlns:p14="http://schemas.microsoft.com/office/powerpoint/2010/main" val="1279932277"/>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62"/>
          <p:cNvGrpSpPr/>
          <p:nvPr/>
        </p:nvGrpSpPr>
        <p:grpSpPr>
          <a:xfrm>
            <a:off x="2814024" y="164579"/>
            <a:ext cx="4890805" cy="1678839"/>
            <a:chOff x="2814024" y="1160479"/>
            <a:chExt cx="4890805" cy="1678839"/>
          </a:xfrm>
        </p:grpSpPr>
        <p:sp>
          <p:nvSpPr>
            <p:cNvPr id="164" name="Rectangle 163"/>
            <p:cNvSpPr/>
            <p:nvPr/>
          </p:nvSpPr>
          <p:spPr>
            <a:xfrm>
              <a:off x="4566624" y="1162917"/>
              <a:ext cx="1385605" cy="418435"/>
            </a:xfrm>
            <a:prstGeom prst="rect">
              <a:avLst/>
            </a:prstGeom>
            <a:solidFill>
              <a:schemeClr val="bg1"/>
            </a:solidFill>
            <a:ln w="12700">
              <a:solidFill>
                <a:schemeClr val="bg2"/>
              </a:solidFill>
            </a:ln>
            <a:effectLst>
              <a:glow rad="101600">
                <a:schemeClr val="bg1">
                  <a:alpha val="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65" name="Group 164"/>
            <p:cNvGrpSpPr/>
            <p:nvPr/>
          </p:nvGrpSpPr>
          <p:grpSpPr>
            <a:xfrm>
              <a:off x="2814024" y="1162917"/>
              <a:ext cx="1385605" cy="418435"/>
              <a:chOff x="1584813" y="200328"/>
              <a:chExt cx="1385605" cy="418435"/>
            </a:xfrm>
          </p:grpSpPr>
          <p:sp>
            <p:nvSpPr>
              <p:cNvPr id="197" name="Rectangle 196"/>
              <p:cNvSpPr/>
              <p:nvPr/>
            </p:nvSpPr>
            <p:spPr>
              <a:xfrm>
                <a:off x="1584813" y="200328"/>
                <a:ext cx="1385605" cy="418435"/>
              </a:xfrm>
              <a:prstGeom prst="rect">
                <a:avLst/>
              </a:prstGeom>
              <a:solidFill>
                <a:schemeClr val="bg1"/>
              </a:solidFill>
              <a:ln w="12700">
                <a:solidFill>
                  <a:schemeClr val="bg2"/>
                </a:solidFill>
              </a:ln>
              <a:effectLst>
                <a:glow rad="101600">
                  <a:schemeClr val="bg1">
                    <a:alpha val="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98" name="Picture 197" descr="VMW_09Q3_LOGO_Corp_Gray.gi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1722226" y="312589"/>
                <a:ext cx="1151953" cy="193913"/>
              </a:xfrm>
              <a:prstGeom prst="rect">
                <a:avLst/>
              </a:prstGeom>
              <a:effectLst>
                <a:glow rad="50800">
                  <a:schemeClr val="bg1">
                    <a:alpha val="75000"/>
                  </a:schemeClr>
                </a:glow>
              </a:effectLst>
            </p:spPr>
          </p:pic>
        </p:grpSp>
        <p:grpSp>
          <p:nvGrpSpPr>
            <p:cNvPr id="166" name="Group 165"/>
            <p:cNvGrpSpPr/>
            <p:nvPr/>
          </p:nvGrpSpPr>
          <p:grpSpPr>
            <a:xfrm>
              <a:off x="6319224" y="1162917"/>
              <a:ext cx="1385605" cy="418435"/>
              <a:chOff x="6949936" y="200328"/>
              <a:chExt cx="1385605" cy="418435"/>
            </a:xfrm>
          </p:grpSpPr>
          <p:sp>
            <p:nvSpPr>
              <p:cNvPr id="195" name="Rectangle 194"/>
              <p:cNvSpPr/>
              <p:nvPr/>
            </p:nvSpPr>
            <p:spPr>
              <a:xfrm>
                <a:off x="6949936" y="200328"/>
                <a:ext cx="1385605" cy="418435"/>
              </a:xfrm>
              <a:prstGeom prst="rect">
                <a:avLst/>
              </a:prstGeom>
              <a:solidFill>
                <a:schemeClr val="bg1"/>
              </a:solidFill>
              <a:ln w="12700">
                <a:solidFill>
                  <a:schemeClr val="bg2"/>
                </a:solidFill>
              </a:ln>
              <a:effectLst>
                <a:glow rad="101600">
                  <a:schemeClr val="bg1">
                    <a:alpha val="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96" name="Picture 19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10828" y="272720"/>
                <a:ext cx="1263035" cy="270290"/>
              </a:xfrm>
              <a:prstGeom prst="rect">
                <a:avLst/>
              </a:prstGeom>
            </p:spPr>
          </p:pic>
        </p:grpSp>
        <p:cxnSp>
          <p:nvCxnSpPr>
            <p:cNvPr id="191" name="Elbow Connector 190"/>
            <p:cNvCxnSpPr>
              <a:endCxn id="197" idx="2"/>
            </p:cNvCxnSpPr>
            <p:nvPr/>
          </p:nvCxnSpPr>
          <p:spPr>
            <a:xfrm rot="16200000" flipV="1">
              <a:off x="3797052" y="1291128"/>
              <a:ext cx="1257965" cy="1838413"/>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2" name="Elbow Connector 191"/>
            <p:cNvCxnSpPr>
              <a:endCxn id="164" idx="2"/>
            </p:cNvCxnSpPr>
            <p:nvPr/>
          </p:nvCxnSpPr>
          <p:spPr>
            <a:xfrm rot="16200000" flipV="1">
              <a:off x="4673352" y="2167428"/>
              <a:ext cx="1257965" cy="85813"/>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3" name="Elbow Connector 192"/>
            <p:cNvCxnSpPr>
              <a:endCxn id="195" idx="2"/>
            </p:cNvCxnSpPr>
            <p:nvPr/>
          </p:nvCxnSpPr>
          <p:spPr>
            <a:xfrm rot="5400000" flipH="1" flipV="1">
              <a:off x="5549651" y="1376942"/>
              <a:ext cx="1257965" cy="166678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94" name="TextBox 193"/>
            <p:cNvSpPr txBox="1"/>
            <p:nvPr/>
          </p:nvSpPr>
          <p:spPr>
            <a:xfrm>
              <a:off x="4588088" y="1160479"/>
              <a:ext cx="1326004" cy="353943"/>
            </a:xfrm>
            <a:prstGeom prst="rect">
              <a:avLst/>
            </a:prstGeom>
            <a:noFill/>
          </p:spPr>
          <p:txBody>
            <a:bodyPr wrap="none" rtlCol="0">
              <a:spAutoFit/>
            </a:bodyPr>
            <a:lstStyle/>
            <a:p>
              <a:r>
                <a:rPr lang="en-US" sz="1700" b="1" dirty="0">
                  <a:ln>
                    <a:solidFill>
                      <a:srgbClr val="000000">
                        <a:lumMod val="65000"/>
                        <a:lumOff val="35000"/>
                      </a:srgbClr>
                    </a:solidFill>
                  </a:ln>
                  <a:solidFill>
                    <a:srgbClr val="007DB8"/>
                  </a:solidFill>
                </a:rPr>
                <a:t>OpenStack</a:t>
              </a:r>
              <a:endParaRPr lang="en-US" sz="1700" b="1" dirty="0" smtClean="0">
                <a:solidFill>
                  <a:srgbClr val="007DB8"/>
                </a:solidFill>
              </a:endParaRPr>
            </a:p>
          </p:txBody>
        </p:sp>
      </p:grpSp>
      <p:sp>
        <p:nvSpPr>
          <p:cNvPr id="64" name="Freeform 63"/>
          <p:cNvSpPr/>
          <p:nvPr/>
        </p:nvSpPr>
        <p:spPr>
          <a:xfrm>
            <a:off x="8106241" y="3395814"/>
            <a:ext cx="859481" cy="1140117"/>
          </a:xfrm>
          <a:custGeom>
            <a:avLst/>
            <a:gdLst>
              <a:gd name="connsiteX0" fmla="*/ 2540033 w 5075309"/>
              <a:gd name="connsiteY0" fmla="*/ 0 h 1750372"/>
              <a:gd name="connsiteX1" fmla="*/ 0 w 5075309"/>
              <a:gd name="connsiteY1" fmla="*/ 908481 h 1750372"/>
              <a:gd name="connsiteX2" fmla="*/ 0 w 5075309"/>
              <a:gd name="connsiteY2" fmla="*/ 1750372 h 1750372"/>
              <a:gd name="connsiteX3" fmla="*/ 5075309 w 5075309"/>
              <a:gd name="connsiteY3" fmla="*/ 1750372 h 1750372"/>
              <a:gd name="connsiteX4" fmla="*/ 5065796 w 5075309"/>
              <a:gd name="connsiteY4" fmla="*/ 908481 h 1750372"/>
              <a:gd name="connsiteX5" fmla="*/ 2540033 w 5075309"/>
              <a:gd name="connsiteY5" fmla="*/ 0 h 175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75309" h="1750372">
                <a:moveTo>
                  <a:pt x="2540033" y="0"/>
                </a:moveTo>
                <a:lnTo>
                  <a:pt x="0" y="908481"/>
                </a:lnTo>
                <a:lnTo>
                  <a:pt x="0" y="1750372"/>
                </a:lnTo>
                <a:lnTo>
                  <a:pt x="5075309" y="1750372"/>
                </a:lnTo>
                <a:lnTo>
                  <a:pt x="5065796" y="908481"/>
                </a:lnTo>
                <a:lnTo>
                  <a:pt x="2540033" y="0"/>
                </a:lnTo>
                <a:close/>
              </a:path>
            </a:pathLst>
          </a:custGeom>
          <a:gradFill>
            <a:gsLst>
              <a:gs pos="0">
                <a:schemeClr val="bg1">
                  <a:lumMod val="75000"/>
                </a:schemeClr>
              </a:gs>
              <a:gs pos="100000">
                <a:schemeClr val="bg1"/>
              </a:gs>
              <a:gs pos="81000">
                <a:schemeClr val="bg1"/>
              </a:gs>
            </a:gsLst>
            <a:lin ang="16200000" scaled="0"/>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rgbClr val="000000"/>
              </a:solidFill>
              <a:latin typeface="Verdana"/>
            </a:endParaRPr>
          </a:p>
        </p:txBody>
      </p:sp>
      <p:sp>
        <p:nvSpPr>
          <p:cNvPr id="63" name="Freeform 62"/>
          <p:cNvSpPr/>
          <p:nvPr/>
        </p:nvSpPr>
        <p:spPr>
          <a:xfrm>
            <a:off x="6324600" y="3395814"/>
            <a:ext cx="1718962" cy="1140117"/>
          </a:xfrm>
          <a:custGeom>
            <a:avLst/>
            <a:gdLst>
              <a:gd name="connsiteX0" fmla="*/ 2540033 w 5075309"/>
              <a:gd name="connsiteY0" fmla="*/ 0 h 1750372"/>
              <a:gd name="connsiteX1" fmla="*/ 0 w 5075309"/>
              <a:gd name="connsiteY1" fmla="*/ 908481 h 1750372"/>
              <a:gd name="connsiteX2" fmla="*/ 0 w 5075309"/>
              <a:gd name="connsiteY2" fmla="*/ 1750372 h 1750372"/>
              <a:gd name="connsiteX3" fmla="*/ 5075309 w 5075309"/>
              <a:gd name="connsiteY3" fmla="*/ 1750372 h 1750372"/>
              <a:gd name="connsiteX4" fmla="*/ 5065796 w 5075309"/>
              <a:gd name="connsiteY4" fmla="*/ 908481 h 1750372"/>
              <a:gd name="connsiteX5" fmla="*/ 2540033 w 5075309"/>
              <a:gd name="connsiteY5" fmla="*/ 0 h 175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75309" h="1750372">
                <a:moveTo>
                  <a:pt x="2540033" y="0"/>
                </a:moveTo>
                <a:lnTo>
                  <a:pt x="0" y="908481"/>
                </a:lnTo>
                <a:lnTo>
                  <a:pt x="0" y="1750372"/>
                </a:lnTo>
                <a:lnTo>
                  <a:pt x="5075309" y="1750372"/>
                </a:lnTo>
                <a:lnTo>
                  <a:pt x="5065796" y="908481"/>
                </a:lnTo>
                <a:lnTo>
                  <a:pt x="2540033" y="0"/>
                </a:lnTo>
                <a:close/>
              </a:path>
            </a:pathLst>
          </a:custGeom>
          <a:gradFill>
            <a:gsLst>
              <a:gs pos="0">
                <a:schemeClr val="bg1">
                  <a:lumMod val="75000"/>
                </a:schemeClr>
              </a:gs>
              <a:gs pos="100000">
                <a:schemeClr val="bg1"/>
              </a:gs>
              <a:gs pos="81000">
                <a:schemeClr val="bg1"/>
              </a:gs>
            </a:gsLst>
            <a:lin ang="16200000" scaled="0"/>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rgbClr val="000000"/>
              </a:solidFill>
              <a:latin typeface="Verdana"/>
            </a:endParaRPr>
          </a:p>
        </p:txBody>
      </p:sp>
      <p:sp>
        <p:nvSpPr>
          <p:cNvPr id="62" name="Freeform 61"/>
          <p:cNvSpPr/>
          <p:nvPr/>
        </p:nvSpPr>
        <p:spPr>
          <a:xfrm>
            <a:off x="4549547" y="3395814"/>
            <a:ext cx="1718962" cy="1140117"/>
          </a:xfrm>
          <a:custGeom>
            <a:avLst/>
            <a:gdLst>
              <a:gd name="connsiteX0" fmla="*/ 2540033 w 5075309"/>
              <a:gd name="connsiteY0" fmla="*/ 0 h 1750372"/>
              <a:gd name="connsiteX1" fmla="*/ 0 w 5075309"/>
              <a:gd name="connsiteY1" fmla="*/ 908481 h 1750372"/>
              <a:gd name="connsiteX2" fmla="*/ 0 w 5075309"/>
              <a:gd name="connsiteY2" fmla="*/ 1750372 h 1750372"/>
              <a:gd name="connsiteX3" fmla="*/ 5075309 w 5075309"/>
              <a:gd name="connsiteY3" fmla="*/ 1750372 h 1750372"/>
              <a:gd name="connsiteX4" fmla="*/ 5065796 w 5075309"/>
              <a:gd name="connsiteY4" fmla="*/ 908481 h 1750372"/>
              <a:gd name="connsiteX5" fmla="*/ 2540033 w 5075309"/>
              <a:gd name="connsiteY5" fmla="*/ 0 h 175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75309" h="1750372">
                <a:moveTo>
                  <a:pt x="2540033" y="0"/>
                </a:moveTo>
                <a:lnTo>
                  <a:pt x="0" y="908481"/>
                </a:lnTo>
                <a:lnTo>
                  <a:pt x="0" y="1750372"/>
                </a:lnTo>
                <a:lnTo>
                  <a:pt x="5075309" y="1750372"/>
                </a:lnTo>
                <a:lnTo>
                  <a:pt x="5065796" y="908481"/>
                </a:lnTo>
                <a:lnTo>
                  <a:pt x="2540033" y="0"/>
                </a:lnTo>
                <a:close/>
              </a:path>
            </a:pathLst>
          </a:custGeom>
          <a:gradFill>
            <a:gsLst>
              <a:gs pos="0">
                <a:schemeClr val="bg1">
                  <a:lumMod val="75000"/>
                </a:schemeClr>
              </a:gs>
              <a:gs pos="100000">
                <a:schemeClr val="bg1"/>
              </a:gs>
              <a:gs pos="81000">
                <a:schemeClr val="bg1"/>
              </a:gs>
            </a:gsLst>
            <a:lin ang="16200000" scaled="0"/>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rgbClr val="000000"/>
              </a:solidFill>
              <a:latin typeface="Verdana"/>
            </a:endParaRPr>
          </a:p>
        </p:txBody>
      </p:sp>
      <p:sp>
        <p:nvSpPr>
          <p:cNvPr id="47" name="Freeform 46"/>
          <p:cNvSpPr/>
          <p:nvPr/>
        </p:nvSpPr>
        <p:spPr>
          <a:xfrm>
            <a:off x="1868480" y="3395814"/>
            <a:ext cx="2596798" cy="1140117"/>
          </a:xfrm>
          <a:custGeom>
            <a:avLst/>
            <a:gdLst>
              <a:gd name="connsiteX0" fmla="*/ 2540033 w 5075309"/>
              <a:gd name="connsiteY0" fmla="*/ 0 h 1750372"/>
              <a:gd name="connsiteX1" fmla="*/ 0 w 5075309"/>
              <a:gd name="connsiteY1" fmla="*/ 908481 h 1750372"/>
              <a:gd name="connsiteX2" fmla="*/ 0 w 5075309"/>
              <a:gd name="connsiteY2" fmla="*/ 1750372 h 1750372"/>
              <a:gd name="connsiteX3" fmla="*/ 5075309 w 5075309"/>
              <a:gd name="connsiteY3" fmla="*/ 1750372 h 1750372"/>
              <a:gd name="connsiteX4" fmla="*/ 5065796 w 5075309"/>
              <a:gd name="connsiteY4" fmla="*/ 908481 h 1750372"/>
              <a:gd name="connsiteX5" fmla="*/ 2540033 w 5075309"/>
              <a:gd name="connsiteY5" fmla="*/ 0 h 175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75309" h="1750372">
                <a:moveTo>
                  <a:pt x="2540033" y="0"/>
                </a:moveTo>
                <a:lnTo>
                  <a:pt x="0" y="908481"/>
                </a:lnTo>
                <a:lnTo>
                  <a:pt x="0" y="1750372"/>
                </a:lnTo>
                <a:lnTo>
                  <a:pt x="5075309" y="1750372"/>
                </a:lnTo>
                <a:lnTo>
                  <a:pt x="5065796" y="908481"/>
                </a:lnTo>
                <a:lnTo>
                  <a:pt x="2540033" y="0"/>
                </a:lnTo>
                <a:close/>
              </a:path>
            </a:pathLst>
          </a:custGeom>
          <a:gradFill>
            <a:gsLst>
              <a:gs pos="0">
                <a:schemeClr val="bg1">
                  <a:lumMod val="75000"/>
                </a:schemeClr>
              </a:gs>
              <a:gs pos="100000">
                <a:schemeClr val="bg1"/>
              </a:gs>
              <a:gs pos="81000">
                <a:schemeClr val="bg1"/>
              </a:gs>
            </a:gsLst>
            <a:lin ang="16200000" scaled="0"/>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rgbClr val="000000"/>
              </a:solidFill>
              <a:latin typeface="Verdana"/>
            </a:endParaRPr>
          </a:p>
        </p:txBody>
      </p:sp>
      <p:grpSp>
        <p:nvGrpSpPr>
          <p:cNvPr id="50" name="Group 102"/>
          <p:cNvGrpSpPr>
            <a:grpSpLocks noChangeAspect="1"/>
          </p:cNvGrpSpPr>
          <p:nvPr/>
        </p:nvGrpSpPr>
        <p:grpSpPr>
          <a:xfrm>
            <a:off x="2065280" y="3436061"/>
            <a:ext cx="491016" cy="579422"/>
            <a:chOff x="3092970" y="1446842"/>
            <a:chExt cx="673006" cy="785174"/>
          </a:xfrm>
        </p:grpSpPr>
        <p:pic>
          <p:nvPicPr>
            <p:cNvPr id="51" name="Picture 50" descr="basic 3d box tra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2970" y="1446842"/>
              <a:ext cx="673006" cy="785174"/>
            </a:xfrm>
            <a:prstGeom prst="rect">
              <a:avLst/>
            </a:prstGeom>
            <a:effectLst>
              <a:glow rad="76200">
                <a:schemeClr val="bg1">
                  <a:alpha val="75000"/>
                </a:schemeClr>
              </a:glow>
            </a:effectLst>
          </p:spPr>
        </p:pic>
        <p:pic>
          <p:nvPicPr>
            <p:cNvPr id="52" name="Picture 51" descr="storage disks.png"/>
            <p:cNvPicPr>
              <a:picLocks noChangeAspect="1"/>
            </p:cNvPicPr>
            <p:nvPr/>
          </p:nvPicPr>
          <p:blipFill>
            <a:blip r:embed="rId6" cstate="print">
              <a:alphaModFix amt="52000"/>
              <a:extLst>
                <a:ext uri="{28A0092B-C50C-407E-A947-70E740481C1C}">
                  <a14:useLocalDpi xmlns:a14="http://schemas.microsoft.com/office/drawing/2010/main" val="0"/>
                </a:ext>
              </a:extLst>
            </a:blip>
            <a:stretch>
              <a:fillRect/>
            </a:stretch>
          </p:blipFill>
          <p:spPr>
            <a:xfrm>
              <a:off x="3215523" y="1578744"/>
              <a:ext cx="442969" cy="545508"/>
            </a:xfrm>
            <a:prstGeom prst="rect">
              <a:avLst/>
            </a:prstGeom>
          </p:spPr>
        </p:pic>
      </p:grpSp>
      <p:sp>
        <p:nvSpPr>
          <p:cNvPr id="48" name="TextBox 47"/>
          <p:cNvSpPr txBox="1"/>
          <p:nvPr/>
        </p:nvSpPr>
        <p:spPr>
          <a:xfrm>
            <a:off x="1" y="3991716"/>
            <a:ext cx="1868480" cy="523220"/>
          </a:xfrm>
          <a:prstGeom prst="rect">
            <a:avLst/>
          </a:prstGeom>
          <a:noFill/>
        </p:spPr>
        <p:txBody>
          <a:bodyPr wrap="square" rtlCol="0">
            <a:spAutoFit/>
          </a:bodyPr>
          <a:lstStyle/>
          <a:p>
            <a:pPr marL="285750" indent="-285750">
              <a:buClr>
                <a:srgbClr val="007DB8"/>
              </a:buClr>
              <a:buFont typeface="Wingdings 2" panose="05020102010507070707" pitchFamily="18" charset="2"/>
              <a:buChar char=""/>
            </a:pPr>
            <a:r>
              <a:rPr lang="en-US" sz="1400" dirty="0" smtClean="0">
                <a:solidFill>
                  <a:srgbClr val="007DB8"/>
                </a:solidFill>
              </a:rPr>
              <a:t>Discover Physical Arrays</a:t>
            </a:r>
          </a:p>
        </p:txBody>
      </p:sp>
      <p:sp>
        <p:nvSpPr>
          <p:cNvPr id="49" name="TextBox 48"/>
          <p:cNvSpPr txBox="1"/>
          <p:nvPr/>
        </p:nvSpPr>
        <p:spPr>
          <a:xfrm>
            <a:off x="0" y="3469131"/>
            <a:ext cx="1837126" cy="523220"/>
          </a:xfrm>
          <a:prstGeom prst="rect">
            <a:avLst/>
          </a:prstGeom>
          <a:noFill/>
        </p:spPr>
        <p:txBody>
          <a:bodyPr wrap="square" rtlCol="0">
            <a:spAutoFit/>
          </a:bodyPr>
          <a:lstStyle/>
          <a:p>
            <a:pPr marL="285750" indent="-285750">
              <a:buClr>
                <a:srgbClr val="007DB8"/>
              </a:buClr>
              <a:buFont typeface="Wingdings 2" panose="05020102010507070707" pitchFamily="18" charset="2"/>
              <a:buChar char=""/>
            </a:pPr>
            <a:r>
              <a:rPr lang="en-US" sz="1400" dirty="0" smtClean="0">
                <a:solidFill>
                  <a:srgbClr val="007DB8"/>
                </a:solidFill>
              </a:rPr>
              <a:t>Create Virtual Storage Arrays</a:t>
            </a:r>
          </a:p>
        </p:txBody>
      </p:sp>
      <p:grpSp>
        <p:nvGrpSpPr>
          <p:cNvPr id="53" name="Group 102"/>
          <p:cNvGrpSpPr>
            <a:grpSpLocks noChangeAspect="1"/>
          </p:cNvGrpSpPr>
          <p:nvPr/>
        </p:nvGrpSpPr>
        <p:grpSpPr>
          <a:xfrm>
            <a:off x="2615454" y="3436061"/>
            <a:ext cx="491016" cy="579422"/>
            <a:chOff x="3092970" y="1446842"/>
            <a:chExt cx="673006" cy="785174"/>
          </a:xfrm>
        </p:grpSpPr>
        <p:pic>
          <p:nvPicPr>
            <p:cNvPr id="54" name="Picture 53" descr="basic 3d box tra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2970" y="1446842"/>
              <a:ext cx="673006" cy="785174"/>
            </a:xfrm>
            <a:prstGeom prst="rect">
              <a:avLst/>
            </a:prstGeom>
            <a:effectLst>
              <a:glow rad="76200">
                <a:schemeClr val="bg1">
                  <a:alpha val="75000"/>
                </a:schemeClr>
              </a:glow>
            </a:effectLst>
          </p:spPr>
        </p:pic>
        <p:pic>
          <p:nvPicPr>
            <p:cNvPr id="55" name="Picture 54" descr="storage disks.png"/>
            <p:cNvPicPr>
              <a:picLocks noChangeAspect="1"/>
            </p:cNvPicPr>
            <p:nvPr/>
          </p:nvPicPr>
          <p:blipFill>
            <a:blip r:embed="rId6" cstate="print">
              <a:alphaModFix amt="52000"/>
              <a:extLst>
                <a:ext uri="{28A0092B-C50C-407E-A947-70E740481C1C}">
                  <a14:useLocalDpi xmlns:a14="http://schemas.microsoft.com/office/drawing/2010/main" val="0"/>
                </a:ext>
              </a:extLst>
            </a:blip>
            <a:stretch>
              <a:fillRect/>
            </a:stretch>
          </p:blipFill>
          <p:spPr>
            <a:xfrm>
              <a:off x="3215523" y="1578744"/>
              <a:ext cx="442969" cy="545508"/>
            </a:xfrm>
            <a:prstGeom prst="rect">
              <a:avLst/>
            </a:prstGeom>
          </p:spPr>
        </p:pic>
      </p:grpSp>
      <p:grpSp>
        <p:nvGrpSpPr>
          <p:cNvPr id="56" name="Group 102"/>
          <p:cNvGrpSpPr>
            <a:grpSpLocks noChangeAspect="1"/>
          </p:cNvGrpSpPr>
          <p:nvPr/>
        </p:nvGrpSpPr>
        <p:grpSpPr>
          <a:xfrm>
            <a:off x="3165628" y="3436061"/>
            <a:ext cx="491016" cy="579422"/>
            <a:chOff x="3092970" y="1446842"/>
            <a:chExt cx="673006" cy="785174"/>
          </a:xfrm>
        </p:grpSpPr>
        <p:pic>
          <p:nvPicPr>
            <p:cNvPr id="57" name="Picture 56" descr="basic 3d box tra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2970" y="1446842"/>
              <a:ext cx="673006" cy="785174"/>
            </a:xfrm>
            <a:prstGeom prst="rect">
              <a:avLst/>
            </a:prstGeom>
            <a:effectLst>
              <a:glow rad="76200">
                <a:schemeClr val="bg1">
                  <a:alpha val="75000"/>
                </a:schemeClr>
              </a:glow>
            </a:effectLst>
          </p:spPr>
        </p:pic>
        <p:pic>
          <p:nvPicPr>
            <p:cNvPr id="58" name="Picture 57" descr="storage disks.png"/>
            <p:cNvPicPr>
              <a:picLocks noChangeAspect="1"/>
            </p:cNvPicPr>
            <p:nvPr/>
          </p:nvPicPr>
          <p:blipFill>
            <a:blip r:embed="rId6" cstate="print">
              <a:alphaModFix amt="52000"/>
              <a:extLst>
                <a:ext uri="{28A0092B-C50C-407E-A947-70E740481C1C}">
                  <a14:useLocalDpi xmlns:a14="http://schemas.microsoft.com/office/drawing/2010/main" val="0"/>
                </a:ext>
              </a:extLst>
            </a:blip>
            <a:stretch>
              <a:fillRect/>
            </a:stretch>
          </p:blipFill>
          <p:spPr>
            <a:xfrm>
              <a:off x="3215523" y="1578744"/>
              <a:ext cx="442969" cy="545508"/>
            </a:xfrm>
            <a:prstGeom prst="rect">
              <a:avLst/>
            </a:prstGeom>
          </p:spPr>
        </p:pic>
      </p:grpSp>
      <p:grpSp>
        <p:nvGrpSpPr>
          <p:cNvPr id="59" name="Group 102"/>
          <p:cNvGrpSpPr>
            <a:grpSpLocks noChangeAspect="1"/>
          </p:cNvGrpSpPr>
          <p:nvPr/>
        </p:nvGrpSpPr>
        <p:grpSpPr>
          <a:xfrm>
            <a:off x="3715802" y="3436061"/>
            <a:ext cx="491016" cy="579422"/>
            <a:chOff x="3092970" y="1446842"/>
            <a:chExt cx="673006" cy="785174"/>
          </a:xfrm>
        </p:grpSpPr>
        <p:pic>
          <p:nvPicPr>
            <p:cNvPr id="60" name="Picture 59" descr="basic 3d box tra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2970" y="1446842"/>
              <a:ext cx="673006" cy="785174"/>
            </a:xfrm>
            <a:prstGeom prst="rect">
              <a:avLst/>
            </a:prstGeom>
            <a:effectLst>
              <a:glow rad="76200">
                <a:schemeClr val="bg1">
                  <a:alpha val="75000"/>
                </a:schemeClr>
              </a:glow>
            </a:effectLst>
          </p:spPr>
        </p:pic>
        <p:pic>
          <p:nvPicPr>
            <p:cNvPr id="61" name="Picture 60" descr="storage disks.png"/>
            <p:cNvPicPr>
              <a:picLocks noChangeAspect="1"/>
            </p:cNvPicPr>
            <p:nvPr/>
          </p:nvPicPr>
          <p:blipFill>
            <a:blip r:embed="rId6" cstate="print">
              <a:alphaModFix amt="52000"/>
              <a:extLst>
                <a:ext uri="{28A0092B-C50C-407E-A947-70E740481C1C}">
                  <a14:useLocalDpi xmlns:a14="http://schemas.microsoft.com/office/drawing/2010/main" val="0"/>
                </a:ext>
              </a:extLst>
            </a:blip>
            <a:stretch>
              <a:fillRect/>
            </a:stretch>
          </p:blipFill>
          <p:spPr>
            <a:xfrm>
              <a:off x="3215523" y="1578744"/>
              <a:ext cx="442969" cy="545508"/>
            </a:xfrm>
            <a:prstGeom prst="rect">
              <a:avLst/>
            </a:prstGeom>
          </p:spPr>
        </p:pic>
      </p:grpSp>
      <p:grpSp>
        <p:nvGrpSpPr>
          <p:cNvPr id="65" name="Group 102"/>
          <p:cNvGrpSpPr>
            <a:grpSpLocks noChangeAspect="1"/>
          </p:cNvGrpSpPr>
          <p:nvPr/>
        </p:nvGrpSpPr>
        <p:grpSpPr>
          <a:xfrm>
            <a:off x="4614384" y="3436061"/>
            <a:ext cx="491016" cy="579422"/>
            <a:chOff x="3092970" y="1446842"/>
            <a:chExt cx="673006" cy="785174"/>
          </a:xfrm>
        </p:grpSpPr>
        <p:pic>
          <p:nvPicPr>
            <p:cNvPr id="66" name="Picture 65" descr="basic 3d box tra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2970" y="1446842"/>
              <a:ext cx="673006" cy="785174"/>
            </a:xfrm>
            <a:prstGeom prst="rect">
              <a:avLst/>
            </a:prstGeom>
            <a:effectLst>
              <a:glow rad="76200">
                <a:schemeClr val="bg1">
                  <a:alpha val="75000"/>
                </a:schemeClr>
              </a:glow>
            </a:effectLst>
          </p:spPr>
        </p:pic>
        <p:pic>
          <p:nvPicPr>
            <p:cNvPr id="67" name="Picture 66" descr="storage disks.png"/>
            <p:cNvPicPr>
              <a:picLocks noChangeAspect="1"/>
            </p:cNvPicPr>
            <p:nvPr/>
          </p:nvPicPr>
          <p:blipFill>
            <a:blip r:embed="rId6" cstate="print">
              <a:alphaModFix amt="52000"/>
              <a:extLst>
                <a:ext uri="{28A0092B-C50C-407E-A947-70E740481C1C}">
                  <a14:useLocalDpi xmlns:a14="http://schemas.microsoft.com/office/drawing/2010/main" val="0"/>
                </a:ext>
              </a:extLst>
            </a:blip>
            <a:stretch>
              <a:fillRect/>
            </a:stretch>
          </p:blipFill>
          <p:spPr>
            <a:xfrm>
              <a:off x="3215523" y="1578744"/>
              <a:ext cx="442969" cy="545508"/>
            </a:xfrm>
            <a:prstGeom prst="rect">
              <a:avLst/>
            </a:prstGeom>
          </p:spPr>
        </p:pic>
      </p:grpSp>
      <p:grpSp>
        <p:nvGrpSpPr>
          <p:cNvPr id="68" name="Group 102"/>
          <p:cNvGrpSpPr>
            <a:grpSpLocks noChangeAspect="1"/>
          </p:cNvGrpSpPr>
          <p:nvPr/>
        </p:nvGrpSpPr>
        <p:grpSpPr>
          <a:xfrm>
            <a:off x="5164558" y="3436061"/>
            <a:ext cx="491016" cy="579422"/>
            <a:chOff x="3092970" y="1446842"/>
            <a:chExt cx="673006" cy="785174"/>
          </a:xfrm>
        </p:grpSpPr>
        <p:pic>
          <p:nvPicPr>
            <p:cNvPr id="69" name="Picture 68" descr="basic 3d box tra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2970" y="1446842"/>
              <a:ext cx="673006" cy="785174"/>
            </a:xfrm>
            <a:prstGeom prst="rect">
              <a:avLst/>
            </a:prstGeom>
            <a:effectLst>
              <a:glow rad="76200">
                <a:schemeClr val="bg1">
                  <a:alpha val="75000"/>
                </a:schemeClr>
              </a:glow>
            </a:effectLst>
          </p:spPr>
        </p:pic>
        <p:pic>
          <p:nvPicPr>
            <p:cNvPr id="70" name="Picture 69" descr="storage disks.png"/>
            <p:cNvPicPr>
              <a:picLocks noChangeAspect="1"/>
            </p:cNvPicPr>
            <p:nvPr/>
          </p:nvPicPr>
          <p:blipFill>
            <a:blip r:embed="rId6" cstate="print">
              <a:alphaModFix amt="52000"/>
              <a:extLst>
                <a:ext uri="{28A0092B-C50C-407E-A947-70E740481C1C}">
                  <a14:useLocalDpi xmlns:a14="http://schemas.microsoft.com/office/drawing/2010/main" val="0"/>
                </a:ext>
              </a:extLst>
            </a:blip>
            <a:stretch>
              <a:fillRect/>
            </a:stretch>
          </p:blipFill>
          <p:spPr>
            <a:xfrm>
              <a:off x="3215523" y="1578744"/>
              <a:ext cx="442969" cy="545508"/>
            </a:xfrm>
            <a:prstGeom prst="rect">
              <a:avLst/>
            </a:prstGeom>
          </p:spPr>
        </p:pic>
      </p:grpSp>
      <p:grpSp>
        <p:nvGrpSpPr>
          <p:cNvPr id="74" name="Group 102"/>
          <p:cNvGrpSpPr>
            <a:grpSpLocks noChangeAspect="1"/>
          </p:cNvGrpSpPr>
          <p:nvPr/>
        </p:nvGrpSpPr>
        <p:grpSpPr>
          <a:xfrm>
            <a:off x="8279922" y="3436061"/>
            <a:ext cx="491016" cy="579422"/>
            <a:chOff x="3092970" y="1446842"/>
            <a:chExt cx="673006" cy="785174"/>
          </a:xfrm>
        </p:grpSpPr>
        <p:pic>
          <p:nvPicPr>
            <p:cNvPr id="75" name="Picture 74" descr="basic 3d box tra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2970" y="1446842"/>
              <a:ext cx="673006" cy="785174"/>
            </a:xfrm>
            <a:prstGeom prst="rect">
              <a:avLst/>
            </a:prstGeom>
            <a:effectLst>
              <a:glow rad="76200">
                <a:schemeClr val="bg1">
                  <a:alpha val="75000"/>
                </a:schemeClr>
              </a:glow>
            </a:effectLst>
          </p:spPr>
        </p:pic>
        <p:pic>
          <p:nvPicPr>
            <p:cNvPr id="76" name="Picture 75" descr="storage disks.png"/>
            <p:cNvPicPr>
              <a:picLocks noChangeAspect="1"/>
            </p:cNvPicPr>
            <p:nvPr/>
          </p:nvPicPr>
          <p:blipFill>
            <a:blip r:embed="rId6" cstate="print">
              <a:alphaModFix amt="52000"/>
              <a:extLst>
                <a:ext uri="{28A0092B-C50C-407E-A947-70E740481C1C}">
                  <a14:useLocalDpi xmlns:a14="http://schemas.microsoft.com/office/drawing/2010/main" val="0"/>
                </a:ext>
              </a:extLst>
            </a:blip>
            <a:stretch>
              <a:fillRect/>
            </a:stretch>
          </p:blipFill>
          <p:spPr>
            <a:xfrm>
              <a:off x="3215523" y="1578744"/>
              <a:ext cx="442969" cy="545508"/>
            </a:xfrm>
            <a:prstGeom prst="rect">
              <a:avLst/>
            </a:prstGeom>
          </p:spPr>
        </p:pic>
      </p:grpSp>
      <p:grpSp>
        <p:nvGrpSpPr>
          <p:cNvPr id="77" name="Group 102"/>
          <p:cNvGrpSpPr>
            <a:grpSpLocks noChangeAspect="1"/>
          </p:cNvGrpSpPr>
          <p:nvPr/>
        </p:nvGrpSpPr>
        <p:grpSpPr>
          <a:xfrm>
            <a:off x="5714254" y="3436061"/>
            <a:ext cx="491016" cy="579422"/>
            <a:chOff x="3092970" y="1446842"/>
            <a:chExt cx="673006" cy="785174"/>
          </a:xfrm>
        </p:grpSpPr>
        <p:pic>
          <p:nvPicPr>
            <p:cNvPr id="78" name="Picture 77" descr="basic 3d box tra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2970" y="1446842"/>
              <a:ext cx="673006" cy="785174"/>
            </a:xfrm>
            <a:prstGeom prst="rect">
              <a:avLst/>
            </a:prstGeom>
            <a:effectLst>
              <a:glow rad="76200">
                <a:schemeClr val="bg1">
                  <a:alpha val="75000"/>
                </a:schemeClr>
              </a:glow>
            </a:effectLst>
          </p:spPr>
        </p:pic>
        <p:pic>
          <p:nvPicPr>
            <p:cNvPr id="79" name="Picture 78" descr="storage disks.png"/>
            <p:cNvPicPr>
              <a:picLocks noChangeAspect="1"/>
            </p:cNvPicPr>
            <p:nvPr/>
          </p:nvPicPr>
          <p:blipFill>
            <a:blip r:embed="rId6" cstate="print">
              <a:alphaModFix amt="52000"/>
              <a:extLst>
                <a:ext uri="{28A0092B-C50C-407E-A947-70E740481C1C}">
                  <a14:useLocalDpi xmlns:a14="http://schemas.microsoft.com/office/drawing/2010/main" val="0"/>
                </a:ext>
              </a:extLst>
            </a:blip>
            <a:stretch>
              <a:fillRect/>
            </a:stretch>
          </p:blipFill>
          <p:spPr>
            <a:xfrm>
              <a:off x="3215523" y="1578744"/>
              <a:ext cx="442969" cy="545508"/>
            </a:xfrm>
            <a:prstGeom prst="rect">
              <a:avLst/>
            </a:prstGeom>
          </p:spPr>
        </p:pic>
      </p:grpSp>
      <p:grpSp>
        <p:nvGrpSpPr>
          <p:cNvPr id="80" name="Group 102"/>
          <p:cNvGrpSpPr>
            <a:grpSpLocks noChangeAspect="1"/>
          </p:cNvGrpSpPr>
          <p:nvPr/>
        </p:nvGrpSpPr>
        <p:grpSpPr>
          <a:xfrm>
            <a:off x="6382802" y="3436061"/>
            <a:ext cx="491016" cy="579422"/>
            <a:chOff x="3092970" y="1446842"/>
            <a:chExt cx="673006" cy="785174"/>
          </a:xfrm>
        </p:grpSpPr>
        <p:pic>
          <p:nvPicPr>
            <p:cNvPr id="81" name="Picture 80" descr="basic 3d box tra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2970" y="1446842"/>
              <a:ext cx="673006" cy="785174"/>
            </a:xfrm>
            <a:prstGeom prst="rect">
              <a:avLst/>
            </a:prstGeom>
            <a:effectLst>
              <a:glow rad="76200">
                <a:schemeClr val="bg1">
                  <a:alpha val="75000"/>
                </a:schemeClr>
              </a:glow>
            </a:effectLst>
          </p:spPr>
        </p:pic>
        <p:pic>
          <p:nvPicPr>
            <p:cNvPr id="82" name="Picture 81" descr="storage disks.png"/>
            <p:cNvPicPr>
              <a:picLocks noChangeAspect="1"/>
            </p:cNvPicPr>
            <p:nvPr/>
          </p:nvPicPr>
          <p:blipFill>
            <a:blip r:embed="rId6" cstate="print">
              <a:alphaModFix amt="52000"/>
              <a:extLst>
                <a:ext uri="{28A0092B-C50C-407E-A947-70E740481C1C}">
                  <a14:useLocalDpi xmlns:a14="http://schemas.microsoft.com/office/drawing/2010/main" val="0"/>
                </a:ext>
              </a:extLst>
            </a:blip>
            <a:stretch>
              <a:fillRect/>
            </a:stretch>
          </p:blipFill>
          <p:spPr>
            <a:xfrm>
              <a:off x="3215523" y="1578744"/>
              <a:ext cx="442969" cy="545508"/>
            </a:xfrm>
            <a:prstGeom prst="rect">
              <a:avLst/>
            </a:prstGeom>
          </p:spPr>
        </p:pic>
      </p:grpSp>
      <p:grpSp>
        <p:nvGrpSpPr>
          <p:cNvPr id="83" name="Group 102"/>
          <p:cNvGrpSpPr>
            <a:grpSpLocks noChangeAspect="1"/>
          </p:cNvGrpSpPr>
          <p:nvPr/>
        </p:nvGrpSpPr>
        <p:grpSpPr>
          <a:xfrm>
            <a:off x="6932976" y="3436061"/>
            <a:ext cx="491016" cy="579422"/>
            <a:chOff x="3092970" y="1446842"/>
            <a:chExt cx="673006" cy="785174"/>
          </a:xfrm>
        </p:grpSpPr>
        <p:pic>
          <p:nvPicPr>
            <p:cNvPr id="84" name="Picture 83" descr="basic 3d box tra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2970" y="1446842"/>
              <a:ext cx="673006" cy="785174"/>
            </a:xfrm>
            <a:prstGeom prst="rect">
              <a:avLst/>
            </a:prstGeom>
            <a:effectLst>
              <a:glow rad="76200">
                <a:schemeClr val="bg1">
                  <a:alpha val="75000"/>
                </a:schemeClr>
              </a:glow>
            </a:effectLst>
          </p:spPr>
        </p:pic>
        <p:pic>
          <p:nvPicPr>
            <p:cNvPr id="85" name="Picture 84" descr="storage disks.png"/>
            <p:cNvPicPr>
              <a:picLocks noChangeAspect="1"/>
            </p:cNvPicPr>
            <p:nvPr/>
          </p:nvPicPr>
          <p:blipFill>
            <a:blip r:embed="rId6" cstate="print">
              <a:alphaModFix amt="52000"/>
              <a:extLst>
                <a:ext uri="{28A0092B-C50C-407E-A947-70E740481C1C}">
                  <a14:useLocalDpi xmlns:a14="http://schemas.microsoft.com/office/drawing/2010/main" val="0"/>
                </a:ext>
              </a:extLst>
            </a:blip>
            <a:stretch>
              <a:fillRect/>
            </a:stretch>
          </p:blipFill>
          <p:spPr>
            <a:xfrm>
              <a:off x="3215523" y="1578744"/>
              <a:ext cx="442969" cy="545508"/>
            </a:xfrm>
            <a:prstGeom prst="rect">
              <a:avLst/>
            </a:prstGeom>
          </p:spPr>
        </p:pic>
      </p:grpSp>
      <p:grpSp>
        <p:nvGrpSpPr>
          <p:cNvPr id="86" name="Group 102"/>
          <p:cNvGrpSpPr>
            <a:grpSpLocks noChangeAspect="1"/>
          </p:cNvGrpSpPr>
          <p:nvPr/>
        </p:nvGrpSpPr>
        <p:grpSpPr>
          <a:xfrm>
            <a:off x="7482672" y="3436061"/>
            <a:ext cx="491016" cy="579422"/>
            <a:chOff x="3092970" y="1446842"/>
            <a:chExt cx="673006" cy="785174"/>
          </a:xfrm>
        </p:grpSpPr>
        <p:pic>
          <p:nvPicPr>
            <p:cNvPr id="87" name="Picture 86" descr="basic 3d box tra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2970" y="1446842"/>
              <a:ext cx="673006" cy="785174"/>
            </a:xfrm>
            <a:prstGeom prst="rect">
              <a:avLst/>
            </a:prstGeom>
            <a:effectLst>
              <a:glow rad="76200">
                <a:schemeClr val="bg1">
                  <a:alpha val="75000"/>
                </a:schemeClr>
              </a:glow>
            </a:effectLst>
          </p:spPr>
        </p:pic>
        <p:pic>
          <p:nvPicPr>
            <p:cNvPr id="88" name="Picture 87" descr="storage disks.png"/>
            <p:cNvPicPr>
              <a:picLocks noChangeAspect="1"/>
            </p:cNvPicPr>
            <p:nvPr/>
          </p:nvPicPr>
          <p:blipFill>
            <a:blip r:embed="rId6" cstate="print">
              <a:alphaModFix amt="52000"/>
              <a:extLst>
                <a:ext uri="{28A0092B-C50C-407E-A947-70E740481C1C}">
                  <a14:useLocalDpi xmlns:a14="http://schemas.microsoft.com/office/drawing/2010/main" val="0"/>
                </a:ext>
              </a:extLst>
            </a:blip>
            <a:stretch>
              <a:fillRect/>
            </a:stretch>
          </p:blipFill>
          <p:spPr>
            <a:xfrm>
              <a:off x="3215523" y="1578744"/>
              <a:ext cx="442969" cy="545508"/>
            </a:xfrm>
            <a:prstGeom prst="rect">
              <a:avLst/>
            </a:prstGeom>
          </p:spPr>
        </p:pic>
      </p:grpSp>
      <p:sp>
        <p:nvSpPr>
          <p:cNvPr id="90" name="Rectangle 89"/>
          <p:cNvSpPr/>
          <p:nvPr/>
        </p:nvSpPr>
        <p:spPr>
          <a:xfrm>
            <a:off x="4087284" y="3625996"/>
            <a:ext cx="2575308" cy="276999"/>
          </a:xfrm>
          <a:prstGeom prst="rect">
            <a:avLst/>
          </a:prstGeom>
        </p:spPr>
        <p:txBody>
          <a:bodyPr wrap="square">
            <a:spAutoFit/>
          </a:bodyPr>
          <a:lstStyle/>
          <a:p>
            <a:pPr algn="ctr"/>
            <a:r>
              <a:rPr lang="en-US" sz="1200" dirty="0" smtClean="0">
                <a:ln>
                  <a:solidFill>
                    <a:srgbClr val="000000"/>
                  </a:solidFill>
                </a:ln>
                <a:solidFill>
                  <a:srgbClr val="FFFFFF">
                    <a:lumMod val="65000"/>
                  </a:srgbClr>
                </a:solidFill>
                <a:effectLst>
                  <a:glow rad="101600">
                    <a:srgbClr val="FFFFFF">
                      <a:alpha val="75000"/>
                    </a:srgbClr>
                  </a:glow>
                </a:effectLst>
              </a:rPr>
              <a:t>VIRTUAL STORAGE ARRAYS</a:t>
            </a:r>
            <a:endParaRPr lang="en-US" sz="1200" dirty="0">
              <a:ln>
                <a:solidFill>
                  <a:srgbClr val="000000"/>
                </a:solidFill>
              </a:ln>
              <a:solidFill>
                <a:srgbClr val="FFFFFF">
                  <a:lumMod val="65000"/>
                </a:srgbClr>
              </a:solidFill>
              <a:effectLst>
                <a:glow rad="101600">
                  <a:srgbClr val="FFFFFF">
                    <a:alpha val="75000"/>
                  </a:srgbClr>
                </a:glow>
              </a:effectLst>
            </a:endParaRPr>
          </a:p>
        </p:txBody>
      </p:sp>
      <p:sp>
        <p:nvSpPr>
          <p:cNvPr id="133" name="TextBox 132"/>
          <p:cNvSpPr txBox="1"/>
          <p:nvPr/>
        </p:nvSpPr>
        <p:spPr>
          <a:xfrm>
            <a:off x="0" y="2402331"/>
            <a:ext cx="1777733" cy="738664"/>
          </a:xfrm>
          <a:prstGeom prst="rect">
            <a:avLst/>
          </a:prstGeom>
          <a:noFill/>
        </p:spPr>
        <p:txBody>
          <a:bodyPr wrap="square" rtlCol="0">
            <a:spAutoFit/>
          </a:bodyPr>
          <a:lstStyle/>
          <a:p>
            <a:pPr marL="285750" indent="-285750">
              <a:buClr>
                <a:srgbClr val="007DB8"/>
              </a:buClr>
              <a:buFont typeface="Wingdings 2" panose="05020102010507070707" pitchFamily="18" charset="2"/>
              <a:buChar char=""/>
            </a:pPr>
            <a:r>
              <a:rPr lang="en-US" sz="1400" dirty="0" smtClean="0">
                <a:solidFill>
                  <a:srgbClr val="007DB8"/>
                </a:solidFill>
              </a:rPr>
              <a:t>Create Policy-Based Virtual Storage Pools</a:t>
            </a:r>
          </a:p>
        </p:txBody>
      </p:sp>
      <p:grpSp>
        <p:nvGrpSpPr>
          <p:cNvPr id="2" name="Group 1"/>
          <p:cNvGrpSpPr/>
          <p:nvPr/>
        </p:nvGrpSpPr>
        <p:grpSpPr>
          <a:xfrm>
            <a:off x="1809086" y="820584"/>
            <a:ext cx="7191377" cy="3766034"/>
            <a:chOff x="1885286" y="609003"/>
            <a:chExt cx="7191377" cy="3766034"/>
          </a:xfrm>
        </p:grpSpPr>
        <p:pic>
          <p:nvPicPr>
            <p:cNvPr id="89" name="Picture 88"/>
            <p:cNvPicPr>
              <a:picLocks noChangeAspect="1"/>
            </p:cNvPicPr>
            <p:nvPr/>
          </p:nvPicPr>
          <p:blipFill rotWithShape="1">
            <a:blip r:embed="rId7" cstate="email">
              <a:duotone>
                <a:schemeClr val="bg2">
                  <a:shade val="45000"/>
                  <a:satMod val="135000"/>
                </a:schemeClr>
                <a:prstClr val="white"/>
              </a:duotone>
              <a:alphaModFix amt="52000"/>
              <a:extLst>
                <a:ext uri="{28A0092B-C50C-407E-A947-70E740481C1C}">
                  <a14:useLocalDpi xmlns:a14="http://schemas.microsoft.com/office/drawing/2010/main"/>
                </a:ext>
              </a:extLst>
            </a:blip>
            <a:srcRect/>
            <a:stretch/>
          </p:blipFill>
          <p:spPr>
            <a:xfrm>
              <a:off x="1922203" y="2494480"/>
              <a:ext cx="7139119" cy="730000"/>
            </a:xfrm>
            <a:prstGeom prst="rect">
              <a:avLst/>
            </a:prstGeom>
            <a:ln>
              <a:noFill/>
            </a:ln>
            <a:effectLst>
              <a:softEdge rad="112500"/>
            </a:effectLst>
          </p:spPr>
        </p:pic>
        <p:sp>
          <p:nvSpPr>
            <p:cNvPr id="92" name="TextBox 91"/>
            <p:cNvSpPr txBox="1"/>
            <p:nvPr/>
          </p:nvSpPr>
          <p:spPr>
            <a:xfrm>
              <a:off x="1905244" y="1805610"/>
              <a:ext cx="7132320" cy="244732"/>
            </a:xfrm>
            <a:prstGeom prst="rect">
              <a:avLst/>
            </a:prstGeom>
            <a:ln/>
          </p:spPr>
          <p:style>
            <a:lnRef idx="3">
              <a:schemeClr val="lt1"/>
            </a:lnRef>
            <a:fillRef idx="1">
              <a:schemeClr val="accent1"/>
            </a:fillRef>
            <a:effectRef idx="1">
              <a:schemeClr val="accent1"/>
            </a:effectRef>
            <a:fontRef idx="minor">
              <a:schemeClr val="lt1"/>
            </a:fontRef>
          </p:style>
          <p:txBody>
            <a:bodyPr wrap="square" rtlCol="0" anchor="ctr" anchorCtr="1">
              <a:noAutofit/>
            </a:bodyPr>
            <a:lstStyle/>
            <a:p>
              <a:pPr algn="ctr"/>
              <a:r>
                <a:rPr lang="en-US" sz="1000" b="1" dirty="0" smtClean="0">
                  <a:solidFill>
                    <a:srgbClr val="444444"/>
                  </a:solidFill>
                </a:rPr>
                <a:t>VIRTUAL STORAGE POOLS WITH DATA PROTECTION POLICIES</a:t>
              </a:r>
            </a:p>
          </p:txBody>
        </p:sp>
        <p:pic>
          <p:nvPicPr>
            <p:cNvPr id="149" name="Picture 148"/>
            <p:cNvPicPr>
              <a:picLocks noChangeAspect="1"/>
            </p:cNvPicPr>
            <p:nvPr/>
          </p:nvPicPr>
          <p:blipFill rotWithShape="1">
            <a:blip r:embed="rId7" cstate="email">
              <a:duotone>
                <a:schemeClr val="bg2">
                  <a:shade val="45000"/>
                  <a:satMod val="135000"/>
                </a:schemeClr>
                <a:prstClr val="white"/>
              </a:duotone>
              <a:alphaModFix amt="52000"/>
              <a:extLst>
                <a:ext uri="{28A0092B-C50C-407E-A947-70E740481C1C}">
                  <a14:useLocalDpi xmlns:a14="http://schemas.microsoft.com/office/drawing/2010/main"/>
                </a:ext>
              </a:extLst>
            </a:blip>
            <a:srcRect/>
            <a:stretch/>
          </p:blipFill>
          <p:spPr>
            <a:xfrm flipH="1">
              <a:off x="2040003" y="1967873"/>
              <a:ext cx="6976853" cy="730000"/>
            </a:xfrm>
            <a:prstGeom prst="rect">
              <a:avLst/>
            </a:prstGeom>
            <a:ln>
              <a:noFill/>
            </a:ln>
            <a:effectLst>
              <a:softEdge rad="112500"/>
            </a:effectLst>
          </p:spPr>
        </p:pic>
        <p:sp>
          <p:nvSpPr>
            <p:cNvPr id="91" name="Rectangle 90"/>
            <p:cNvSpPr/>
            <p:nvPr/>
          </p:nvSpPr>
          <p:spPr>
            <a:xfrm>
              <a:off x="1885286" y="609003"/>
              <a:ext cx="7191377" cy="3766034"/>
            </a:xfrm>
            <a:prstGeom prst="rect">
              <a:avLst/>
            </a:prstGeom>
            <a:noFill/>
            <a:ln w="190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444444"/>
                </a:solidFill>
              </a:endParaRPr>
            </a:p>
          </p:txBody>
        </p:sp>
      </p:grpSp>
      <p:grpSp>
        <p:nvGrpSpPr>
          <p:cNvPr id="93" name="Group 92"/>
          <p:cNvGrpSpPr/>
          <p:nvPr/>
        </p:nvGrpSpPr>
        <p:grpSpPr>
          <a:xfrm>
            <a:off x="1884595" y="2340100"/>
            <a:ext cx="1773841" cy="470509"/>
            <a:chOff x="2947059" y="922140"/>
            <a:chExt cx="1994282" cy="470509"/>
          </a:xfrm>
        </p:grpSpPr>
        <p:sp>
          <p:nvSpPr>
            <p:cNvPr id="94" name="Rounded Rectangle 93"/>
            <p:cNvSpPr/>
            <p:nvPr/>
          </p:nvSpPr>
          <p:spPr bwMode="gray">
            <a:xfrm>
              <a:off x="2947059" y="922140"/>
              <a:ext cx="1924758" cy="467241"/>
            </a:xfrm>
            <a:prstGeom prst="roundRect">
              <a:avLst>
                <a:gd name="adj" fmla="val 3496"/>
              </a:avLst>
            </a:prstGeom>
            <a:gradFill flip="none" rotWithShape="1">
              <a:gsLst>
                <a:gs pos="0">
                  <a:schemeClr val="bg1">
                    <a:lumMod val="95000"/>
                  </a:schemeClr>
                </a:gs>
                <a:gs pos="80000">
                  <a:schemeClr val="bg1"/>
                </a:gs>
                <a:gs pos="100000">
                  <a:schemeClr val="bg1"/>
                </a:gs>
              </a:gsLst>
              <a:lin ang="10800000" scaled="1"/>
              <a:tileRect/>
            </a:gradFill>
            <a:ln w="38100">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endParaRPr lang="en-US" sz="1000" dirty="0">
                <a:solidFill>
                  <a:srgbClr val="444444"/>
                </a:solidFill>
                <a:effectLst>
                  <a:outerShdw blurRad="38100" dist="38100" dir="2700000" algn="tl">
                    <a:srgbClr val="000000">
                      <a:alpha val="43137"/>
                    </a:srgbClr>
                  </a:outerShdw>
                </a:effectLst>
              </a:endParaRPr>
            </a:p>
          </p:txBody>
        </p:sp>
        <p:pic>
          <p:nvPicPr>
            <p:cNvPr id="95" name="Picture 94" descr="Cloud1-VMware-lg-300dpi.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69593" y="1001390"/>
              <a:ext cx="449271" cy="289780"/>
            </a:xfrm>
            <a:prstGeom prst="rect">
              <a:avLst/>
            </a:prstGeom>
            <a:noFill/>
            <a:ln w="12700">
              <a:noFill/>
            </a:ln>
          </p:spPr>
        </p:pic>
        <p:sp>
          <p:nvSpPr>
            <p:cNvPr id="97" name="Rectangle 96"/>
            <p:cNvSpPr/>
            <p:nvPr/>
          </p:nvSpPr>
          <p:spPr>
            <a:xfrm>
              <a:off x="3385267" y="930984"/>
              <a:ext cx="1556074" cy="461665"/>
            </a:xfrm>
            <a:prstGeom prst="rect">
              <a:avLst/>
            </a:prstGeom>
          </p:spPr>
          <p:txBody>
            <a:bodyPr wrap="square">
              <a:spAutoFit/>
            </a:bodyPr>
            <a:lstStyle/>
            <a:p>
              <a:r>
                <a:rPr lang="en-US" sz="800" b="1" dirty="0" smtClean="0">
                  <a:solidFill>
                    <a:srgbClr val="FFFFFF"/>
                  </a:solidFill>
                  <a:effectLst>
                    <a:glow rad="228600">
                      <a:srgbClr val="444444">
                        <a:alpha val="40000"/>
                      </a:srgbClr>
                    </a:glow>
                  </a:effectLst>
                </a:rPr>
                <a:t>Highest Performance</a:t>
              </a:r>
            </a:p>
            <a:p>
              <a:r>
                <a:rPr lang="en-US" sz="800" b="1" dirty="0" smtClean="0">
                  <a:solidFill>
                    <a:srgbClr val="FFFFFF"/>
                  </a:solidFill>
                  <a:effectLst>
                    <a:glow rad="228600">
                      <a:srgbClr val="444444">
                        <a:alpha val="40000"/>
                      </a:srgbClr>
                    </a:glow>
                  </a:effectLst>
                </a:rPr>
                <a:t>HA &amp; DR Protection</a:t>
              </a:r>
              <a:endParaRPr lang="en-US" sz="800" b="1" dirty="0">
                <a:solidFill>
                  <a:srgbClr val="FFFFFF"/>
                </a:solidFill>
                <a:effectLst>
                  <a:glow rad="228600">
                    <a:srgbClr val="444444">
                      <a:alpha val="40000"/>
                    </a:srgbClr>
                  </a:glow>
                </a:effectLst>
              </a:endParaRPr>
            </a:p>
          </p:txBody>
        </p:sp>
      </p:grpSp>
      <p:grpSp>
        <p:nvGrpSpPr>
          <p:cNvPr id="98" name="Group 97"/>
          <p:cNvGrpSpPr/>
          <p:nvPr/>
        </p:nvGrpSpPr>
        <p:grpSpPr>
          <a:xfrm>
            <a:off x="5424364" y="2340100"/>
            <a:ext cx="1762969" cy="471973"/>
            <a:chOff x="2947059" y="922140"/>
            <a:chExt cx="1982059" cy="471973"/>
          </a:xfrm>
        </p:grpSpPr>
        <p:sp>
          <p:nvSpPr>
            <p:cNvPr id="99" name="Rounded Rectangle 98"/>
            <p:cNvSpPr/>
            <p:nvPr/>
          </p:nvSpPr>
          <p:spPr bwMode="gray">
            <a:xfrm>
              <a:off x="2947059" y="922140"/>
              <a:ext cx="1924758" cy="467241"/>
            </a:xfrm>
            <a:prstGeom prst="roundRect">
              <a:avLst>
                <a:gd name="adj" fmla="val 3496"/>
              </a:avLst>
            </a:prstGeom>
            <a:gradFill flip="none" rotWithShape="1">
              <a:gsLst>
                <a:gs pos="0">
                  <a:schemeClr val="bg1">
                    <a:lumMod val="95000"/>
                  </a:schemeClr>
                </a:gs>
                <a:gs pos="80000">
                  <a:schemeClr val="bg1"/>
                </a:gs>
                <a:gs pos="100000">
                  <a:schemeClr val="bg1"/>
                </a:gs>
              </a:gsLst>
              <a:lin ang="10800000" scaled="1"/>
              <a:tileRect/>
            </a:gradFill>
            <a:ln w="38100">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endParaRPr lang="en-US" sz="1100" dirty="0">
                <a:solidFill>
                  <a:srgbClr val="444444"/>
                </a:solidFill>
                <a:effectLst>
                  <a:outerShdw blurRad="38100" dist="38100" dir="2700000" algn="tl">
                    <a:srgbClr val="000000">
                      <a:alpha val="43137"/>
                    </a:srgbClr>
                  </a:outerShdw>
                </a:effectLst>
              </a:endParaRPr>
            </a:p>
          </p:txBody>
        </p:sp>
        <p:pic>
          <p:nvPicPr>
            <p:cNvPr id="100" name="Picture 99" descr="Cloud1-VMware-lg-300dpi.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69593" y="1001390"/>
              <a:ext cx="449271" cy="289780"/>
            </a:xfrm>
            <a:prstGeom prst="rect">
              <a:avLst/>
            </a:prstGeom>
            <a:noFill/>
            <a:ln w="12700">
              <a:noFill/>
            </a:ln>
          </p:spPr>
        </p:pic>
        <p:sp>
          <p:nvSpPr>
            <p:cNvPr id="102" name="Rectangle 101"/>
            <p:cNvSpPr/>
            <p:nvPr/>
          </p:nvSpPr>
          <p:spPr>
            <a:xfrm>
              <a:off x="3373044" y="932448"/>
              <a:ext cx="1556074" cy="461665"/>
            </a:xfrm>
            <a:prstGeom prst="rect">
              <a:avLst/>
            </a:prstGeom>
          </p:spPr>
          <p:txBody>
            <a:bodyPr wrap="square">
              <a:spAutoFit/>
            </a:bodyPr>
            <a:lstStyle/>
            <a:p>
              <a:r>
                <a:rPr lang="en-US" sz="800" b="1" dirty="0" smtClean="0">
                  <a:solidFill>
                    <a:srgbClr val="FFFFFF"/>
                  </a:solidFill>
                  <a:effectLst>
                    <a:glow rad="228600">
                      <a:srgbClr val="444444">
                        <a:alpha val="40000"/>
                      </a:srgbClr>
                    </a:glow>
                  </a:effectLst>
                </a:rPr>
                <a:t>High Performance</a:t>
              </a:r>
            </a:p>
            <a:p>
              <a:r>
                <a:rPr lang="en-US" sz="800" b="1" dirty="0" smtClean="0">
                  <a:solidFill>
                    <a:srgbClr val="FFFFFF"/>
                  </a:solidFill>
                  <a:effectLst>
                    <a:glow rad="228600">
                      <a:srgbClr val="444444">
                        <a:alpha val="40000"/>
                      </a:srgbClr>
                    </a:glow>
                  </a:effectLst>
                </a:rPr>
                <a:t>DR, Local &amp; Archive Protection</a:t>
              </a:r>
              <a:endParaRPr lang="en-US" sz="800" b="1" dirty="0">
                <a:solidFill>
                  <a:srgbClr val="FFFFFF"/>
                </a:solidFill>
                <a:effectLst>
                  <a:glow rad="228600">
                    <a:srgbClr val="444444">
                      <a:alpha val="40000"/>
                    </a:srgbClr>
                  </a:glow>
                </a:effectLst>
              </a:endParaRPr>
            </a:p>
          </p:txBody>
        </p:sp>
      </p:grpSp>
      <p:grpSp>
        <p:nvGrpSpPr>
          <p:cNvPr id="103" name="Group 102"/>
          <p:cNvGrpSpPr/>
          <p:nvPr/>
        </p:nvGrpSpPr>
        <p:grpSpPr>
          <a:xfrm>
            <a:off x="5424364" y="2933900"/>
            <a:ext cx="1762969" cy="467241"/>
            <a:chOff x="2947059" y="922140"/>
            <a:chExt cx="1982059" cy="467241"/>
          </a:xfrm>
        </p:grpSpPr>
        <p:sp>
          <p:nvSpPr>
            <p:cNvPr id="104" name="Rounded Rectangle 103"/>
            <p:cNvSpPr/>
            <p:nvPr/>
          </p:nvSpPr>
          <p:spPr bwMode="gray">
            <a:xfrm>
              <a:off x="2947059" y="922140"/>
              <a:ext cx="1924758" cy="467241"/>
            </a:xfrm>
            <a:prstGeom prst="roundRect">
              <a:avLst>
                <a:gd name="adj" fmla="val 3496"/>
              </a:avLst>
            </a:prstGeom>
            <a:gradFill flip="none" rotWithShape="1">
              <a:gsLst>
                <a:gs pos="0">
                  <a:schemeClr val="bg1">
                    <a:lumMod val="95000"/>
                  </a:schemeClr>
                </a:gs>
                <a:gs pos="80000">
                  <a:schemeClr val="bg1"/>
                </a:gs>
                <a:gs pos="100000">
                  <a:schemeClr val="bg1"/>
                </a:gs>
              </a:gsLst>
              <a:lin ang="10800000" scaled="1"/>
              <a:tileRect/>
            </a:gradFill>
            <a:ln w="38100">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endParaRPr lang="en-US" sz="1100" dirty="0">
                <a:solidFill>
                  <a:srgbClr val="444444"/>
                </a:solidFill>
                <a:effectLst>
                  <a:outerShdw blurRad="38100" dist="38100" dir="2700000" algn="tl">
                    <a:srgbClr val="000000">
                      <a:alpha val="43137"/>
                    </a:srgbClr>
                  </a:outerShdw>
                </a:effectLst>
              </a:endParaRPr>
            </a:p>
          </p:txBody>
        </p:sp>
        <p:pic>
          <p:nvPicPr>
            <p:cNvPr id="105" name="Picture 104" descr="Cloud1-VMware-lg-300dpi.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69593" y="982908"/>
              <a:ext cx="449271" cy="289780"/>
            </a:xfrm>
            <a:prstGeom prst="rect">
              <a:avLst/>
            </a:prstGeom>
            <a:noFill/>
            <a:ln w="12700">
              <a:noFill/>
            </a:ln>
          </p:spPr>
        </p:pic>
        <p:sp>
          <p:nvSpPr>
            <p:cNvPr id="107" name="Rectangle 106"/>
            <p:cNvSpPr/>
            <p:nvPr/>
          </p:nvSpPr>
          <p:spPr>
            <a:xfrm>
              <a:off x="3373044" y="978989"/>
              <a:ext cx="1556074" cy="338554"/>
            </a:xfrm>
            <a:prstGeom prst="rect">
              <a:avLst/>
            </a:prstGeom>
          </p:spPr>
          <p:txBody>
            <a:bodyPr wrap="square">
              <a:spAutoFit/>
            </a:bodyPr>
            <a:lstStyle/>
            <a:p>
              <a:r>
                <a:rPr lang="en-US" sz="800" b="1" dirty="0" smtClean="0">
                  <a:solidFill>
                    <a:srgbClr val="FFFFFF"/>
                  </a:solidFill>
                  <a:effectLst>
                    <a:glow rad="228600">
                      <a:srgbClr val="444444">
                        <a:alpha val="40000"/>
                      </a:srgbClr>
                    </a:glow>
                  </a:effectLst>
                </a:rPr>
                <a:t>Low Performance</a:t>
              </a:r>
            </a:p>
            <a:p>
              <a:r>
                <a:rPr lang="en-US" sz="800" b="1" dirty="0" smtClean="0">
                  <a:solidFill>
                    <a:srgbClr val="FFFFFF"/>
                  </a:solidFill>
                  <a:effectLst>
                    <a:glow rad="228600">
                      <a:srgbClr val="444444">
                        <a:alpha val="40000"/>
                      </a:srgbClr>
                    </a:glow>
                  </a:effectLst>
                </a:rPr>
                <a:t>Archive Protection</a:t>
              </a:r>
              <a:endParaRPr lang="en-US" sz="800" b="1" dirty="0">
                <a:solidFill>
                  <a:srgbClr val="FFFFFF"/>
                </a:solidFill>
                <a:effectLst>
                  <a:glow rad="228600">
                    <a:srgbClr val="444444">
                      <a:alpha val="40000"/>
                    </a:srgbClr>
                  </a:glow>
                </a:effectLst>
              </a:endParaRPr>
            </a:p>
          </p:txBody>
        </p:sp>
      </p:grpSp>
      <p:grpSp>
        <p:nvGrpSpPr>
          <p:cNvPr id="108" name="Group 107"/>
          <p:cNvGrpSpPr/>
          <p:nvPr/>
        </p:nvGrpSpPr>
        <p:grpSpPr>
          <a:xfrm>
            <a:off x="3655652" y="2933900"/>
            <a:ext cx="1762969" cy="467241"/>
            <a:chOff x="2947059" y="922140"/>
            <a:chExt cx="1982059" cy="467241"/>
          </a:xfrm>
        </p:grpSpPr>
        <p:sp>
          <p:nvSpPr>
            <p:cNvPr id="109" name="Rounded Rectangle 108"/>
            <p:cNvSpPr/>
            <p:nvPr/>
          </p:nvSpPr>
          <p:spPr bwMode="gray">
            <a:xfrm>
              <a:off x="2947059" y="922140"/>
              <a:ext cx="1924758" cy="467241"/>
            </a:xfrm>
            <a:prstGeom prst="roundRect">
              <a:avLst>
                <a:gd name="adj" fmla="val 3496"/>
              </a:avLst>
            </a:prstGeom>
            <a:gradFill flip="none" rotWithShape="1">
              <a:gsLst>
                <a:gs pos="0">
                  <a:schemeClr val="bg1">
                    <a:lumMod val="95000"/>
                  </a:schemeClr>
                </a:gs>
                <a:gs pos="80000">
                  <a:schemeClr val="bg1"/>
                </a:gs>
                <a:gs pos="100000">
                  <a:schemeClr val="bg1"/>
                </a:gs>
              </a:gsLst>
              <a:lin ang="10800000" scaled="1"/>
              <a:tileRect/>
            </a:gradFill>
            <a:ln w="38100">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endParaRPr lang="en-US" sz="1000" dirty="0">
                <a:solidFill>
                  <a:srgbClr val="444444"/>
                </a:solidFill>
                <a:effectLst>
                  <a:outerShdw blurRad="38100" dist="38100" dir="2700000" algn="tl">
                    <a:srgbClr val="000000">
                      <a:alpha val="43137"/>
                    </a:srgbClr>
                  </a:outerShdw>
                </a:effectLst>
              </a:endParaRPr>
            </a:p>
          </p:txBody>
        </p:sp>
        <p:pic>
          <p:nvPicPr>
            <p:cNvPr id="110" name="Picture 109" descr="Cloud1-VMware-lg-300dpi.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69593" y="983871"/>
              <a:ext cx="449271" cy="289780"/>
            </a:xfrm>
            <a:prstGeom prst="rect">
              <a:avLst/>
            </a:prstGeom>
            <a:noFill/>
            <a:ln w="12700">
              <a:noFill/>
            </a:ln>
          </p:spPr>
        </p:pic>
        <p:sp>
          <p:nvSpPr>
            <p:cNvPr id="112" name="Rectangle 111"/>
            <p:cNvSpPr/>
            <p:nvPr/>
          </p:nvSpPr>
          <p:spPr>
            <a:xfrm>
              <a:off x="3373044" y="927561"/>
              <a:ext cx="1556074" cy="461665"/>
            </a:xfrm>
            <a:prstGeom prst="rect">
              <a:avLst/>
            </a:prstGeom>
          </p:spPr>
          <p:txBody>
            <a:bodyPr wrap="square">
              <a:spAutoFit/>
            </a:bodyPr>
            <a:lstStyle/>
            <a:p>
              <a:r>
                <a:rPr lang="en-US" sz="800" b="1" dirty="0" smtClean="0">
                  <a:solidFill>
                    <a:srgbClr val="FFFFFF"/>
                  </a:solidFill>
                  <a:effectLst>
                    <a:glow rad="228600">
                      <a:srgbClr val="444444">
                        <a:alpha val="40000"/>
                      </a:srgbClr>
                    </a:glow>
                  </a:effectLst>
                </a:rPr>
                <a:t>Medium Performance</a:t>
              </a:r>
            </a:p>
            <a:p>
              <a:r>
                <a:rPr lang="en-US" sz="800" b="1" dirty="0" smtClean="0">
                  <a:solidFill>
                    <a:srgbClr val="FFFFFF"/>
                  </a:solidFill>
                  <a:effectLst>
                    <a:glow rad="228600">
                      <a:srgbClr val="444444">
                        <a:alpha val="40000"/>
                      </a:srgbClr>
                    </a:glow>
                  </a:effectLst>
                </a:rPr>
                <a:t>Local Protection</a:t>
              </a:r>
              <a:endParaRPr lang="en-US" sz="800" b="1" dirty="0">
                <a:solidFill>
                  <a:srgbClr val="FFFFFF"/>
                </a:solidFill>
                <a:effectLst>
                  <a:glow rad="228600">
                    <a:srgbClr val="444444">
                      <a:alpha val="40000"/>
                    </a:srgbClr>
                  </a:glow>
                </a:effectLst>
              </a:endParaRPr>
            </a:p>
          </p:txBody>
        </p:sp>
      </p:grpSp>
      <p:grpSp>
        <p:nvGrpSpPr>
          <p:cNvPr id="113" name="Group 112"/>
          <p:cNvGrpSpPr/>
          <p:nvPr/>
        </p:nvGrpSpPr>
        <p:grpSpPr>
          <a:xfrm>
            <a:off x="3657890" y="2340100"/>
            <a:ext cx="1762969" cy="471973"/>
            <a:chOff x="2947059" y="922140"/>
            <a:chExt cx="1982059" cy="471973"/>
          </a:xfrm>
        </p:grpSpPr>
        <p:sp>
          <p:nvSpPr>
            <p:cNvPr id="114" name="Rounded Rectangle 113"/>
            <p:cNvSpPr/>
            <p:nvPr/>
          </p:nvSpPr>
          <p:spPr bwMode="gray">
            <a:xfrm>
              <a:off x="2947059" y="922140"/>
              <a:ext cx="1924758" cy="467241"/>
            </a:xfrm>
            <a:prstGeom prst="roundRect">
              <a:avLst>
                <a:gd name="adj" fmla="val 3496"/>
              </a:avLst>
            </a:prstGeom>
            <a:gradFill flip="none" rotWithShape="1">
              <a:gsLst>
                <a:gs pos="0">
                  <a:schemeClr val="bg1">
                    <a:lumMod val="95000"/>
                  </a:schemeClr>
                </a:gs>
                <a:gs pos="80000">
                  <a:schemeClr val="bg1"/>
                </a:gs>
                <a:gs pos="100000">
                  <a:schemeClr val="bg1"/>
                </a:gs>
              </a:gsLst>
              <a:lin ang="10800000" scaled="1"/>
              <a:tileRect/>
            </a:gradFill>
            <a:ln w="38100">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endParaRPr lang="en-US" sz="1000" dirty="0">
                <a:solidFill>
                  <a:srgbClr val="444444"/>
                </a:solidFill>
                <a:effectLst>
                  <a:outerShdw blurRad="38100" dist="38100" dir="2700000" algn="tl">
                    <a:srgbClr val="000000">
                      <a:alpha val="43137"/>
                    </a:srgbClr>
                  </a:outerShdw>
                </a:effectLst>
              </a:endParaRPr>
            </a:p>
          </p:txBody>
        </p:sp>
        <p:pic>
          <p:nvPicPr>
            <p:cNvPr id="115" name="Picture 114" descr="Cloud1-VMware-lg-300dpi.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69593" y="1001390"/>
              <a:ext cx="449271" cy="289780"/>
            </a:xfrm>
            <a:prstGeom prst="rect">
              <a:avLst/>
            </a:prstGeom>
            <a:noFill/>
            <a:ln w="12700">
              <a:noFill/>
            </a:ln>
          </p:spPr>
        </p:pic>
        <p:sp>
          <p:nvSpPr>
            <p:cNvPr id="117" name="Rectangle 116"/>
            <p:cNvSpPr/>
            <p:nvPr/>
          </p:nvSpPr>
          <p:spPr>
            <a:xfrm>
              <a:off x="3373044" y="932448"/>
              <a:ext cx="1556074" cy="461665"/>
            </a:xfrm>
            <a:prstGeom prst="rect">
              <a:avLst/>
            </a:prstGeom>
          </p:spPr>
          <p:txBody>
            <a:bodyPr wrap="square">
              <a:spAutoFit/>
            </a:bodyPr>
            <a:lstStyle/>
            <a:p>
              <a:r>
                <a:rPr lang="en-US" sz="800" b="1" dirty="0" smtClean="0">
                  <a:solidFill>
                    <a:srgbClr val="FFFFFF"/>
                  </a:solidFill>
                  <a:effectLst>
                    <a:glow rad="228600">
                      <a:srgbClr val="444444">
                        <a:alpha val="40000"/>
                      </a:srgbClr>
                    </a:glow>
                  </a:effectLst>
                </a:rPr>
                <a:t>High Performance</a:t>
              </a:r>
            </a:p>
            <a:p>
              <a:r>
                <a:rPr lang="en-US" sz="800" b="1" dirty="0" smtClean="0">
                  <a:solidFill>
                    <a:srgbClr val="FFFFFF"/>
                  </a:solidFill>
                  <a:effectLst>
                    <a:glow rad="228600">
                      <a:srgbClr val="444444">
                        <a:alpha val="40000"/>
                      </a:srgbClr>
                    </a:glow>
                  </a:effectLst>
                </a:rPr>
                <a:t>Local &amp; Archive Protection</a:t>
              </a:r>
              <a:endParaRPr lang="en-US" sz="800" b="1" dirty="0">
                <a:solidFill>
                  <a:srgbClr val="FFFFFF"/>
                </a:solidFill>
                <a:effectLst>
                  <a:glow rad="228600">
                    <a:srgbClr val="444444">
                      <a:alpha val="40000"/>
                    </a:srgbClr>
                  </a:glow>
                </a:effectLst>
              </a:endParaRPr>
            </a:p>
          </p:txBody>
        </p:sp>
      </p:grpSp>
      <p:grpSp>
        <p:nvGrpSpPr>
          <p:cNvPr id="123" name="Group 122"/>
          <p:cNvGrpSpPr/>
          <p:nvPr/>
        </p:nvGrpSpPr>
        <p:grpSpPr>
          <a:xfrm>
            <a:off x="7200050" y="2340100"/>
            <a:ext cx="1762969" cy="471973"/>
            <a:chOff x="2947059" y="922140"/>
            <a:chExt cx="1982059" cy="471973"/>
          </a:xfrm>
        </p:grpSpPr>
        <p:sp>
          <p:nvSpPr>
            <p:cNvPr id="124" name="Rounded Rectangle 123"/>
            <p:cNvSpPr/>
            <p:nvPr/>
          </p:nvSpPr>
          <p:spPr bwMode="gray">
            <a:xfrm>
              <a:off x="2947059" y="922140"/>
              <a:ext cx="1924758" cy="467241"/>
            </a:xfrm>
            <a:prstGeom prst="roundRect">
              <a:avLst>
                <a:gd name="adj" fmla="val 3496"/>
              </a:avLst>
            </a:prstGeom>
            <a:gradFill flip="none" rotWithShape="1">
              <a:gsLst>
                <a:gs pos="0">
                  <a:schemeClr val="bg1">
                    <a:lumMod val="95000"/>
                  </a:schemeClr>
                </a:gs>
                <a:gs pos="80000">
                  <a:schemeClr val="bg1"/>
                </a:gs>
                <a:gs pos="100000">
                  <a:schemeClr val="bg1"/>
                </a:gs>
              </a:gsLst>
              <a:lin ang="10800000" scaled="1"/>
              <a:tileRect/>
            </a:gradFill>
            <a:ln w="38100">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endParaRPr lang="en-US" sz="1100" dirty="0">
                <a:solidFill>
                  <a:srgbClr val="444444"/>
                </a:solidFill>
                <a:effectLst>
                  <a:outerShdw blurRad="38100" dist="38100" dir="2700000" algn="tl">
                    <a:srgbClr val="000000">
                      <a:alpha val="43137"/>
                    </a:srgbClr>
                  </a:outerShdw>
                </a:effectLst>
              </a:endParaRPr>
            </a:p>
          </p:txBody>
        </p:sp>
        <p:pic>
          <p:nvPicPr>
            <p:cNvPr id="125" name="Picture 124" descr="Cloud1-VMware-lg-300dpi.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69593" y="1001390"/>
              <a:ext cx="449271" cy="289780"/>
            </a:xfrm>
            <a:prstGeom prst="rect">
              <a:avLst/>
            </a:prstGeom>
            <a:noFill/>
            <a:ln w="12700">
              <a:noFill/>
            </a:ln>
          </p:spPr>
        </p:pic>
        <p:sp>
          <p:nvSpPr>
            <p:cNvPr id="127" name="Rectangle 126"/>
            <p:cNvSpPr/>
            <p:nvPr/>
          </p:nvSpPr>
          <p:spPr>
            <a:xfrm>
              <a:off x="3373044" y="932448"/>
              <a:ext cx="1556074" cy="461665"/>
            </a:xfrm>
            <a:prstGeom prst="rect">
              <a:avLst/>
            </a:prstGeom>
          </p:spPr>
          <p:txBody>
            <a:bodyPr wrap="square">
              <a:spAutoFit/>
            </a:bodyPr>
            <a:lstStyle/>
            <a:p>
              <a:r>
                <a:rPr lang="en-US" sz="800" b="1" dirty="0" smtClean="0">
                  <a:solidFill>
                    <a:srgbClr val="FFFFFF"/>
                  </a:solidFill>
                  <a:effectLst>
                    <a:glow rad="228600">
                      <a:srgbClr val="444444">
                        <a:alpha val="40000"/>
                      </a:srgbClr>
                    </a:glow>
                  </a:effectLst>
                </a:rPr>
                <a:t>High Performance</a:t>
              </a:r>
            </a:p>
            <a:p>
              <a:r>
                <a:rPr lang="en-US" sz="800" b="1" dirty="0" smtClean="0">
                  <a:solidFill>
                    <a:srgbClr val="FFFFFF"/>
                  </a:solidFill>
                  <a:effectLst>
                    <a:glow rad="228600">
                      <a:srgbClr val="444444">
                        <a:alpha val="40000"/>
                      </a:srgbClr>
                    </a:glow>
                  </a:effectLst>
                </a:rPr>
                <a:t>DR &amp; Archive Protection</a:t>
              </a:r>
              <a:endParaRPr lang="en-US" sz="800" b="1" dirty="0">
                <a:solidFill>
                  <a:srgbClr val="FFFFFF"/>
                </a:solidFill>
                <a:effectLst>
                  <a:glow rad="228600">
                    <a:srgbClr val="444444">
                      <a:alpha val="40000"/>
                    </a:srgbClr>
                  </a:glow>
                </a:effectLst>
              </a:endParaRPr>
            </a:p>
          </p:txBody>
        </p:sp>
      </p:grpSp>
      <p:grpSp>
        <p:nvGrpSpPr>
          <p:cNvPr id="128" name="Group 127"/>
          <p:cNvGrpSpPr/>
          <p:nvPr/>
        </p:nvGrpSpPr>
        <p:grpSpPr>
          <a:xfrm>
            <a:off x="7200238" y="2933900"/>
            <a:ext cx="1762969" cy="467241"/>
            <a:chOff x="2947059" y="922140"/>
            <a:chExt cx="1982059" cy="467241"/>
          </a:xfrm>
        </p:grpSpPr>
        <p:sp>
          <p:nvSpPr>
            <p:cNvPr id="129" name="Rounded Rectangle 128"/>
            <p:cNvSpPr/>
            <p:nvPr/>
          </p:nvSpPr>
          <p:spPr bwMode="gray">
            <a:xfrm>
              <a:off x="2947059" y="922140"/>
              <a:ext cx="1924758" cy="467241"/>
            </a:xfrm>
            <a:prstGeom prst="roundRect">
              <a:avLst>
                <a:gd name="adj" fmla="val 3496"/>
              </a:avLst>
            </a:prstGeom>
            <a:gradFill flip="none" rotWithShape="1">
              <a:gsLst>
                <a:gs pos="0">
                  <a:schemeClr val="bg1">
                    <a:lumMod val="95000"/>
                  </a:schemeClr>
                </a:gs>
                <a:gs pos="80000">
                  <a:schemeClr val="bg1"/>
                </a:gs>
                <a:gs pos="100000">
                  <a:schemeClr val="bg1"/>
                </a:gs>
              </a:gsLst>
              <a:lin ang="10800000" scaled="1"/>
              <a:tileRect/>
            </a:gradFill>
            <a:ln w="38100">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endParaRPr lang="en-US" sz="1100" dirty="0">
                <a:solidFill>
                  <a:srgbClr val="444444"/>
                </a:solidFill>
                <a:effectLst>
                  <a:outerShdw blurRad="38100" dist="38100" dir="2700000" algn="tl">
                    <a:srgbClr val="000000">
                      <a:alpha val="43137"/>
                    </a:srgbClr>
                  </a:outerShdw>
                </a:effectLst>
              </a:endParaRPr>
            </a:p>
          </p:txBody>
        </p:sp>
        <p:pic>
          <p:nvPicPr>
            <p:cNvPr id="130" name="Picture 129" descr="Cloud1-VMware-lg-300dpi.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69593" y="983871"/>
              <a:ext cx="449271" cy="289780"/>
            </a:xfrm>
            <a:prstGeom prst="rect">
              <a:avLst/>
            </a:prstGeom>
            <a:noFill/>
            <a:ln w="12700">
              <a:noFill/>
            </a:ln>
          </p:spPr>
        </p:pic>
        <p:sp>
          <p:nvSpPr>
            <p:cNvPr id="132" name="Rectangle 131"/>
            <p:cNvSpPr/>
            <p:nvPr/>
          </p:nvSpPr>
          <p:spPr>
            <a:xfrm>
              <a:off x="3373044" y="974169"/>
              <a:ext cx="1556074" cy="338554"/>
            </a:xfrm>
            <a:prstGeom prst="rect">
              <a:avLst/>
            </a:prstGeom>
          </p:spPr>
          <p:txBody>
            <a:bodyPr wrap="square">
              <a:spAutoFit/>
            </a:bodyPr>
            <a:lstStyle/>
            <a:p>
              <a:r>
                <a:rPr lang="en-US" sz="800" b="1" dirty="0" smtClean="0">
                  <a:solidFill>
                    <a:srgbClr val="FFFFFF"/>
                  </a:solidFill>
                  <a:effectLst>
                    <a:glow rad="228600">
                      <a:srgbClr val="444444">
                        <a:alpha val="40000"/>
                      </a:srgbClr>
                    </a:glow>
                  </a:effectLst>
                </a:rPr>
                <a:t>Low Performance</a:t>
              </a:r>
            </a:p>
            <a:p>
              <a:r>
                <a:rPr lang="en-US" sz="800" b="1" dirty="0" smtClean="0">
                  <a:solidFill>
                    <a:srgbClr val="FFFFFF"/>
                  </a:solidFill>
                  <a:effectLst>
                    <a:glow rad="228600">
                      <a:srgbClr val="444444">
                        <a:alpha val="40000"/>
                      </a:srgbClr>
                    </a:glow>
                  </a:effectLst>
                </a:rPr>
                <a:t>Local Protection</a:t>
              </a:r>
              <a:endParaRPr lang="en-US" sz="800" b="1" dirty="0">
                <a:solidFill>
                  <a:srgbClr val="FFFFFF"/>
                </a:solidFill>
                <a:effectLst>
                  <a:glow rad="228600">
                    <a:srgbClr val="444444">
                      <a:alpha val="40000"/>
                    </a:srgbClr>
                  </a:glow>
                </a:effectLst>
              </a:endParaRPr>
            </a:p>
          </p:txBody>
        </p:sp>
      </p:grpSp>
      <p:grpSp>
        <p:nvGrpSpPr>
          <p:cNvPr id="150" name="Group 149"/>
          <p:cNvGrpSpPr/>
          <p:nvPr/>
        </p:nvGrpSpPr>
        <p:grpSpPr>
          <a:xfrm>
            <a:off x="1885819" y="2933900"/>
            <a:ext cx="1892884" cy="467241"/>
            <a:chOff x="2947059" y="922140"/>
            <a:chExt cx="2128120" cy="467241"/>
          </a:xfrm>
        </p:grpSpPr>
        <p:sp>
          <p:nvSpPr>
            <p:cNvPr id="151" name="Rounded Rectangle 150"/>
            <p:cNvSpPr/>
            <p:nvPr/>
          </p:nvSpPr>
          <p:spPr bwMode="gray">
            <a:xfrm>
              <a:off x="2947059" y="922140"/>
              <a:ext cx="1924758" cy="467241"/>
            </a:xfrm>
            <a:prstGeom prst="roundRect">
              <a:avLst>
                <a:gd name="adj" fmla="val 3496"/>
              </a:avLst>
            </a:prstGeom>
            <a:gradFill flip="none" rotWithShape="1">
              <a:gsLst>
                <a:gs pos="0">
                  <a:schemeClr val="bg1">
                    <a:lumMod val="95000"/>
                  </a:schemeClr>
                </a:gs>
                <a:gs pos="80000">
                  <a:schemeClr val="bg1"/>
                </a:gs>
                <a:gs pos="100000">
                  <a:schemeClr val="bg1"/>
                </a:gs>
              </a:gsLst>
              <a:lin ang="10800000" scaled="1"/>
              <a:tileRect/>
            </a:gradFill>
            <a:ln w="38100">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endParaRPr lang="en-US" sz="1100" dirty="0">
                <a:solidFill>
                  <a:srgbClr val="444444"/>
                </a:solidFill>
                <a:effectLst>
                  <a:outerShdw blurRad="38100" dist="38100" dir="2700000" algn="tl">
                    <a:srgbClr val="000000">
                      <a:alpha val="43137"/>
                    </a:srgbClr>
                  </a:outerShdw>
                </a:effectLst>
              </a:endParaRPr>
            </a:p>
          </p:txBody>
        </p:sp>
        <p:pic>
          <p:nvPicPr>
            <p:cNvPr id="152" name="Picture 151" descr="Cloud1-VMware-lg-300dpi.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69593" y="982908"/>
              <a:ext cx="449271" cy="289780"/>
            </a:xfrm>
            <a:prstGeom prst="rect">
              <a:avLst/>
            </a:prstGeom>
            <a:noFill/>
            <a:ln w="12700">
              <a:noFill/>
            </a:ln>
          </p:spPr>
        </p:pic>
        <p:sp>
          <p:nvSpPr>
            <p:cNvPr id="154" name="Rectangle 153"/>
            <p:cNvSpPr/>
            <p:nvPr/>
          </p:nvSpPr>
          <p:spPr>
            <a:xfrm>
              <a:off x="3349135" y="927233"/>
              <a:ext cx="1726044" cy="461665"/>
            </a:xfrm>
            <a:prstGeom prst="rect">
              <a:avLst/>
            </a:prstGeom>
          </p:spPr>
          <p:txBody>
            <a:bodyPr wrap="square">
              <a:spAutoFit/>
            </a:bodyPr>
            <a:lstStyle/>
            <a:p>
              <a:r>
                <a:rPr lang="en-US" sz="800" b="1" dirty="0" smtClean="0">
                  <a:solidFill>
                    <a:srgbClr val="FFFFFF"/>
                  </a:solidFill>
                  <a:effectLst>
                    <a:glow rad="228600">
                      <a:srgbClr val="444444">
                        <a:alpha val="40000"/>
                      </a:srgbClr>
                    </a:glow>
                  </a:effectLst>
                </a:rPr>
                <a:t>Medium Performance</a:t>
              </a:r>
            </a:p>
            <a:p>
              <a:r>
                <a:rPr lang="en-US" sz="800" b="1" dirty="0" smtClean="0">
                  <a:solidFill>
                    <a:srgbClr val="FFFFFF"/>
                  </a:solidFill>
                  <a:effectLst>
                    <a:glow rad="228600">
                      <a:srgbClr val="444444">
                        <a:alpha val="40000"/>
                      </a:srgbClr>
                    </a:glow>
                  </a:effectLst>
                </a:rPr>
                <a:t>DR &amp; Archive Protection</a:t>
              </a:r>
              <a:endParaRPr lang="en-US" sz="800" b="1" dirty="0">
                <a:solidFill>
                  <a:srgbClr val="FFFFFF"/>
                </a:solidFill>
                <a:effectLst>
                  <a:glow rad="228600">
                    <a:srgbClr val="444444">
                      <a:alpha val="40000"/>
                    </a:srgbClr>
                  </a:glow>
                </a:effectLst>
              </a:endParaRPr>
            </a:p>
          </p:txBody>
        </p:sp>
      </p:grpSp>
      <p:sp>
        <p:nvSpPr>
          <p:cNvPr id="168" name="Rectangle 167"/>
          <p:cNvSpPr/>
          <p:nvPr/>
        </p:nvSpPr>
        <p:spPr>
          <a:xfrm>
            <a:off x="1836798" y="1350258"/>
            <a:ext cx="3343694" cy="331799"/>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r>
              <a:rPr lang="en-US" sz="1000" dirty="0" smtClean="0">
                <a:solidFill>
                  <a:srgbClr val="FFFFFF"/>
                </a:solidFill>
              </a:rPr>
              <a:t>ViPR Controller Service Catalog</a:t>
            </a:r>
            <a:endParaRPr lang="en-US" sz="1000" dirty="0">
              <a:solidFill>
                <a:srgbClr val="FFFFFF"/>
              </a:solidFill>
            </a:endParaRPr>
          </a:p>
        </p:txBody>
      </p:sp>
      <p:sp>
        <p:nvSpPr>
          <p:cNvPr id="170" name="TextBox 169"/>
          <p:cNvSpPr txBox="1"/>
          <p:nvPr/>
        </p:nvSpPr>
        <p:spPr>
          <a:xfrm>
            <a:off x="0" y="732317"/>
            <a:ext cx="1814650" cy="1384995"/>
          </a:xfrm>
          <a:prstGeom prst="rect">
            <a:avLst/>
          </a:prstGeom>
          <a:noFill/>
        </p:spPr>
        <p:txBody>
          <a:bodyPr wrap="square" rtlCol="0">
            <a:spAutoFit/>
          </a:bodyPr>
          <a:lstStyle/>
          <a:p>
            <a:pPr marL="285750" indent="-285750">
              <a:buClr>
                <a:srgbClr val="007DB8"/>
              </a:buClr>
              <a:buFont typeface="Wingdings 2" panose="05020102010507070707" pitchFamily="18" charset="2"/>
              <a:buChar char=""/>
            </a:pPr>
            <a:r>
              <a:rPr lang="en-US" sz="1400" dirty="0" smtClean="0">
                <a:solidFill>
                  <a:srgbClr val="007DB8"/>
                </a:solidFill>
              </a:rPr>
              <a:t>Automate Delivery of Storage Services via Open REST APIs</a:t>
            </a:r>
          </a:p>
        </p:txBody>
      </p:sp>
      <p:sp>
        <p:nvSpPr>
          <p:cNvPr id="172" name="TextBox 171"/>
          <p:cNvSpPr txBox="1"/>
          <p:nvPr/>
        </p:nvSpPr>
        <p:spPr>
          <a:xfrm>
            <a:off x="1837217" y="1733550"/>
            <a:ext cx="7132320" cy="244732"/>
          </a:xfrm>
          <a:prstGeom prst="rect">
            <a:avLst/>
          </a:prstGeom>
          <a:solidFill>
            <a:schemeClr val="bg2"/>
          </a:solidFill>
          <a:ln/>
        </p:spPr>
        <p:style>
          <a:lnRef idx="3">
            <a:schemeClr val="lt1"/>
          </a:lnRef>
          <a:fillRef idx="1">
            <a:schemeClr val="accent4"/>
          </a:fillRef>
          <a:effectRef idx="1">
            <a:schemeClr val="accent4"/>
          </a:effectRef>
          <a:fontRef idx="minor">
            <a:schemeClr val="lt1"/>
          </a:fontRef>
        </p:style>
        <p:txBody>
          <a:bodyPr wrap="square" rtlCol="0" anchor="ctr" anchorCtr="1">
            <a:noAutofit/>
          </a:bodyPr>
          <a:lstStyle/>
          <a:p>
            <a:pPr algn="ctr"/>
            <a:r>
              <a:rPr lang="en-US" sz="1000" b="1" dirty="0" smtClean="0">
                <a:solidFill>
                  <a:srgbClr val="444444"/>
                </a:solidFill>
              </a:rPr>
              <a:t>OPEN REST APIs</a:t>
            </a:r>
          </a:p>
        </p:txBody>
      </p:sp>
      <p:sp>
        <p:nvSpPr>
          <p:cNvPr id="174" name="Rectangle 173"/>
          <p:cNvSpPr/>
          <p:nvPr/>
        </p:nvSpPr>
        <p:spPr>
          <a:xfrm>
            <a:off x="5615132" y="1350258"/>
            <a:ext cx="3343694" cy="331799"/>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dirty="0" smtClean="0">
                <a:solidFill>
                  <a:srgbClr val="FFFFFF"/>
                </a:solidFill>
              </a:rPr>
              <a:t>Management Software</a:t>
            </a:r>
            <a:endParaRPr lang="en-US" sz="1000" dirty="0">
              <a:solidFill>
                <a:srgbClr val="FFFFFF"/>
              </a:solidFill>
            </a:endParaRPr>
          </a:p>
        </p:txBody>
      </p:sp>
      <p:sp>
        <p:nvSpPr>
          <p:cNvPr id="175" name="TextBox 174"/>
          <p:cNvSpPr txBox="1"/>
          <p:nvPr/>
        </p:nvSpPr>
        <p:spPr>
          <a:xfrm>
            <a:off x="0" y="57150"/>
            <a:ext cx="2048318" cy="523220"/>
          </a:xfrm>
          <a:prstGeom prst="rect">
            <a:avLst/>
          </a:prstGeom>
          <a:noFill/>
        </p:spPr>
        <p:txBody>
          <a:bodyPr wrap="square" rtlCol="0">
            <a:spAutoFit/>
          </a:bodyPr>
          <a:lstStyle/>
          <a:p>
            <a:pPr marL="285750" indent="-285750">
              <a:buClr>
                <a:srgbClr val="007DB8"/>
              </a:buClr>
              <a:buFont typeface="Wingdings 2" panose="05020102010507070707" pitchFamily="18" charset="2"/>
              <a:buChar char=""/>
            </a:pPr>
            <a:r>
              <a:rPr lang="en-US" sz="1400" dirty="0" smtClean="0">
                <a:solidFill>
                  <a:srgbClr val="007DB8"/>
                </a:solidFill>
              </a:rPr>
              <a:t>Integrate with Cloud Stacks</a:t>
            </a:r>
          </a:p>
        </p:txBody>
      </p:sp>
      <p:sp>
        <p:nvSpPr>
          <p:cNvPr id="173" name="Rectangle 172"/>
          <p:cNvSpPr/>
          <p:nvPr/>
        </p:nvSpPr>
        <p:spPr>
          <a:xfrm>
            <a:off x="1820453" y="830108"/>
            <a:ext cx="7150608" cy="477607"/>
          </a:xfrm>
          <a:prstGeom prst="rect">
            <a:avLst/>
          </a:prstGeom>
          <a:gradFill flip="none" rotWithShape="1">
            <a:gsLst>
              <a:gs pos="20000">
                <a:schemeClr val="tx2"/>
              </a:gs>
              <a:gs pos="0">
                <a:schemeClr val="bg1">
                  <a:alpha val="0"/>
                </a:schemeClr>
              </a:gs>
              <a:gs pos="80000">
                <a:schemeClr val="tx2"/>
              </a:gs>
              <a:gs pos="100000">
                <a:schemeClr val="bg1">
                  <a:alpha val="0"/>
                </a:schemeClr>
              </a:gs>
            </a:gsLst>
            <a:lin ang="0" scaled="0"/>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pPr algn="ctr">
              <a:buClr>
                <a:srgbClr val="444444"/>
              </a:buClr>
            </a:pPr>
            <a:r>
              <a:rPr lang="en-US" dirty="0" smtClean="0">
                <a:solidFill>
                  <a:srgbClr val="444444"/>
                </a:solidFill>
              </a:rPr>
              <a:t>AUTOMATE STORAGE MANAGEMENT</a:t>
            </a:r>
            <a:endParaRPr lang="en-US" dirty="0">
              <a:solidFill>
                <a:srgbClr val="444444"/>
              </a:solidFill>
            </a:endParaRPr>
          </a:p>
        </p:txBody>
      </p:sp>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44629" y="2500382"/>
            <a:ext cx="118054" cy="147568"/>
          </a:xfrm>
          <a:prstGeom prst="rect">
            <a:avLst/>
          </a:prstGeom>
        </p:spPr>
      </p:pic>
      <p:pic>
        <p:nvPicPr>
          <p:cNvPr id="156" name="Picture 1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26719" y="2505214"/>
            <a:ext cx="118054" cy="147568"/>
          </a:xfrm>
          <a:prstGeom prst="rect">
            <a:avLst/>
          </a:prstGeom>
        </p:spPr>
      </p:pic>
      <p:pic>
        <p:nvPicPr>
          <p:cNvPr id="157" name="Picture 15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5518" y="2499936"/>
            <a:ext cx="118054" cy="147568"/>
          </a:xfrm>
          <a:prstGeom prst="rect">
            <a:avLst/>
          </a:prstGeom>
        </p:spPr>
      </p:pic>
      <p:pic>
        <p:nvPicPr>
          <p:cNvPr id="158" name="Picture 1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64965" y="2490456"/>
            <a:ext cx="118054" cy="147568"/>
          </a:xfrm>
          <a:prstGeom prst="rect">
            <a:avLst/>
          </a:prstGeom>
        </p:spPr>
      </p:pic>
      <p:pic>
        <p:nvPicPr>
          <p:cNvPr id="159" name="Picture 158"/>
          <p:cNvPicPr>
            <a:picLocks noChangeAspect="1"/>
          </p:cNvPicPr>
          <p:nvPr/>
        </p:nvPicPr>
        <p:blipFill>
          <a:blip r:embed="rId10" cstate="print">
            <a:extLst>
              <a:ext uri="{BEBA8EAE-BF5A-486C-A8C5-ECC9F3942E4B}">
                <a14:imgProps xmlns:a14="http://schemas.microsoft.com/office/drawing/2010/main">
                  <a14:imgLayer r:embed="rId11">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046640" y="3089926"/>
            <a:ext cx="118054" cy="147568"/>
          </a:xfrm>
          <a:prstGeom prst="rect">
            <a:avLst/>
          </a:prstGeom>
        </p:spPr>
      </p:pic>
      <p:pic>
        <p:nvPicPr>
          <p:cNvPr id="160" name="Picture 159"/>
          <p:cNvPicPr>
            <a:picLocks noChangeAspect="1"/>
          </p:cNvPicPr>
          <p:nvPr/>
        </p:nvPicPr>
        <p:blipFill>
          <a:blip r:embed="rId10" cstate="print">
            <a:extLst>
              <a:ext uri="{BEBA8EAE-BF5A-486C-A8C5-ECC9F3942E4B}">
                <a14:imgProps xmlns:a14="http://schemas.microsoft.com/office/drawing/2010/main">
                  <a14:imgLayer r:embed="rId11">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3826719" y="3081422"/>
            <a:ext cx="118054" cy="147568"/>
          </a:xfrm>
          <a:prstGeom prst="rect">
            <a:avLst/>
          </a:prstGeom>
        </p:spPr>
      </p:pic>
      <p:pic>
        <p:nvPicPr>
          <p:cNvPr id="161" name="Picture 160"/>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05518" y="3081422"/>
            <a:ext cx="118054" cy="147568"/>
          </a:xfrm>
          <a:prstGeom prst="rect">
            <a:avLst/>
          </a:prstGeom>
        </p:spPr>
      </p:pic>
      <p:pic>
        <p:nvPicPr>
          <p:cNvPr id="162" name="Picture 161"/>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60871" y="3086242"/>
            <a:ext cx="118054" cy="147568"/>
          </a:xfrm>
          <a:prstGeom prst="rect">
            <a:avLst/>
          </a:prstGeom>
        </p:spPr>
      </p:pic>
      <p:grpSp>
        <p:nvGrpSpPr>
          <p:cNvPr id="167" name="Group 166"/>
          <p:cNvGrpSpPr/>
          <p:nvPr/>
        </p:nvGrpSpPr>
        <p:grpSpPr>
          <a:xfrm>
            <a:off x="4811064" y="1391746"/>
            <a:ext cx="298996" cy="243255"/>
            <a:chOff x="5308276" y="5748823"/>
            <a:chExt cx="535936" cy="484268"/>
          </a:xfrm>
        </p:grpSpPr>
        <p:sp>
          <p:nvSpPr>
            <p:cNvPr id="169" name="Oval 168"/>
            <p:cNvSpPr/>
            <p:nvPr/>
          </p:nvSpPr>
          <p:spPr bwMode="auto">
            <a:xfrm>
              <a:off x="5308276" y="5972971"/>
              <a:ext cx="535936" cy="260120"/>
            </a:xfrm>
            <a:prstGeom prst="ellipse">
              <a:avLst/>
            </a:prstGeom>
            <a:solidFill>
              <a:srgbClr val="00CC99">
                <a:alpha val="78039"/>
              </a:srgbClr>
            </a:solidFill>
            <a:ln w="9525" cap="flat" cmpd="sng" algn="ctr">
              <a:solidFill>
                <a:schemeClr val="bg1">
                  <a:lumMod val="50000"/>
                </a:schemeClr>
              </a:solidFill>
              <a:prstDash val="solid"/>
              <a:headEnd/>
              <a:tailEnd/>
            </a:ln>
            <a:effectLst>
              <a:outerShdw blurRad="40000" dist="20000" dir="5400000" rotWithShape="0">
                <a:srgbClr val="000000">
                  <a:alpha val="38000"/>
                </a:srgbClr>
              </a:outerShdw>
            </a:effectLst>
          </p:spPr>
          <p:txBody>
            <a:bodyPr wrap="none" lIns="0" tIns="0" rIns="0" bIns="0" rtlCol="0" anchor="ctr"/>
            <a:lstStyle/>
            <a:p>
              <a:pPr algn="ctr" fontAlgn="auto">
                <a:spcBef>
                  <a:spcPts val="0"/>
                </a:spcBef>
                <a:spcAft>
                  <a:spcPts val="0"/>
                </a:spcAft>
                <a:defRPr/>
              </a:pPr>
              <a:endParaRPr lang="en-US" sz="1800" kern="0" dirty="0" err="1" smtClean="0">
                <a:solidFill>
                  <a:srgbClr val="FFFFFF"/>
                </a:solidFill>
                <a:latin typeface="Arial"/>
              </a:endParaRPr>
            </a:p>
          </p:txBody>
        </p:sp>
        <p:pic>
          <p:nvPicPr>
            <p:cNvPr id="171" name="Picture 214" descr="ICON_People_Green_Q408"/>
            <p:cNvPicPr>
              <a:picLocks noChangeAspect="1" noChangeArrowheads="1"/>
            </p:cNvPicPr>
            <p:nvPr/>
          </p:nvPicPr>
          <p:blipFill>
            <a:blip r:embed="rId12" cstate="print">
              <a:extLst>
                <a:ext uri="{BEBA8EAE-BF5A-486C-A8C5-ECC9F3942E4B}">
                  <a14:imgProps xmlns:a14="http://schemas.microsoft.com/office/drawing/2010/main">
                    <a14:imgLayer r:embed="rId1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404292" y="5748823"/>
              <a:ext cx="343904" cy="44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5" name="Group 184"/>
          <p:cNvGrpSpPr/>
          <p:nvPr/>
        </p:nvGrpSpPr>
        <p:grpSpPr>
          <a:xfrm>
            <a:off x="4128399" y="1398120"/>
            <a:ext cx="298996" cy="236074"/>
            <a:chOff x="5308276" y="4679632"/>
            <a:chExt cx="535936" cy="469972"/>
          </a:xfrm>
        </p:grpSpPr>
        <p:sp>
          <p:nvSpPr>
            <p:cNvPr id="186" name="Oval 185"/>
            <p:cNvSpPr/>
            <p:nvPr/>
          </p:nvSpPr>
          <p:spPr bwMode="auto">
            <a:xfrm>
              <a:off x="5308276" y="4889484"/>
              <a:ext cx="535936" cy="260120"/>
            </a:xfrm>
            <a:prstGeom prst="ellipse">
              <a:avLst/>
            </a:prstGeom>
            <a:solidFill>
              <a:schemeClr val="bg1">
                <a:lumMod val="85000"/>
              </a:schemeClr>
            </a:solidFill>
            <a:ln w="9525" cap="flat" cmpd="sng" algn="ctr">
              <a:solidFill>
                <a:schemeClr val="bg1">
                  <a:lumMod val="50000"/>
                </a:schemeClr>
              </a:solidFill>
              <a:prstDash val="solid"/>
              <a:headEnd/>
              <a:tailEnd/>
            </a:ln>
            <a:effectLst>
              <a:outerShdw blurRad="40000" dist="20000" dir="5400000" rotWithShape="0">
                <a:srgbClr val="000000">
                  <a:alpha val="38000"/>
                </a:srgbClr>
              </a:outerShdw>
            </a:effectLst>
          </p:spPr>
          <p:txBody>
            <a:bodyPr wrap="none" lIns="0" tIns="0" rIns="0" bIns="0" rtlCol="0" anchor="ctr"/>
            <a:lstStyle/>
            <a:p>
              <a:pPr algn="ctr" fontAlgn="auto">
                <a:spcBef>
                  <a:spcPts val="0"/>
                </a:spcBef>
                <a:spcAft>
                  <a:spcPts val="0"/>
                </a:spcAft>
                <a:defRPr/>
              </a:pPr>
              <a:endParaRPr lang="en-US" sz="1800" kern="0" dirty="0" err="1" smtClean="0">
                <a:solidFill>
                  <a:srgbClr val="FFFFFF"/>
                </a:solidFill>
                <a:latin typeface="Arial"/>
              </a:endParaRPr>
            </a:p>
          </p:txBody>
        </p:sp>
        <p:pic>
          <p:nvPicPr>
            <p:cNvPr id="187" name="Picture 216" descr="ICON_People_MedBlue_Q408"/>
            <p:cNvPicPr>
              <a:picLocks noChangeAspect="1" noChangeArrowheads="1"/>
            </p:cNvPicPr>
            <p:nvPr/>
          </p:nvPicPr>
          <p:blipFill>
            <a:blip r:embed="rId14" cstate="print">
              <a:grayscl/>
              <a:extLst>
                <a:ext uri="{28A0092B-C50C-407E-A947-70E740481C1C}">
                  <a14:useLocalDpi xmlns:a14="http://schemas.microsoft.com/office/drawing/2010/main" val="0"/>
                </a:ext>
              </a:extLst>
            </a:blip>
            <a:srcRect/>
            <a:stretch>
              <a:fillRect/>
            </a:stretch>
          </p:blipFill>
          <p:spPr bwMode="auto">
            <a:xfrm>
              <a:off x="5391128" y="4679632"/>
              <a:ext cx="370232" cy="44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8" name="Group 187"/>
          <p:cNvGrpSpPr/>
          <p:nvPr/>
        </p:nvGrpSpPr>
        <p:grpSpPr>
          <a:xfrm>
            <a:off x="4464886" y="1412292"/>
            <a:ext cx="298996" cy="221902"/>
            <a:chOff x="5308276" y="5196739"/>
            <a:chExt cx="535936" cy="441760"/>
          </a:xfrm>
        </p:grpSpPr>
        <p:sp>
          <p:nvSpPr>
            <p:cNvPr id="189" name="Oval 188"/>
            <p:cNvSpPr/>
            <p:nvPr/>
          </p:nvSpPr>
          <p:spPr bwMode="auto">
            <a:xfrm>
              <a:off x="5308276" y="5378379"/>
              <a:ext cx="535936" cy="260120"/>
            </a:xfrm>
            <a:prstGeom prst="ellipse">
              <a:avLst/>
            </a:prstGeom>
            <a:solidFill>
              <a:srgbClr val="FFCC66">
                <a:alpha val="69020"/>
              </a:srgbClr>
            </a:solidFill>
            <a:ln w="9525" cap="flat" cmpd="sng" algn="ctr">
              <a:solidFill>
                <a:schemeClr val="bg1">
                  <a:lumMod val="50000"/>
                </a:schemeClr>
              </a:solidFill>
              <a:prstDash val="solid"/>
              <a:headEnd/>
              <a:tailEnd/>
            </a:ln>
            <a:effectLst>
              <a:outerShdw blurRad="40000" dist="20000" dir="5400000" rotWithShape="0">
                <a:srgbClr val="000000">
                  <a:alpha val="38000"/>
                </a:srgbClr>
              </a:outerShdw>
            </a:effectLst>
          </p:spPr>
          <p:txBody>
            <a:bodyPr wrap="none" lIns="0" tIns="0" rIns="0" bIns="0" rtlCol="0" anchor="ctr"/>
            <a:lstStyle/>
            <a:p>
              <a:pPr algn="ctr" fontAlgn="auto">
                <a:spcBef>
                  <a:spcPts val="0"/>
                </a:spcBef>
                <a:spcAft>
                  <a:spcPts val="0"/>
                </a:spcAft>
                <a:defRPr/>
              </a:pPr>
              <a:endParaRPr lang="en-US" sz="1800" kern="0" dirty="0" err="1" smtClean="0">
                <a:solidFill>
                  <a:srgbClr val="FFFFFF"/>
                </a:solidFill>
                <a:latin typeface="Arial"/>
              </a:endParaRPr>
            </a:p>
          </p:txBody>
        </p:sp>
        <p:pic>
          <p:nvPicPr>
            <p:cNvPr id="190" name="Picture 217" descr="ICON_People_Orange_Q408"/>
            <p:cNvPicPr>
              <a:picLocks noChangeAspect="1" noChangeArrowheads="1"/>
            </p:cNvPicPr>
            <p:nvPr/>
          </p:nvPicPr>
          <p:blipFill>
            <a:blip r:embed="rId15" cstate="print">
              <a:extLst>
                <a:ext uri="{BEBA8EAE-BF5A-486C-A8C5-ECC9F3942E4B}">
                  <a14:imgProps xmlns:a14="http://schemas.microsoft.com/office/drawing/2010/main">
                    <a14:imgLayer r:embed="rId16">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5399356" y="5196739"/>
              <a:ext cx="353777" cy="44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6" name="Picture 17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904638" y="4063730"/>
            <a:ext cx="355001" cy="438974"/>
          </a:xfrm>
          <a:prstGeom prst="rect">
            <a:avLst/>
          </a:prstGeom>
        </p:spPr>
      </p:pic>
      <p:pic>
        <p:nvPicPr>
          <p:cNvPr id="177" name="Picture 17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023581" y="4063730"/>
            <a:ext cx="355001" cy="438974"/>
          </a:xfrm>
          <a:prstGeom prst="rect">
            <a:avLst/>
          </a:prstGeom>
        </p:spPr>
      </p:pic>
      <p:pic>
        <p:nvPicPr>
          <p:cNvPr id="178" name="Picture 17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328427" y="4063730"/>
            <a:ext cx="355001" cy="438974"/>
          </a:xfrm>
          <a:prstGeom prst="rect">
            <a:avLst/>
          </a:prstGeom>
        </p:spPr>
      </p:pic>
      <p:pic>
        <p:nvPicPr>
          <p:cNvPr id="179" name="Picture 17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611254" y="4063730"/>
            <a:ext cx="355001" cy="438974"/>
          </a:xfrm>
          <a:prstGeom prst="rect">
            <a:avLst/>
          </a:prstGeom>
        </p:spPr>
      </p:pic>
      <p:pic>
        <p:nvPicPr>
          <p:cNvPr id="180" name="Picture 17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022208" y="4063730"/>
            <a:ext cx="355001" cy="438974"/>
          </a:xfrm>
          <a:prstGeom prst="rect">
            <a:avLst/>
          </a:prstGeom>
        </p:spPr>
      </p:pic>
      <p:pic>
        <p:nvPicPr>
          <p:cNvPr id="181" name="Picture 18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153944" y="4063730"/>
            <a:ext cx="355001" cy="438974"/>
          </a:xfrm>
          <a:prstGeom prst="rect">
            <a:avLst/>
          </a:prstGeom>
        </p:spPr>
      </p:pic>
      <p:pic>
        <p:nvPicPr>
          <p:cNvPr id="182" name="Picture 18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752216" y="4063730"/>
            <a:ext cx="355001" cy="438974"/>
          </a:xfrm>
          <a:prstGeom prst="rect">
            <a:avLst/>
          </a:prstGeom>
        </p:spPr>
      </p:pic>
      <p:pic>
        <p:nvPicPr>
          <p:cNvPr id="183" name="Picture 18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599794" y="4063730"/>
            <a:ext cx="355001" cy="438974"/>
          </a:xfrm>
          <a:prstGeom prst="rect">
            <a:avLst/>
          </a:prstGeom>
        </p:spPr>
      </p:pic>
      <p:pic>
        <p:nvPicPr>
          <p:cNvPr id="184" name="Picture 18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176005" y="4063730"/>
            <a:ext cx="355001" cy="438974"/>
          </a:xfrm>
          <a:prstGeom prst="rect">
            <a:avLst/>
          </a:prstGeom>
        </p:spPr>
      </p:pic>
      <p:pic>
        <p:nvPicPr>
          <p:cNvPr id="200" name="Picture 19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556132" y="4063730"/>
            <a:ext cx="355001" cy="438974"/>
          </a:xfrm>
          <a:prstGeom prst="rect">
            <a:avLst/>
          </a:prstGeom>
        </p:spPr>
      </p:pic>
      <p:pic>
        <p:nvPicPr>
          <p:cNvPr id="201" name="Picture 20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433162" y="4063730"/>
            <a:ext cx="355001" cy="438974"/>
          </a:xfrm>
          <a:prstGeom prst="rect">
            <a:avLst/>
          </a:prstGeom>
        </p:spPr>
      </p:pic>
      <p:pic>
        <p:nvPicPr>
          <p:cNvPr id="202" name="Picture 20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844117" y="4063730"/>
            <a:ext cx="355001" cy="438974"/>
          </a:xfrm>
          <a:prstGeom prst="rect">
            <a:avLst/>
          </a:prstGeom>
        </p:spPr>
      </p:pic>
      <p:pic>
        <p:nvPicPr>
          <p:cNvPr id="203" name="Picture 20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390101" y="4063730"/>
            <a:ext cx="355001" cy="438974"/>
          </a:xfrm>
          <a:prstGeom prst="rect">
            <a:avLst/>
          </a:prstGeom>
        </p:spPr>
      </p:pic>
      <p:pic>
        <p:nvPicPr>
          <p:cNvPr id="204" name="Picture 20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801055" y="4063730"/>
            <a:ext cx="355001" cy="438974"/>
          </a:xfrm>
          <a:prstGeom prst="rect">
            <a:avLst/>
          </a:prstGeom>
        </p:spPr>
      </p:pic>
      <p:pic>
        <p:nvPicPr>
          <p:cNvPr id="205" name="Picture 20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212009" y="4063730"/>
            <a:ext cx="355001" cy="438974"/>
          </a:xfrm>
          <a:prstGeom prst="rect">
            <a:avLst/>
          </a:prstGeom>
        </p:spPr>
      </p:pic>
      <p:pic>
        <p:nvPicPr>
          <p:cNvPr id="206" name="Picture 20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22964" y="4063730"/>
            <a:ext cx="355001" cy="438974"/>
          </a:xfrm>
          <a:prstGeom prst="rect">
            <a:avLst/>
          </a:prstGeom>
        </p:spPr>
      </p:pic>
    </p:spTree>
    <p:extLst>
      <p:ext uri="{BB962C8B-B14F-4D97-AF65-F5344CB8AC3E}">
        <p14:creationId xmlns:p14="http://schemas.microsoft.com/office/powerpoint/2010/main" val="393616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down)">
                                      <p:cBhvr>
                                        <p:cTn id="7" dur="500"/>
                                        <p:tgtEl>
                                          <p:spTgt spid="17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8"/>
                                        </p:tgtEl>
                                        <p:attrNameLst>
                                          <p:attrName>style.visibility</p:attrName>
                                        </p:attrNameLst>
                                      </p:cBhvr>
                                      <p:to>
                                        <p:strVal val="visible"/>
                                      </p:to>
                                    </p:set>
                                    <p:animEffect transition="in" filter="wipe(down)">
                                      <p:cBhvr>
                                        <p:cTn id="11" dur="500"/>
                                        <p:tgtEl>
                                          <p:spTgt spid="17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82"/>
                                        </p:tgtEl>
                                        <p:attrNameLst>
                                          <p:attrName>style.visibility</p:attrName>
                                        </p:attrNameLst>
                                      </p:cBhvr>
                                      <p:to>
                                        <p:strVal val="visible"/>
                                      </p:to>
                                    </p:set>
                                    <p:animEffect transition="in" filter="wipe(down)">
                                      <p:cBhvr>
                                        <p:cTn id="15" dur="500"/>
                                        <p:tgtEl>
                                          <p:spTgt spid="18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4"/>
                                        </p:tgtEl>
                                        <p:attrNameLst>
                                          <p:attrName>style.visibility</p:attrName>
                                        </p:attrNameLst>
                                      </p:cBhvr>
                                      <p:to>
                                        <p:strVal val="visible"/>
                                      </p:to>
                                    </p:set>
                                    <p:animEffect transition="in" filter="wipe(down)">
                                      <p:cBhvr>
                                        <p:cTn id="19" dur="500"/>
                                        <p:tgtEl>
                                          <p:spTgt spid="18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83"/>
                                        </p:tgtEl>
                                        <p:attrNameLst>
                                          <p:attrName>style.visibility</p:attrName>
                                        </p:attrNameLst>
                                      </p:cBhvr>
                                      <p:to>
                                        <p:strVal val="visible"/>
                                      </p:to>
                                    </p:set>
                                    <p:animEffect transition="in" filter="wipe(down)">
                                      <p:cBhvr>
                                        <p:cTn id="23" dur="500"/>
                                        <p:tgtEl>
                                          <p:spTgt spid="183"/>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77"/>
                                        </p:tgtEl>
                                        <p:attrNameLst>
                                          <p:attrName>style.visibility</p:attrName>
                                        </p:attrNameLst>
                                      </p:cBhvr>
                                      <p:to>
                                        <p:strVal val="visible"/>
                                      </p:to>
                                    </p:set>
                                    <p:animEffect transition="in" filter="wipe(down)">
                                      <p:cBhvr>
                                        <p:cTn id="27" dur="500"/>
                                        <p:tgtEl>
                                          <p:spTgt spid="177"/>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79"/>
                                        </p:tgtEl>
                                        <p:attrNameLst>
                                          <p:attrName>style.visibility</p:attrName>
                                        </p:attrNameLst>
                                      </p:cBhvr>
                                      <p:to>
                                        <p:strVal val="visible"/>
                                      </p:to>
                                    </p:set>
                                    <p:animEffect transition="in" filter="wipe(down)">
                                      <p:cBhvr>
                                        <p:cTn id="31" dur="500"/>
                                        <p:tgtEl>
                                          <p:spTgt spid="179"/>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180"/>
                                        </p:tgtEl>
                                        <p:attrNameLst>
                                          <p:attrName>style.visibility</p:attrName>
                                        </p:attrNameLst>
                                      </p:cBhvr>
                                      <p:to>
                                        <p:strVal val="visible"/>
                                      </p:to>
                                    </p:set>
                                    <p:animEffect transition="in" filter="wipe(down)">
                                      <p:cBhvr>
                                        <p:cTn id="35" dur="500"/>
                                        <p:tgtEl>
                                          <p:spTgt spid="180"/>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01"/>
                                        </p:tgtEl>
                                        <p:attrNameLst>
                                          <p:attrName>style.visibility</p:attrName>
                                        </p:attrNameLst>
                                      </p:cBhvr>
                                      <p:to>
                                        <p:strVal val="visible"/>
                                      </p:to>
                                    </p:set>
                                    <p:animEffect transition="in" filter="wipe(down)">
                                      <p:cBhvr>
                                        <p:cTn id="39" dur="500"/>
                                        <p:tgtEl>
                                          <p:spTgt spid="201"/>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202"/>
                                        </p:tgtEl>
                                        <p:attrNameLst>
                                          <p:attrName>style.visibility</p:attrName>
                                        </p:attrNameLst>
                                      </p:cBhvr>
                                      <p:to>
                                        <p:strVal val="visible"/>
                                      </p:to>
                                    </p:set>
                                    <p:animEffect transition="in" filter="wipe(down)">
                                      <p:cBhvr>
                                        <p:cTn id="43" dur="500"/>
                                        <p:tgtEl>
                                          <p:spTgt spid="202"/>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203"/>
                                        </p:tgtEl>
                                        <p:attrNameLst>
                                          <p:attrName>style.visibility</p:attrName>
                                        </p:attrNameLst>
                                      </p:cBhvr>
                                      <p:to>
                                        <p:strVal val="visible"/>
                                      </p:to>
                                    </p:set>
                                    <p:animEffect transition="in" filter="wipe(down)">
                                      <p:cBhvr>
                                        <p:cTn id="47" dur="500"/>
                                        <p:tgtEl>
                                          <p:spTgt spid="203"/>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204"/>
                                        </p:tgtEl>
                                        <p:attrNameLst>
                                          <p:attrName>style.visibility</p:attrName>
                                        </p:attrNameLst>
                                      </p:cBhvr>
                                      <p:to>
                                        <p:strVal val="visible"/>
                                      </p:to>
                                    </p:set>
                                    <p:animEffect transition="in" filter="wipe(down)">
                                      <p:cBhvr>
                                        <p:cTn id="51" dur="500"/>
                                        <p:tgtEl>
                                          <p:spTgt spid="204"/>
                                        </p:tgtEl>
                                      </p:cBhvr>
                                    </p:animEffect>
                                  </p:childTnLst>
                                </p:cTn>
                              </p:par>
                            </p:childTnLst>
                          </p:cTn>
                        </p:par>
                        <p:par>
                          <p:cTn id="52" fill="hold">
                            <p:stCondLst>
                              <p:cond delay="6000"/>
                            </p:stCondLst>
                            <p:childTnLst>
                              <p:par>
                                <p:cTn id="53" presetID="22" presetClass="entr" presetSubtype="4" fill="hold" nodeType="afterEffect">
                                  <p:stCondLst>
                                    <p:cond delay="0"/>
                                  </p:stCondLst>
                                  <p:childTnLst>
                                    <p:set>
                                      <p:cBhvr>
                                        <p:cTn id="54" dur="1" fill="hold">
                                          <p:stCondLst>
                                            <p:cond delay="0"/>
                                          </p:stCondLst>
                                        </p:cTn>
                                        <p:tgtEl>
                                          <p:spTgt spid="205"/>
                                        </p:tgtEl>
                                        <p:attrNameLst>
                                          <p:attrName>style.visibility</p:attrName>
                                        </p:attrNameLst>
                                      </p:cBhvr>
                                      <p:to>
                                        <p:strVal val="visible"/>
                                      </p:to>
                                    </p:set>
                                    <p:animEffect transition="in" filter="wipe(down)">
                                      <p:cBhvr>
                                        <p:cTn id="55" dur="500"/>
                                        <p:tgtEl>
                                          <p:spTgt spid="205"/>
                                        </p:tgtEl>
                                      </p:cBhvr>
                                    </p:animEffect>
                                  </p:childTnLst>
                                </p:cTn>
                              </p:par>
                            </p:childTnLst>
                          </p:cTn>
                        </p:par>
                        <p:par>
                          <p:cTn id="56" fill="hold">
                            <p:stCondLst>
                              <p:cond delay="6500"/>
                            </p:stCondLst>
                            <p:childTnLst>
                              <p:par>
                                <p:cTn id="57" presetID="22" presetClass="entr" presetSubtype="4" fill="hold" nodeType="afterEffect">
                                  <p:stCondLst>
                                    <p:cond delay="0"/>
                                  </p:stCondLst>
                                  <p:childTnLst>
                                    <p:set>
                                      <p:cBhvr>
                                        <p:cTn id="58" dur="1" fill="hold">
                                          <p:stCondLst>
                                            <p:cond delay="0"/>
                                          </p:stCondLst>
                                        </p:cTn>
                                        <p:tgtEl>
                                          <p:spTgt spid="206"/>
                                        </p:tgtEl>
                                        <p:attrNameLst>
                                          <p:attrName>style.visibility</p:attrName>
                                        </p:attrNameLst>
                                      </p:cBhvr>
                                      <p:to>
                                        <p:strVal val="visible"/>
                                      </p:to>
                                    </p:set>
                                    <p:animEffect transition="in" filter="wipe(down)">
                                      <p:cBhvr>
                                        <p:cTn id="59" dur="500"/>
                                        <p:tgtEl>
                                          <p:spTgt spid="206"/>
                                        </p:tgtEl>
                                      </p:cBhvr>
                                    </p:animEffect>
                                  </p:childTnLst>
                                </p:cTn>
                              </p:par>
                            </p:childTnLst>
                          </p:cTn>
                        </p:par>
                        <p:par>
                          <p:cTn id="60" fill="hold">
                            <p:stCondLst>
                              <p:cond delay="7000"/>
                            </p:stCondLst>
                            <p:childTnLst>
                              <p:par>
                                <p:cTn id="61" presetID="22" presetClass="entr" presetSubtype="4" fill="hold" nodeType="after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wipe(down)">
                                      <p:cBhvr>
                                        <p:cTn id="63" dur="500"/>
                                        <p:tgtEl>
                                          <p:spTgt spid="181"/>
                                        </p:tgtEl>
                                      </p:cBhvr>
                                    </p:animEffect>
                                  </p:childTnLst>
                                </p:cTn>
                              </p:par>
                            </p:childTnLst>
                          </p:cTn>
                        </p:par>
                        <p:par>
                          <p:cTn id="64" fill="hold">
                            <p:stCondLst>
                              <p:cond delay="7500"/>
                            </p:stCondLst>
                            <p:childTnLst>
                              <p:par>
                                <p:cTn id="65" presetID="22" presetClass="entr" presetSubtype="4" fill="hold" nodeType="afterEffect">
                                  <p:stCondLst>
                                    <p:cond delay="0"/>
                                  </p:stCondLst>
                                  <p:childTnLst>
                                    <p:set>
                                      <p:cBhvr>
                                        <p:cTn id="66" dur="1" fill="hold">
                                          <p:stCondLst>
                                            <p:cond delay="0"/>
                                          </p:stCondLst>
                                        </p:cTn>
                                        <p:tgtEl>
                                          <p:spTgt spid="200"/>
                                        </p:tgtEl>
                                        <p:attrNameLst>
                                          <p:attrName>style.visibility</p:attrName>
                                        </p:attrNameLst>
                                      </p:cBhvr>
                                      <p:to>
                                        <p:strVal val="visible"/>
                                      </p:to>
                                    </p:set>
                                    <p:animEffect transition="in" filter="wipe(down)">
                                      <p:cBhvr>
                                        <p:cTn id="67" dur="500"/>
                                        <p:tgtEl>
                                          <p:spTgt spid="200"/>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9"/>
                                        </p:tgtEl>
                                        <p:attrNameLst>
                                          <p:attrName>style.visibility</p:attrName>
                                        </p:attrNameLst>
                                      </p:cBhvr>
                                      <p:to>
                                        <p:strVal val="visible"/>
                                      </p:to>
                                    </p:set>
                                  </p:childTnLst>
                                </p:cTn>
                              </p:par>
                            </p:childTnLst>
                          </p:cTn>
                        </p:par>
                        <p:par>
                          <p:cTn id="72" fill="hold">
                            <p:stCondLst>
                              <p:cond delay="0"/>
                            </p:stCondLst>
                            <p:childTnLst>
                              <p:par>
                                <p:cTn id="73" presetID="22" presetClass="entr" presetSubtype="4"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par>
                          <p:cTn id="76" fill="hold">
                            <p:stCondLst>
                              <p:cond delay="500"/>
                            </p:stCondLst>
                            <p:childTnLst>
                              <p:par>
                                <p:cTn id="77" presetID="22" presetClass="entr" presetSubtype="4" fill="hold" nodeType="after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wipe(down)">
                                      <p:cBhvr>
                                        <p:cTn id="79" dur="500"/>
                                        <p:tgtEl>
                                          <p:spTgt spid="50"/>
                                        </p:tgtEl>
                                      </p:cBhvr>
                                    </p:animEffect>
                                  </p:childTnLst>
                                </p:cTn>
                              </p:par>
                              <p:par>
                                <p:cTn id="80" presetID="22" presetClass="entr" presetSubtype="4" fill="hold"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down)">
                                      <p:cBhvr>
                                        <p:cTn id="82" dur="500"/>
                                        <p:tgtEl>
                                          <p:spTgt spid="53"/>
                                        </p:tgtEl>
                                      </p:cBhvr>
                                    </p:animEffect>
                                  </p:childTnLst>
                                </p:cTn>
                              </p:par>
                              <p:par>
                                <p:cTn id="83" presetID="22" presetClass="entr" presetSubtype="4" fill="hold"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ipe(down)">
                                      <p:cBhvr>
                                        <p:cTn id="85" dur="500"/>
                                        <p:tgtEl>
                                          <p:spTgt spid="56"/>
                                        </p:tgtEl>
                                      </p:cBhvr>
                                    </p:animEffect>
                                  </p:childTnLst>
                                </p:cTn>
                              </p:par>
                              <p:par>
                                <p:cTn id="86" presetID="22" presetClass="entr" presetSubtype="4" fill="hold"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wipe(down)">
                                      <p:cBhvr>
                                        <p:cTn id="88" dur="500"/>
                                        <p:tgtEl>
                                          <p:spTgt spid="59"/>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wipe(down)">
                                      <p:cBhvr>
                                        <p:cTn id="91" dur="500"/>
                                        <p:tgtEl>
                                          <p:spTgt spid="62"/>
                                        </p:tgtEl>
                                      </p:cBhvr>
                                    </p:animEffect>
                                  </p:childTnLst>
                                </p:cTn>
                              </p:par>
                              <p:par>
                                <p:cTn id="92" presetID="22" presetClass="entr" presetSubtype="4" fill="hold" nodeType="withEffect">
                                  <p:stCondLst>
                                    <p:cond delay="0"/>
                                  </p:stCondLst>
                                  <p:childTnLst>
                                    <p:set>
                                      <p:cBhvr>
                                        <p:cTn id="93" dur="1" fill="hold">
                                          <p:stCondLst>
                                            <p:cond delay="0"/>
                                          </p:stCondLst>
                                        </p:cTn>
                                        <p:tgtEl>
                                          <p:spTgt spid="65"/>
                                        </p:tgtEl>
                                        <p:attrNameLst>
                                          <p:attrName>style.visibility</p:attrName>
                                        </p:attrNameLst>
                                      </p:cBhvr>
                                      <p:to>
                                        <p:strVal val="visible"/>
                                      </p:to>
                                    </p:set>
                                    <p:animEffect transition="in" filter="wipe(down)">
                                      <p:cBhvr>
                                        <p:cTn id="94" dur="500"/>
                                        <p:tgtEl>
                                          <p:spTgt spid="65"/>
                                        </p:tgtEl>
                                      </p:cBhvr>
                                    </p:animEffect>
                                  </p:childTnLst>
                                </p:cTn>
                              </p:par>
                            </p:childTnLst>
                          </p:cTn>
                        </p:par>
                        <p:par>
                          <p:cTn id="95" fill="hold">
                            <p:stCondLst>
                              <p:cond delay="1000"/>
                            </p:stCondLst>
                            <p:childTnLst>
                              <p:par>
                                <p:cTn id="96" presetID="22" presetClass="entr" presetSubtype="4" fill="hold" nodeType="after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wipe(down)">
                                      <p:cBhvr>
                                        <p:cTn id="98" dur="500"/>
                                        <p:tgtEl>
                                          <p:spTgt spid="68"/>
                                        </p:tgtEl>
                                      </p:cBhvr>
                                    </p:animEffect>
                                  </p:childTnLst>
                                </p:cTn>
                              </p:par>
                            </p:childTnLst>
                          </p:cTn>
                        </p:par>
                        <p:par>
                          <p:cTn id="99" fill="hold">
                            <p:stCondLst>
                              <p:cond delay="1500"/>
                            </p:stCondLst>
                            <p:childTnLst>
                              <p:par>
                                <p:cTn id="100" presetID="22" presetClass="entr" presetSubtype="4" fill="hold" nodeType="afterEffect">
                                  <p:stCondLst>
                                    <p:cond delay="0"/>
                                  </p:stCondLst>
                                  <p:childTnLst>
                                    <p:set>
                                      <p:cBhvr>
                                        <p:cTn id="101" dur="1" fill="hold">
                                          <p:stCondLst>
                                            <p:cond delay="0"/>
                                          </p:stCondLst>
                                        </p:cTn>
                                        <p:tgtEl>
                                          <p:spTgt spid="77"/>
                                        </p:tgtEl>
                                        <p:attrNameLst>
                                          <p:attrName>style.visibility</p:attrName>
                                        </p:attrNameLst>
                                      </p:cBhvr>
                                      <p:to>
                                        <p:strVal val="visible"/>
                                      </p:to>
                                    </p:set>
                                    <p:animEffect transition="in" filter="wipe(down)">
                                      <p:cBhvr>
                                        <p:cTn id="102" dur="500"/>
                                        <p:tgtEl>
                                          <p:spTgt spid="77"/>
                                        </p:tgtEl>
                                      </p:cBhvr>
                                    </p:animEffect>
                                  </p:childTnLst>
                                </p:cTn>
                              </p:par>
                            </p:childTnLst>
                          </p:cTn>
                        </p:par>
                        <p:par>
                          <p:cTn id="103" fill="hold">
                            <p:stCondLst>
                              <p:cond delay="2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par>
                                <p:cTn id="107" presetID="22" presetClass="entr" presetSubtype="4" fill="hold" nodeType="withEffect">
                                  <p:stCondLst>
                                    <p:cond delay="0"/>
                                  </p:stCondLst>
                                  <p:childTnLst>
                                    <p:set>
                                      <p:cBhvr>
                                        <p:cTn id="108" dur="1" fill="hold">
                                          <p:stCondLst>
                                            <p:cond delay="0"/>
                                          </p:stCondLst>
                                        </p:cTn>
                                        <p:tgtEl>
                                          <p:spTgt spid="80"/>
                                        </p:tgtEl>
                                        <p:attrNameLst>
                                          <p:attrName>style.visibility</p:attrName>
                                        </p:attrNameLst>
                                      </p:cBhvr>
                                      <p:to>
                                        <p:strVal val="visible"/>
                                      </p:to>
                                    </p:set>
                                    <p:animEffect transition="in" filter="wipe(down)">
                                      <p:cBhvr>
                                        <p:cTn id="109" dur="500"/>
                                        <p:tgtEl>
                                          <p:spTgt spid="80"/>
                                        </p:tgtEl>
                                      </p:cBhvr>
                                    </p:animEffect>
                                  </p:childTnLst>
                                </p:cTn>
                              </p:par>
                              <p:par>
                                <p:cTn id="110" presetID="22" presetClass="entr" presetSubtype="4" fill="hold" nodeType="withEffect">
                                  <p:stCondLst>
                                    <p:cond delay="0"/>
                                  </p:stCondLst>
                                  <p:childTnLst>
                                    <p:set>
                                      <p:cBhvr>
                                        <p:cTn id="111" dur="1" fill="hold">
                                          <p:stCondLst>
                                            <p:cond delay="0"/>
                                          </p:stCondLst>
                                        </p:cTn>
                                        <p:tgtEl>
                                          <p:spTgt spid="83"/>
                                        </p:tgtEl>
                                        <p:attrNameLst>
                                          <p:attrName>style.visibility</p:attrName>
                                        </p:attrNameLst>
                                      </p:cBhvr>
                                      <p:to>
                                        <p:strVal val="visible"/>
                                      </p:to>
                                    </p:set>
                                    <p:animEffect transition="in" filter="wipe(down)">
                                      <p:cBhvr>
                                        <p:cTn id="112" dur="500"/>
                                        <p:tgtEl>
                                          <p:spTgt spid="83"/>
                                        </p:tgtEl>
                                      </p:cBhvr>
                                    </p:animEffect>
                                  </p:childTnLst>
                                </p:cTn>
                              </p:par>
                              <p:par>
                                <p:cTn id="113" presetID="22" presetClass="entr" presetSubtype="4" fill="hold" nodeType="withEffect">
                                  <p:stCondLst>
                                    <p:cond delay="0"/>
                                  </p:stCondLst>
                                  <p:childTnLst>
                                    <p:set>
                                      <p:cBhvr>
                                        <p:cTn id="114" dur="1" fill="hold">
                                          <p:stCondLst>
                                            <p:cond delay="0"/>
                                          </p:stCondLst>
                                        </p:cTn>
                                        <p:tgtEl>
                                          <p:spTgt spid="86"/>
                                        </p:tgtEl>
                                        <p:attrNameLst>
                                          <p:attrName>style.visibility</p:attrName>
                                        </p:attrNameLst>
                                      </p:cBhvr>
                                      <p:to>
                                        <p:strVal val="visible"/>
                                      </p:to>
                                    </p:set>
                                    <p:animEffect transition="in" filter="wipe(down)">
                                      <p:cBhvr>
                                        <p:cTn id="115" dur="500"/>
                                        <p:tgtEl>
                                          <p:spTgt spid="86"/>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wipe(down)">
                                      <p:cBhvr>
                                        <p:cTn id="118" dur="500"/>
                                        <p:tgtEl>
                                          <p:spTgt spid="64"/>
                                        </p:tgtEl>
                                      </p:cBhvr>
                                    </p:animEffect>
                                  </p:childTnLst>
                                </p:cTn>
                              </p:par>
                              <p:par>
                                <p:cTn id="119" presetID="22" presetClass="entr" presetSubtype="4" fill="hold" nodeType="withEffect">
                                  <p:stCondLst>
                                    <p:cond delay="0"/>
                                  </p:stCondLst>
                                  <p:childTnLst>
                                    <p:set>
                                      <p:cBhvr>
                                        <p:cTn id="120" dur="1" fill="hold">
                                          <p:stCondLst>
                                            <p:cond delay="0"/>
                                          </p:stCondLst>
                                        </p:cTn>
                                        <p:tgtEl>
                                          <p:spTgt spid="74"/>
                                        </p:tgtEl>
                                        <p:attrNameLst>
                                          <p:attrName>style.visibility</p:attrName>
                                        </p:attrNameLst>
                                      </p:cBhvr>
                                      <p:to>
                                        <p:strVal val="visible"/>
                                      </p:to>
                                    </p:set>
                                    <p:animEffect transition="in" filter="wipe(down)">
                                      <p:cBhvr>
                                        <p:cTn id="121" dur="500"/>
                                        <p:tgtEl>
                                          <p:spTgt spid="74"/>
                                        </p:tgtEl>
                                      </p:cBhvr>
                                    </p:animEffect>
                                  </p:childTnLst>
                                </p:cTn>
                              </p:par>
                            </p:childTnLst>
                          </p:cTn>
                        </p:par>
                        <p:par>
                          <p:cTn id="122" fill="hold">
                            <p:stCondLst>
                              <p:cond delay="2500"/>
                            </p:stCondLst>
                            <p:childTnLst>
                              <p:par>
                                <p:cTn id="123" presetID="22" presetClass="entr" presetSubtype="8" fill="hold" grpId="0" nodeType="afterEffect">
                                  <p:stCondLst>
                                    <p:cond delay="0"/>
                                  </p:stCondLst>
                                  <p:childTnLst>
                                    <p:set>
                                      <p:cBhvr>
                                        <p:cTn id="124" dur="1" fill="hold">
                                          <p:stCondLst>
                                            <p:cond delay="0"/>
                                          </p:stCondLst>
                                        </p:cTn>
                                        <p:tgtEl>
                                          <p:spTgt spid="90"/>
                                        </p:tgtEl>
                                        <p:attrNameLst>
                                          <p:attrName>style.visibility</p:attrName>
                                        </p:attrNameLst>
                                      </p:cBhvr>
                                      <p:to>
                                        <p:strVal val="visible"/>
                                      </p:to>
                                    </p:set>
                                    <p:animEffect transition="in" filter="wipe(left)">
                                      <p:cBhvr>
                                        <p:cTn id="125" dur="500"/>
                                        <p:tgtEl>
                                          <p:spTgt spid="90"/>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33"/>
                                        </p:tgtEl>
                                        <p:attrNameLst>
                                          <p:attrName>style.visibility</p:attrName>
                                        </p:attrNameLst>
                                      </p:cBhvr>
                                      <p:to>
                                        <p:strVal val="visible"/>
                                      </p:to>
                                    </p:set>
                                  </p:childTnLst>
                                </p:cTn>
                              </p:par>
                            </p:childTnLst>
                          </p:cTn>
                        </p:par>
                        <p:par>
                          <p:cTn id="130" fill="hold">
                            <p:stCondLst>
                              <p:cond delay="0"/>
                            </p:stCondLst>
                            <p:childTnLst>
                              <p:par>
                                <p:cTn id="131" presetID="20" presetClass="entr" presetSubtype="0" fill="hold" nodeType="afterEffect">
                                  <p:stCondLst>
                                    <p:cond delay="0"/>
                                  </p:stCondLst>
                                  <p:childTnLst>
                                    <p:set>
                                      <p:cBhvr>
                                        <p:cTn id="132" dur="1" fill="hold">
                                          <p:stCondLst>
                                            <p:cond delay="0"/>
                                          </p:stCondLst>
                                        </p:cTn>
                                        <p:tgtEl>
                                          <p:spTgt spid="2"/>
                                        </p:tgtEl>
                                        <p:attrNameLst>
                                          <p:attrName>style.visibility</p:attrName>
                                        </p:attrNameLst>
                                      </p:cBhvr>
                                      <p:to>
                                        <p:strVal val="visible"/>
                                      </p:to>
                                    </p:set>
                                    <p:animEffect transition="in" filter="wedge">
                                      <p:cBhvr>
                                        <p:cTn id="133" dur="2000"/>
                                        <p:tgtEl>
                                          <p:spTgt spid="2"/>
                                        </p:tgtEl>
                                      </p:cBhvr>
                                    </p:animEffect>
                                  </p:childTnLst>
                                </p:cTn>
                              </p:par>
                            </p:childTnLst>
                          </p:cTn>
                        </p:par>
                        <p:par>
                          <p:cTn id="134" fill="hold">
                            <p:stCondLst>
                              <p:cond delay="2000"/>
                            </p:stCondLst>
                            <p:childTnLst>
                              <p:par>
                                <p:cTn id="135" presetID="22" presetClass="entr" presetSubtype="4" fill="hold" nodeType="after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wipe(down)">
                                      <p:cBhvr>
                                        <p:cTn id="137" dur="500"/>
                                        <p:tgtEl>
                                          <p:spTgt spid="93"/>
                                        </p:tgtEl>
                                      </p:cBhvr>
                                    </p:animEffect>
                                  </p:childTnLst>
                                </p:cTn>
                              </p:par>
                              <p:par>
                                <p:cTn id="138" presetID="22" presetClass="entr" presetSubtype="4" fill="hold" nodeType="withEffect">
                                  <p:stCondLst>
                                    <p:cond delay="0"/>
                                  </p:stCondLst>
                                  <p:childTnLst>
                                    <p:set>
                                      <p:cBhvr>
                                        <p:cTn id="139" dur="1" fill="hold">
                                          <p:stCondLst>
                                            <p:cond delay="0"/>
                                          </p:stCondLst>
                                        </p:cTn>
                                        <p:tgtEl>
                                          <p:spTgt spid="5"/>
                                        </p:tgtEl>
                                        <p:attrNameLst>
                                          <p:attrName>style.visibility</p:attrName>
                                        </p:attrNameLst>
                                      </p:cBhvr>
                                      <p:to>
                                        <p:strVal val="visible"/>
                                      </p:to>
                                    </p:set>
                                    <p:animEffect transition="in" filter="wipe(down)">
                                      <p:cBhvr>
                                        <p:cTn id="140" dur="500"/>
                                        <p:tgtEl>
                                          <p:spTgt spid="5"/>
                                        </p:tgtEl>
                                      </p:cBhvr>
                                    </p:animEffect>
                                  </p:childTnLst>
                                </p:cTn>
                              </p:par>
                              <p:par>
                                <p:cTn id="141" presetID="22" presetClass="entr" presetSubtype="4" fill="hold" nodeType="withEffect">
                                  <p:stCondLst>
                                    <p:cond delay="0"/>
                                  </p:stCondLst>
                                  <p:childTnLst>
                                    <p:set>
                                      <p:cBhvr>
                                        <p:cTn id="142" dur="1" fill="hold">
                                          <p:stCondLst>
                                            <p:cond delay="0"/>
                                          </p:stCondLst>
                                        </p:cTn>
                                        <p:tgtEl>
                                          <p:spTgt spid="113"/>
                                        </p:tgtEl>
                                        <p:attrNameLst>
                                          <p:attrName>style.visibility</p:attrName>
                                        </p:attrNameLst>
                                      </p:cBhvr>
                                      <p:to>
                                        <p:strVal val="visible"/>
                                      </p:to>
                                    </p:set>
                                    <p:animEffect transition="in" filter="wipe(down)">
                                      <p:cBhvr>
                                        <p:cTn id="143" dur="500"/>
                                        <p:tgtEl>
                                          <p:spTgt spid="113"/>
                                        </p:tgtEl>
                                      </p:cBhvr>
                                    </p:animEffect>
                                  </p:childTnLst>
                                </p:cTn>
                              </p:par>
                              <p:par>
                                <p:cTn id="144" presetID="22" presetClass="entr" presetSubtype="4" fill="hold" nodeType="withEffect">
                                  <p:stCondLst>
                                    <p:cond delay="0"/>
                                  </p:stCondLst>
                                  <p:childTnLst>
                                    <p:set>
                                      <p:cBhvr>
                                        <p:cTn id="145" dur="1" fill="hold">
                                          <p:stCondLst>
                                            <p:cond delay="0"/>
                                          </p:stCondLst>
                                        </p:cTn>
                                        <p:tgtEl>
                                          <p:spTgt spid="156"/>
                                        </p:tgtEl>
                                        <p:attrNameLst>
                                          <p:attrName>style.visibility</p:attrName>
                                        </p:attrNameLst>
                                      </p:cBhvr>
                                      <p:to>
                                        <p:strVal val="visible"/>
                                      </p:to>
                                    </p:set>
                                    <p:animEffect transition="in" filter="wipe(down)">
                                      <p:cBhvr>
                                        <p:cTn id="146" dur="500"/>
                                        <p:tgtEl>
                                          <p:spTgt spid="156"/>
                                        </p:tgtEl>
                                      </p:cBhvr>
                                    </p:animEffect>
                                  </p:childTnLst>
                                </p:cTn>
                              </p:par>
                              <p:par>
                                <p:cTn id="147" presetID="22" presetClass="entr" presetSubtype="4" fill="hold" nodeType="withEffect">
                                  <p:stCondLst>
                                    <p:cond delay="0"/>
                                  </p:stCondLst>
                                  <p:childTnLst>
                                    <p:set>
                                      <p:cBhvr>
                                        <p:cTn id="148" dur="1" fill="hold">
                                          <p:stCondLst>
                                            <p:cond delay="0"/>
                                          </p:stCondLst>
                                        </p:cTn>
                                        <p:tgtEl>
                                          <p:spTgt spid="98"/>
                                        </p:tgtEl>
                                        <p:attrNameLst>
                                          <p:attrName>style.visibility</p:attrName>
                                        </p:attrNameLst>
                                      </p:cBhvr>
                                      <p:to>
                                        <p:strVal val="visible"/>
                                      </p:to>
                                    </p:set>
                                    <p:animEffect transition="in" filter="wipe(down)">
                                      <p:cBhvr>
                                        <p:cTn id="149" dur="500"/>
                                        <p:tgtEl>
                                          <p:spTgt spid="98"/>
                                        </p:tgtEl>
                                      </p:cBhvr>
                                    </p:animEffect>
                                  </p:childTnLst>
                                </p:cTn>
                              </p:par>
                              <p:par>
                                <p:cTn id="150" presetID="22" presetClass="entr" presetSubtype="4" fill="hold" nodeType="withEffect">
                                  <p:stCondLst>
                                    <p:cond delay="0"/>
                                  </p:stCondLst>
                                  <p:childTnLst>
                                    <p:set>
                                      <p:cBhvr>
                                        <p:cTn id="151" dur="1" fill="hold">
                                          <p:stCondLst>
                                            <p:cond delay="0"/>
                                          </p:stCondLst>
                                        </p:cTn>
                                        <p:tgtEl>
                                          <p:spTgt spid="157"/>
                                        </p:tgtEl>
                                        <p:attrNameLst>
                                          <p:attrName>style.visibility</p:attrName>
                                        </p:attrNameLst>
                                      </p:cBhvr>
                                      <p:to>
                                        <p:strVal val="visible"/>
                                      </p:to>
                                    </p:set>
                                    <p:animEffect transition="in" filter="wipe(down)">
                                      <p:cBhvr>
                                        <p:cTn id="152" dur="500"/>
                                        <p:tgtEl>
                                          <p:spTgt spid="157"/>
                                        </p:tgtEl>
                                      </p:cBhvr>
                                    </p:animEffect>
                                  </p:childTnLst>
                                </p:cTn>
                              </p:par>
                              <p:par>
                                <p:cTn id="153" presetID="22" presetClass="entr" presetSubtype="4" fill="hold" nodeType="withEffect">
                                  <p:stCondLst>
                                    <p:cond delay="0"/>
                                  </p:stCondLst>
                                  <p:childTnLst>
                                    <p:set>
                                      <p:cBhvr>
                                        <p:cTn id="154" dur="1" fill="hold">
                                          <p:stCondLst>
                                            <p:cond delay="0"/>
                                          </p:stCondLst>
                                        </p:cTn>
                                        <p:tgtEl>
                                          <p:spTgt spid="123"/>
                                        </p:tgtEl>
                                        <p:attrNameLst>
                                          <p:attrName>style.visibility</p:attrName>
                                        </p:attrNameLst>
                                      </p:cBhvr>
                                      <p:to>
                                        <p:strVal val="visible"/>
                                      </p:to>
                                    </p:set>
                                    <p:animEffect transition="in" filter="wipe(down)">
                                      <p:cBhvr>
                                        <p:cTn id="155" dur="500"/>
                                        <p:tgtEl>
                                          <p:spTgt spid="123"/>
                                        </p:tgtEl>
                                      </p:cBhvr>
                                    </p:animEffect>
                                  </p:childTnLst>
                                </p:cTn>
                              </p:par>
                              <p:par>
                                <p:cTn id="156" presetID="22" presetClass="entr" presetSubtype="4" fill="hold" nodeType="withEffect">
                                  <p:stCondLst>
                                    <p:cond delay="0"/>
                                  </p:stCondLst>
                                  <p:childTnLst>
                                    <p:set>
                                      <p:cBhvr>
                                        <p:cTn id="157" dur="1" fill="hold">
                                          <p:stCondLst>
                                            <p:cond delay="0"/>
                                          </p:stCondLst>
                                        </p:cTn>
                                        <p:tgtEl>
                                          <p:spTgt spid="158"/>
                                        </p:tgtEl>
                                        <p:attrNameLst>
                                          <p:attrName>style.visibility</p:attrName>
                                        </p:attrNameLst>
                                      </p:cBhvr>
                                      <p:to>
                                        <p:strVal val="visible"/>
                                      </p:to>
                                    </p:set>
                                    <p:animEffect transition="in" filter="wipe(down)">
                                      <p:cBhvr>
                                        <p:cTn id="158" dur="500"/>
                                        <p:tgtEl>
                                          <p:spTgt spid="158"/>
                                        </p:tgtEl>
                                      </p:cBhvr>
                                    </p:animEffect>
                                  </p:childTnLst>
                                </p:cTn>
                              </p:par>
                              <p:par>
                                <p:cTn id="159" presetID="22" presetClass="entr" presetSubtype="4" fill="hold" nodeType="withEffect">
                                  <p:stCondLst>
                                    <p:cond delay="0"/>
                                  </p:stCondLst>
                                  <p:childTnLst>
                                    <p:set>
                                      <p:cBhvr>
                                        <p:cTn id="160" dur="1" fill="hold">
                                          <p:stCondLst>
                                            <p:cond delay="0"/>
                                          </p:stCondLst>
                                        </p:cTn>
                                        <p:tgtEl>
                                          <p:spTgt spid="150"/>
                                        </p:tgtEl>
                                        <p:attrNameLst>
                                          <p:attrName>style.visibility</p:attrName>
                                        </p:attrNameLst>
                                      </p:cBhvr>
                                      <p:to>
                                        <p:strVal val="visible"/>
                                      </p:to>
                                    </p:set>
                                    <p:animEffect transition="in" filter="wipe(down)">
                                      <p:cBhvr>
                                        <p:cTn id="161" dur="500"/>
                                        <p:tgtEl>
                                          <p:spTgt spid="150"/>
                                        </p:tgtEl>
                                      </p:cBhvr>
                                    </p:animEffect>
                                  </p:childTnLst>
                                </p:cTn>
                              </p:par>
                              <p:par>
                                <p:cTn id="162" presetID="22" presetClass="entr" presetSubtype="4" fill="hold" nodeType="withEffect">
                                  <p:stCondLst>
                                    <p:cond delay="0"/>
                                  </p:stCondLst>
                                  <p:childTnLst>
                                    <p:set>
                                      <p:cBhvr>
                                        <p:cTn id="163" dur="1" fill="hold">
                                          <p:stCondLst>
                                            <p:cond delay="0"/>
                                          </p:stCondLst>
                                        </p:cTn>
                                        <p:tgtEl>
                                          <p:spTgt spid="159"/>
                                        </p:tgtEl>
                                        <p:attrNameLst>
                                          <p:attrName>style.visibility</p:attrName>
                                        </p:attrNameLst>
                                      </p:cBhvr>
                                      <p:to>
                                        <p:strVal val="visible"/>
                                      </p:to>
                                    </p:set>
                                    <p:animEffect transition="in" filter="wipe(down)">
                                      <p:cBhvr>
                                        <p:cTn id="164" dur="500"/>
                                        <p:tgtEl>
                                          <p:spTgt spid="159"/>
                                        </p:tgtEl>
                                      </p:cBhvr>
                                    </p:animEffect>
                                  </p:childTnLst>
                                </p:cTn>
                              </p:par>
                              <p:par>
                                <p:cTn id="165" presetID="22" presetClass="entr" presetSubtype="4" fill="hold" nodeType="withEffect">
                                  <p:stCondLst>
                                    <p:cond delay="0"/>
                                  </p:stCondLst>
                                  <p:childTnLst>
                                    <p:set>
                                      <p:cBhvr>
                                        <p:cTn id="166" dur="1" fill="hold">
                                          <p:stCondLst>
                                            <p:cond delay="0"/>
                                          </p:stCondLst>
                                        </p:cTn>
                                        <p:tgtEl>
                                          <p:spTgt spid="108"/>
                                        </p:tgtEl>
                                        <p:attrNameLst>
                                          <p:attrName>style.visibility</p:attrName>
                                        </p:attrNameLst>
                                      </p:cBhvr>
                                      <p:to>
                                        <p:strVal val="visible"/>
                                      </p:to>
                                    </p:set>
                                    <p:animEffect transition="in" filter="wipe(down)">
                                      <p:cBhvr>
                                        <p:cTn id="167" dur="500"/>
                                        <p:tgtEl>
                                          <p:spTgt spid="108"/>
                                        </p:tgtEl>
                                      </p:cBhvr>
                                    </p:animEffect>
                                  </p:childTnLst>
                                </p:cTn>
                              </p:par>
                              <p:par>
                                <p:cTn id="168" presetID="22" presetClass="entr" presetSubtype="4" fill="hold" nodeType="withEffect">
                                  <p:stCondLst>
                                    <p:cond delay="0"/>
                                  </p:stCondLst>
                                  <p:childTnLst>
                                    <p:set>
                                      <p:cBhvr>
                                        <p:cTn id="169" dur="1" fill="hold">
                                          <p:stCondLst>
                                            <p:cond delay="0"/>
                                          </p:stCondLst>
                                        </p:cTn>
                                        <p:tgtEl>
                                          <p:spTgt spid="160"/>
                                        </p:tgtEl>
                                        <p:attrNameLst>
                                          <p:attrName>style.visibility</p:attrName>
                                        </p:attrNameLst>
                                      </p:cBhvr>
                                      <p:to>
                                        <p:strVal val="visible"/>
                                      </p:to>
                                    </p:set>
                                    <p:animEffect transition="in" filter="wipe(down)">
                                      <p:cBhvr>
                                        <p:cTn id="170" dur="500"/>
                                        <p:tgtEl>
                                          <p:spTgt spid="160"/>
                                        </p:tgtEl>
                                      </p:cBhvr>
                                    </p:animEffect>
                                  </p:childTnLst>
                                </p:cTn>
                              </p:par>
                              <p:par>
                                <p:cTn id="171" presetID="22" presetClass="entr" presetSubtype="4" fill="hold" nodeType="withEffect">
                                  <p:stCondLst>
                                    <p:cond delay="0"/>
                                  </p:stCondLst>
                                  <p:childTnLst>
                                    <p:set>
                                      <p:cBhvr>
                                        <p:cTn id="172" dur="1" fill="hold">
                                          <p:stCondLst>
                                            <p:cond delay="0"/>
                                          </p:stCondLst>
                                        </p:cTn>
                                        <p:tgtEl>
                                          <p:spTgt spid="103"/>
                                        </p:tgtEl>
                                        <p:attrNameLst>
                                          <p:attrName>style.visibility</p:attrName>
                                        </p:attrNameLst>
                                      </p:cBhvr>
                                      <p:to>
                                        <p:strVal val="visible"/>
                                      </p:to>
                                    </p:set>
                                    <p:animEffect transition="in" filter="wipe(down)">
                                      <p:cBhvr>
                                        <p:cTn id="173" dur="500"/>
                                        <p:tgtEl>
                                          <p:spTgt spid="103"/>
                                        </p:tgtEl>
                                      </p:cBhvr>
                                    </p:animEffect>
                                  </p:childTnLst>
                                </p:cTn>
                              </p:par>
                              <p:par>
                                <p:cTn id="174" presetID="22" presetClass="entr" presetSubtype="4" fill="hold" nodeType="withEffect">
                                  <p:stCondLst>
                                    <p:cond delay="0"/>
                                  </p:stCondLst>
                                  <p:childTnLst>
                                    <p:set>
                                      <p:cBhvr>
                                        <p:cTn id="175" dur="1" fill="hold">
                                          <p:stCondLst>
                                            <p:cond delay="0"/>
                                          </p:stCondLst>
                                        </p:cTn>
                                        <p:tgtEl>
                                          <p:spTgt spid="161"/>
                                        </p:tgtEl>
                                        <p:attrNameLst>
                                          <p:attrName>style.visibility</p:attrName>
                                        </p:attrNameLst>
                                      </p:cBhvr>
                                      <p:to>
                                        <p:strVal val="visible"/>
                                      </p:to>
                                    </p:set>
                                    <p:animEffect transition="in" filter="wipe(down)">
                                      <p:cBhvr>
                                        <p:cTn id="176" dur="500"/>
                                        <p:tgtEl>
                                          <p:spTgt spid="161"/>
                                        </p:tgtEl>
                                      </p:cBhvr>
                                    </p:animEffect>
                                  </p:childTnLst>
                                </p:cTn>
                              </p:par>
                              <p:par>
                                <p:cTn id="177" presetID="22" presetClass="entr" presetSubtype="4" fill="hold" nodeType="withEffect">
                                  <p:stCondLst>
                                    <p:cond delay="0"/>
                                  </p:stCondLst>
                                  <p:childTnLst>
                                    <p:set>
                                      <p:cBhvr>
                                        <p:cTn id="178" dur="1" fill="hold">
                                          <p:stCondLst>
                                            <p:cond delay="0"/>
                                          </p:stCondLst>
                                        </p:cTn>
                                        <p:tgtEl>
                                          <p:spTgt spid="128"/>
                                        </p:tgtEl>
                                        <p:attrNameLst>
                                          <p:attrName>style.visibility</p:attrName>
                                        </p:attrNameLst>
                                      </p:cBhvr>
                                      <p:to>
                                        <p:strVal val="visible"/>
                                      </p:to>
                                    </p:set>
                                    <p:animEffect transition="in" filter="wipe(down)">
                                      <p:cBhvr>
                                        <p:cTn id="179" dur="500"/>
                                        <p:tgtEl>
                                          <p:spTgt spid="128"/>
                                        </p:tgtEl>
                                      </p:cBhvr>
                                    </p:animEffect>
                                  </p:childTnLst>
                                </p:cTn>
                              </p:par>
                              <p:par>
                                <p:cTn id="180" presetID="22" presetClass="entr" presetSubtype="4" fill="hold" nodeType="withEffect">
                                  <p:stCondLst>
                                    <p:cond delay="0"/>
                                  </p:stCondLst>
                                  <p:childTnLst>
                                    <p:set>
                                      <p:cBhvr>
                                        <p:cTn id="181" dur="1" fill="hold">
                                          <p:stCondLst>
                                            <p:cond delay="0"/>
                                          </p:stCondLst>
                                        </p:cTn>
                                        <p:tgtEl>
                                          <p:spTgt spid="162"/>
                                        </p:tgtEl>
                                        <p:attrNameLst>
                                          <p:attrName>style.visibility</p:attrName>
                                        </p:attrNameLst>
                                      </p:cBhvr>
                                      <p:to>
                                        <p:strVal val="visible"/>
                                      </p:to>
                                    </p:set>
                                    <p:animEffect transition="in" filter="wipe(down)">
                                      <p:cBhvr>
                                        <p:cTn id="182" dur="500"/>
                                        <p:tgtEl>
                                          <p:spTgt spid="162"/>
                                        </p:tgtEl>
                                      </p:cBhvr>
                                    </p:animEffec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70"/>
                                        </p:tgtEl>
                                        <p:attrNameLst>
                                          <p:attrName>style.visibility</p:attrName>
                                        </p:attrNameLst>
                                      </p:cBhvr>
                                      <p:to>
                                        <p:strVal val="visible"/>
                                      </p:to>
                                    </p:set>
                                  </p:childTnLst>
                                </p:cTn>
                              </p:par>
                            </p:childTnLst>
                          </p:cTn>
                        </p:par>
                        <p:par>
                          <p:cTn id="187" fill="hold">
                            <p:stCondLst>
                              <p:cond delay="0"/>
                            </p:stCondLst>
                            <p:childTnLst>
                              <p:par>
                                <p:cTn id="188" presetID="22" presetClass="entr" presetSubtype="4" fill="hold" grpId="0" nodeType="afterEffect">
                                  <p:stCondLst>
                                    <p:cond delay="0"/>
                                  </p:stCondLst>
                                  <p:childTnLst>
                                    <p:set>
                                      <p:cBhvr>
                                        <p:cTn id="189" dur="1" fill="hold">
                                          <p:stCondLst>
                                            <p:cond delay="0"/>
                                          </p:stCondLst>
                                        </p:cTn>
                                        <p:tgtEl>
                                          <p:spTgt spid="172"/>
                                        </p:tgtEl>
                                        <p:attrNameLst>
                                          <p:attrName>style.visibility</p:attrName>
                                        </p:attrNameLst>
                                      </p:cBhvr>
                                      <p:to>
                                        <p:strVal val="visible"/>
                                      </p:to>
                                    </p:set>
                                    <p:animEffect transition="in" filter="wipe(down)">
                                      <p:cBhvr>
                                        <p:cTn id="190" dur="500"/>
                                        <p:tgtEl>
                                          <p:spTgt spid="172"/>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168"/>
                                        </p:tgtEl>
                                        <p:attrNameLst>
                                          <p:attrName>style.visibility</p:attrName>
                                        </p:attrNameLst>
                                      </p:cBhvr>
                                      <p:to>
                                        <p:strVal val="visible"/>
                                      </p:to>
                                    </p:set>
                                    <p:animEffect transition="in" filter="wipe(down)">
                                      <p:cBhvr>
                                        <p:cTn id="193" dur="500"/>
                                        <p:tgtEl>
                                          <p:spTgt spid="168"/>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174"/>
                                        </p:tgtEl>
                                        <p:attrNameLst>
                                          <p:attrName>style.visibility</p:attrName>
                                        </p:attrNameLst>
                                      </p:cBhvr>
                                      <p:to>
                                        <p:strVal val="visible"/>
                                      </p:to>
                                    </p:set>
                                    <p:animEffect transition="in" filter="wipe(down)">
                                      <p:cBhvr>
                                        <p:cTn id="196" dur="500"/>
                                        <p:tgtEl>
                                          <p:spTgt spid="174"/>
                                        </p:tgtEl>
                                      </p:cBhvr>
                                    </p:animEffect>
                                  </p:childTnLst>
                                </p:cTn>
                              </p:par>
                              <p:par>
                                <p:cTn id="197" presetID="22" presetClass="entr" presetSubtype="4" fill="hold" grpId="0" nodeType="withEffect">
                                  <p:stCondLst>
                                    <p:cond delay="0"/>
                                  </p:stCondLst>
                                  <p:childTnLst>
                                    <p:set>
                                      <p:cBhvr>
                                        <p:cTn id="198" dur="1" fill="hold">
                                          <p:stCondLst>
                                            <p:cond delay="0"/>
                                          </p:stCondLst>
                                        </p:cTn>
                                        <p:tgtEl>
                                          <p:spTgt spid="173"/>
                                        </p:tgtEl>
                                        <p:attrNameLst>
                                          <p:attrName>style.visibility</p:attrName>
                                        </p:attrNameLst>
                                      </p:cBhvr>
                                      <p:to>
                                        <p:strVal val="visible"/>
                                      </p:to>
                                    </p:set>
                                    <p:animEffect transition="in" filter="wipe(down)">
                                      <p:cBhvr>
                                        <p:cTn id="199" dur="500"/>
                                        <p:tgtEl>
                                          <p:spTgt spid="173"/>
                                        </p:tgtEl>
                                      </p:cBhvr>
                                    </p:animEffect>
                                  </p:childTnLst>
                                </p:cTn>
                              </p:par>
                              <p:par>
                                <p:cTn id="200" presetID="22" presetClass="entr" presetSubtype="4" fill="hold" nodeType="withEffect">
                                  <p:stCondLst>
                                    <p:cond delay="0"/>
                                  </p:stCondLst>
                                  <p:childTnLst>
                                    <p:set>
                                      <p:cBhvr>
                                        <p:cTn id="201" dur="1" fill="hold">
                                          <p:stCondLst>
                                            <p:cond delay="0"/>
                                          </p:stCondLst>
                                        </p:cTn>
                                        <p:tgtEl>
                                          <p:spTgt spid="185"/>
                                        </p:tgtEl>
                                        <p:attrNameLst>
                                          <p:attrName>style.visibility</p:attrName>
                                        </p:attrNameLst>
                                      </p:cBhvr>
                                      <p:to>
                                        <p:strVal val="visible"/>
                                      </p:to>
                                    </p:set>
                                    <p:animEffect transition="in" filter="wipe(down)">
                                      <p:cBhvr>
                                        <p:cTn id="202" dur="500"/>
                                        <p:tgtEl>
                                          <p:spTgt spid="185"/>
                                        </p:tgtEl>
                                      </p:cBhvr>
                                    </p:animEffect>
                                  </p:childTnLst>
                                </p:cTn>
                              </p:par>
                              <p:par>
                                <p:cTn id="203" presetID="22" presetClass="entr" presetSubtype="4" fill="hold" nodeType="withEffect">
                                  <p:stCondLst>
                                    <p:cond delay="0"/>
                                  </p:stCondLst>
                                  <p:childTnLst>
                                    <p:set>
                                      <p:cBhvr>
                                        <p:cTn id="204" dur="1" fill="hold">
                                          <p:stCondLst>
                                            <p:cond delay="0"/>
                                          </p:stCondLst>
                                        </p:cTn>
                                        <p:tgtEl>
                                          <p:spTgt spid="188"/>
                                        </p:tgtEl>
                                        <p:attrNameLst>
                                          <p:attrName>style.visibility</p:attrName>
                                        </p:attrNameLst>
                                      </p:cBhvr>
                                      <p:to>
                                        <p:strVal val="visible"/>
                                      </p:to>
                                    </p:set>
                                    <p:animEffect transition="in" filter="wipe(down)">
                                      <p:cBhvr>
                                        <p:cTn id="205" dur="500"/>
                                        <p:tgtEl>
                                          <p:spTgt spid="188"/>
                                        </p:tgtEl>
                                      </p:cBhvr>
                                    </p:animEffect>
                                  </p:childTnLst>
                                </p:cTn>
                              </p:par>
                              <p:par>
                                <p:cTn id="206" presetID="22" presetClass="entr" presetSubtype="4" fill="hold"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wipe(down)">
                                      <p:cBhvr>
                                        <p:cTn id="208" dur="500"/>
                                        <p:tgtEl>
                                          <p:spTgt spid="167"/>
                                        </p:tgtEl>
                                      </p:cBhvr>
                                    </p:animEffec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175"/>
                                        </p:tgtEl>
                                        <p:attrNameLst>
                                          <p:attrName>style.visibility</p:attrName>
                                        </p:attrNameLst>
                                      </p:cBhvr>
                                      <p:to>
                                        <p:strVal val="visible"/>
                                      </p:to>
                                    </p:set>
                                  </p:childTnLst>
                                </p:cTn>
                              </p:par>
                            </p:childTnLst>
                          </p:cTn>
                        </p:par>
                        <p:par>
                          <p:cTn id="213" fill="hold">
                            <p:stCondLst>
                              <p:cond delay="0"/>
                            </p:stCondLst>
                            <p:childTnLst>
                              <p:par>
                                <p:cTn id="214" presetID="22" presetClass="entr" presetSubtype="4" fill="hold" nodeType="afterEffect">
                                  <p:stCondLst>
                                    <p:cond delay="0"/>
                                  </p:stCondLst>
                                  <p:childTnLst>
                                    <p:set>
                                      <p:cBhvr>
                                        <p:cTn id="215" dur="1" fill="hold">
                                          <p:stCondLst>
                                            <p:cond delay="0"/>
                                          </p:stCondLst>
                                        </p:cTn>
                                        <p:tgtEl>
                                          <p:spTgt spid="163"/>
                                        </p:tgtEl>
                                        <p:attrNameLst>
                                          <p:attrName>style.visibility</p:attrName>
                                        </p:attrNameLst>
                                      </p:cBhvr>
                                      <p:to>
                                        <p:strVal val="visible"/>
                                      </p:to>
                                    </p:set>
                                    <p:animEffect transition="in" filter="wipe(down)">
                                      <p:cBhvr>
                                        <p:cTn id="216"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3" grpId="0" animBg="1"/>
      <p:bldP spid="62" grpId="0" animBg="1"/>
      <p:bldP spid="47" grpId="0" animBg="1"/>
      <p:bldP spid="49" grpId="0"/>
      <p:bldP spid="90" grpId="0"/>
      <p:bldP spid="133" grpId="0"/>
      <p:bldP spid="168" grpId="0" animBg="1"/>
      <p:bldP spid="170" grpId="0"/>
      <p:bldP spid="172" grpId="0" animBg="1"/>
      <p:bldP spid="174" grpId="0" animBg="1"/>
      <p:bldP spid="175" grpId="0"/>
      <p:bldP spid="17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ViPR</a:t>
            </a:r>
            <a:r>
              <a:rPr lang="en-US" dirty="0" smtClean="0"/>
              <a:t> Controller - Concepts</a:t>
            </a:r>
            <a:endParaRPr lang="en-US" dirty="0"/>
          </a:p>
        </p:txBody>
      </p:sp>
      <p:sp>
        <p:nvSpPr>
          <p:cNvPr id="3" name="Content Placeholder 2"/>
          <p:cNvSpPr>
            <a:spLocks noGrp="1"/>
          </p:cNvSpPr>
          <p:nvPr>
            <p:ph sz="half" idx="1"/>
          </p:nvPr>
        </p:nvSpPr>
        <p:spPr/>
        <p:txBody>
          <a:bodyPr>
            <a:normAutofit/>
          </a:bodyPr>
          <a:lstStyle/>
          <a:p>
            <a:r>
              <a:rPr lang="en-US" sz="1800" dirty="0" smtClean="0"/>
              <a:t>VDC </a:t>
            </a:r>
            <a:r>
              <a:rPr lang="en-US" sz="1800" dirty="0"/>
              <a:t>= </a:t>
            </a:r>
            <a:r>
              <a:rPr lang="en-US" sz="1800" dirty="0" smtClean="0"/>
              <a:t>maps </a:t>
            </a:r>
            <a:r>
              <a:rPr lang="en-US" sz="1800" dirty="0"/>
              <a:t>to a physical data center or a part of </a:t>
            </a:r>
            <a:r>
              <a:rPr lang="en-US" sz="1800" dirty="0" smtClean="0"/>
              <a:t>one</a:t>
            </a:r>
          </a:p>
          <a:p>
            <a:r>
              <a:rPr lang="en-US" sz="1800" dirty="0" smtClean="0"/>
              <a:t>Virtual Array = all storage infrastructure that needs to be managed logically as one: storage systems and pools, and networks and ports</a:t>
            </a:r>
          </a:p>
          <a:p>
            <a:r>
              <a:rPr lang="en-US" sz="1800" dirty="0" smtClean="0"/>
              <a:t>Virtual Pools </a:t>
            </a:r>
            <a:r>
              <a:rPr lang="en-US" sz="1800" dirty="0"/>
              <a:t>= sets of </a:t>
            </a:r>
            <a:r>
              <a:rPr lang="en-US" sz="1800" dirty="0" smtClean="0"/>
              <a:t>physical storage with similar capabilities</a:t>
            </a:r>
          </a:p>
          <a:p>
            <a:r>
              <a:rPr lang="en-US" sz="1800" dirty="0" smtClean="0"/>
              <a:t>Tenant = manages own environment, ex: multiple companies hosted by a Service Provider or multiple departments in an company</a:t>
            </a:r>
          </a:p>
          <a:p>
            <a:pPr lvl="1"/>
            <a:r>
              <a:rPr lang="en-US" sz="1600" dirty="0" smtClean="0"/>
              <a:t>A Tenant can contain subtenants and users</a:t>
            </a:r>
          </a:p>
          <a:p>
            <a:r>
              <a:rPr lang="en-US" sz="1800" dirty="0" smtClean="0"/>
              <a:t>Project = logical grouping of resources (block, file, …) for the purpose of authorization</a:t>
            </a:r>
            <a:endParaRPr lang="en-US" sz="1800" dirty="0"/>
          </a:p>
          <a:p>
            <a:endParaRPr lang="en-US" sz="1800" dirty="0"/>
          </a:p>
        </p:txBody>
      </p:sp>
      <p:pic>
        <p:nvPicPr>
          <p:cNvPr id="4" name="Picture 3"/>
          <p:cNvPicPr>
            <a:picLocks noChangeAspect="1"/>
          </p:cNvPicPr>
          <p:nvPr/>
        </p:nvPicPr>
        <p:blipFill>
          <a:blip r:embed="rId3"/>
          <a:stretch>
            <a:fillRect/>
          </a:stretch>
        </p:blipFill>
        <p:spPr>
          <a:xfrm>
            <a:off x="7687995" y="0"/>
            <a:ext cx="1456005" cy="1589380"/>
          </a:xfrm>
          <a:prstGeom prst="rect">
            <a:avLst/>
          </a:prstGeom>
        </p:spPr>
      </p:pic>
    </p:spTree>
    <p:extLst>
      <p:ext uri="{BB962C8B-B14F-4D97-AF65-F5344CB8AC3E}">
        <p14:creationId xmlns:p14="http://schemas.microsoft.com/office/powerpoint/2010/main" val="2995743940"/>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889462" y="186118"/>
            <a:ext cx="7849936" cy="4535512"/>
          </a:xfrm>
          <a:prstGeom prst="roundRect">
            <a:avLst/>
          </a:prstGeom>
          <a:solidFill>
            <a:schemeClr val="accent1"/>
          </a:solidFill>
          <a:effectLst/>
        </p:spPr>
        <p:txBody>
          <a:bodyPr wrap="square" lIns="182880" tIns="137160" rIns="137160" bIns="137160" rtlCol="0" anchor="b">
            <a:noAutofit/>
          </a:bodyPr>
          <a:lstStyle/>
          <a:p>
            <a:pPr>
              <a:lnSpc>
                <a:spcPct val="90000"/>
              </a:lnSpc>
              <a:spcBef>
                <a:spcPts val="600"/>
              </a:spcBef>
              <a:spcAft>
                <a:spcPts val="0"/>
              </a:spcAft>
            </a:pPr>
            <a:r>
              <a:rPr lang="en-US" sz="2000" dirty="0" smtClean="0">
                <a:solidFill>
                  <a:srgbClr val="FFC000"/>
                </a:solidFill>
                <a:latin typeface="+mn-lt"/>
              </a:rPr>
              <a:t>9:30 am </a:t>
            </a:r>
            <a:r>
              <a:rPr lang="en-US" sz="2000" dirty="0" smtClean="0">
                <a:solidFill>
                  <a:schemeClr val="tx2"/>
                </a:solidFill>
                <a:latin typeface="+mn-lt"/>
              </a:rPr>
              <a:t>– Market Opens</a:t>
            </a:r>
          </a:p>
          <a:p>
            <a:pPr>
              <a:lnSpc>
                <a:spcPct val="90000"/>
              </a:lnSpc>
              <a:spcBef>
                <a:spcPts val="600"/>
              </a:spcBef>
              <a:spcAft>
                <a:spcPts val="0"/>
              </a:spcAft>
            </a:pPr>
            <a:r>
              <a:rPr lang="en-US" sz="2000" dirty="0">
                <a:solidFill>
                  <a:schemeClr val="tx2"/>
                </a:solidFill>
                <a:latin typeface="+mn-lt"/>
              </a:rPr>
              <a:t> - </a:t>
            </a:r>
            <a:r>
              <a:rPr lang="en-US" sz="2000" dirty="0" smtClean="0">
                <a:solidFill>
                  <a:schemeClr val="tx2"/>
                </a:solidFill>
                <a:latin typeface="+mn-lt"/>
              </a:rPr>
              <a:t>SMARS starts routing orders, but …</a:t>
            </a:r>
            <a:endParaRPr lang="en-US" sz="2000" dirty="0">
              <a:solidFill>
                <a:schemeClr val="tx2"/>
              </a:solidFill>
              <a:latin typeface="+mn-lt"/>
            </a:endParaRPr>
          </a:p>
          <a:p>
            <a:pPr>
              <a:lnSpc>
                <a:spcPct val="90000"/>
              </a:lnSpc>
              <a:spcBef>
                <a:spcPts val="600"/>
              </a:spcBef>
              <a:spcAft>
                <a:spcPts val="0"/>
              </a:spcAft>
            </a:pPr>
            <a:r>
              <a:rPr lang="en-US" sz="2000" dirty="0">
                <a:solidFill>
                  <a:schemeClr val="tx2"/>
                </a:solidFill>
                <a:latin typeface="+mn-lt"/>
              </a:rPr>
              <a:t> - </a:t>
            </a:r>
            <a:r>
              <a:rPr lang="en-US" sz="2000" dirty="0" smtClean="0">
                <a:solidFill>
                  <a:schemeClr val="tx2"/>
                </a:solidFill>
                <a:latin typeface="+mn-lt"/>
              </a:rPr>
              <a:t>One server doesn't </a:t>
            </a:r>
            <a:r>
              <a:rPr lang="en-US" sz="2000" dirty="0">
                <a:solidFill>
                  <a:schemeClr val="tx2"/>
                </a:solidFill>
                <a:latin typeface="+mn-lt"/>
              </a:rPr>
              <a:t>track </a:t>
            </a:r>
            <a:r>
              <a:rPr lang="en-US" sz="2000" dirty="0" smtClean="0">
                <a:solidFill>
                  <a:schemeClr val="tx2"/>
                </a:solidFill>
                <a:latin typeface="+mn-lt"/>
              </a:rPr>
              <a:t>the executed </a:t>
            </a:r>
            <a:r>
              <a:rPr lang="en-US" sz="2000" dirty="0">
                <a:solidFill>
                  <a:schemeClr val="tx2"/>
                </a:solidFill>
                <a:latin typeface="+mn-lt"/>
              </a:rPr>
              <a:t>orders against </a:t>
            </a:r>
            <a:r>
              <a:rPr lang="en-US" sz="2000" dirty="0" smtClean="0">
                <a:solidFill>
                  <a:schemeClr val="tx2"/>
                </a:solidFill>
                <a:latin typeface="+mn-lt"/>
              </a:rPr>
              <a:t>parent</a:t>
            </a:r>
            <a:endParaRPr lang="en-US" sz="2000" dirty="0">
              <a:solidFill>
                <a:schemeClr val="tx2"/>
              </a:solidFill>
              <a:latin typeface="+mn-lt"/>
            </a:endParaRPr>
          </a:p>
          <a:p>
            <a:pPr>
              <a:lnSpc>
                <a:spcPct val="90000"/>
              </a:lnSpc>
              <a:spcBef>
                <a:spcPts val="600"/>
              </a:spcBef>
              <a:spcAft>
                <a:spcPts val="0"/>
              </a:spcAft>
            </a:pPr>
            <a:r>
              <a:rPr lang="en-US" sz="2000" dirty="0">
                <a:solidFill>
                  <a:schemeClr val="tx2"/>
                </a:solidFill>
                <a:latin typeface="+mn-lt"/>
              </a:rPr>
              <a:t> - </a:t>
            </a:r>
            <a:r>
              <a:rPr lang="en-US" sz="2000" dirty="0" smtClean="0">
                <a:solidFill>
                  <a:schemeClr val="tx2"/>
                </a:solidFill>
                <a:latin typeface="+mn-lt"/>
              </a:rPr>
              <a:t>RESULT: High </a:t>
            </a:r>
            <a:r>
              <a:rPr lang="en-US" sz="2000" dirty="0">
                <a:solidFill>
                  <a:schemeClr val="tx2"/>
                </a:solidFill>
                <a:latin typeface="+mn-lt"/>
              </a:rPr>
              <a:t>speed trading </a:t>
            </a:r>
            <a:r>
              <a:rPr lang="en-US" sz="2000" dirty="0" smtClean="0">
                <a:solidFill>
                  <a:schemeClr val="tx2"/>
                </a:solidFill>
                <a:latin typeface="+mn-lt"/>
              </a:rPr>
              <a:t>on </a:t>
            </a:r>
            <a:r>
              <a:rPr lang="en-US" sz="2000" dirty="0">
                <a:solidFill>
                  <a:schemeClr val="tx2"/>
                </a:solidFill>
                <a:latin typeface="+mn-lt"/>
              </a:rPr>
              <a:t>an endless </a:t>
            </a:r>
            <a:r>
              <a:rPr lang="en-US" sz="2000" dirty="0" smtClean="0">
                <a:solidFill>
                  <a:schemeClr val="tx2"/>
                </a:solidFill>
                <a:latin typeface="+mn-lt"/>
              </a:rPr>
              <a:t>loop</a:t>
            </a:r>
          </a:p>
          <a:p>
            <a:pPr>
              <a:lnSpc>
                <a:spcPct val="90000"/>
              </a:lnSpc>
              <a:spcBef>
                <a:spcPts val="600"/>
              </a:spcBef>
              <a:spcAft>
                <a:spcPts val="0"/>
              </a:spcAft>
            </a:pPr>
            <a:r>
              <a:rPr lang="en-US" sz="2000" dirty="0">
                <a:solidFill>
                  <a:srgbClr val="FFC000"/>
                </a:solidFill>
                <a:latin typeface="+mn-lt"/>
              </a:rPr>
              <a:t>9:31am</a:t>
            </a:r>
            <a:r>
              <a:rPr lang="en-US" sz="2000" dirty="0">
                <a:solidFill>
                  <a:schemeClr val="tx2"/>
                </a:solidFill>
                <a:latin typeface="+mn-lt"/>
              </a:rPr>
              <a:t> -</a:t>
            </a:r>
            <a:r>
              <a:rPr lang="en-US" sz="2000" dirty="0" smtClean="0">
                <a:solidFill>
                  <a:schemeClr val="tx2"/>
                </a:solidFill>
                <a:latin typeface="+mn-lt"/>
              </a:rPr>
              <a:t> Everyone in trading floor </a:t>
            </a:r>
            <a:r>
              <a:rPr lang="en-US" sz="2000" dirty="0">
                <a:solidFill>
                  <a:schemeClr val="tx2"/>
                </a:solidFill>
                <a:latin typeface="+mn-lt"/>
              </a:rPr>
              <a:t>feels something is not right</a:t>
            </a:r>
          </a:p>
          <a:p>
            <a:pPr>
              <a:lnSpc>
                <a:spcPct val="90000"/>
              </a:lnSpc>
              <a:spcBef>
                <a:spcPts val="600"/>
              </a:spcBef>
              <a:spcAft>
                <a:spcPts val="0"/>
              </a:spcAft>
            </a:pPr>
            <a:r>
              <a:rPr lang="en-US" sz="2000" dirty="0">
                <a:solidFill>
                  <a:srgbClr val="FFC000"/>
                </a:solidFill>
                <a:latin typeface="+mn-lt"/>
              </a:rPr>
              <a:t>9:32am</a:t>
            </a:r>
            <a:r>
              <a:rPr lang="en-US" sz="2000" dirty="0">
                <a:solidFill>
                  <a:schemeClr val="tx2"/>
                </a:solidFill>
                <a:latin typeface="+mn-lt"/>
              </a:rPr>
              <a:t> - </a:t>
            </a:r>
            <a:r>
              <a:rPr lang="en-US" sz="2000" dirty="0" smtClean="0">
                <a:solidFill>
                  <a:schemeClr val="tx2"/>
                </a:solidFill>
                <a:latin typeface="+mn-lt"/>
              </a:rPr>
              <a:t>Everyone </a:t>
            </a:r>
            <a:r>
              <a:rPr lang="en-US" sz="2000" dirty="0">
                <a:solidFill>
                  <a:schemeClr val="tx2"/>
                </a:solidFill>
                <a:latin typeface="+mn-lt"/>
              </a:rPr>
              <a:t>knows something is </a:t>
            </a:r>
            <a:r>
              <a:rPr lang="en-US" sz="2000" dirty="0" smtClean="0">
                <a:solidFill>
                  <a:schemeClr val="tx2"/>
                </a:solidFill>
                <a:latin typeface="+mn-lt"/>
              </a:rPr>
              <a:t>VERY </a:t>
            </a:r>
            <a:r>
              <a:rPr lang="en-US" sz="2000" dirty="0">
                <a:solidFill>
                  <a:schemeClr val="tx2"/>
                </a:solidFill>
                <a:latin typeface="+mn-lt"/>
              </a:rPr>
              <a:t>wrong</a:t>
            </a:r>
          </a:p>
          <a:p>
            <a:pPr>
              <a:lnSpc>
                <a:spcPct val="90000"/>
              </a:lnSpc>
              <a:spcBef>
                <a:spcPts val="600"/>
              </a:spcBef>
              <a:spcAft>
                <a:spcPts val="0"/>
              </a:spcAft>
            </a:pPr>
            <a:r>
              <a:rPr lang="en-US" sz="2000" dirty="0">
                <a:solidFill>
                  <a:srgbClr val="FFC000"/>
                </a:solidFill>
                <a:latin typeface="+mn-lt"/>
              </a:rPr>
              <a:t>9:33am</a:t>
            </a:r>
            <a:r>
              <a:rPr lang="en-US" sz="2000" dirty="0">
                <a:solidFill>
                  <a:schemeClr val="tx2"/>
                </a:solidFill>
                <a:latin typeface="+mn-lt"/>
              </a:rPr>
              <a:t> - Everybody wonders why the people behind </a:t>
            </a:r>
            <a:r>
              <a:rPr lang="en-US" sz="2000" dirty="0" smtClean="0">
                <a:solidFill>
                  <a:schemeClr val="tx2"/>
                </a:solidFill>
                <a:latin typeface="+mn-lt"/>
              </a:rPr>
              <a:t>the error</a:t>
            </a:r>
          </a:p>
          <a:p>
            <a:pPr algn="ctr">
              <a:lnSpc>
                <a:spcPct val="90000"/>
              </a:lnSpc>
              <a:spcBef>
                <a:spcPts val="600"/>
              </a:spcBef>
              <a:spcAft>
                <a:spcPts val="0"/>
              </a:spcAft>
            </a:pPr>
            <a:r>
              <a:rPr lang="en-US" sz="2000" dirty="0" smtClean="0">
                <a:solidFill>
                  <a:srgbClr val="FFC000"/>
                </a:solidFill>
                <a:latin typeface="+mn-lt"/>
              </a:rPr>
              <a:t>... </a:t>
            </a:r>
            <a:r>
              <a:rPr lang="en-US" sz="2000" dirty="0">
                <a:solidFill>
                  <a:srgbClr val="FFC000"/>
                </a:solidFill>
                <a:latin typeface="+mn-lt"/>
              </a:rPr>
              <a:t>don't </a:t>
            </a:r>
            <a:r>
              <a:rPr lang="en-US" sz="2000" dirty="0" smtClean="0">
                <a:solidFill>
                  <a:srgbClr val="FFC000"/>
                </a:solidFill>
                <a:latin typeface="+mn-lt"/>
              </a:rPr>
              <a:t>pull the plug!</a:t>
            </a:r>
            <a:endParaRPr lang="en-US" sz="2000" dirty="0">
              <a:solidFill>
                <a:srgbClr val="FFC000"/>
              </a:solidFill>
              <a:latin typeface="+mn-lt"/>
            </a:endParaRPr>
          </a:p>
          <a:p>
            <a:pPr>
              <a:lnSpc>
                <a:spcPct val="90000"/>
              </a:lnSpc>
              <a:spcBef>
                <a:spcPts val="600"/>
              </a:spcBef>
              <a:spcAft>
                <a:spcPts val="0"/>
              </a:spcAft>
            </a:pPr>
            <a:r>
              <a:rPr lang="en-US" sz="2000" dirty="0">
                <a:solidFill>
                  <a:schemeClr val="tx2"/>
                </a:solidFill>
                <a:latin typeface="+mn-lt"/>
              </a:rPr>
              <a:t> - Knight trading volume </a:t>
            </a:r>
            <a:r>
              <a:rPr lang="en-US" sz="2000" dirty="0" smtClean="0">
                <a:solidFill>
                  <a:schemeClr val="tx2"/>
                </a:solidFill>
                <a:latin typeface="+mn-lt"/>
              </a:rPr>
              <a:t>keeps </a:t>
            </a:r>
            <a:r>
              <a:rPr lang="en-US" sz="2000" dirty="0">
                <a:solidFill>
                  <a:schemeClr val="tx2"/>
                </a:solidFill>
                <a:latin typeface="+mn-lt"/>
              </a:rPr>
              <a:t>growing</a:t>
            </a:r>
            <a:endParaRPr lang="en-US" sz="2000" dirty="0" smtClean="0">
              <a:solidFill>
                <a:schemeClr val="tx2"/>
              </a:solidFill>
              <a:latin typeface="+mn-lt"/>
            </a:endParaRPr>
          </a:p>
        </p:txBody>
      </p:sp>
      <p:sp>
        <p:nvSpPr>
          <p:cNvPr id="8" name="Rectangle 7"/>
          <p:cNvSpPr/>
          <p:nvPr/>
        </p:nvSpPr>
        <p:spPr>
          <a:xfrm>
            <a:off x="1422788" y="340849"/>
            <a:ext cx="4326698" cy="769441"/>
          </a:xfrm>
          <a:prstGeom prst="rect">
            <a:avLst/>
          </a:prstGeom>
          <a:noFill/>
        </p:spPr>
        <p:txBody>
          <a:bodyPr wrap="none" lIns="91440" tIns="45720" rIns="91440" bIns="45720">
            <a:spAutoFit/>
          </a:bodyPr>
          <a:lstStyle/>
          <a:p>
            <a:pPr algn="ct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1</a:t>
            </a:r>
            <a:r>
              <a:rPr lang="en-US" sz="4400" b="1" cap="none" spc="0" baseline="30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st</a:t>
            </a: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August 2012</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95378959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nimBg="1"/>
      <p:bldP spid="8" grpId="0" build="p" bldLvl="3"/>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ViPR</a:t>
            </a:r>
            <a:r>
              <a:rPr lang="en-US" dirty="0" smtClean="0"/>
              <a:t> Self Service Catalog</a:t>
            </a:r>
            <a:endParaRPr lang="en-US" dirty="0"/>
          </a:p>
        </p:txBody>
      </p:sp>
      <p:sp>
        <p:nvSpPr>
          <p:cNvPr id="3" name="Content Placeholder 2"/>
          <p:cNvSpPr>
            <a:spLocks noGrp="1"/>
          </p:cNvSpPr>
          <p:nvPr>
            <p:ph sz="half" idx="1"/>
          </p:nvPr>
        </p:nvSpPr>
        <p:spPr>
          <a:xfrm>
            <a:off x="274319" y="4236440"/>
            <a:ext cx="7955279" cy="571290"/>
          </a:xfrm>
        </p:spPr>
        <p:txBody>
          <a:bodyPr>
            <a:normAutofit/>
          </a:bodyPr>
          <a:lstStyle/>
          <a:p>
            <a:pPr marL="0" indent="0">
              <a:buNone/>
            </a:pPr>
            <a:r>
              <a:rPr lang="en-US" sz="1800" dirty="0" smtClean="0"/>
              <a:t>Next release will include the “Custom Services”</a:t>
            </a:r>
          </a:p>
          <a:p>
            <a:pPr marL="0"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19" y="953242"/>
            <a:ext cx="8458200" cy="3283198"/>
          </a:xfrm>
          <a:prstGeom prst="rect">
            <a:avLst/>
          </a:prstGeom>
        </p:spPr>
      </p:pic>
    </p:spTree>
    <p:extLst>
      <p:ext uri="{BB962C8B-B14F-4D97-AF65-F5344CB8AC3E}">
        <p14:creationId xmlns:p14="http://schemas.microsoft.com/office/powerpoint/2010/main" val="4065542865"/>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CoprHD</a:t>
            </a:r>
            <a:endParaRPr lang="en-US" dirty="0"/>
          </a:p>
        </p:txBody>
      </p:sp>
      <p:sp>
        <p:nvSpPr>
          <p:cNvPr id="3" name="Content Placeholder 2"/>
          <p:cNvSpPr>
            <a:spLocks noGrp="1"/>
          </p:cNvSpPr>
          <p:nvPr>
            <p:ph sz="half" idx="1"/>
          </p:nvPr>
        </p:nvSpPr>
        <p:spPr/>
        <p:txBody>
          <a:bodyPr>
            <a:normAutofit/>
          </a:bodyPr>
          <a:lstStyle/>
          <a:p>
            <a:r>
              <a:rPr lang="en-US" sz="1800" dirty="0" err="1" smtClean="0"/>
              <a:t>CoprHD</a:t>
            </a:r>
            <a:r>
              <a:rPr lang="en-US" sz="1800" dirty="0" smtClean="0"/>
              <a:t> is the Open Source version – Alive and kicking</a:t>
            </a:r>
          </a:p>
          <a:p>
            <a:endParaRPr lang="en-US" sz="1800" dirty="0" smtClean="0"/>
          </a:p>
          <a:p>
            <a:endParaRPr lang="en-US" sz="1800" dirty="0"/>
          </a:p>
        </p:txBody>
      </p:sp>
      <p:pic>
        <p:nvPicPr>
          <p:cNvPr id="4" name="Picture 3"/>
          <p:cNvPicPr>
            <a:picLocks noChangeAspect="1"/>
          </p:cNvPicPr>
          <p:nvPr/>
        </p:nvPicPr>
        <p:blipFill>
          <a:blip r:embed="rId2"/>
          <a:stretch>
            <a:fillRect/>
          </a:stretch>
        </p:blipFill>
        <p:spPr>
          <a:xfrm>
            <a:off x="7669888" y="97919"/>
            <a:ext cx="1403571" cy="1403571"/>
          </a:xfrm>
          <a:prstGeom prst="rect">
            <a:avLst/>
          </a:prstGeom>
        </p:spPr>
      </p:pic>
      <p:pic>
        <p:nvPicPr>
          <p:cNvPr id="7" name="Picture 6"/>
          <p:cNvPicPr>
            <a:picLocks noChangeAspect="1"/>
          </p:cNvPicPr>
          <p:nvPr/>
        </p:nvPicPr>
        <p:blipFill>
          <a:blip r:embed="rId3"/>
          <a:stretch>
            <a:fillRect/>
          </a:stretch>
        </p:blipFill>
        <p:spPr>
          <a:xfrm>
            <a:off x="303905" y="1864942"/>
            <a:ext cx="7880428" cy="2577612"/>
          </a:xfrm>
          <a:prstGeom prst="rect">
            <a:avLst/>
          </a:prstGeom>
        </p:spPr>
      </p:pic>
      <p:pic>
        <p:nvPicPr>
          <p:cNvPr id="8" name="Picture 7"/>
          <p:cNvPicPr>
            <a:picLocks noChangeAspect="1"/>
          </p:cNvPicPr>
          <p:nvPr/>
        </p:nvPicPr>
        <p:blipFill>
          <a:blip r:embed="rId4"/>
          <a:stretch>
            <a:fillRect/>
          </a:stretch>
        </p:blipFill>
        <p:spPr>
          <a:xfrm>
            <a:off x="243306" y="1851292"/>
            <a:ext cx="7941027" cy="2629268"/>
          </a:xfrm>
          <a:prstGeom prst="rect">
            <a:avLst/>
          </a:prstGeom>
        </p:spPr>
      </p:pic>
      <p:pic>
        <p:nvPicPr>
          <p:cNvPr id="9" name="Picture 8"/>
          <p:cNvPicPr>
            <a:picLocks noChangeAspect="1"/>
          </p:cNvPicPr>
          <p:nvPr/>
        </p:nvPicPr>
        <p:blipFill>
          <a:blip r:embed="rId5"/>
          <a:stretch>
            <a:fillRect/>
          </a:stretch>
        </p:blipFill>
        <p:spPr>
          <a:xfrm>
            <a:off x="162124" y="1990671"/>
            <a:ext cx="8579939" cy="2350510"/>
          </a:xfrm>
          <a:prstGeom prst="rect">
            <a:avLst/>
          </a:prstGeom>
        </p:spPr>
      </p:pic>
    </p:spTree>
    <p:extLst>
      <p:ext uri="{BB962C8B-B14F-4D97-AF65-F5344CB8AC3E}">
        <p14:creationId xmlns:p14="http://schemas.microsoft.com/office/powerpoint/2010/main" val="136326672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a:t>8</a:t>
            </a:r>
            <a:r>
              <a:rPr lang="en-US" dirty="0" smtClean="0"/>
              <a:t>: Vagrant / </a:t>
            </a:r>
            <a:r>
              <a:rPr lang="en-US" dirty="0" err="1" smtClean="0"/>
              <a:t>ViPR</a:t>
            </a:r>
            <a:endParaRPr lang="en-US" dirty="0"/>
          </a:p>
        </p:txBody>
      </p:sp>
      <p:sp>
        <p:nvSpPr>
          <p:cNvPr id="3" name="Content Placeholder 2"/>
          <p:cNvSpPr>
            <a:spLocks noGrp="1"/>
          </p:cNvSpPr>
          <p:nvPr>
            <p:ph sz="half" idx="1"/>
          </p:nvPr>
        </p:nvSpPr>
        <p:spPr/>
        <p:txBody>
          <a:bodyPr>
            <a:normAutofit/>
          </a:bodyPr>
          <a:lstStyle/>
          <a:p>
            <a:pPr marL="0" indent="0">
              <a:buNone/>
            </a:pPr>
            <a:r>
              <a:rPr lang="en-US" sz="1800" dirty="0" smtClean="0"/>
              <a:t>Let’s install </a:t>
            </a:r>
            <a:r>
              <a:rPr lang="en-US" sz="1800" dirty="0" err="1" smtClean="0"/>
              <a:t>CoprHD</a:t>
            </a:r>
            <a:endParaRPr lang="en-US" sz="1800" dirty="0" smtClean="0"/>
          </a:p>
          <a:p>
            <a:r>
              <a:rPr lang="en-US" sz="1800" dirty="0" smtClean="0"/>
              <a:t>Go to </a:t>
            </a:r>
            <a:r>
              <a:rPr lang="en-US" sz="1800" dirty="0">
                <a:hlinkClick r:id="rId3"/>
              </a:rPr>
              <a:t>https://</a:t>
            </a:r>
            <a:r>
              <a:rPr lang="en-US" sz="1800" dirty="0" smtClean="0">
                <a:hlinkClick r:id="rId3"/>
              </a:rPr>
              <a:t>coprhd.atlassian.net/wiki/x/ZIBLAQ</a:t>
            </a:r>
            <a:endParaRPr lang="en-US" sz="1800" dirty="0" smtClean="0"/>
          </a:p>
          <a:p>
            <a:r>
              <a:rPr lang="en-US" sz="1800" dirty="0" smtClean="0"/>
              <a:t>Follow instructions to do a Vagrant install in </a:t>
            </a:r>
            <a:r>
              <a:rPr lang="en-US" sz="1800" dirty="0" err="1" smtClean="0"/>
              <a:t>VirtualBox</a:t>
            </a:r>
            <a:r>
              <a:rPr lang="en-US" sz="1800" dirty="0" smtClean="0"/>
              <a:t> (option 4)</a:t>
            </a:r>
          </a:p>
          <a:p>
            <a:r>
              <a:rPr lang="en-US" sz="1800" dirty="0" smtClean="0"/>
              <a:t>Log on to </a:t>
            </a:r>
            <a:r>
              <a:rPr lang="en-US" sz="1800" dirty="0" err="1" smtClean="0"/>
              <a:t>CoprHD</a:t>
            </a:r>
            <a:r>
              <a:rPr lang="en-US" sz="1800" dirty="0" smtClean="0"/>
              <a:t> – root / </a:t>
            </a:r>
            <a:r>
              <a:rPr lang="en-US" sz="1800" dirty="0" err="1" smtClean="0"/>
              <a:t>ChangeMe</a:t>
            </a:r>
            <a:endParaRPr lang="en-US" sz="1800" dirty="0" smtClean="0"/>
          </a:p>
          <a:p>
            <a:pPr lvl="1"/>
            <a:r>
              <a:rPr lang="en-AU" sz="1600" dirty="0" smtClean="0"/>
              <a:t>DNS, NT, SMTP …</a:t>
            </a:r>
            <a:endParaRPr lang="en-US" sz="1600" dirty="0" smtClean="0"/>
          </a:p>
          <a:p>
            <a:r>
              <a:rPr lang="en-US" sz="1800" dirty="0" smtClean="0"/>
              <a:t>Register virtual </a:t>
            </a:r>
            <a:r>
              <a:rPr lang="en-US" sz="1800" dirty="0" err="1" smtClean="0"/>
              <a:t>XtremIO</a:t>
            </a:r>
            <a:endParaRPr lang="en-US" sz="1800" dirty="0" smtClean="0"/>
          </a:p>
          <a:p>
            <a:r>
              <a:rPr lang="en-US" sz="1800" dirty="0" smtClean="0"/>
              <a:t>Create VDC, Virtual Array, Virtual Pool, Project </a:t>
            </a:r>
            <a:endParaRPr lang="en-US" sz="1800" dirty="0"/>
          </a:p>
          <a:p>
            <a:pPr lvl="1"/>
            <a:r>
              <a:rPr lang="en-US" sz="1600" dirty="0" smtClean="0"/>
              <a:t>then provision a volume</a:t>
            </a:r>
          </a:p>
          <a:p>
            <a:endParaRPr lang="en-US" sz="1800" dirty="0"/>
          </a:p>
        </p:txBody>
      </p:sp>
    </p:spTree>
    <p:extLst>
      <p:ext uri="{BB962C8B-B14F-4D97-AF65-F5344CB8AC3E}">
        <p14:creationId xmlns:p14="http://schemas.microsoft.com/office/powerpoint/2010/main" val="2651765603"/>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9: </a:t>
            </a:r>
            <a:r>
              <a:rPr lang="en-US" dirty="0" err="1" smtClean="0"/>
              <a:t>ViPR</a:t>
            </a:r>
            <a:r>
              <a:rPr lang="en-US" dirty="0" smtClean="0"/>
              <a:t> controller Administration</a:t>
            </a:r>
            <a:endParaRPr lang="en-US" dirty="0"/>
          </a:p>
        </p:txBody>
      </p:sp>
      <p:sp>
        <p:nvSpPr>
          <p:cNvPr id="3" name="Content Placeholder 2"/>
          <p:cNvSpPr>
            <a:spLocks noGrp="1"/>
          </p:cNvSpPr>
          <p:nvPr>
            <p:ph sz="half" idx="1"/>
          </p:nvPr>
        </p:nvSpPr>
        <p:spPr/>
        <p:txBody>
          <a:bodyPr>
            <a:normAutofit/>
          </a:bodyPr>
          <a:lstStyle/>
          <a:p>
            <a:r>
              <a:rPr lang="en-US" sz="1800" dirty="0" smtClean="0"/>
              <a:t>Unzip the demo files and run index.htm</a:t>
            </a:r>
          </a:p>
          <a:p>
            <a:r>
              <a:rPr lang="en-US" sz="1800" dirty="0" smtClean="0"/>
              <a:t>Add a storage systems (under “Physical Assets”)</a:t>
            </a:r>
          </a:p>
          <a:p>
            <a:r>
              <a:rPr lang="en-US" sz="1800" dirty="0" smtClean="0"/>
              <a:t>Create a Virtual Array (cannot grant access to specific tenants in the demo)</a:t>
            </a:r>
          </a:p>
          <a:p>
            <a:r>
              <a:rPr lang="en-US" sz="1800" dirty="0" smtClean="0"/>
              <a:t>Add Block Virtual pool</a:t>
            </a:r>
          </a:p>
          <a:p>
            <a:r>
              <a:rPr lang="en-US" sz="1800" dirty="0" smtClean="0"/>
              <a:t>Add File Virtual pool</a:t>
            </a:r>
          </a:p>
          <a:p>
            <a:r>
              <a:rPr lang="en-US" sz="1800" dirty="0" smtClean="0"/>
              <a:t>Use the Service Catalog to add a block</a:t>
            </a:r>
          </a:p>
          <a:p>
            <a:r>
              <a:rPr lang="en-US" sz="1800" dirty="0" smtClean="0"/>
              <a:t>When finished, verify in Resources </a:t>
            </a:r>
            <a:r>
              <a:rPr lang="en-US" sz="1800" dirty="0" smtClean="0">
                <a:sym typeface="Wingdings" panose="05000000000000000000" pitchFamily="2" charset="2"/>
              </a:rPr>
              <a:t> Volumes that it was created</a:t>
            </a:r>
            <a:endParaRPr lang="en-US" sz="1800" dirty="0" smtClean="0"/>
          </a:p>
          <a:p>
            <a:endParaRPr lang="en-US" sz="1800" dirty="0"/>
          </a:p>
          <a:p>
            <a:endParaRPr lang="en-US" sz="1800" dirty="0"/>
          </a:p>
        </p:txBody>
      </p:sp>
    </p:spTree>
    <p:extLst>
      <p:ext uri="{BB962C8B-B14F-4D97-AF65-F5344CB8AC3E}">
        <p14:creationId xmlns:p14="http://schemas.microsoft.com/office/powerpoint/2010/main" val="1668947791"/>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10 – </a:t>
            </a:r>
            <a:r>
              <a:rPr lang="en-US" dirty="0" err="1" smtClean="0"/>
              <a:t>ViPR</a:t>
            </a:r>
            <a:r>
              <a:rPr lang="en-US" dirty="0" smtClean="0"/>
              <a:t> API </a:t>
            </a:r>
            <a:r>
              <a:rPr lang="en-US" b="1" dirty="0" smtClean="0">
                <a:solidFill>
                  <a:schemeClr val="accent4"/>
                </a:solidFill>
              </a:rPr>
              <a:t>(Need to create repo)</a:t>
            </a:r>
            <a:endParaRPr lang="en-US" dirty="0"/>
          </a:p>
        </p:txBody>
      </p:sp>
      <p:sp>
        <p:nvSpPr>
          <p:cNvPr id="3" name="Content Placeholder 2"/>
          <p:cNvSpPr>
            <a:spLocks noGrp="1"/>
          </p:cNvSpPr>
          <p:nvPr>
            <p:ph sz="half" idx="1"/>
          </p:nvPr>
        </p:nvSpPr>
        <p:spPr/>
        <p:txBody>
          <a:bodyPr>
            <a:normAutofit/>
          </a:bodyPr>
          <a:lstStyle/>
          <a:p>
            <a:r>
              <a:rPr lang="en-US" sz="1800" dirty="0" smtClean="0"/>
              <a:t>Clone Repo </a:t>
            </a:r>
            <a:r>
              <a:rPr lang="en-US" sz="1800" dirty="0" err="1" smtClean="0"/>
              <a:t>repo</a:t>
            </a:r>
            <a:endParaRPr lang="en-US" sz="1800" dirty="0" smtClean="0"/>
          </a:p>
          <a:p>
            <a:endParaRPr lang="en-US" sz="1800" dirty="0"/>
          </a:p>
        </p:txBody>
      </p:sp>
    </p:spTree>
    <p:extLst>
      <p:ext uri="{BB962C8B-B14F-4D97-AF65-F5344CB8AC3E}">
        <p14:creationId xmlns:p14="http://schemas.microsoft.com/office/powerpoint/2010/main" val="299184804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889462" y="186118"/>
            <a:ext cx="7073101" cy="4377790"/>
          </a:xfrm>
          <a:prstGeom prst="roundRect">
            <a:avLst/>
          </a:prstGeom>
          <a:solidFill>
            <a:schemeClr val="accent1"/>
          </a:solidFill>
          <a:effectLst/>
        </p:spPr>
        <p:txBody>
          <a:bodyPr wrap="square" lIns="182880" tIns="137160" rIns="137160" bIns="137160" rtlCol="0" anchor="b">
            <a:noAutofit/>
          </a:bodyPr>
          <a:lstStyle/>
          <a:p>
            <a:pPr>
              <a:lnSpc>
                <a:spcPct val="90000"/>
              </a:lnSpc>
              <a:spcBef>
                <a:spcPts val="600"/>
              </a:spcBef>
              <a:spcAft>
                <a:spcPts val="0"/>
              </a:spcAft>
            </a:pPr>
            <a:r>
              <a:rPr lang="en-US" sz="2000" dirty="0" smtClean="0">
                <a:solidFill>
                  <a:schemeClr val="tx2"/>
                </a:solidFill>
                <a:latin typeface="+mn-lt"/>
              </a:rPr>
              <a:t> - </a:t>
            </a:r>
            <a:r>
              <a:rPr lang="en-US" sz="2000" dirty="0">
                <a:solidFill>
                  <a:schemeClr val="tx2"/>
                </a:solidFill>
                <a:latin typeface="+mn-lt"/>
              </a:rPr>
              <a:t>Knight developers </a:t>
            </a:r>
            <a:r>
              <a:rPr lang="en-US" sz="2000" dirty="0" smtClean="0">
                <a:solidFill>
                  <a:schemeClr val="tx2"/>
                </a:solidFill>
                <a:latin typeface="+mn-lt"/>
              </a:rPr>
              <a:t>try </a:t>
            </a:r>
            <a:r>
              <a:rPr lang="en-US" sz="2000" dirty="0">
                <a:solidFill>
                  <a:schemeClr val="tx2"/>
                </a:solidFill>
                <a:latin typeface="+mn-lt"/>
              </a:rPr>
              <a:t>to troubleshoot the live system</a:t>
            </a:r>
          </a:p>
          <a:p>
            <a:pPr>
              <a:lnSpc>
                <a:spcPct val="90000"/>
              </a:lnSpc>
              <a:spcBef>
                <a:spcPts val="600"/>
              </a:spcBef>
              <a:spcAft>
                <a:spcPts val="0"/>
              </a:spcAft>
            </a:pPr>
            <a:r>
              <a:rPr lang="en-US" sz="2000" dirty="0">
                <a:solidFill>
                  <a:schemeClr val="tx2"/>
                </a:solidFill>
                <a:latin typeface="+mn-lt"/>
              </a:rPr>
              <a:t> - They cannot figure out what's </a:t>
            </a:r>
            <a:r>
              <a:rPr lang="en-US" sz="2000" dirty="0" smtClean="0">
                <a:solidFill>
                  <a:schemeClr val="tx2"/>
                </a:solidFill>
                <a:latin typeface="+mn-lt"/>
              </a:rPr>
              <a:t>wrong … so</a:t>
            </a:r>
            <a:endParaRPr lang="en-US" sz="2000" dirty="0">
              <a:solidFill>
                <a:schemeClr val="tx2"/>
              </a:solidFill>
              <a:latin typeface="+mn-lt"/>
            </a:endParaRPr>
          </a:p>
          <a:p>
            <a:pPr>
              <a:lnSpc>
                <a:spcPct val="90000"/>
              </a:lnSpc>
              <a:spcBef>
                <a:spcPts val="600"/>
              </a:spcBef>
              <a:spcAft>
                <a:spcPts val="0"/>
              </a:spcAft>
            </a:pPr>
            <a:r>
              <a:rPr lang="en-US" sz="2000" dirty="0">
                <a:solidFill>
                  <a:schemeClr val="tx2"/>
                </a:solidFill>
                <a:latin typeface="+mn-lt"/>
              </a:rPr>
              <a:t> - </a:t>
            </a:r>
            <a:r>
              <a:rPr lang="en-US" sz="2000" dirty="0" smtClean="0">
                <a:solidFill>
                  <a:schemeClr val="tx2"/>
                </a:solidFill>
                <a:latin typeface="+mn-lt"/>
              </a:rPr>
              <a:t> … </a:t>
            </a:r>
            <a:r>
              <a:rPr lang="en-US" sz="2000" dirty="0">
                <a:solidFill>
                  <a:schemeClr val="tx2"/>
                </a:solidFill>
                <a:latin typeface="+mn-lt"/>
              </a:rPr>
              <a:t>they pull out the new code from all servers</a:t>
            </a:r>
          </a:p>
          <a:p>
            <a:pPr>
              <a:lnSpc>
                <a:spcPct val="200000"/>
              </a:lnSpc>
              <a:spcBef>
                <a:spcPts val="600"/>
              </a:spcBef>
              <a:spcAft>
                <a:spcPts val="600"/>
              </a:spcAft>
            </a:pPr>
            <a:r>
              <a:rPr lang="en-US" sz="2000" dirty="0" smtClean="0">
                <a:solidFill>
                  <a:srgbClr val="FFC000"/>
                </a:solidFill>
                <a:latin typeface="+mn-lt"/>
              </a:rPr>
              <a:t> RESULT </a:t>
            </a:r>
            <a:r>
              <a:rPr lang="en-US" sz="2000" dirty="0" smtClean="0">
                <a:solidFill>
                  <a:schemeClr val="tx2"/>
                </a:solidFill>
                <a:latin typeface="+mn-lt"/>
              </a:rPr>
              <a:t>- 8 </a:t>
            </a:r>
            <a:r>
              <a:rPr lang="en-US" sz="2000" dirty="0">
                <a:solidFill>
                  <a:schemeClr val="tx2"/>
                </a:solidFill>
                <a:latin typeface="+mn-lt"/>
              </a:rPr>
              <a:t>servers running Power Peg instead of 1</a:t>
            </a:r>
          </a:p>
          <a:p>
            <a:pPr>
              <a:lnSpc>
                <a:spcPct val="90000"/>
              </a:lnSpc>
              <a:spcBef>
                <a:spcPts val="600"/>
              </a:spcBef>
              <a:spcAft>
                <a:spcPts val="0"/>
              </a:spcAft>
            </a:pPr>
            <a:r>
              <a:rPr lang="en-US" sz="2000" dirty="0">
                <a:solidFill>
                  <a:schemeClr val="tx2"/>
                </a:solidFill>
                <a:latin typeface="+mn-lt"/>
              </a:rPr>
              <a:t> - Knight </a:t>
            </a:r>
            <a:r>
              <a:rPr lang="en-US" sz="2000" dirty="0" smtClean="0">
                <a:solidFill>
                  <a:schemeClr val="tx2"/>
                </a:solidFill>
                <a:latin typeface="+mn-lt"/>
              </a:rPr>
              <a:t>now represents </a:t>
            </a:r>
            <a:r>
              <a:rPr lang="en-US" sz="2000" dirty="0">
                <a:solidFill>
                  <a:schemeClr val="tx2"/>
                </a:solidFill>
                <a:latin typeface="+mn-lt"/>
              </a:rPr>
              <a:t>50% of the total </a:t>
            </a:r>
            <a:r>
              <a:rPr lang="en-US" sz="2000" dirty="0" smtClean="0">
                <a:solidFill>
                  <a:schemeClr val="tx2"/>
                </a:solidFill>
                <a:latin typeface="+mn-lt"/>
              </a:rPr>
              <a:t>traded volume</a:t>
            </a:r>
            <a:endParaRPr lang="en-US" sz="2000" dirty="0">
              <a:solidFill>
                <a:schemeClr val="tx2"/>
              </a:solidFill>
              <a:latin typeface="+mn-lt"/>
            </a:endParaRPr>
          </a:p>
          <a:p>
            <a:pPr>
              <a:lnSpc>
                <a:spcPct val="90000"/>
              </a:lnSpc>
              <a:spcBef>
                <a:spcPts val="600"/>
              </a:spcBef>
              <a:spcAft>
                <a:spcPts val="0"/>
              </a:spcAft>
            </a:pPr>
            <a:r>
              <a:rPr lang="en-US" sz="2000" dirty="0">
                <a:solidFill>
                  <a:schemeClr val="tx2"/>
                </a:solidFill>
                <a:latin typeface="+mn-lt"/>
              </a:rPr>
              <a:t> - Over-buying </a:t>
            </a:r>
            <a:r>
              <a:rPr lang="en-US" sz="2000" dirty="0" smtClean="0">
                <a:solidFill>
                  <a:schemeClr val="tx2"/>
                </a:solidFill>
                <a:latin typeface="+mn-lt"/>
              </a:rPr>
              <a:t>is </a:t>
            </a:r>
            <a:r>
              <a:rPr lang="en-US" sz="2000" dirty="0">
                <a:solidFill>
                  <a:schemeClr val="tx2"/>
                </a:solidFill>
                <a:latin typeface="+mn-lt"/>
              </a:rPr>
              <a:t>lifting </a:t>
            </a:r>
            <a:r>
              <a:rPr lang="en-US" sz="2000" dirty="0" smtClean="0">
                <a:solidFill>
                  <a:schemeClr val="tx2"/>
                </a:solidFill>
                <a:latin typeface="+mn-lt"/>
              </a:rPr>
              <a:t>value of </a:t>
            </a:r>
            <a:r>
              <a:rPr lang="en-US" sz="2000" dirty="0" smtClean="0">
                <a:solidFill>
                  <a:schemeClr val="tx2"/>
                </a:solidFill>
              </a:rPr>
              <a:t>some stocks </a:t>
            </a:r>
            <a:r>
              <a:rPr lang="en-US" sz="2000" dirty="0" smtClean="0">
                <a:solidFill>
                  <a:schemeClr val="tx2"/>
                </a:solidFill>
                <a:latin typeface="+mn-lt"/>
              </a:rPr>
              <a:t>by </a:t>
            </a:r>
            <a:r>
              <a:rPr lang="en-US" sz="2000" dirty="0">
                <a:solidFill>
                  <a:schemeClr val="tx2"/>
                </a:solidFill>
                <a:latin typeface="+mn-lt"/>
              </a:rPr>
              <a:t>10%</a:t>
            </a:r>
          </a:p>
          <a:p>
            <a:pPr>
              <a:lnSpc>
                <a:spcPct val="90000"/>
              </a:lnSpc>
              <a:spcBef>
                <a:spcPts val="600"/>
              </a:spcBef>
              <a:spcAft>
                <a:spcPts val="0"/>
              </a:spcAft>
            </a:pPr>
            <a:r>
              <a:rPr lang="en-US" sz="2000" dirty="0">
                <a:solidFill>
                  <a:schemeClr val="tx2"/>
                </a:solidFill>
                <a:latin typeface="+mn-lt"/>
              </a:rPr>
              <a:t> - </a:t>
            </a:r>
            <a:r>
              <a:rPr lang="en-US" sz="2000" dirty="0" smtClean="0">
                <a:solidFill>
                  <a:schemeClr val="tx2"/>
                </a:solidFill>
                <a:latin typeface="+mn-lt"/>
              </a:rPr>
              <a:t>and sinking others by that much</a:t>
            </a:r>
          </a:p>
        </p:txBody>
      </p:sp>
      <p:sp>
        <p:nvSpPr>
          <p:cNvPr id="8" name="Rectangle 7"/>
          <p:cNvSpPr/>
          <p:nvPr/>
        </p:nvSpPr>
        <p:spPr>
          <a:xfrm>
            <a:off x="1280163" y="340849"/>
            <a:ext cx="2766976" cy="769441"/>
          </a:xfrm>
          <a:prstGeom prst="rect">
            <a:avLst/>
          </a:prstGeom>
          <a:noFill/>
        </p:spPr>
        <p:txBody>
          <a:bodyPr wrap="none" lIns="91440" tIns="45720" rIns="91440" bIns="45720">
            <a:spAutoFit/>
          </a:bodyPr>
          <a:lstStyle/>
          <a:p>
            <a:pPr algn="ct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 bit later</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39" y="-237991"/>
            <a:ext cx="8609927" cy="5609074"/>
          </a:xfrm>
          <a:prstGeom prst="rect">
            <a:avLst/>
          </a:prstGeom>
        </p:spPr>
      </p:pic>
    </p:spTree>
    <p:extLst>
      <p:ext uri="{BB962C8B-B14F-4D97-AF65-F5344CB8AC3E}">
        <p14:creationId xmlns:p14="http://schemas.microsoft.com/office/powerpoint/2010/main" val="301115207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98746" y="186119"/>
            <a:ext cx="5891661" cy="2484254"/>
          </a:xfrm>
          <a:prstGeom prst="roundRect">
            <a:avLst/>
          </a:prstGeom>
          <a:solidFill>
            <a:schemeClr val="accent1"/>
          </a:solidFill>
          <a:effectLst/>
        </p:spPr>
        <p:txBody>
          <a:bodyPr wrap="square" lIns="182880" tIns="137160" rIns="137160" bIns="137160" rtlCol="0" anchor="b">
            <a:noAutofit/>
          </a:bodyPr>
          <a:lstStyle/>
          <a:p>
            <a:pPr>
              <a:lnSpc>
                <a:spcPct val="90000"/>
              </a:lnSpc>
              <a:spcBef>
                <a:spcPts val="600"/>
              </a:spcBef>
              <a:spcAft>
                <a:spcPts val="0"/>
              </a:spcAft>
            </a:pPr>
            <a:r>
              <a:rPr lang="en-US" sz="2000" dirty="0">
                <a:solidFill>
                  <a:schemeClr val="tx2"/>
                </a:solidFill>
                <a:latin typeface="+mn-lt"/>
              </a:rPr>
              <a:t> - 45 minutes of hell are over</a:t>
            </a:r>
          </a:p>
          <a:p>
            <a:pPr>
              <a:lnSpc>
                <a:spcPct val="90000"/>
              </a:lnSpc>
              <a:spcBef>
                <a:spcPts val="600"/>
              </a:spcBef>
              <a:spcAft>
                <a:spcPts val="0"/>
              </a:spcAft>
            </a:pPr>
            <a:r>
              <a:rPr lang="en-US" sz="2000" dirty="0">
                <a:solidFill>
                  <a:schemeClr val="tx2"/>
                </a:solidFill>
                <a:latin typeface="+mn-lt"/>
              </a:rPr>
              <a:t> - SMARS has performed 4 million transactions</a:t>
            </a:r>
          </a:p>
          <a:p>
            <a:pPr>
              <a:lnSpc>
                <a:spcPct val="90000"/>
              </a:lnSpc>
              <a:spcBef>
                <a:spcPts val="600"/>
              </a:spcBef>
              <a:spcAft>
                <a:spcPts val="0"/>
              </a:spcAft>
            </a:pPr>
            <a:r>
              <a:rPr lang="en-US" sz="2000" dirty="0">
                <a:solidFill>
                  <a:schemeClr val="tx2"/>
                </a:solidFill>
                <a:latin typeface="+mn-lt"/>
              </a:rPr>
              <a:t> - and transacted 397 million shares</a:t>
            </a:r>
          </a:p>
          <a:p>
            <a:pPr>
              <a:lnSpc>
                <a:spcPct val="90000"/>
              </a:lnSpc>
              <a:spcBef>
                <a:spcPts val="600"/>
              </a:spcBef>
              <a:spcAft>
                <a:spcPts val="0"/>
              </a:spcAft>
            </a:pPr>
            <a:r>
              <a:rPr lang="en-US" sz="2000" dirty="0">
                <a:solidFill>
                  <a:schemeClr val="tx2"/>
                </a:solidFill>
                <a:latin typeface="+mn-lt"/>
              </a:rPr>
              <a:t> - For a </a:t>
            </a:r>
            <a:r>
              <a:rPr lang="en-US" sz="2000" b="1" dirty="0">
                <a:solidFill>
                  <a:srgbClr val="FF0000"/>
                </a:solidFill>
                <a:latin typeface="+mn-lt"/>
              </a:rPr>
              <a:t>net loss </a:t>
            </a:r>
            <a:r>
              <a:rPr lang="en-US" sz="2000" dirty="0">
                <a:solidFill>
                  <a:schemeClr val="tx2"/>
                </a:solidFill>
                <a:latin typeface="+mn-lt"/>
              </a:rPr>
              <a:t>of 460 million </a:t>
            </a:r>
            <a:r>
              <a:rPr lang="en-US" sz="2000" dirty="0" smtClean="0">
                <a:solidFill>
                  <a:schemeClr val="tx2"/>
                </a:solidFill>
                <a:latin typeface="+mn-lt"/>
              </a:rPr>
              <a:t>dollars</a:t>
            </a:r>
          </a:p>
        </p:txBody>
      </p:sp>
      <p:sp>
        <p:nvSpPr>
          <p:cNvPr id="8" name="Rectangle 7"/>
          <p:cNvSpPr/>
          <p:nvPr/>
        </p:nvSpPr>
        <p:spPr>
          <a:xfrm>
            <a:off x="688645" y="340849"/>
            <a:ext cx="2444901" cy="769441"/>
          </a:xfrm>
          <a:prstGeom prst="rect">
            <a:avLst/>
          </a:prstGeom>
          <a:noFill/>
        </p:spPr>
        <p:txBody>
          <a:bodyPr wrap="none" lIns="91440" tIns="45720" rIns="91440" bIns="45720">
            <a:spAutoFit/>
          </a:bodyPr>
          <a:lstStyle/>
          <a:p>
            <a:pPr algn="ctr"/>
            <a:r>
              <a:rPr lang="en-US" sz="4400" b="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10:15am</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Rounded Rectangle 5"/>
          <p:cNvSpPr/>
          <p:nvPr/>
        </p:nvSpPr>
        <p:spPr>
          <a:xfrm>
            <a:off x="1224793" y="1265020"/>
            <a:ext cx="7810150" cy="3516705"/>
          </a:xfrm>
          <a:prstGeom prst="roundRect">
            <a:avLst/>
          </a:prstGeom>
          <a:solidFill>
            <a:schemeClr val="accent6">
              <a:lumMod val="75000"/>
            </a:schemeClr>
          </a:solidFill>
          <a:effectLst/>
        </p:spPr>
        <p:txBody>
          <a:bodyPr wrap="square" lIns="182880" tIns="137160" rIns="137160" bIns="137160" rtlCol="0" anchor="t">
            <a:noAutofit/>
          </a:bodyPr>
          <a:lstStyle/>
          <a:p>
            <a:pPr>
              <a:lnSpc>
                <a:spcPct val="150000"/>
              </a:lnSpc>
              <a:spcBef>
                <a:spcPts val="600"/>
              </a:spcBef>
              <a:spcAft>
                <a:spcPts val="0"/>
              </a:spcAft>
            </a:pPr>
            <a:endParaRPr lang="en-US" sz="2000" dirty="0">
              <a:solidFill>
                <a:schemeClr val="tx2"/>
              </a:solidFill>
              <a:latin typeface="+mn-lt"/>
            </a:endParaRPr>
          </a:p>
          <a:p>
            <a:pPr>
              <a:lnSpc>
                <a:spcPct val="90000"/>
              </a:lnSpc>
              <a:spcBef>
                <a:spcPts val="600"/>
              </a:spcBef>
              <a:spcAft>
                <a:spcPts val="0"/>
              </a:spcAft>
            </a:pPr>
            <a:r>
              <a:rPr lang="en-US" sz="2000" dirty="0" smtClean="0">
                <a:solidFill>
                  <a:schemeClr val="tx2"/>
                </a:solidFill>
                <a:latin typeface="+mn-lt"/>
              </a:rPr>
              <a:t>  Knight shares have dropped </a:t>
            </a:r>
            <a:r>
              <a:rPr lang="en-US" sz="2000" dirty="0">
                <a:solidFill>
                  <a:schemeClr val="tx2"/>
                </a:solidFill>
              </a:rPr>
              <a:t>66</a:t>
            </a:r>
            <a:r>
              <a:rPr lang="en-US" sz="2000" dirty="0" smtClean="0">
                <a:solidFill>
                  <a:schemeClr val="tx2"/>
                </a:solidFill>
              </a:rPr>
              <a:t>%</a:t>
            </a:r>
            <a:endParaRPr lang="en-US" sz="2000" dirty="0">
              <a:solidFill>
                <a:schemeClr val="tx2"/>
              </a:solidFill>
              <a:latin typeface="+mn-lt"/>
            </a:endParaRPr>
          </a:p>
        </p:txBody>
      </p:sp>
      <p:sp>
        <p:nvSpPr>
          <p:cNvPr id="7" name="Rectangle 6"/>
          <p:cNvSpPr/>
          <p:nvPr/>
        </p:nvSpPr>
        <p:spPr>
          <a:xfrm>
            <a:off x="1610904" y="1345570"/>
            <a:ext cx="3036280" cy="769441"/>
          </a:xfrm>
          <a:prstGeom prst="rect">
            <a:avLst/>
          </a:prstGeom>
          <a:noFill/>
        </p:spPr>
        <p:txBody>
          <a:bodyPr wrap="none" lIns="91440" tIns="45720" rIns="91440" bIns="45720">
            <a:spAutoFit/>
          </a:bodyPr>
          <a:lstStyle/>
          <a:p>
            <a:pPr algn="ct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2</a:t>
            </a:r>
            <a:r>
              <a:rPr lang="en-US" sz="4400" b="1" cap="none" spc="0" baseline="30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nd</a:t>
            </a: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August</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299" y="2444531"/>
            <a:ext cx="6518027" cy="2220334"/>
          </a:xfrm>
          <a:prstGeom prst="rect">
            <a:avLst/>
          </a:prstGeom>
        </p:spPr>
      </p:pic>
      <p:sp>
        <p:nvSpPr>
          <p:cNvPr id="9" name="Rounded Rectangle 8"/>
          <p:cNvSpPr/>
          <p:nvPr/>
        </p:nvSpPr>
        <p:spPr>
          <a:xfrm>
            <a:off x="1388862" y="340850"/>
            <a:ext cx="6662713" cy="4182598"/>
          </a:xfrm>
          <a:prstGeom prst="roundRect">
            <a:avLst/>
          </a:prstGeom>
          <a:solidFill>
            <a:schemeClr val="accent3"/>
          </a:solidFill>
          <a:effectLst/>
        </p:spPr>
        <p:txBody>
          <a:bodyPr wrap="square" lIns="182880" tIns="137160" rIns="137160" bIns="137160" rtlCol="0" anchor="t">
            <a:noAutofit/>
          </a:bodyPr>
          <a:lstStyle/>
          <a:p>
            <a:pPr>
              <a:lnSpc>
                <a:spcPct val="90000"/>
              </a:lnSpc>
              <a:spcBef>
                <a:spcPts val="600"/>
              </a:spcBef>
              <a:spcAft>
                <a:spcPts val="0"/>
              </a:spcAft>
            </a:pPr>
            <a:endParaRPr lang="en-US" sz="2000" dirty="0" smtClean="0">
              <a:solidFill>
                <a:schemeClr val="bg2"/>
              </a:solidFill>
            </a:endParaRPr>
          </a:p>
          <a:p>
            <a:pPr>
              <a:lnSpc>
                <a:spcPct val="150000"/>
              </a:lnSpc>
              <a:spcBef>
                <a:spcPts val="600"/>
              </a:spcBef>
              <a:spcAft>
                <a:spcPts val="0"/>
              </a:spcAft>
            </a:pPr>
            <a:r>
              <a:rPr lang="en-US" sz="2000" dirty="0" smtClean="0">
                <a:solidFill>
                  <a:schemeClr val="bg2"/>
                </a:solidFill>
              </a:rPr>
              <a:t> - </a:t>
            </a:r>
            <a:r>
              <a:rPr lang="en-US" sz="2000" dirty="0">
                <a:solidFill>
                  <a:schemeClr val="bg2"/>
                </a:solidFill>
              </a:rPr>
              <a:t>Knight Capital Group gets acquired by </a:t>
            </a:r>
            <a:r>
              <a:rPr lang="en-US" sz="2000" dirty="0" err="1">
                <a:solidFill>
                  <a:schemeClr val="bg2"/>
                </a:solidFill>
              </a:rPr>
              <a:t>Getco</a:t>
            </a:r>
            <a:r>
              <a:rPr lang="en-US" sz="2000" dirty="0">
                <a:solidFill>
                  <a:schemeClr val="bg2"/>
                </a:solidFill>
              </a:rPr>
              <a:t> LLC</a:t>
            </a:r>
          </a:p>
          <a:p>
            <a:pPr>
              <a:lnSpc>
                <a:spcPct val="90000"/>
              </a:lnSpc>
              <a:spcBef>
                <a:spcPts val="600"/>
              </a:spcBef>
              <a:spcAft>
                <a:spcPts val="0"/>
              </a:spcAft>
            </a:pPr>
            <a:r>
              <a:rPr lang="en-US" sz="2000" dirty="0">
                <a:solidFill>
                  <a:schemeClr val="bg2"/>
                </a:solidFill>
              </a:rPr>
              <a:t> - </a:t>
            </a:r>
            <a:r>
              <a:rPr lang="en-US" sz="2000" dirty="0" smtClean="0">
                <a:solidFill>
                  <a:schemeClr val="bg2"/>
                </a:solidFill>
              </a:rPr>
              <a:t>The new </a:t>
            </a:r>
            <a:r>
              <a:rPr lang="en-US" sz="2000" dirty="0">
                <a:solidFill>
                  <a:schemeClr val="bg2"/>
                </a:solidFill>
              </a:rPr>
              <a:t>company </a:t>
            </a:r>
            <a:r>
              <a:rPr lang="en-US" sz="2000" dirty="0" smtClean="0">
                <a:solidFill>
                  <a:schemeClr val="bg2"/>
                </a:solidFill>
              </a:rPr>
              <a:t>gets renamed </a:t>
            </a:r>
            <a:r>
              <a:rPr lang="en-US" sz="2000" dirty="0">
                <a:solidFill>
                  <a:schemeClr val="bg2"/>
                </a:solidFill>
              </a:rPr>
              <a:t>KCG Holdings</a:t>
            </a:r>
          </a:p>
        </p:txBody>
      </p:sp>
      <p:sp>
        <p:nvSpPr>
          <p:cNvPr id="10" name="Rectangle 9"/>
          <p:cNvSpPr/>
          <p:nvPr/>
        </p:nvSpPr>
        <p:spPr>
          <a:xfrm>
            <a:off x="1691824" y="380237"/>
            <a:ext cx="4328429" cy="769441"/>
          </a:xfrm>
          <a:prstGeom prst="rect">
            <a:avLst/>
          </a:prstGeom>
          <a:noFill/>
        </p:spPr>
        <p:txBody>
          <a:bodyPr wrap="none" lIns="91440" tIns="45720" rIns="91440" bIns="45720">
            <a:spAutoFit/>
          </a:bodyPr>
          <a:lstStyle/>
          <a:p>
            <a:pPr algn="ct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December 2012</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7237" y="1976564"/>
            <a:ext cx="4349694" cy="2448457"/>
          </a:xfrm>
          <a:prstGeom prst="rect">
            <a:avLst/>
          </a:prstGeom>
        </p:spPr>
      </p:pic>
    </p:spTree>
    <p:extLst>
      <p:ext uri="{BB962C8B-B14F-4D97-AF65-F5344CB8AC3E}">
        <p14:creationId xmlns:p14="http://schemas.microsoft.com/office/powerpoint/2010/main" val="240356871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bg/>
                                          </p:spTgt>
                                        </p:tgtEl>
                                        <p:attrNameLst>
                                          <p:attrName>style.visibility</p:attrName>
                                        </p:attrNameLst>
                                      </p:cBhvr>
                                      <p:to>
                                        <p:strVal val="visible"/>
                                      </p:to>
                                    </p:set>
                                    <p:animEffect transition="in" filter="fade">
                                      <p:cBhvr>
                                        <p:cTn id="34" dur="500"/>
                                        <p:tgtEl>
                                          <p:spTgt spid="6">
                                            <p:bg/>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bg/>
                                          </p:spTgt>
                                        </p:tgtEl>
                                        <p:attrNameLst>
                                          <p:attrName>style.visibility</p:attrName>
                                        </p:attrNameLst>
                                      </p:cBhvr>
                                      <p:to>
                                        <p:strVal val="visible"/>
                                      </p:to>
                                    </p:set>
                                    <p:animEffect transition="in" filter="fade">
                                      <p:cBhvr>
                                        <p:cTn id="50" dur="500"/>
                                        <p:tgtEl>
                                          <p:spTgt spid="9">
                                            <p:bg/>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9">
                                            <p:txEl>
                                              <p:pRg st="1" end="1"/>
                                            </p:txEl>
                                          </p:spTgt>
                                        </p:tgtEl>
                                        <p:attrNameLst>
                                          <p:attrName>style.visibility</p:attrName>
                                        </p:attrNameLst>
                                      </p:cBhvr>
                                      <p:to>
                                        <p:strVal val="visible"/>
                                      </p:to>
                                    </p:set>
                                    <p:animEffect transition="in" filter="fade">
                                      <p:cBhvr>
                                        <p:cTn id="58" dur="500"/>
                                        <p:tgtEl>
                                          <p:spTgt spid="9">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animEffect transition="in" filter="fade">
                                      <p:cBhvr>
                                        <p:cTn id="63" dur="500"/>
                                        <p:tgtEl>
                                          <p:spTgt spid="9">
                                            <p:txEl>
                                              <p:pRg st="2" end="2"/>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8" grpId="0" uiExpand="1"/>
      <p:bldP spid="6" grpId="0" uiExpand="1" build="p" bldLvl="2" animBg="1"/>
      <p:bldP spid="7" grpId="0" uiExpand="1"/>
      <p:bldP spid="9" grpId="0" uiExpand="1" build="p" animBg="1"/>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 template">
  <a:themeElements>
    <a:clrScheme name="Custom 2">
      <a:dk1>
        <a:srgbClr val="000000"/>
      </a:dk1>
      <a:lt1>
        <a:srgbClr val="444444"/>
      </a:lt1>
      <a:dk2>
        <a:srgbClr val="007DB8"/>
      </a:dk2>
      <a:lt2>
        <a:srgbClr val="FFFFFF"/>
      </a:lt2>
      <a:accent1>
        <a:srgbClr val="007DB8"/>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DellEMC_PPT_Presentation_16x9_v3">
  <a:themeElements>
    <a:clrScheme name="Custom 2">
      <a:dk1>
        <a:srgbClr val="000000"/>
      </a:dk1>
      <a:lt1>
        <a:srgbClr val="444444"/>
      </a:lt1>
      <a:dk2>
        <a:srgbClr val="007DB8"/>
      </a:dk2>
      <a:lt2>
        <a:srgbClr val="FFFFFF"/>
      </a:lt2>
      <a:accent1>
        <a:srgbClr val="007DB8"/>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3.xml><?xml version="1.0" encoding="utf-8"?>
<a:theme xmlns:a="http://schemas.openxmlformats.org/drawingml/2006/main" name="1_DellEMC template">
  <a:themeElements>
    <a:clrScheme name="Custom 11">
      <a:dk1>
        <a:srgbClr val="000000"/>
      </a:dk1>
      <a:lt1>
        <a:srgbClr val="444444"/>
      </a:lt1>
      <a:dk2>
        <a:srgbClr val="007DB8"/>
      </a:dk2>
      <a:lt2>
        <a:srgbClr val="FFFFFF"/>
      </a:lt2>
      <a:accent1>
        <a:srgbClr val="00447C"/>
      </a:accent1>
      <a:accent2>
        <a:srgbClr val="6EA204"/>
      </a:accent2>
      <a:accent3>
        <a:srgbClr val="FFD220"/>
      </a:accent3>
      <a:accent4>
        <a:srgbClr val="EE6411"/>
      </a:accent4>
      <a:accent5>
        <a:srgbClr val="3DC6EF"/>
      </a:accent5>
      <a:accent6>
        <a:srgbClr val="C1D82F"/>
      </a:accent6>
      <a:hlink>
        <a:srgbClr val="FFFFFF"/>
      </a:hlink>
      <a:folHlink>
        <a:srgbClr val="007DB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873BDD3-AA35-4F19-A12A-C6462BECFBD1}">
  <ds:schemaRefs>
    <ds:schemaRef ds:uri="http://schemas.microsoft.com/office/2006/metadata/propertie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Dell_EMC_PPT_Template - Copy</Template>
  <TotalTime>12018</TotalTime>
  <Words>4946</Words>
  <Application>Microsoft Office PowerPoint</Application>
  <PresentationFormat>On-screen Show (16:9)</PresentationFormat>
  <Paragraphs>729</Paragraphs>
  <Slides>74</Slides>
  <Notes>39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74</vt:i4>
      </vt:variant>
    </vt:vector>
  </HeadingPairs>
  <TitlesOfParts>
    <vt:vector size="87" baseType="lpstr">
      <vt:lpstr>Arial</vt:lpstr>
      <vt:lpstr>Arial Black</vt:lpstr>
      <vt:lpstr>Consolas</vt:lpstr>
      <vt:lpstr>Courier New</vt:lpstr>
      <vt:lpstr>Museo For Dell 300</vt:lpstr>
      <vt:lpstr>museo sans for dell</vt:lpstr>
      <vt:lpstr>museo sans for dell</vt:lpstr>
      <vt:lpstr>Verdana</vt:lpstr>
      <vt:lpstr>Wingdings</vt:lpstr>
      <vt:lpstr>Wingdings 2</vt:lpstr>
      <vt:lpstr>DellEMC template</vt:lpstr>
      <vt:lpstr>DellEMC_PPT_Presentation_16x9_v3</vt:lpstr>
      <vt:lpstr>1_DellEMC template</vt:lpstr>
      <vt:lpstr>DevOps/IaC Session</vt:lpstr>
      <vt:lpstr>Prerequisites</vt:lpstr>
      <vt:lpstr>Agenda</vt:lpstr>
      <vt:lpstr>This couldn’t happen here …</vt:lpstr>
      <vt:lpstr>PowerPoint Presentation</vt:lpstr>
      <vt:lpstr>PowerPoint Presentation</vt:lpstr>
      <vt:lpstr>PowerPoint Presentation</vt:lpstr>
      <vt:lpstr>PowerPoint Presentation</vt:lpstr>
      <vt:lpstr>PowerPoint Presentation</vt:lpstr>
      <vt:lpstr>Infrastructure Automation</vt:lpstr>
      <vt:lpstr>Quick Recap - What is DevOps?</vt:lpstr>
      <vt:lpstr> Where to Begin</vt:lpstr>
      <vt:lpstr>Infrastructure Automation – Why?</vt:lpstr>
      <vt:lpstr>Infrastructure Automation – What?</vt:lpstr>
      <vt:lpstr>Infrastructure Automation – How?</vt:lpstr>
      <vt:lpstr>Configuration Management</vt:lpstr>
      <vt:lpstr>Vagrant</vt:lpstr>
      <vt:lpstr>Lab 1: Vagrant</vt:lpstr>
      <vt:lpstr>Lab 1: Vagrant</vt:lpstr>
      <vt:lpstr>Lab 1: Vagrant</vt:lpstr>
      <vt:lpstr>Lab 1: Vagrant</vt:lpstr>
      <vt:lpstr>Intro to AWS EC2</vt:lpstr>
      <vt:lpstr>Intro to AWS EC2</vt:lpstr>
      <vt:lpstr>Lab 2: Vagrant in AWS</vt:lpstr>
      <vt:lpstr>Lab 2: Vagrant in AWS</vt:lpstr>
      <vt:lpstr>Configuration Management</vt:lpstr>
      <vt:lpstr>Puppet/Chef/Ansible/Salt</vt:lpstr>
      <vt:lpstr>Ansible Introduction</vt:lpstr>
      <vt:lpstr>Lab 3: Ansible</vt:lpstr>
      <vt:lpstr>Ansible with Vagrant</vt:lpstr>
      <vt:lpstr>Rest API Labs </vt:lpstr>
      <vt:lpstr>Introducing REST API’s</vt:lpstr>
      <vt:lpstr>Accessing API’s</vt:lpstr>
      <vt:lpstr>Accessing API’s</vt:lpstr>
      <vt:lpstr>Lab 4 – Step 1</vt:lpstr>
      <vt:lpstr>Lab 4 – Step 1</vt:lpstr>
      <vt:lpstr>Lab 4 – Step 2</vt:lpstr>
      <vt:lpstr>Lab 4 – Step 3</vt:lpstr>
      <vt:lpstr>API’s on DellEMC products</vt:lpstr>
      <vt:lpstr>Lab 5 – Step 1</vt:lpstr>
      <vt:lpstr>Lab 5 – Step 1</vt:lpstr>
      <vt:lpstr>Lab 5 – Step 1</vt:lpstr>
      <vt:lpstr>Lab 5 – Step 2</vt:lpstr>
      <vt:lpstr>Lab 5 – Step 3 </vt:lpstr>
      <vt:lpstr>Lab 5 – Step 4</vt:lpstr>
      <vt:lpstr>Can you make Rest API Friendlier?</vt:lpstr>
      <vt:lpstr>Lab 6 – Use PyXtrem to interact with XtremIO</vt:lpstr>
      <vt:lpstr>Compute Orchestration</vt:lpstr>
      <vt:lpstr>DellEMC Poweredge Compute Orchestration</vt:lpstr>
      <vt:lpstr>Redfish API</vt:lpstr>
      <vt:lpstr>Redfish API – Exploring DMTF Mockups</vt:lpstr>
      <vt:lpstr>Lab 7 – Use the Redfish API</vt:lpstr>
      <vt:lpstr>OnRack/RackHD</vt:lpstr>
      <vt:lpstr>One Final Word on API’s</vt:lpstr>
      <vt:lpstr>Can you create your own Rest API?</vt:lpstr>
      <vt:lpstr>Sample Basic Rest API</vt:lpstr>
      <vt:lpstr>Composable Infrastructure</vt:lpstr>
      <vt:lpstr>Composable Infrastructure</vt:lpstr>
      <vt:lpstr>Composable Infrastructure</vt:lpstr>
      <vt:lpstr>Homework</vt:lpstr>
      <vt:lpstr>Homework 1 – Stock Portfolio Tracker</vt:lpstr>
      <vt:lpstr>Homework 2 – ANZ Weather Summary</vt:lpstr>
      <vt:lpstr>Homework 3 – Plot the ISS Trajectory</vt:lpstr>
      <vt:lpstr>Homework 4 – Vagrant CoprHD and XtremIO</vt:lpstr>
      <vt:lpstr>PowerPoint Presentation</vt:lpstr>
      <vt:lpstr>STaaS - ViPR</vt:lpstr>
      <vt:lpstr>ViPR – Enable Digital &amp; IT Transformation</vt:lpstr>
      <vt:lpstr>PowerPoint Presentation</vt:lpstr>
      <vt:lpstr>ViPR Controller - Concepts</vt:lpstr>
      <vt:lpstr>ViPR Self Service Catalog</vt:lpstr>
      <vt:lpstr>CoprHD</vt:lpstr>
      <vt:lpstr>Lab 8: Vagrant / ViPR</vt:lpstr>
      <vt:lpstr>Lab 9: ViPR controller Administration</vt:lpstr>
      <vt:lpstr>Lab 10 – ViPR API (Need to create repo)</vt:lpstr>
    </vt:vector>
  </TitlesOfParts>
  <Company>EMC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READ – INSTRUCTIONS FOR ADDING PAGE NUMBERS “X of Y” IN POWERPOINT 2013  For internal presentations only. You do not need to add this for external/customer/partner presentations.  If you are working in PowerPoint 2013, you must manually add the total number of pages to your deck. Total number of pages = Y </dc:title>
  <dc:creator>Ramos, Alberto</dc:creator>
  <cp:keywords>Internal Use</cp:keywords>
  <cp:lastModifiedBy>Ramos, Alberto</cp:lastModifiedBy>
  <cp:revision>211</cp:revision>
  <cp:lastPrinted>2014-02-14T16:26:12Z</cp:lastPrinted>
  <dcterms:created xsi:type="dcterms:W3CDTF">2017-04-30T05:52:57Z</dcterms:created>
  <dcterms:modified xsi:type="dcterms:W3CDTF">2017-08-02T12:27:43Z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