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63" r:id="rId5"/>
    <p:sldId id="259" r:id="rId6"/>
    <p:sldId id="265" r:id="rId7"/>
    <p:sldId id="264" r:id="rId8"/>
    <p:sldId id="260" r:id="rId9"/>
    <p:sldId id="261" r:id="rId10"/>
    <p:sldId id="262"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2"/>
    <p:restoredTop sz="94724"/>
  </p:normalViewPr>
  <p:slideViewPr>
    <p:cSldViewPr snapToGrid="0" snapToObjects="1">
      <p:cViewPr varScale="1">
        <p:scale>
          <a:sx n="176" d="100"/>
          <a:sy n="176" d="100"/>
        </p:scale>
        <p:origin x="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97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439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52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05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mp-falls-89423.herokuapp.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16835"/>
            <a:ext cx="8520600" cy="9524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Storventory</a:t>
            </a:r>
            <a:endParaRPr dirty="0"/>
          </a:p>
        </p:txBody>
      </p:sp>
      <p:sp>
        <p:nvSpPr>
          <p:cNvPr id="55" name="Google Shape;55;p13"/>
          <p:cNvSpPr txBox="1">
            <a:spLocks noGrp="1"/>
          </p:cNvSpPr>
          <p:nvPr>
            <p:ph type="subTitle" idx="1"/>
          </p:nvPr>
        </p:nvSpPr>
        <p:spPr>
          <a:xfrm>
            <a:off x="365703" y="4428877"/>
            <a:ext cx="8520600" cy="5360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#2</a:t>
            </a:r>
            <a:endParaRPr dirty="0"/>
          </a:p>
        </p:txBody>
      </p:sp>
      <p:pic>
        <p:nvPicPr>
          <p:cNvPr id="3" name="Picture 2" descr="Logo&#10;&#10;Description automatically generated">
            <a:extLst>
              <a:ext uri="{FF2B5EF4-FFF2-40B4-BE49-F238E27FC236}">
                <a16:creationId xmlns:a16="http://schemas.microsoft.com/office/drawing/2014/main" id="{09267D4F-0033-9D41-B6F9-A542FDCBCDB7}"/>
              </a:ext>
            </a:extLst>
          </p:cNvPr>
          <p:cNvPicPr>
            <a:picLocks noChangeAspect="1"/>
          </p:cNvPicPr>
          <p:nvPr/>
        </p:nvPicPr>
        <p:blipFill>
          <a:blip r:embed="rId3"/>
          <a:stretch>
            <a:fillRect/>
          </a:stretch>
        </p:blipFill>
        <p:spPr>
          <a:xfrm>
            <a:off x="3619500" y="1483525"/>
            <a:ext cx="1905000"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 dirty="0"/>
              <a:t>Deployed Solution - </a:t>
            </a:r>
            <a:r>
              <a:rPr lang="en-US" dirty="0">
                <a:hlinkClick r:id="rId3"/>
              </a:rPr>
              <a:t>https://damp-falls-89423.herokuapp.com/</a:t>
            </a:r>
            <a:endParaRPr lang="en-US" dirty="0"/>
          </a:p>
          <a:p>
            <a:pPr lvl="0"/>
            <a:r>
              <a:rPr lang="en" dirty="0"/>
              <a:t>GitHub repo - </a:t>
            </a:r>
            <a:r>
              <a:rPr lang="en-US" dirty="0"/>
              <a:t>https://</a:t>
            </a:r>
            <a:r>
              <a:rPr lang="en-US" dirty="0" err="1"/>
              <a:t>github.com</a:t>
            </a:r>
            <a:r>
              <a:rPr lang="en-US" dirty="0"/>
              <a:t>/</a:t>
            </a:r>
            <a:r>
              <a:rPr lang="en-US" dirty="0" err="1"/>
              <a:t>JoePall</a:t>
            </a:r>
            <a:r>
              <a:rPr lang="en-US" dirty="0"/>
              <a:t>/</a:t>
            </a:r>
            <a:r>
              <a:rPr lang="en-US" dirty="0" err="1"/>
              <a:t>Storventory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 dirty="0"/>
              <a:t>Questions…</a:t>
            </a:r>
            <a:endParaRPr dirty="0"/>
          </a:p>
        </p:txBody>
      </p:sp>
      <p:pic>
        <p:nvPicPr>
          <p:cNvPr id="5" name="Picture 4" descr="Icon&#10;&#10;Description automatically generated">
            <a:extLst>
              <a:ext uri="{FF2B5EF4-FFF2-40B4-BE49-F238E27FC236}">
                <a16:creationId xmlns:a16="http://schemas.microsoft.com/office/drawing/2014/main" id="{D407098B-6ACF-9C4E-8C6E-0FB1C0B4B286}"/>
              </a:ext>
            </a:extLst>
          </p:cNvPr>
          <p:cNvPicPr>
            <a:picLocks noChangeAspect="1"/>
          </p:cNvPicPr>
          <p:nvPr/>
        </p:nvPicPr>
        <p:blipFill>
          <a:blip r:embed="rId3"/>
          <a:stretch>
            <a:fillRect/>
          </a:stretch>
        </p:blipFill>
        <p:spPr>
          <a:xfrm>
            <a:off x="5357587" y="930730"/>
            <a:ext cx="3561442" cy="3561442"/>
          </a:xfrm>
          <a:prstGeom prst="rect">
            <a:avLst/>
          </a:prstGeom>
        </p:spPr>
      </p:pic>
      <p:pic>
        <p:nvPicPr>
          <p:cNvPr id="7" name="Picture 6" descr="A drawing of a face&#10;&#10;Description automatically generated">
            <a:extLst>
              <a:ext uri="{FF2B5EF4-FFF2-40B4-BE49-F238E27FC236}">
                <a16:creationId xmlns:a16="http://schemas.microsoft.com/office/drawing/2014/main" id="{E02847FC-103C-734A-876D-A9DFA8309C88}"/>
              </a:ext>
            </a:extLst>
          </p:cNvPr>
          <p:cNvPicPr>
            <a:picLocks noChangeAspect="1"/>
          </p:cNvPicPr>
          <p:nvPr/>
        </p:nvPicPr>
        <p:blipFill>
          <a:blip r:embed="rId4"/>
          <a:stretch>
            <a:fillRect/>
          </a:stretch>
        </p:blipFill>
        <p:spPr>
          <a:xfrm>
            <a:off x="1230951" y="3059267"/>
            <a:ext cx="4250007" cy="1515836"/>
          </a:xfrm>
          <a:prstGeom prst="rect">
            <a:avLst/>
          </a:prstGeom>
        </p:spPr>
      </p:pic>
      <p:pic>
        <p:nvPicPr>
          <p:cNvPr id="9" name="Picture 8" descr="A person posing for the camera&#10;&#10;Description automatically generated">
            <a:extLst>
              <a:ext uri="{FF2B5EF4-FFF2-40B4-BE49-F238E27FC236}">
                <a16:creationId xmlns:a16="http://schemas.microsoft.com/office/drawing/2014/main" id="{2AAB28CE-5DB9-E64B-8321-C4A193B7081E}"/>
              </a:ext>
            </a:extLst>
          </p:cNvPr>
          <p:cNvPicPr>
            <a:picLocks noChangeAspect="1"/>
          </p:cNvPicPr>
          <p:nvPr/>
        </p:nvPicPr>
        <p:blipFill>
          <a:blip r:embed="rId5"/>
          <a:stretch>
            <a:fillRect/>
          </a:stretch>
        </p:blipFill>
        <p:spPr>
          <a:xfrm>
            <a:off x="622416" y="445025"/>
            <a:ext cx="2502594" cy="2058689"/>
          </a:xfrm>
          <a:prstGeom prst="rect">
            <a:avLst/>
          </a:prstGeom>
        </p:spPr>
      </p:pic>
    </p:spTree>
    <p:extLst>
      <p:ext uri="{BB962C8B-B14F-4D97-AF65-F5344CB8AC3E}">
        <p14:creationId xmlns:p14="http://schemas.microsoft.com/office/powerpoint/2010/main" val="229721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0698" y="218683"/>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2" name="TextBox 1">
            <a:extLst>
              <a:ext uri="{FF2B5EF4-FFF2-40B4-BE49-F238E27FC236}">
                <a16:creationId xmlns:a16="http://schemas.microsoft.com/office/drawing/2014/main" id="{BADBC2FE-3994-4946-9483-3752E928831D}"/>
              </a:ext>
            </a:extLst>
          </p:cNvPr>
          <p:cNvSpPr txBox="1"/>
          <p:nvPr/>
        </p:nvSpPr>
        <p:spPr>
          <a:xfrm>
            <a:off x="3721210" y="3355450"/>
            <a:ext cx="184731" cy="307777"/>
          </a:xfrm>
          <a:prstGeom prst="rect">
            <a:avLst/>
          </a:prstGeom>
          <a:noFill/>
        </p:spPr>
        <p:txBody>
          <a:bodyPr wrap="none" rtlCol="0">
            <a:spAutoFit/>
          </a:bodyPr>
          <a:lstStyle/>
          <a:p>
            <a:endParaRPr lang="en-US" dirty="0"/>
          </a:p>
        </p:txBody>
      </p:sp>
      <p:sp>
        <p:nvSpPr>
          <p:cNvPr id="4" name="Google Shape;66;p15">
            <a:extLst>
              <a:ext uri="{FF2B5EF4-FFF2-40B4-BE49-F238E27FC236}">
                <a16:creationId xmlns:a16="http://schemas.microsoft.com/office/drawing/2014/main" id="{C3808731-0E4A-F64F-93F6-E0D45AA04E37}"/>
              </a:ext>
            </a:extLst>
          </p:cNvPr>
          <p:cNvSpPr txBox="1">
            <a:spLocks/>
          </p:cNvSpPr>
          <p:nvPr/>
        </p:nvSpPr>
        <p:spPr>
          <a:xfrm>
            <a:off x="311700" y="1211347"/>
            <a:ext cx="8520600" cy="38568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nSpc>
                <a:spcPct val="200000"/>
              </a:lnSpc>
              <a:buSzPts val="1800"/>
            </a:pPr>
            <a:r>
              <a:rPr lang="en-US" dirty="0" err="1"/>
              <a:t>Storventory</a:t>
            </a:r>
            <a:r>
              <a:rPr lang="en-US" dirty="0"/>
              <a:t> is a solution for restaurants that will minimize the time required for a manual weekly inventory and shopping list creation.  A restaurant owner can track inventory as used, click on a page to view the shopping list required for the week and update inventory levels as they purchase items.  </a:t>
            </a:r>
            <a:r>
              <a:rPr lang="en-US"/>
              <a:t>They will also be able to </a:t>
            </a:r>
            <a:r>
              <a:rPr lang="en-US" dirty="0"/>
              <a:t>adjust desired inventory levels at any time to account for changes in their business.  </a:t>
            </a:r>
            <a:r>
              <a:rPr lang="en-US" dirty="0" err="1"/>
              <a:t>Storventory</a:t>
            </a:r>
            <a:r>
              <a:rPr lang="en-US" dirty="0"/>
              <a:t> has been designed with the latest technologies (Heroku | </a:t>
            </a:r>
            <a:r>
              <a:rPr lang="en-US" dirty="0" err="1"/>
              <a:t>Express.js</a:t>
            </a:r>
            <a:r>
              <a:rPr lang="en-US" dirty="0"/>
              <a:t> | Node.js | MySQL | JavaScript | </a:t>
            </a:r>
            <a:r>
              <a:rPr lang="en-US" dirty="0" err="1"/>
              <a:t>JQuery</a:t>
            </a:r>
            <a:r>
              <a:rPr lang="en-US" dirty="0"/>
              <a:t> | Bootstrap | CSS | HTML | Handlebars | </a:t>
            </a:r>
            <a:r>
              <a:rPr lang="en-US" dirty="0" err="1"/>
              <a:t>ESLint</a:t>
            </a:r>
            <a:r>
              <a:rPr lang="en-US" dirty="0"/>
              <a:t>) to provide a sleek and efficient user interface.  These state-of-the-art technologies also allow for easier solution maintenance and 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4"/>
            <a:ext cx="8520600" cy="3856847"/>
          </a:xfrm>
          <a:prstGeom prst="rect">
            <a:avLst/>
          </a:prstGeom>
        </p:spPr>
        <p:txBody>
          <a:bodyPr spcFirstLastPara="1" wrap="square" lIns="91425" tIns="91425" rIns="91425" bIns="91425" anchor="t" anchorCtr="0">
            <a:noAutofit/>
          </a:bodyPr>
          <a:lstStyle/>
          <a:p>
            <a:pPr lvl="0"/>
            <a:r>
              <a:rPr lang="en" dirty="0"/>
              <a:t>Description – The </a:t>
            </a:r>
            <a:r>
              <a:rPr lang="en" dirty="0" err="1"/>
              <a:t>Storventory</a:t>
            </a:r>
            <a:r>
              <a:rPr lang="en" dirty="0"/>
              <a:t> solution is an inventory management system for small restaurants.  It is setup to support multiple restaurant owners with multiple restaurants each.  There is a  separate</a:t>
            </a:r>
            <a:r>
              <a:rPr lang="en-US" b="1" dirty="0"/>
              <a:t> </a:t>
            </a:r>
            <a:r>
              <a:rPr lang="en" dirty="0"/>
              <a:t>inventory per restaurant.</a:t>
            </a:r>
          </a:p>
          <a:p>
            <a:pPr lvl="0"/>
            <a:endParaRPr dirty="0"/>
          </a:p>
          <a:p>
            <a:pPr marL="457200" lvl="0" indent="-342900" algn="l" rtl="0">
              <a:spcBef>
                <a:spcPts val="0"/>
              </a:spcBef>
              <a:spcAft>
                <a:spcPts val="0"/>
              </a:spcAft>
              <a:buSzPts val="1800"/>
              <a:buChar char="●"/>
            </a:pPr>
            <a:r>
              <a:rPr lang="en" dirty="0"/>
              <a:t>Motivation for development?  I suggested the project because I have seen the time consumed by the weekly inventory process at </a:t>
            </a:r>
            <a:r>
              <a:rPr lang="en-US" dirty="0"/>
              <a:t>a friend’s restaurant. He spends several hours writing out what he needs to purchase for the week. With </a:t>
            </a:r>
            <a:r>
              <a:rPr lang="en-US" dirty="0" err="1"/>
              <a:t>Storventory</a:t>
            </a:r>
            <a:r>
              <a:rPr lang="en-US" dirty="0"/>
              <a:t> – there won’t be a weekly push to review current inventory – as changes are captured as items are used. His list is not something he can pass off to another person to go shop.  With the detail provided by our system anyone could take on the shopping – saving the business owner time and $$.</a:t>
            </a:r>
            <a:endParaRPr dirty="0"/>
          </a:p>
          <a:p>
            <a:pPr marL="114300" lvl="0" indent="0" algn="l" rtl="0">
              <a:spcBef>
                <a:spcPts val="0"/>
              </a:spcBef>
              <a:spcAft>
                <a:spcPts val="0"/>
              </a:spcAft>
              <a:buSzPts val="1800"/>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 dirty="0"/>
              <a:t>User story – End user can create a sign-on for the application.  They can then add a restaurant or multiple restaurants and then can add inventory for each restaurant.  The inventory items consist of a name or description, current inventory number, desired inventory number, UPC code and a restaurant ID.</a:t>
            </a:r>
          </a:p>
          <a:p>
            <a:endParaRPr lang="en" dirty="0"/>
          </a:p>
          <a:p>
            <a:r>
              <a:rPr lang="en" dirty="0"/>
              <a:t>Once all of the initial setup is complete the end user will update inventory levels as items are used and will access a shopping list page when it’s time for an order.</a:t>
            </a:r>
            <a:endParaRPr dirty="0"/>
          </a:p>
        </p:txBody>
      </p:sp>
    </p:spTree>
    <p:extLst>
      <p:ext uri="{BB962C8B-B14F-4D97-AF65-F5344CB8AC3E}">
        <p14:creationId xmlns:p14="http://schemas.microsoft.com/office/powerpoint/2010/main" val="390379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8188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Team</a:t>
            </a:r>
            <a:endParaRPr dirty="0"/>
          </a:p>
        </p:txBody>
      </p:sp>
      <p:pic>
        <p:nvPicPr>
          <p:cNvPr id="1026" name="Picture 2" descr="Profile photo for Andrew Popp">
            <a:extLst>
              <a:ext uri="{FF2B5EF4-FFF2-40B4-BE49-F238E27FC236}">
                <a16:creationId xmlns:a16="http://schemas.microsoft.com/office/drawing/2014/main" id="{DF70DB3A-D28D-0748-A011-8BBD6B97E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28" y="1573570"/>
            <a:ext cx="1710317" cy="17103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9EC67A-B9F4-644B-9BD3-8B14B886145E}"/>
              </a:ext>
            </a:extLst>
          </p:cNvPr>
          <p:cNvSpPr txBox="1"/>
          <p:nvPr/>
        </p:nvSpPr>
        <p:spPr>
          <a:xfrm>
            <a:off x="967445" y="3400339"/>
            <a:ext cx="1260281" cy="307777"/>
          </a:xfrm>
          <a:prstGeom prst="rect">
            <a:avLst/>
          </a:prstGeom>
          <a:noFill/>
        </p:spPr>
        <p:txBody>
          <a:bodyPr wrap="none" rtlCol="0">
            <a:spAutoFit/>
          </a:bodyPr>
          <a:lstStyle/>
          <a:p>
            <a:r>
              <a:rPr lang="en-US" dirty="0"/>
              <a:t>Andrew Popp</a:t>
            </a:r>
          </a:p>
        </p:txBody>
      </p:sp>
      <p:pic>
        <p:nvPicPr>
          <p:cNvPr id="1028" name="Picture 4" descr="Profile photo for Ian Wilson">
            <a:extLst>
              <a:ext uri="{FF2B5EF4-FFF2-40B4-BE49-F238E27FC236}">
                <a16:creationId xmlns:a16="http://schemas.microsoft.com/office/drawing/2014/main" id="{B7B8F9B4-FB4A-1B40-8158-2B46E39C8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738" y="1573569"/>
            <a:ext cx="1710318" cy="17103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CE21400-584A-154F-BBF0-05A330ABD27B}"/>
              </a:ext>
            </a:extLst>
          </p:cNvPr>
          <p:cNvSpPr txBox="1"/>
          <p:nvPr/>
        </p:nvSpPr>
        <p:spPr>
          <a:xfrm>
            <a:off x="4911648" y="3400339"/>
            <a:ext cx="1281120" cy="307777"/>
          </a:xfrm>
          <a:prstGeom prst="rect">
            <a:avLst/>
          </a:prstGeom>
          <a:noFill/>
        </p:spPr>
        <p:txBody>
          <a:bodyPr wrap="none" rtlCol="0">
            <a:spAutoFit/>
          </a:bodyPr>
          <a:lstStyle/>
          <a:p>
            <a:r>
              <a:rPr lang="en-US" dirty="0"/>
              <a:t>Josiah Powell</a:t>
            </a:r>
          </a:p>
        </p:txBody>
      </p:sp>
      <p:pic>
        <p:nvPicPr>
          <p:cNvPr id="1030" name="Picture 6" descr="Profile photo for Josiah Powell">
            <a:extLst>
              <a:ext uri="{FF2B5EF4-FFF2-40B4-BE49-F238E27FC236}">
                <a16:creationId xmlns:a16="http://schemas.microsoft.com/office/drawing/2014/main" id="{A274AF38-98F7-CA4B-A166-6A8E06FCE7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7049" y="1573569"/>
            <a:ext cx="1710318" cy="17103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6C0A84-70CE-7249-B10A-BB33382BF27D}"/>
              </a:ext>
            </a:extLst>
          </p:cNvPr>
          <p:cNvSpPr txBox="1"/>
          <p:nvPr/>
        </p:nvSpPr>
        <p:spPr>
          <a:xfrm>
            <a:off x="3064180" y="3405471"/>
            <a:ext cx="1021433" cy="307777"/>
          </a:xfrm>
          <a:prstGeom prst="rect">
            <a:avLst/>
          </a:prstGeom>
          <a:noFill/>
        </p:spPr>
        <p:txBody>
          <a:bodyPr wrap="none" rtlCol="0">
            <a:spAutoFit/>
          </a:bodyPr>
          <a:lstStyle/>
          <a:p>
            <a:r>
              <a:rPr lang="en-US" dirty="0"/>
              <a:t>Ian Wilson</a:t>
            </a:r>
          </a:p>
        </p:txBody>
      </p:sp>
      <p:pic>
        <p:nvPicPr>
          <p:cNvPr id="1032" name="Picture 8" descr="Profile photo for Michael A. Mink">
            <a:extLst>
              <a:ext uri="{FF2B5EF4-FFF2-40B4-BE49-F238E27FC236}">
                <a16:creationId xmlns:a16="http://schemas.microsoft.com/office/drawing/2014/main" id="{3D65C807-3365-1E4B-B16F-F79C757352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4360" y="1573569"/>
            <a:ext cx="1710318" cy="17103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5CB22B3-6547-AB46-AB13-86F35889DD3A}"/>
              </a:ext>
            </a:extLst>
          </p:cNvPr>
          <p:cNvSpPr txBox="1"/>
          <p:nvPr/>
        </p:nvSpPr>
        <p:spPr>
          <a:xfrm>
            <a:off x="6888959" y="3400339"/>
            <a:ext cx="1229824" cy="307777"/>
          </a:xfrm>
          <a:prstGeom prst="rect">
            <a:avLst/>
          </a:prstGeom>
          <a:noFill/>
        </p:spPr>
        <p:txBody>
          <a:bodyPr wrap="none" rtlCol="0">
            <a:spAutoFit/>
          </a:bodyPr>
          <a:lstStyle/>
          <a:p>
            <a:r>
              <a:rPr lang="en-US" dirty="0"/>
              <a:t>Michael Mink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8188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834422"/>
            <a:ext cx="8520600" cy="412719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Technologies used – </a:t>
            </a:r>
          </a:p>
          <a:p>
            <a:pPr lvl="1" indent="-342900">
              <a:spcBef>
                <a:spcPts val="0"/>
              </a:spcBef>
              <a:buSzPts val="1800"/>
              <a:buChar char="●"/>
            </a:pPr>
            <a:r>
              <a:rPr lang="en-US" dirty="0"/>
              <a:t>Heroku | </a:t>
            </a:r>
            <a:r>
              <a:rPr lang="en-US" dirty="0" err="1"/>
              <a:t>Express.js</a:t>
            </a:r>
            <a:r>
              <a:rPr lang="en-US" dirty="0"/>
              <a:t> | Node.js | MySQL | JavaScript | </a:t>
            </a:r>
            <a:r>
              <a:rPr lang="en-US" dirty="0" err="1"/>
              <a:t>JQuery</a:t>
            </a:r>
            <a:r>
              <a:rPr lang="en-US" dirty="0"/>
              <a:t> | Bootstrap | CSS | HTML | Handlebars | </a:t>
            </a:r>
            <a:r>
              <a:rPr lang="en-US" dirty="0" err="1"/>
              <a:t>ESLint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Breakdown roles –</a:t>
            </a:r>
          </a:p>
          <a:p>
            <a:pPr lvl="1" indent="-342900">
              <a:spcBef>
                <a:spcPts val="0"/>
              </a:spcBef>
              <a:buSzPts val="1800"/>
              <a:buChar char="●"/>
            </a:pPr>
            <a:r>
              <a:rPr lang="en-US" dirty="0"/>
              <a:t>Andrew and Ian – front end</a:t>
            </a:r>
          </a:p>
          <a:p>
            <a:pPr lvl="1" indent="-342900">
              <a:spcBef>
                <a:spcPts val="0"/>
              </a:spcBef>
              <a:buSzPts val="1800"/>
              <a:buChar char="●"/>
            </a:pPr>
            <a:r>
              <a:rPr lang="en-US" dirty="0"/>
              <a:t>Josiah and Mike – backend</a:t>
            </a:r>
          </a:p>
          <a:p>
            <a:pPr marL="571500" lvl="1" indent="0">
              <a:spcBef>
                <a:spcPts val="0"/>
              </a:spcBef>
              <a:buSzPts val="1800"/>
              <a:buNone/>
            </a:pPr>
            <a:endParaRPr lang="en" dirty="0"/>
          </a:p>
          <a:p>
            <a:pPr marL="457200" lvl="0" indent="-342900" algn="l" rtl="0">
              <a:spcBef>
                <a:spcPts val="0"/>
              </a:spcBef>
              <a:spcAft>
                <a:spcPts val="0"/>
              </a:spcAft>
              <a:buSzPts val="1800"/>
              <a:buChar char="●"/>
            </a:pPr>
            <a:r>
              <a:rPr lang="en-US" dirty="0"/>
              <a:t>T</a:t>
            </a:r>
            <a:r>
              <a:rPr lang="en" dirty="0"/>
              <a:t>asks</a:t>
            </a:r>
          </a:p>
          <a:p>
            <a:pPr lvl="1" indent="-342900">
              <a:spcBef>
                <a:spcPts val="0"/>
              </a:spcBef>
              <a:buSzPts val="1800"/>
              <a:buChar char="●"/>
            </a:pPr>
            <a:r>
              <a:rPr lang="en" dirty="0"/>
              <a:t>The whole team worked through the database structure and design</a:t>
            </a:r>
          </a:p>
          <a:p>
            <a:pPr lvl="1" indent="-342900">
              <a:spcBef>
                <a:spcPts val="0"/>
              </a:spcBef>
              <a:buSzPts val="1800"/>
              <a:buChar char="●"/>
            </a:pPr>
            <a:r>
              <a:rPr lang="en" dirty="0"/>
              <a:t>We then created the models required for the database </a:t>
            </a:r>
          </a:p>
          <a:p>
            <a:pPr lvl="1" indent="-342900">
              <a:spcBef>
                <a:spcPts val="0"/>
              </a:spcBef>
              <a:buSzPts val="1800"/>
              <a:buChar char="●"/>
            </a:pPr>
            <a:r>
              <a:rPr lang="en" dirty="0"/>
              <a:t>Andrew and Ian started on the front end – handlebars</a:t>
            </a:r>
          </a:p>
          <a:p>
            <a:pPr lvl="1" indent="-342900">
              <a:spcBef>
                <a:spcPts val="0"/>
              </a:spcBef>
              <a:buSzPts val="1800"/>
              <a:buChar char="●"/>
            </a:pPr>
            <a:r>
              <a:rPr lang="en" dirty="0"/>
              <a:t>Josiah and Mike started on the controllers</a:t>
            </a:r>
          </a:p>
          <a:p>
            <a:pPr lvl="1" indent="-342900">
              <a:spcBef>
                <a:spcPts val="0"/>
              </a:spcBef>
              <a:buSzPts val="1800"/>
              <a:buChar char="●"/>
            </a:pPr>
            <a:r>
              <a:rPr lang="en" dirty="0"/>
              <a:t>The team then worked together to tie the front end and backend together</a:t>
            </a:r>
          </a:p>
          <a:p>
            <a:pPr lvl="1" indent="-342900">
              <a:spcBef>
                <a:spcPts val="0"/>
              </a:spcBef>
              <a:buSzPts val="1800"/>
              <a:buChar char="●"/>
            </a:pPr>
            <a:r>
              <a:rPr lang="en" dirty="0"/>
              <a:t>We then handled troubleshooting of issues and refined the app</a:t>
            </a:r>
            <a:r>
              <a:rPr lang="en-US" dirty="0"/>
              <a:t>l</a:t>
            </a:r>
            <a:r>
              <a:rPr lang="en" dirty="0" err="1"/>
              <a:t>ication</a:t>
            </a:r>
            <a:endParaRPr lang="en" dirty="0"/>
          </a:p>
        </p:txBody>
      </p:sp>
    </p:spTree>
    <p:extLst>
      <p:ext uri="{BB962C8B-B14F-4D97-AF65-F5344CB8AC3E}">
        <p14:creationId xmlns:p14="http://schemas.microsoft.com/office/powerpoint/2010/main" val="60852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 dirty="0"/>
              <a:t>Challenges –</a:t>
            </a:r>
          </a:p>
          <a:p>
            <a:pPr lvl="1" indent="-342900">
              <a:spcBef>
                <a:spcPts val="0"/>
              </a:spcBef>
              <a:buSzPts val="1800"/>
              <a:buChar char="●"/>
            </a:pPr>
            <a:r>
              <a:rPr lang="en-US" dirty="0"/>
              <a:t>We struggled with handlebars and some variable scopes</a:t>
            </a:r>
          </a:p>
          <a:p>
            <a:pPr lvl="1" indent="-342900">
              <a:spcBef>
                <a:spcPts val="0"/>
              </a:spcBef>
              <a:buSzPts val="1800"/>
              <a:buChar char="●"/>
            </a:pPr>
            <a:r>
              <a:rPr lang="en-US" dirty="0" err="1"/>
              <a:t>ESLint</a:t>
            </a:r>
            <a:r>
              <a:rPr lang="en-US" dirty="0"/>
              <a:t> provided some challenges but after we found some shortcuts it was better.</a:t>
            </a:r>
          </a:p>
          <a:p>
            <a:pPr lvl="1" indent="-342900">
              <a:spcBef>
                <a:spcPts val="0"/>
              </a:spcBef>
              <a:buSzPts val="1800"/>
              <a:buChar char="●"/>
            </a:pPr>
            <a:r>
              <a:rPr lang="en-US" dirty="0" err="1"/>
              <a:t>ESLint</a:t>
            </a:r>
            <a:r>
              <a:rPr lang="en-US" dirty="0"/>
              <a:t> slowed down our ability to merge new code.</a:t>
            </a:r>
          </a:p>
          <a:p>
            <a:pPr lvl="1" indent="-342900">
              <a:spcBef>
                <a:spcPts val="0"/>
              </a:spcBef>
              <a:buSzPts val="1800"/>
              <a:buChar char="●"/>
            </a:pPr>
            <a:r>
              <a:rPr lang="en-US" dirty="0"/>
              <a:t>If you approve and merge code before </a:t>
            </a:r>
            <a:r>
              <a:rPr lang="en-US" dirty="0" err="1"/>
              <a:t>ESLint</a:t>
            </a:r>
            <a:r>
              <a:rPr lang="en-US" dirty="0"/>
              <a:t> is complete – you can merge in </a:t>
            </a:r>
            <a:r>
              <a:rPr lang="en-US" dirty="0" err="1"/>
              <a:t>ESLint</a:t>
            </a:r>
            <a:r>
              <a:rPr lang="en-US" dirty="0"/>
              <a:t> failures</a:t>
            </a:r>
          </a:p>
          <a:p>
            <a:pPr lvl="1" indent="-342900">
              <a:spcBef>
                <a:spcPts val="0"/>
              </a:spcBef>
              <a:buSzPts val="1800"/>
              <a:buChar char="●"/>
            </a:pPr>
            <a:r>
              <a:rPr lang="en-US" dirty="0"/>
              <a:t>MVC folder structure</a:t>
            </a:r>
          </a:p>
          <a:p>
            <a:pPr marL="114300" indent="0">
              <a:buNone/>
            </a:pPr>
            <a:endParaRPr lang="en" dirty="0"/>
          </a:p>
          <a:p>
            <a:pPr marL="457200" lvl="0" indent="-342900" algn="l" rtl="0">
              <a:spcBef>
                <a:spcPts val="0"/>
              </a:spcBef>
              <a:spcAft>
                <a:spcPts val="0"/>
              </a:spcAft>
              <a:buSzPts val="1800"/>
              <a:buChar char="●"/>
            </a:pPr>
            <a:r>
              <a:rPr lang="en" dirty="0"/>
              <a:t>Successes – </a:t>
            </a:r>
          </a:p>
          <a:p>
            <a:pPr lvl="1" indent="-342900">
              <a:spcBef>
                <a:spcPts val="0"/>
              </a:spcBef>
              <a:buSzPts val="1800"/>
              <a:buChar char="●"/>
            </a:pPr>
            <a:r>
              <a:rPr lang="en" dirty="0"/>
              <a:t>The teamwork and collaboration has been great.</a:t>
            </a:r>
          </a:p>
          <a:p>
            <a:pPr lvl="1" indent="-342900">
              <a:spcBef>
                <a:spcPts val="0"/>
              </a:spcBef>
              <a:buSzPts val="1800"/>
              <a:buChar char="●"/>
            </a:pPr>
            <a:r>
              <a:rPr lang="en" dirty="0"/>
              <a:t>We had very few problems with git for this project.</a:t>
            </a:r>
          </a:p>
          <a:p>
            <a:pPr lvl="1" indent="-342900">
              <a:spcBef>
                <a:spcPts val="0"/>
              </a:spcBef>
              <a:buSzPts val="1800"/>
              <a:buChar char="●"/>
            </a:pPr>
            <a:r>
              <a:rPr lang="en-US" dirty="0"/>
              <a:t>T</a:t>
            </a:r>
            <a:r>
              <a:rPr lang="en" dirty="0"/>
              <a:t>he </a:t>
            </a:r>
            <a:r>
              <a:rPr lang="en" dirty="0" err="1"/>
              <a:t>sequalize</a:t>
            </a:r>
            <a:r>
              <a:rPr lang="en" dirty="0"/>
              <a:t> models and database management has been very smooth.</a:t>
            </a:r>
            <a:endParaRPr dirty="0"/>
          </a:p>
        </p:txBody>
      </p:sp>
    </p:spTree>
    <p:extLst>
      <p:ext uri="{BB962C8B-B14F-4D97-AF65-F5344CB8AC3E}">
        <p14:creationId xmlns:p14="http://schemas.microsoft.com/office/powerpoint/2010/main" val="106990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3220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Solution Demo</a:t>
            </a:r>
            <a:endParaRPr dirty="0"/>
          </a:p>
        </p:txBody>
      </p:sp>
      <p:pic>
        <p:nvPicPr>
          <p:cNvPr id="5" name="Picture 4" descr="A close up of a sign&#10;&#10;Description automatically generated">
            <a:extLst>
              <a:ext uri="{FF2B5EF4-FFF2-40B4-BE49-F238E27FC236}">
                <a16:creationId xmlns:a16="http://schemas.microsoft.com/office/drawing/2014/main" id="{723672BB-137A-B446-B29E-53D608A08C3C}"/>
              </a:ext>
            </a:extLst>
          </p:cNvPr>
          <p:cNvPicPr>
            <a:picLocks noChangeAspect="1"/>
          </p:cNvPicPr>
          <p:nvPr/>
        </p:nvPicPr>
        <p:blipFill>
          <a:blip r:embed="rId3"/>
          <a:stretch>
            <a:fillRect/>
          </a:stretch>
        </p:blipFill>
        <p:spPr>
          <a:xfrm>
            <a:off x="6493400" y="581991"/>
            <a:ext cx="2247900" cy="1435100"/>
          </a:xfrm>
          <a:prstGeom prst="rect">
            <a:avLst/>
          </a:prstGeom>
        </p:spPr>
      </p:pic>
      <p:pic>
        <p:nvPicPr>
          <p:cNvPr id="7" name="Picture 6" descr="Icon&#10;&#10;Description automatically generated">
            <a:extLst>
              <a:ext uri="{FF2B5EF4-FFF2-40B4-BE49-F238E27FC236}">
                <a16:creationId xmlns:a16="http://schemas.microsoft.com/office/drawing/2014/main" id="{6C6D8955-5D55-5C47-836A-9DDDA46CE915}"/>
              </a:ext>
            </a:extLst>
          </p:cNvPr>
          <p:cNvPicPr>
            <a:picLocks noChangeAspect="1"/>
          </p:cNvPicPr>
          <p:nvPr/>
        </p:nvPicPr>
        <p:blipFill>
          <a:blip r:embed="rId4"/>
          <a:stretch>
            <a:fillRect/>
          </a:stretch>
        </p:blipFill>
        <p:spPr>
          <a:xfrm>
            <a:off x="311700" y="322050"/>
            <a:ext cx="2159000" cy="2222500"/>
          </a:xfrm>
          <a:prstGeom prst="rect">
            <a:avLst/>
          </a:prstGeom>
        </p:spPr>
      </p:pic>
      <p:pic>
        <p:nvPicPr>
          <p:cNvPr id="4" name="Picture 3" descr="Shape&#10;&#10;Description automatically generated">
            <a:extLst>
              <a:ext uri="{FF2B5EF4-FFF2-40B4-BE49-F238E27FC236}">
                <a16:creationId xmlns:a16="http://schemas.microsoft.com/office/drawing/2014/main" id="{59F92071-9DF0-4040-B60B-1D13DA57EE04}"/>
              </a:ext>
            </a:extLst>
          </p:cNvPr>
          <p:cNvPicPr>
            <a:picLocks noChangeAspect="1"/>
          </p:cNvPicPr>
          <p:nvPr/>
        </p:nvPicPr>
        <p:blipFill>
          <a:blip r:embed="rId5"/>
          <a:stretch>
            <a:fillRect/>
          </a:stretch>
        </p:blipFill>
        <p:spPr>
          <a:xfrm>
            <a:off x="2801255" y="2199860"/>
            <a:ext cx="4482193" cy="25200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1318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endParaRPr dirty="0"/>
          </a:p>
        </p:txBody>
      </p:sp>
      <p:sp>
        <p:nvSpPr>
          <p:cNvPr id="83" name="Google Shape;83;p18"/>
          <p:cNvSpPr txBox="1">
            <a:spLocks noGrp="1"/>
          </p:cNvSpPr>
          <p:nvPr>
            <p:ph type="body" idx="1"/>
          </p:nvPr>
        </p:nvSpPr>
        <p:spPr>
          <a:xfrm>
            <a:off x="311700" y="929533"/>
            <a:ext cx="8520600" cy="3896467"/>
          </a:xfrm>
          <a:prstGeom prst="rect">
            <a:avLst/>
          </a:prstGeom>
        </p:spPr>
        <p:txBody>
          <a:bodyPr spcFirstLastPara="1" wrap="square" lIns="91440" tIns="91425" rIns="91425" bIns="91425" anchor="t" anchorCtr="0">
            <a:noAutofit/>
          </a:bodyPr>
          <a:lstStyle/>
          <a:p>
            <a:pPr marL="285750" indent="-285750">
              <a:lnSpc>
                <a:spcPct val="150000"/>
              </a:lnSpc>
            </a:pPr>
            <a:r>
              <a:rPr lang="en-US" dirty="0"/>
              <a:t>API call to Grocery supplier</a:t>
            </a:r>
          </a:p>
          <a:p>
            <a:pPr marL="742950" lvl="1" indent="-285750">
              <a:lnSpc>
                <a:spcPct val="150000"/>
              </a:lnSpc>
              <a:spcBef>
                <a:spcPts val="0"/>
              </a:spcBef>
            </a:pPr>
            <a:r>
              <a:rPr lang="en-US" dirty="0"/>
              <a:t>i.e. Kroger API or SAMS for adding to inventory and submitting list to purchase.</a:t>
            </a:r>
          </a:p>
          <a:p>
            <a:pPr marL="285750" indent="-285750">
              <a:lnSpc>
                <a:spcPct val="150000"/>
              </a:lnSpc>
            </a:pPr>
            <a:r>
              <a:rPr lang="en-US" dirty="0"/>
              <a:t>Admin page to associate/update users to restaurants...</a:t>
            </a:r>
          </a:p>
          <a:p>
            <a:pPr marL="285750" indent="-285750">
              <a:lnSpc>
                <a:spcPct val="150000"/>
              </a:lnSpc>
            </a:pPr>
            <a:r>
              <a:rPr lang="en-US" dirty="0"/>
              <a:t>Dynamically disable/enable buttons as needed for editing, saving or deleting...</a:t>
            </a:r>
          </a:p>
          <a:p>
            <a:pPr marL="285750" indent="-285750">
              <a:lnSpc>
                <a:spcPct val="150000"/>
              </a:lnSpc>
            </a:pPr>
            <a:r>
              <a:rPr lang="en-US" dirty="0"/>
              <a:t>Maintenance page to allow end users to edit restaurants...</a:t>
            </a:r>
          </a:p>
          <a:p>
            <a:pPr marL="285750" indent="-285750">
              <a:lnSpc>
                <a:spcPct val="150000"/>
              </a:lnSpc>
            </a:pPr>
            <a:r>
              <a:rPr lang="en-US" dirty="0"/>
              <a:t>Enable edits of inventory page</a:t>
            </a:r>
          </a:p>
          <a:p>
            <a:pPr marL="285750" indent="-285750">
              <a:lnSpc>
                <a:spcPct val="150000"/>
              </a:lnSpc>
            </a:pPr>
            <a:r>
              <a:rPr lang="en-US" dirty="0"/>
              <a:t>Add </a:t>
            </a:r>
            <a:r>
              <a:rPr lang="en-US" dirty="0" err="1"/>
              <a:t>expirationDate</a:t>
            </a:r>
            <a:r>
              <a:rPr lang="en-US" dirty="0"/>
              <a:t> to the </a:t>
            </a:r>
            <a:r>
              <a:rPr lang="en-US" dirty="0" err="1"/>
              <a:t>inventoryItem</a:t>
            </a:r>
            <a:r>
              <a:rPr lang="en-US" dirty="0"/>
              <a:t> table</a:t>
            </a:r>
          </a:p>
          <a:p>
            <a:pPr marL="742950" lvl="1" indent="-285750">
              <a:lnSpc>
                <a:spcPct val="150000"/>
              </a:lnSpc>
              <a:spcBef>
                <a:spcPts val="0"/>
              </a:spcBef>
            </a:pPr>
            <a:r>
              <a:rPr lang="en-US" dirty="0"/>
              <a:t>This will allow us to track expiration dates and facilitate wasting items that have expired.</a:t>
            </a:r>
          </a:p>
          <a:p>
            <a:pPr marL="285750" indent="-285750">
              <a:lnSpc>
                <a:spcPct val="150000"/>
              </a:lnSpc>
            </a:pPr>
            <a:r>
              <a:rPr lang="en-US" dirty="0"/>
              <a:t>Add additional error handling and logging</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688</Words>
  <Application>Microsoft Macintosh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Storventory</vt:lpstr>
      <vt:lpstr>Elevator pitch</vt:lpstr>
      <vt:lpstr>Concept</vt:lpstr>
      <vt:lpstr>Concept</vt:lpstr>
      <vt:lpstr>The Team</vt:lpstr>
      <vt:lpstr>Process</vt:lpstr>
      <vt:lpstr>Process</vt:lpstr>
      <vt:lpstr>Solution Demo</vt:lpstr>
      <vt:lpstr>Directions for Future Development</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Storventory</dc:title>
  <cp:lastModifiedBy>Michael Mink</cp:lastModifiedBy>
  <cp:revision>20</cp:revision>
  <dcterms:modified xsi:type="dcterms:W3CDTF">2020-09-26T15:00:30Z</dcterms:modified>
</cp:coreProperties>
</file>