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58" r:id="rId5"/>
    <p:sldId id="259" r:id="rId6"/>
    <p:sldId id="260" r:id="rId7"/>
    <p:sldId id="261" r:id="rId8"/>
    <p:sldId id="262" r:id="rId9"/>
    <p:sldId id="264" r:id="rId10"/>
    <p:sldId id="265" r:id="rId11"/>
    <p:sldId id="280" r:id="rId12"/>
    <p:sldId id="266" r:id="rId13"/>
    <p:sldId id="267" r:id="rId14"/>
    <p:sldId id="268" r:id="rId15"/>
    <p:sldId id="269" r:id="rId16"/>
    <p:sldId id="270" r:id="rId17"/>
    <p:sldId id="271" r:id="rId18"/>
    <p:sldId id="272" r:id="rId19"/>
    <p:sldId id="273" r:id="rId20"/>
    <p:sldId id="274" r:id="rId21"/>
    <p:sldId id="281" r:id="rId22"/>
    <p:sldId id="275" r:id="rId23"/>
    <p:sldId id="276" r:id="rId24"/>
    <p:sldId id="277" r:id="rId25"/>
    <p:sldId id="278" r:id="rId26"/>
    <p:sldId id="282" r:id="rId27"/>
    <p:sldId id="283" r:id="rId28"/>
    <p:sldId id="284" r:id="rId29"/>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90903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DB47DBD-563B-4202-BE3F-04178C78132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190861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180559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5195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311699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2674977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4249822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2275597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35246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36928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419076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DB47DBD-563B-4202-BE3F-04178C78132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271906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DB47DBD-563B-4202-BE3F-04178C781324}"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339873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267929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103898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DDB47DBD-563B-4202-BE3F-04178C781324}" type="datetimeFigureOut">
              <a:rPr lang="es-GT" smtClean="0"/>
              <a:t>19/04/2017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195257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DB47DBD-563B-4202-BE3F-04178C78132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0B7C014-9047-440E-BAD4-C600A49DD734}" type="slidenum">
              <a:rPr lang="es-GT" smtClean="0"/>
              <a:t>‹Nº›</a:t>
            </a:fld>
            <a:endParaRPr lang="es-GT"/>
          </a:p>
        </p:txBody>
      </p:sp>
    </p:spTree>
    <p:extLst>
      <p:ext uri="{BB962C8B-B14F-4D97-AF65-F5344CB8AC3E}">
        <p14:creationId xmlns:p14="http://schemas.microsoft.com/office/powerpoint/2010/main" val="72804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B47DBD-563B-4202-BE3F-04178C781324}" type="datetimeFigureOut">
              <a:rPr lang="es-GT" smtClean="0"/>
              <a:t>19/04/2017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B7C014-9047-440E-BAD4-C600A49DD734}" type="slidenum">
              <a:rPr lang="es-GT" smtClean="0"/>
              <a:t>‹Nº›</a:t>
            </a:fld>
            <a:endParaRPr lang="es-GT"/>
          </a:p>
        </p:txBody>
      </p:sp>
    </p:spTree>
    <p:extLst>
      <p:ext uri="{BB962C8B-B14F-4D97-AF65-F5344CB8AC3E}">
        <p14:creationId xmlns:p14="http://schemas.microsoft.com/office/powerpoint/2010/main" val="134361514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s.wikipedia.org/wiki/Laboratorios_Bell" TargetMode="External"/><Relationship Id="rId13" Type="http://schemas.openxmlformats.org/officeDocument/2006/relationships/hyperlink" Target="https://es.wikipedia.org/wiki/IBM" TargetMode="External"/><Relationship Id="rId3" Type="http://schemas.openxmlformats.org/officeDocument/2006/relationships/hyperlink" Target="https://es.wikipedia.org/wiki/Universidad_de_M%C3%A1nchester" TargetMode="External"/><Relationship Id="rId7" Type="http://schemas.openxmlformats.org/officeDocument/2006/relationships/hyperlink" Target="https://es.wikipedia.org/wiki/George_Robert_Stibitz" TargetMode="External"/><Relationship Id="rId12" Type="http://schemas.openxmlformats.org/officeDocument/2006/relationships/hyperlink" Target="https://es.wikipedia.org/wiki/Harvard_Mark_I" TargetMode="External"/><Relationship Id="rId17" Type="http://schemas.openxmlformats.org/officeDocument/2006/relationships/hyperlink" Target="https://es.wikipedia.org/w/index.php?title=Endicott&amp;action=edit&amp;redlink=1" TargetMode="External"/><Relationship Id="rId2" Type="http://schemas.openxmlformats.org/officeDocument/2006/relationships/hyperlink" Target="https://es.wikipedia.org/wiki/Computadora" TargetMode="External"/><Relationship Id="rId16" Type="http://schemas.openxmlformats.org/officeDocument/2006/relationships/hyperlink" Target="https://es.wikipedia.org/wiki/Universidad_de_Harvard" TargetMode="External"/><Relationship Id="rId1" Type="http://schemas.openxmlformats.org/officeDocument/2006/relationships/slideLayout" Target="../slideLayouts/slideLayout2.xml"/><Relationship Id="rId6" Type="http://schemas.openxmlformats.org/officeDocument/2006/relationships/hyperlink" Target="https://es.wikipedia.org/wiki/M%C3%A1quina_de_Turing_universal" TargetMode="External"/><Relationship Id="rId11" Type="http://schemas.openxmlformats.org/officeDocument/2006/relationships/hyperlink" Target="https://es.wikipedia.org/wiki/A%C3%B1os_1940" TargetMode="External"/><Relationship Id="rId5" Type="http://schemas.openxmlformats.org/officeDocument/2006/relationships/hyperlink" Target="https://es.wikipedia.org/wiki/M%C3%A1quina_de_Turing" TargetMode="External"/><Relationship Id="rId15" Type="http://schemas.openxmlformats.org/officeDocument/2006/relationships/hyperlink" Target="https://es.wikipedia.org/wiki/Howard_H._Aiken" TargetMode="External"/><Relationship Id="rId10" Type="http://schemas.openxmlformats.org/officeDocument/2006/relationships/hyperlink" Target="https://es.wikipedia.org/wiki/A%C3%B1os_1930" TargetMode="External"/><Relationship Id="rId4" Type="http://schemas.openxmlformats.org/officeDocument/2006/relationships/hyperlink" Target="https://es.wikipedia.org/wiki/Kurt_G%C3%B6del" TargetMode="External"/><Relationship Id="rId9" Type="http://schemas.openxmlformats.org/officeDocument/2006/relationships/hyperlink" Target="https://es.wikipedia.org/wiki/Nueva_York" TargetMode="External"/><Relationship Id="rId14" Type="http://schemas.openxmlformats.org/officeDocument/2006/relationships/hyperlink" Target="https://es.wikipedia.org/wiki/Matem%C3%A1tica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www.monografias.com/trabajos15/computadoras/computadoras.shtml" TargetMode="External"/><Relationship Id="rId3" Type="http://schemas.openxmlformats.org/officeDocument/2006/relationships/hyperlink" Target="http://www.monografias.com/trabajos15/calidad-serv/calidad-serv.shtml#PLANT" TargetMode="External"/><Relationship Id="rId7" Type="http://schemas.openxmlformats.org/officeDocument/2006/relationships/hyperlink" Target="http://www.monografias.com/trabajos5/losperif/losperif.shtml" TargetMode="External"/><Relationship Id="rId2" Type="http://schemas.openxmlformats.org/officeDocument/2006/relationships/hyperlink" Target="http://www.monografias.com/trabajos15/mantenimiento-industrial/mantenimiento-industrial.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1/mpt/mpt.shtml" TargetMode="External"/><Relationship Id="rId5" Type="http://schemas.openxmlformats.org/officeDocument/2006/relationships/hyperlink" Target="http://www.monografias.com/trabajos10/prens/prens.shtml" TargetMode="External"/><Relationship Id="rId4" Type="http://schemas.openxmlformats.org/officeDocument/2006/relationships/hyperlink" Target="http://www.monografias.com/trabajos11/teosis/teosis.s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monografias.com/trabajos29/algodon-peruano/algodon-peruano.shtml#intro" TargetMode="External"/><Relationship Id="rId2" Type="http://schemas.openxmlformats.org/officeDocument/2006/relationships/hyperlink" Target="http://www.monografias.com/trabajos15/metodos-creativos/metodos-creativos.shtml" TargetMode="External"/><Relationship Id="rId1" Type="http://schemas.openxmlformats.org/officeDocument/2006/relationships/slideLayout" Target="../slideLayouts/slideLayout2.xml"/><Relationship Id="rId4" Type="http://schemas.openxmlformats.org/officeDocument/2006/relationships/hyperlink" Target="http://www.monografias.com/trabajos/alcoholismo/alcoholismo.s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www.monografias.com/trabajos10/mmedia/mmedia.shtml" TargetMode="External"/><Relationship Id="rId13" Type="http://schemas.openxmlformats.org/officeDocument/2006/relationships/hyperlink" Target="http://www.monografias.com/trabajos11/metods/metods.shtml" TargetMode="External"/><Relationship Id="rId3" Type="http://schemas.openxmlformats.org/officeDocument/2006/relationships/hyperlink" Target="http://www.monografias.com/trabajos14/administ-procesos/administ-procesos.shtml#PROCE" TargetMode="External"/><Relationship Id="rId7" Type="http://schemas.openxmlformats.org/officeDocument/2006/relationships/hyperlink" Target="http://www.monografias.com/trabajos14/discosduros/discosduros.shtml" TargetMode="External"/><Relationship Id="rId12" Type="http://schemas.openxmlformats.org/officeDocument/2006/relationships/hyperlink" Target="http://www.monografias.com/trabajos13/ripa/ripa.shtml" TargetMode="External"/><Relationship Id="rId2" Type="http://schemas.openxmlformats.org/officeDocument/2006/relationships/hyperlink" Target="http://www.monografias.com/trabajos11/contrest/contrest.shtml" TargetMode="External"/><Relationship Id="rId16" Type="http://schemas.openxmlformats.org/officeDocument/2006/relationships/hyperlink" Target="http://www.monografias.com/trabajos10/motore/motore.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virus/virus.shtml" TargetMode="External"/><Relationship Id="rId11" Type="http://schemas.openxmlformats.org/officeDocument/2006/relationships/hyperlink" Target="http://www.monografias.com/trabajos15/computadoras/computadoras.shtml" TargetMode="External"/><Relationship Id="rId5" Type="http://schemas.openxmlformats.org/officeDocument/2006/relationships/hyperlink" Target="http://www.monografias.com/Computacion/Programacion/" TargetMode="External"/><Relationship Id="rId15" Type="http://schemas.openxmlformats.org/officeDocument/2006/relationships/hyperlink" Target="http://www.monografias.com/trabajos15/kinesiologia-biomecanica/kinesiologia-biomecanica.shtml" TargetMode="External"/><Relationship Id="rId10" Type="http://schemas.openxmlformats.org/officeDocument/2006/relationships/hyperlink" Target="http://www.monografias.com/Arte_y_Cultura/Musica/" TargetMode="External"/><Relationship Id="rId4" Type="http://schemas.openxmlformats.org/officeDocument/2006/relationships/hyperlink" Target="http://www.monografias.com/trabajos12/virus/virus.shtml" TargetMode="External"/><Relationship Id="rId9" Type="http://schemas.openxmlformats.org/officeDocument/2006/relationships/hyperlink" Target="http://www.monografias.com/trabajos/multimediaycd/multimediaycd.shtml" TargetMode="External"/><Relationship Id="rId14" Type="http://schemas.openxmlformats.org/officeDocument/2006/relationships/hyperlink" Target="http://www.monografias.com/trabajos16/objetivos-educacion/objetivos-educacion.shtml"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monografias.com/trabajos13/mapro/mapro.shtml" TargetMode="External"/><Relationship Id="rId13" Type="http://schemas.openxmlformats.org/officeDocument/2006/relationships/hyperlink" Target="http://www.monografias.com/trabajos30/mantenimiento-computador/mantenimiento-computador.shtml#manten#ixzz4eiyNP4bk" TargetMode="External"/><Relationship Id="rId3" Type="http://schemas.openxmlformats.org/officeDocument/2006/relationships/hyperlink" Target="http://www.monografias.com/trabajos14/trmnpot/trmnpot.shtml" TargetMode="External"/><Relationship Id="rId7" Type="http://schemas.openxmlformats.org/officeDocument/2006/relationships/hyperlink" Target="http://www.monografias.com/trabajos28/dano-derecho/dano-derecho.shtml" TargetMode="External"/><Relationship Id="rId12" Type="http://schemas.openxmlformats.org/officeDocument/2006/relationships/hyperlink" Target="http://www.monografias.com/trabajos/modemyfax/modemyfax.shtml" TargetMode="External"/><Relationship Id="rId2" Type="http://schemas.openxmlformats.org/officeDocument/2006/relationships/hyperlink" Target="http://www.monografias.com/trabajos10/tarin/tarin.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35/tipos-riesgos/tipos-riesgos.shtml" TargetMode="External"/><Relationship Id="rId11" Type="http://schemas.openxmlformats.org/officeDocument/2006/relationships/hyperlink" Target="http://www.monografias.com/trabajos5/elso/elso.shtml" TargetMode="External"/><Relationship Id="rId5" Type="http://schemas.openxmlformats.org/officeDocument/2006/relationships/hyperlink" Target="http://www.monografias.com/trabajos11/metods/metods.shtml#ANALIT" TargetMode="External"/><Relationship Id="rId10" Type="http://schemas.openxmlformats.org/officeDocument/2006/relationships/hyperlink" Target="http://www.monografias.com/trabajos10/vire/vire.shtml" TargetMode="External"/><Relationship Id="rId4" Type="http://schemas.openxmlformats.org/officeDocument/2006/relationships/hyperlink" Target="http://www.monografias.com/trabajos12/fundteo/fundteo.shtml" TargetMode="External"/><Relationship Id="rId9" Type="http://schemas.openxmlformats.org/officeDocument/2006/relationships/hyperlink" Target="http://www.monografias.com/trabajos33/responsabilidad/responsabilidad.s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monografias.com/trabajos4/leyes/leyes.shtml" TargetMode="External"/><Relationship Id="rId2" Type="http://schemas.openxmlformats.org/officeDocument/2006/relationships/hyperlink" Target="http://www.monografias.com/trabajos14/nuevmicro/nuevmicro.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aestrosdelweb.com/principiantes/la-historia-de-ibm/" TargetMode="External"/><Relationship Id="rId2" Type="http://schemas.openxmlformats.org/officeDocument/2006/relationships/hyperlink" Target="http://www.thocp.net/hardware/univac.htm" TargetMode="External"/><Relationship Id="rId1" Type="http://schemas.openxmlformats.org/officeDocument/2006/relationships/slideLayout" Target="../slideLayouts/slideLayout2.xml"/><Relationship Id="rId6" Type="http://schemas.openxmlformats.org/officeDocument/2006/relationships/hyperlink" Target="http://en.wikipedia.org/wiki/Remington_Rand" TargetMode="External"/><Relationship Id="rId5" Type="http://schemas.openxmlformats.org/officeDocument/2006/relationships/hyperlink" Target="http://www-03.ibm.com/ibm/history/exhibits/650/650_album.html" TargetMode="External"/><Relationship Id="rId4" Type="http://schemas.openxmlformats.org/officeDocument/2006/relationships/hyperlink" Target="http://www-03.ibm.com/ibm/history/exhibits/701/701_intro.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cobolportal.com/" TargetMode="External"/><Relationship Id="rId2" Type="http://schemas.openxmlformats.org/officeDocument/2006/relationships/hyperlink" Target="http://www.pbs.org/transistor/" TargetMode="External"/><Relationship Id="rId1" Type="http://schemas.openxmlformats.org/officeDocument/2006/relationships/slideLayout" Target="../slideLayouts/slideLayout2.xml"/><Relationship Id="rId5" Type="http://schemas.openxmlformats.org/officeDocument/2006/relationships/hyperlink" Target="http://es.wikipedia.org/wiki/BUNCH" TargetMode="External"/><Relationship Id="rId4" Type="http://schemas.openxmlformats.org/officeDocument/2006/relationships/hyperlink" Target="http://www.computerhistory.org/collections/accession/102622503"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03.ibm.com/ibm/history/exhibits/mainframe/mainframe_PR360.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s.wikipedia.org/wiki/Cinta_de_papel_perforado" TargetMode="External"/><Relationship Id="rId13" Type="http://schemas.openxmlformats.org/officeDocument/2006/relationships/hyperlink" Target="https://es.wikipedia.org/wiki/Charles_Babbage" TargetMode="External"/><Relationship Id="rId3" Type="http://schemas.openxmlformats.org/officeDocument/2006/relationships/hyperlink" Target="https://es.wikipedia.org/wiki/Circuito" TargetMode="External"/><Relationship Id="rId7" Type="http://schemas.openxmlformats.org/officeDocument/2006/relationships/hyperlink" Target="https://es.wikipedia.org/wiki/Tarjetas_perforadas" TargetMode="External"/><Relationship Id="rId12" Type="http://schemas.openxmlformats.org/officeDocument/2006/relationships/hyperlink" Target="https://es.wikipedia.org/wiki/Programa_inform%C3%A1tico" TargetMode="External"/><Relationship Id="rId2" Type="http://schemas.openxmlformats.org/officeDocument/2006/relationships/hyperlink" Target="https://es.wikipedia.org/wiki/Segunda_Guerra_Mundial" TargetMode="External"/><Relationship Id="rId1" Type="http://schemas.openxmlformats.org/officeDocument/2006/relationships/slideLayout" Target="../slideLayouts/slideLayout2.xml"/><Relationship Id="rId6" Type="http://schemas.openxmlformats.org/officeDocument/2006/relationships/hyperlink" Target="https://es.wikipedia.org/wiki/V%C3%A1lvula_termoi%C3%B3nica" TargetMode="External"/><Relationship Id="rId11" Type="http://schemas.openxmlformats.org/officeDocument/2006/relationships/hyperlink" Target="https://es.wikipedia.org/wiki/Claude_Elwood_Shannon" TargetMode="External"/><Relationship Id="rId5" Type="http://schemas.openxmlformats.org/officeDocument/2006/relationships/hyperlink" Target="https://es.wikipedia.org/wiki/Condensador_el%C3%A9ctrico" TargetMode="External"/><Relationship Id="rId10" Type="http://schemas.openxmlformats.org/officeDocument/2006/relationships/hyperlink" Target="https://es.wikipedia.org/wiki/Konrad_Zuse" TargetMode="External"/><Relationship Id="rId4" Type="http://schemas.openxmlformats.org/officeDocument/2006/relationships/hyperlink" Target="https://es.wikipedia.org/wiki/Rel%C3%A9" TargetMode="External"/><Relationship Id="rId9" Type="http://schemas.openxmlformats.org/officeDocument/2006/relationships/hyperlink" Target="https://es.wikipedia.org/wiki/Memoria_de_toro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s.wikipedia.org/wiki/Clifford_Berry" TargetMode="External"/><Relationship Id="rId13" Type="http://schemas.openxmlformats.org/officeDocument/2006/relationships/hyperlink" Target="https://es.wikipedia.org/wiki/Colossus" TargetMode="External"/><Relationship Id="rId18" Type="http://schemas.openxmlformats.org/officeDocument/2006/relationships/hyperlink" Target="https://es.wikipedia.org/wiki/Bletchley_Park" TargetMode="External"/><Relationship Id="rId3" Type="http://schemas.openxmlformats.org/officeDocument/2006/relationships/hyperlink" Target="https://es.wikipedia.org/wiki/Konrad_Zuse" TargetMode="External"/><Relationship Id="rId21" Type="http://schemas.openxmlformats.org/officeDocument/2006/relationships/hyperlink" Target="https://es.wikipedia.org/wiki/Winston_Churchill" TargetMode="External"/><Relationship Id="rId7" Type="http://schemas.openxmlformats.org/officeDocument/2006/relationships/hyperlink" Target="https://es.wikipedia.org/wiki/John_Atanasoff" TargetMode="External"/><Relationship Id="rId12" Type="http://schemas.openxmlformats.org/officeDocument/2006/relationships/hyperlink" Target="https://es.wikipedia.org/wiki/Alan_Turing" TargetMode="External"/><Relationship Id="rId17" Type="http://schemas.openxmlformats.org/officeDocument/2006/relationships/hyperlink" Target="https://es.wikipedia.org/wiki/Londres" TargetMode="External"/><Relationship Id="rId2" Type="http://schemas.openxmlformats.org/officeDocument/2006/relationships/hyperlink" Target="https://es.wikipedia.org/wiki/Cinta_perforada" TargetMode="External"/><Relationship Id="rId16" Type="http://schemas.openxmlformats.org/officeDocument/2006/relationships/hyperlink" Target="https://es.wikipedia.org/w/index.php?title=Dollis_Hill&amp;action=edit&amp;redlink=1" TargetMode="External"/><Relationship Id="rId20" Type="http://schemas.openxmlformats.org/officeDocument/2006/relationships/hyperlink" Target="https://es.wikipedia.org/wiki/A%C3%B1os_1970" TargetMode="External"/><Relationship Id="rId1" Type="http://schemas.openxmlformats.org/officeDocument/2006/relationships/slideLayout" Target="../slideLayouts/slideLayout2.xml"/><Relationship Id="rId6" Type="http://schemas.openxmlformats.org/officeDocument/2006/relationships/hyperlink" Target="https://es.wikipedia.org/wiki/Plankalk%C3%BCl" TargetMode="External"/><Relationship Id="rId11" Type="http://schemas.openxmlformats.org/officeDocument/2006/relationships/hyperlink" Target="https://es.wikipedia.org/wiki/Max_Newman" TargetMode="External"/><Relationship Id="rId5" Type="http://schemas.openxmlformats.org/officeDocument/2006/relationships/hyperlink" Target="https://es.wikipedia.org/wiki/EDSAC" TargetMode="External"/><Relationship Id="rId15" Type="http://schemas.openxmlformats.org/officeDocument/2006/relationships/hyperlink" Target="https://es.wikipedia.org/wiki/Tommy_Flowers" TargetMode="External"/><Relationship Id="rId10" Type="http://schemas.openxmlformats.org/officeDocument/2006/relationships/hyperlink" Target="https://es.wikipedia.org/wiki/Segunda_Guerra_Mundial" TargetMode="External"/><Relationship Id="rId19" Type="http://schemas.openxmlformats.org/officeDocument/2006/relationships/hyperlink" Target="https://es.wikipedia.org/w/index.php?title=Mk_II_Colossi&amp;action=edit&amp;redlink=1" TargetMode="External"/><Relationship Id="rId4" Type="http://schemas.openxmlformats.org/officeDocument/2006/relationships/hyperlink" Target="https://es.wikipedia.org/wiki/Arquitectura_de_von_Neumann" TargetMode="External"/><Relationship Id="rId9" Type="http://schemas.openxmlformats.org/officeDocument/2006/relationships/hyperlink" Target="https://es.wikipedia.org/wiki/Atanasoff_Berry_Computer" TargetMode="External"/><Relationship Id="rId14" Type="http://schemas.openxmlformats.org/officeDocument/2006/relationships/hyperlink" Target="https://es.wikipedia.org/w/index.php?title=Mk_I_Colossus&amp;action=edit&amp;redlink=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347730"/>
            <a:ext cx="8825658" cy="4429650"/>
          </a:xfrm>
        </p:spPr>
        <p:txBody>
          <a:bodyPr/>
          <a:lstStyle/>
          <a:p>
            <a:r>
              <a:rPr lang="en-US" sz="1400" dirty="0" smtClean="0">
                <a:solidFill>
                  <a:schemeClr val="bg1"/>
                </a:solidFill>
              </a:rPr>
              <a:t>Liceo </a:t>
            </a:r>
            <a:r>
              <a:rPr lang="en-US" sz="1400" dirty="0" err="1" smtClean="0">
                <a:solidFill>
                  <a:schemeClr val="bg1"/>
                </a:solidFill>
              </a:rPr>
              <a:t>compu-market</a:t>
            </a:r>
            <a:r>
              <a:rPr lang="en-US" sz="1400" dirty="0" smtClean="0">
                <a:solidFill>
                  <a:schemeClr val="bg1"/>
                </a:solidFill>
              </a:rPr>
              <a:t/>
            </a:r>
            <a:br>
              <a:rPr lang="en-US" sz="1400" dirty="0" smtClean="0">
                <a:solidFill>
                  <a:schemeClr val="bg1"/>
                </a:solidFill>
              </a:rPr>
            </a:br>
            <a:r>
              <a:rPr lang="en-US" sz="1400" dirty="0" err="1" smtClean="0">
                <a:solidFill>
                  <a:schemeClr val="bg1"/>
                </a:solidFill>
              </a:rPr>
              <a:t>jornada</a:t>
            </a:r>
            <a:r>
              <a:rPr lang="en-US" sz="1400" dirty="0" smtClean="0">
                <a:solidFill>
                  <a:schemeClr val="bg1"/>
                </a:solidFill>
              </a:rPr>
              <a:t> </a:t>
            </a:r>
            <a:r>
              <a:rPr lang="en-US" sz="1400" dirty="0" err="1" smtClean="0">
                <a:solidFill>
                  <a:schemeClr val="bg1"/>
                </a:solidFill>
              </a:rPr>
              <a:t>matutina</a:t>
            </a:r>
            <a:r>
              <a:rPr lang="en-US" sz="1400" dirty="0" smtClean="0">
                <a:solidFill>
                  <a:schemeClr val="bg1"/>
                </a:solidFill>
              </a:rPr>
              <a:t> </a:t>
            </a:r>
            <a:br>
              <a:rPr lang="en-US" sz="1400" dirty="0" smtClean="0">
                <a:solidFill>
                  <a:schemeClr val="bg1"/>
                </a:solidFill>
              </a:rPr>
            </a:br>
            <a:r>
              <a:rPr lang="en-US" sz="1400" dirty="0" smtClean="0">
                <a:solidFill>
                  <a:schemeClr val="bg1"/>
                </a:solidFill>
              </a:rPr>
              <a:t/>
            </a:r>
            <a:br>
              <a:rPr lang="en-US" sz="1400" dirty="0" smtClean="0">
                <a:solidFill>
                  <a:schemeClr val="bg1"/>
                </a:solidFill>
              </a:rPr>
            </a:br>
            <a:r>
              <a:rPr lang="en-US" sz="1400" dirty="0">
                <a:solidFill>
                  <a:schemeClr val="bg1"/>
                </a:solidFill>
              </a:rPr>
              <a:t/>
            </a:r>
            <a:br>
              <a:rPr lang="en-US" sz="1400" dirty="0">
                <a:solidFill>
                  <a:schemeClr val="bg1"/>
                </a:solidFill>
              </a:rPr>
            </a:br>
            <a:r>
              <a:rPr lang="en-US" sz="1400" dirty="0" smtClean="0">
                <a:solidFill>
                  <a:schemeClr val="bg1"/>
                </a:solidFill>
              </a:rPr>
              <a:t/>
            </a:r>
            <a:br>
              <a:rPr lang="en-US" sz="1400" dirty="0" smtClean="0">
                <a:solidFill>
                  <a:schemeClr val="bg1"/>
                </a:solidFill>
              </a:rPr>
            </a:br>
            <a:r>
              <a:rPr lang="en-US" sz="1400" dirty="0">
                <a:solidFill>
                  <a:schemeClr val="bg1"/>
                </a:solidFill>
              </a:rPr>
              <a:t/>
            </a:r>
            <a:br>
              <a:rPr lang="en-US" sz="1400" dirty="0">
                <a:solidFill>
                  <a:schemeClr val="bg1"/>
                </a:solidFill>
              </a:rPr>
            </a:br>
            <a:r>
              <a:rPr lang="en-US" sz="1400" dirty="0" smtClean="0">
                <a:solidFill>
                  <a:schemeClr val="bg1"/>
                </a:solidFill>
              </a:rPr>
              <a:t/>
            </a:r>
            <a:br>
              <a:rPr lang="en-US" sz="1400" dirty="0" smtClean="0">
                <a:solidFill>
                  <a:schemeClr val="bg1"/>
                </a:solidFill>
              </a:rPr>
            </a:br>
            <a:r>
              <a:rPr lang="en-US" sz="1400" dirty="0">
                <a:solidFill>
                  <a:schemeClr val="bg1"/>
                </a:solidFill>
              </a:rPr>
              <a:t/>
            </a:r>
            <a:br>
              <a:rPr lang="en-US" sz="1400" dirty="0">
                <a:solidFill>
                  <a:schemeClr val="bg1"/>
                </a:solidFill>
              </a:rPr>
            </a:br>
            <a:r>
              <a:rPr lang="en-US" sz="1400" dirty="0" smtClean="0">
                <a:solidFill>
                  <a:schemeClr val="bg1"/>
                </a:solidFill>
              </a:rPr>
              <a:t/>
            </a:r>
            <a:br>
              <a:rPr lang="en-US" sz="1400" dirty="0" smtClean="0">
                <a:solidFill>
                  <a:schemeClr val="bg1"/>
                </a:solidFill>
              </a:rPr>
            </a:br>
            <a:r>
              <a:rPr lang="en-US" sz="1400" dirty="0">
                <a:solidFill>
                  <a:schemeClr val="bg1"/>
                </a:solidFill>
              </a:rPr>
              <a:t/>
            </a:r>
            <a:br>
              <a:rPr lang="en-US" sz="1400" dirty="0">
                <a:solidFill>
                  <a:schemeClr val="bg1"/>
                </a:solidFill>
              </a:rPr>
            </a:br>
            <a:r>
              <a:rPr lang="en-US" sz="1400" dirty="0" smtClean="0">
                <a:solidFill>
                  <a:schemeClr val="bg1"/>
                </a:solidFill>
              </a:rPr>
              <a:t>                                               </a:t>
            </a:r>
            <a:r>
              <a:rPr lang="en-US" sz="1400" dirty="0" err="1" smtClean="0">
                <a:solidFill>
                  <a:schemeClr val="bg1"/>
                </a:solidFill>
              </a:rPr>
              <a:t>Historia</a:t>
            </a:r>
            <a:r>
              <a:rPr lang="en-US" sz="1400" dirty="0" smtClean="0">
                <a:solidFill>
                  <a:schemeClr val="bg1"/>
                </a:solidFill>
              </a:rPr>
              <a:t> De La </a:t>
            </a:r>
            <a:r>
              <a:rPr lang="en-US" sz="1400" dirty="0" err="1" smtClean="0">
                <a:solidFill>
                  <a:schemeClr val="bg1"/>
                </a:solidFill>
              </a:rPr>
              <a:t>Computadora</a:t>
            </a:r>
            <a:r>
              <a:rPr lang="en-US" sz="1400" dirty="0" smtClean="0">
                <a:solidFill>
                  <a:schemeClr val="bg1"/>
                </a:solidFill>
              </a:rPr>
              <a:t/>
            </a:r>
            <a:br>
              <a:rPr lang="en-US" sz="1400" dirty="0" smtClean="0">
                <a:solidFill>
                  <a:schemeClr val="bg1"/>
                </a:solidFill>
              </a:rPr>
            </a:br>
            <a:r>
              <a:rPr lang="en-US" sz="1400" dirty="0">
                <a:solidFill>
                  <a:schemeClr val="bg1"/>
                </a:solidFill>
              </a:rPr>
              <a:t/>
            </a:r>
            <a:br>
              <a:rPr lang="en-US" sz="1400" dirty="0">
                <a:solidFill>
                  <a:schemeClr val="bg1"/>
                </a:solidFill>
              </a:rPr>
            </a:br>
            <a:r>
              <a:rPr lang="en-US" sz="1400" dirty="0" smtClean="0">
                <a:solidFill>
                  <a:schemeClr val="bg1"/>
                </a:solidFill>
              </a:rPr>
              <a:t/>
            </a:r>
            <a:br>
              <a:rPr lang="en-US" sz="1400" dirty="0" smtClean="0">
                <a:solidFill>
                  <a:schemeClr val="bg1"/>
                </a:solidFill>
              </a:rPr>
            </a:br>
            <a:r>
              <a:rPr lang="en-US" sz="1400" dirty="0">
                <a:solidFill>
                  <a:schemeClr val="bg1"/>
                </a:solidFill>
              </a:rPr>
              <a:t/>
            </a:r>
            <a:br>
              <a:rPr lang="en-US" sz="1400" dirty="0">
                <a:solidFill>
                  <a:schemeClr val="bg1"/>
                </a:solidFill>
              </a:rPr>
            </a:br>
            <a:r>
              <a:rPr lang="en-US" sz="1400" dirty="0" smtClean="0">
                <a:solidFill>
                  <a:schemeClr val="bg1"/>
                </a:solidFill>
              </a:rPr>
              <a:t/>
            </a:r>
            <a:br>
              <a:rPr lang="en-US" sz="1400" dirty="0" smtClean="0">
                <a:solidFill>
                  <a:schemeClr val="bg1"/>
                </a:solidFill>
              </a:rPr>
            </a:br>
            <a:r>
              <a:rPr lang="en-US" sz="1400" dirty="0" err="1" smtClean="0">
                <a:solidFill>
                  <a:schemeClr val="bg1"/>
                </a:solidFill>
              </a:rPr>
              <a:t>Nombre</a:t>
            </a:r>
            <a:r>
              <a:rPr lang="en-US" sz="1400" dirty="0" smtClean="0">
                <a:solidFill>
                  <a:schemeClr val="bg1"/>
                </a:solidFill>
              </a:rPr>
              <a:t>:</a:t>
            </a:r>
            <a:br>
              <a:rPr lang="en-US" sz="1400" dirty="0" smtClean="0">
                <a:solidFill>
                  <a:schemeClr val="bg1"/>
                </a:solidFill>
              </a:rPr>
            </a:br>
            <a:r>
              <a:rPr lang="en-US" sz="1400" dirty="0" smtClean="0">
                <a:solidFill>
                  <a:schemeClr val="bg1"/>
                </a:solidFill>
              </a:rPr>
              <a:t>Erick Jose Gomez </a:t>
            </a:r>
            <a:r>
              <a:rPr lang="en-US" sz="1400" dirty="0" err="1" smtClean="0">
                <a:solidFill>
                  <a:schemeClr val="bg1"/>
                </a:solidFill>
              </a:rPr>
              <a:t>Cerna</a:t>
            </a:r>
            <a:r>
              <a:rPr lang="en-US" sz="1400" dirty="0" smtClean="0">
                <a:solidFill>
                  <a:schemeClr val="bg1"/>
                </a:solidFill>
              </a:rPr>
              <a:t/>
            </a:r>
            <a:br>
              <a:rPr lang="en-US" sz="1400" dirty="0" smtClean="0">
                <a:solidFill>
                  <a:schemeClr val="bg1"/>
                </a:solidFill>
              </a:rPr>
            </a:br>
            <a:r>
              <a:rPr lang="en-US" sz="1400" dirty="0" smtClean="0">
                <a:solidFill>
                  <a:schemeClr val="bg1"/>
                </a:solidFill>
              </a:rPr>
              <a:t>Clave:17</a:t>
            </a:r>
            <a:br>
              <a:rPr lang="en-US" sz="1400" dirty="0" smtClean="0">
                <a:solidFill>
                  <a:schemeClr val="bg1"/>
                </a:solidFill>
              </a:rPr>
            </a:br>
            <a:r>
              <a:rPr lang="en-US" sz="1400" dirty="0" smtClean="0">
                <a:solidFill>
                  <a:schemeClr val="bg1"/>
                </a:solidFill>
              </a:rPr>
              <a:t>Grado:5to </a:t>
            </a:r>
            <a:r>
              <a:rPr lang="en-US" sz="1400" dirty="0" err="1" smtClean="0">
                <a:solidFill>
                  <a:schemeClr val="bg1"/>
                </a:solidFill>
              </a:rPr>
              <a:t>Bachillerato</a:t>
            </a:r>
            <a:r>
              <a:rPr lang="en-US" sz="1400" dirty="0" smtClean="0">
                <a:solidFill>
                  <a:schemeClr val="bg1"/>
                </a:solidFill>
              </a:rPr>
              <a:t> A</a:t>
            </a:r>
            <a:endParaRPr lang="es-GT" sz="1400" dirty="0">
              <a:solidFill>
                <a:schemeClr val="bg1"/>
              </a:solidFill>
            </a:endParaRPr>
          </a:p>
        </p:txBody>
      </p:sp>
      <p:sp>
        <p:nvSpPr>
          <p:cNvPr id="3" name="Subtítulo 2"/>
          <p:cNvSpPr>
            <a:spLocks noGrp="1"/>
          </p:cNvSpPr>
          <p:nvPr>
            <p:ph type="subTitle" idx="1"/>
          </p:nvPr>
        </p:nvSpPr>
        <p:spPr/>
        <p:txBody>
          <a:bodyPr/>
          <a:lstStyle/>
          <a:p>
            <a:endParaRPr lang="es-GT" dirty="0"/>
          </a:p>
        </p:txBody>
      </p:sp>
    </p:spTree>
    <p:extLst>
      <p:ext uri="{BB962C8B-B14F-4D97-AF65-F5344CB8AC3E}">
        <p14:creationId xmlns:p14="http://schemas.microsoft.com/office/powerpoint/2010/main" val="1613778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55000" lnSpcReduction="20000"/>
          </a:bodyPr>
          <a:lstStyle/>
          <a:p>
            <a:r>
              <a:rPr lang="es-GT" dirty="0"/>
              <a:t>El trabajo de preguerra de </a:t>
            </a:r>
            <a:r>
              <a:rPr lang="es-GT" dirty="0" err="1"/>
              <a:t>Turing</a:t>
            </a:r>
            <a:r>
              <a:rPr lang="es-GT" dirty="0"/>
              <a:t> ejerció una gran influencia en la ciencia de la computación teórica, y después de la guerra, diseñó, construyó y programó algunas de las primeras </a:t>
            </a:r>
            <a:r>
              <a:rPr lang="es-GT" dirty="0">
                <a:hlinkClick r:id="rId2" tooltip="Computadora"/>
              </a:rPr>
              <a:t>computadoras</a:t>
            </a:r>
            <a:r>
              <a:rPr lang="es-GT" dirty="0"/>
              <a:t> en el Laboratorio Nacional de Física y en la </a:t>
            </a:r>
            <a:r>
              <a:rPr lang="es-GT" dirty="0">
                <a:hlinkClick r:id="rId3" tooltip="Universidad de Mánchester"/>
              </a:rPr>
              <a:t>Universidad de Mánchester</a:t>
            </a:r>
            <a:r>
              <a:rPr lang="es-GT" dirty="0"/>
              <a:t>. Su trabajo de 1936 incluyó una reformulación de los resultados de </a:t>
            </a:r>
            <a:r>
              <a:rPr lang="es-GT" dirty="0" err="1">
                <a:hlinkClick r:id="rId4" tooltip="Kurt Gödel"/>
              </a:rPr>
              <a:t>Kurt</a:t>
            </a:r>
            <a:r>
              <a:rPr lang="es-GT" dirty="0">
                <a:hlinkClick r:id="rId4" tooltip="Kurt Gödel"/>
              </a:rPr>
              <a:t> </a:t>
            </a:r>
            <a:r>
              <a:rPr lang="es-GT" dirty="0" err="1">
                <a:hlinkClick r:id="rId4" tooltip="Kurt Gödel"/>
              </a:rPr>
              <a:t>Gödel</a:t>
            </a:r>
            <a:r>
              <a:rPr lang="es-GT" dirty="0"/>
              <a:t> en 1931 así como una descripción de la que ahora es conocida como la </a:t>
            </a:r>
            <a:r>
              <a:rPr lang="es-GT" dirty="0">
                <a:hlinkClick r:id="rId5" tooltip="Máquina de Turing"/>
              </a:rPr>
              <a:t>máquina de </a:t>
            </a:r>
            <a:r>
              <a:rPr lang="es-GT" dirty="0" err="1">
                <a:hlinkClick r:id="rId5" tooltip="Máquina de Turing"/>
              </a:rPr>
              <a:t>Turing</a:t>
            </a:r>
            <a:r>
              <a:rPr lang="es-GT" dirty="0"/>
              <a:t>, un dispositivo puramente teórico para formalizar la noción de la ejecución de algoritmos, reemplaza al lenguaje universal, más embarazoso, de </a:t>
            </a:r>
            <a:r>
              <a:rPr lang="es-GT" dirty="0" err="1"/>
              <a:t>Gödel</a:t>
            </a:r>
            <a:r>
              <a:rPr lang="es-GT" dirty="0"/>
              <a:t> basado en aritmética. Las computadoras modernas son </a:t>
            </a:r>
            <a:r>
              <a:rPr lang="es-GT" dirty="0" err="1"/>
              <a:t>Turing</a:t>
            </a:r>
            <a:r>
              <a:rPr lang="es-GT" dirty="0"/>
              <a:t>-integrada (capacidad de ejecución de algoritmo equivalente a una </a:t>
            </a:r>
            <a:r>
              <a:rPr lang="es-GT" dirty="0">
                <a:hlinkClick r:id="rId6" tooltip="Máquina de Turing universal"/>
              </a:rPr>
              <a:t>máquina de </a:t>
            </a:r>
            <a:r>
              <a:rPr lang="es-GT" dirty="0" err="1">
                <a:hlinkClick r:id="rId6" tooltip="Máquina de Turing universal"/>
              </a:rPr>
              <a:t>Turing</a:t>
            </a:r>
            <a:r>
              <a:rPr lang="es-GT" dirty="0">
                <a:hlinkClick r:id="rId6" tooltip="Máquina de Turing universal"/>
              </a:rPr>
              <a:t> universal</a:t>
            </a:r>
            <a:r>
              <a:rPr lang="es-GT" dirty="0"/>
              <a:t>), salvo su memoria finita. Este limitado tipo de </a:t>
            </a:r>
            <a:r>
              <a:rPr lang="es-GT" dirty="0" err="1"/>
              <a:t>Turing</a:t>
            </a:r>
            <a:r>
              <a:rPr lang="es-GT" dirty="0"/>
              <a:t>-integrados es a veces visto como una capacidad umbral separando las computadoras de propósito general de sus predecesores de propósito especial.</a:t>
            </a:r>
          </a:p>
          <a:p>
            <a:r>
              <a:rPr lang="es-GT" dirty="0">
                <a:hlinkClick r:id="rId7" tooltip="George Robert Stibitz"/>
              </a:rPr>
              <a:t>George </a:t>
            </a:r>
            <a:r>
              <a:rPr lang="es-GT" dirty="0" err="1">
                <a:hlinkClick r:id="rId7" tooltip="George Robert Stibitz"/>
              </a:rPr>
              <a:t>Stibitz</a:t>
            </a:r>
            <a:r>
              <a:rPr lang="es-GT" dirty="0"/>
              <a:t> y sus colegas en los </a:t>
            </a:r>
            <a:r>
              <a:rPr lang="es-GT" dirty="0">
                <a:hlinkClick r:id="rId8" tooltip="Laboratorios Bell"/>
              </a:rPr>
              <a:t>Laboratorios Bell</a:t>
            </a:r>
            <a:r>
              <a:rPr lang="es-GT" dirty="0"/>
              <a:t> de la ciudad de </a:t>
            </a:r>
            <a:r>
              <a:rPr lang="es-GT" dirty="0">
                <a:hlinkClick r:id="rId9" tooltip="Nueva York"/>
              </a:rPr>
              <a:t>Nueva York</a:t>
            </a:r>
            <a:r>
              <a:rPr lang="es-GT" dirty="0"/>
              <a:t> produjeron algunas computadoras basadas en relés a finales de los </a:t>
            </a:r>
            <a:r>
              <a:rPr lang="es-GT" dirty="0">
                <a:hlinkClick r:id="rId10" tooltip="Años 1930"/>
              </a:rPr>
              <a:t>años 1930</a:t>
            </a:r>
            <a:r>
              <a:rPr lang="es-GT" dirty="0"/>
              <a:t> y a principios de los </a:t>
            </a:r>
            <a:r>
              <a:rPr lang="es-GT" dirty="0">
                <a:hlinkClick r:id="rId11" tooltip="Años 1940"/>
              </a:rPr>
              <a:t>años 1940</a:t>
            </a:r>
            <a:r>
              <a:rPr lang="es-GT" dirty="0"/>
              <a:t>, pero se preocuparon más de los problemas de control del sistema de teléfono, no en computación. Sus esfuerzos, sin embargo, fueron un claro antecedente para otra máquina electromecánica americana.</a:t>
            </a:r>
          </a:p>
          <a:p>
            <a:r>
              <a:rPr lang="es-GT" dirty="0"/>
              <a:t>La </a:t>
            </a:r>
            <a:r>
              <a:rPr lang="es-GT" dirty="0">
                <a:hlinkClick r:id="rId12" tooltip="Harvard Mark I"/>
              </a:rPr>
              <a:t>Harvard Mark I</a:t>
            </a:r>
            <a:r>
              <a:rPr lang="es-GT" dirty="0"/>
              <a:t> (oficialmente llamada </a:t>
            </a:r>
            <a:r>
              <a:rPr lang="es-GT" dirty="0" err="1"/>
              <a:t>Automatic</a:t>
            </a:r>
            <a:r>
              <a:rPr lang="es-GT" dirty="0"/>
              <a:t> </a:t>
            </a:r>
            <a:r>
              <a:rPr lang="es-GT" dirty="0" err="1"/>
              <a:t>Sequence</a:t>
            </a:r>
            <a:r>
              <a:rPr lang="es-GT" dirty="0"/>
              <a:t> </a:t>
            </a:r>
            <a:r>
              <a:rPr lang="es-GT" dirty="0" err="1"/>
              <a:t>Controlled</a:t>
            </a:r>
            <a:r>
              <a:rPr lang="es-GT" dirty="0"/>
              <a:t> </a:t>
            </a:r>
            <a:r>
              <a:rPr lang="es-GT" dirty="0" err="1"/>
              <a:t>Calculator</a:t>
            </a:r>
            <a:r>
              <a:rPr lang="es-GT" dirty="0"/>
              <a:t>) fue una computadora electro-mecánica de propósito general construida con financiación de </a:t>
            </a:r>
            <a:r>
              <a:rPr lang="es-GT" dirty="0">
                <a:hlinkClick r:id="rId13" tooltip="IBM"/>
              </a:rPr>
              <a:t>IBM</a:t>
            </a:r>
            <a:r>
              <a:rPr lang="es-GT" dirty="0"/>
              <a:t> y con asistencia de algún personal de IBM bajo la dirección del </a:t>
            </a:r>
            <a:r>
              <a:rPr lang="es-GT" dirty="0">
                <a:hlinkClick r:id="rId14" tooltip="Matemáticas"/>
              </a:rPr>
              <a:t>matemático</a:t>
            </a:r>
            <a:r>
              <a:rPr lang="es-GT" dirty="0"/>
              <a:t> </a:t>
            </a:r>
            <a:r>
              <a:rPr lang="es-GT" dirty="0">
                <a:hlinkClick r:id="rId15" tooltip="Howard H. Aiken"/>
              </a:rPr>
              <a:t>Howard </a:t>
            </a:r>
            <a:r>
              <a:rPr lang="es-GT" dirty="0" err="1">
                <a:hlinkClick r:id="rId15" tooltip="Howard H. Aiken"/>
              </a:rPr>
              <a:t>Aiken</a:t>
            </a:r>
            <a:r>
              <a:rPr lang="es-GT" dirty="0"/>
              <a:t> de </a:t>
            </a:r>
            <a:r>
              <a:rPr lang="es-GT" dirty="0">
                <a:hlinkClick r:id="rId16" tooltip="Universidad de Harvard"/>
              </a:rPr>
              <a:t>Harvard</a:t>
            </a:r>
            <a:r>
              <a:rPr lang="es-GT" dirty="0"/>
              <a:t>. Su diseño fue influenciado por la Máquina Analítica. Fue una máquina decimal que utilizó ruedas de almacenamiento e interruptores rotatorios además de los relés electromagnéticos.</a:t>
            </a:r>
          </a:p>
          <a:p>
            <a:r>
              <a:rPr lang="es-GT" dirty="0"/>
              <a:t>Se programaba mediante cinta de papel perforado, y contenía varias calculadoras trabajando en paralelo. Más adelante los modelos contendrían varios lectores de cintas de papel y la máquina podía cambiar entre lectores basados en una condición. No obstante, esto no hace mucho la máquina </a:t>
            </a:r>
            <a:r>
              <a:rPr lang="es-GT" dirty="0" err="1"/>
              <a:t>Turing</a:t>
            </a:r>
            <a:r>
              <a:rPr lang="es-GT" dirty="0"/>
              <a:t>-integrada. El desarrollo empezó en 1939 en los laboratorios de </a:t>
            </a:r>
            <a:r>
              <a:rPr lang="es-GT" dirty="0" err="1">
                <a:hlinkClick r:id="rId17" tooltip="Endicott (aún no redactado)"/>
              </a:rPr>
              <a:t>Endicott</a:t>
            </a:r>
            <a:r>
              <a:rPr lang="es-GT" dirty="0"/>
              <a:t> de IBM; la Mark I se llevó a la Universidad de Harvard para comenzar a funcionar en mayo de 1944.</a:t>
            </a:r>
          </a:p>
          <a:p>
            <a:endParaRPr lang="es-GT" dirty="0"/>
          </a:p>
        </p:txBody>
      </p:sp>
    </p:spTree>
    <p:extLst>
      <p:ext uri="{BB962C8B-B14F-4D97-AF65-F5344CB8AC3E}">
        <p14:creationId xmlns:p14="http://schemas.microsoft.com/office/powerpoint/2010/main" val="2893095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HISTORIA DE LA PROGRAMACION</a:t>
            </a:r>
            <a:endParaRPr lang="es-GT" dirty="0"/>
          </a:p>
        </p:txBody>
      </p:sp>
      <p:sp>
        <p:nvSpPr>
          <p:cNvPr id="3" name="Marcador de texto 2"/>
          <p:cNvSpPr>
            <a:spLocks noGrp="1"/>
          </p:cNvSpPr>
          <p:nvPr>
            <p:ph type="body" sz="half" idx="2"/>
          </p:nvPr>
        </p:nvSpPr>
        <p:spPr/>
        <p:txBody>
          <a:bodyPr/>
          <a:lstStyle/>
          <a:p>
            <a:endParaRPr lang="es-GT"/>
          </a:p>
        </p:txBody>
      </p:sp>
    </p:spTree>
    <p:extLst>
      <p:ext uri="{BB962C8B-B14F-4D97-AF65-F5344CB8AC3E}">
        <p14:creationId xmlns:p14="http://schemas.microsoft.com/office/powerpoint/2010/main" val="2095532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Historia</a:t>
            </a:r>
            <a:r>
              <a:rPr lang="en-US" dirty="0" smtClean="0"/>
              <a:t> De La </a:t>
            </a:r>
            <a:r>
              <a:rPr lang="en-US" dirty="0" err="1" smtClean="0"/>
              <a:t>Programacion</a:t>
            </a:r>
            <a:endParaRPr lang="es-GT" dirty="0"/>
          </a:p>
        </p:txBody>
      </p:sp>
      <p:sp>
        <p:nvSpPr>
          <p:cNvPr id="3" name="Marcador de contenido 2"/>
          <p:cNvSpPr>
            <a:spLocks noGrp="1"/>
          </p:cNvSpPr>
          <p:nvPr>
            <p:ph idx="1"/>
          </p:nvPr>
        </p:nvSpPr>
        <p:spPr/>
        <p:txBody>
          <a:bodyPr/>
          <a:lstStyle/>
          <a:p>
            <a:r>
              <a:rPr lang="es-GT" dirty="0"/>
              <a:t>La computadora fue inventada para facilitar el trabajo intelectual. Si el hombre tiene algún problema, el diseñador define el algoritmo que resuelve el problema, el programador lo codifica en un lenguaje de programación, el cual la computadora es capaz de "entender", luego la computadora ejecuta el algoritmo expresado como programa en el lenguaje de programación en cuestión, y entrega al hombre la respuesta. Los lenguajes de programación son el medio de comunicación entre el hombre y la máquina, por lo tanto son una forma de representación del conocimiento. </a:t>
            </a:r>
          </a:p>
        </p:txBody>
      </p:sp>
    </p:spTree>
    <p:extLst>
      <p:ext uri="{BB962C8B-B14F-4D97-AF65-F5344CB8AC3E}">
        <p14:creationId xmlns:p14="http://schemas.microsoft.com/office/powerpoint/2010/main" val="2318056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r>
              <a:rPr lang="es-GT" dirty="0"/>
              <a:t>Representación de </a:t>
            </a:r>
            <a:r>
              <a:rPr lang="es-GT" dirty="0" smtClean="0"/>
              <a:t>conocimiento:</a:t>
            </a:r>
          </a:p>
          <a:p>
            <a:r>
              <a:rPr lang="es-GT" dirty="0"/>
              <a:t>Representación del conocimiento es escribir en un lenguaje descripciones del mundo. Una de las ambiciones es poder llegar a representar el “sentido común”. En general una representación debe: • Ser capaz de expresar el conocimiento que deseamos expresar. • Tener capacidad para resolver problemas. • Dar simplicidad para acceder al conocimiento y facilidad de entendimiento. Por lo tanto un lenguaje de representación tiene que ser expresivo, conciso, no ambiguo, y efectivo, pues es el que determina todas las características previas. </a:t>
            </a:r>
          </a:p>
        </p:txBody>
      </p:sp>
    </p:spTree>
    <p:extLst>
      <p:ext uri="{BB962C8B-B14F-4D97-AF65-F5344CB8AC3E}">
        <p14:creationId xmlns:p14="http://schemas.microsoft.com/office/powerpoint/2010/main" val="2518837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Tipos de lenguajes de programación</a:t>
            </a:r>
          </a:p>
        </p:txBody>
      </p:sp>
      <p:sp>
        <p:nvSpPr>
          <p:cNvPr id="3" name="Marcador de contenido 2"/>
          <p:cNvSpPr>
            <a:spLocks noGrp="1"/>
          </p:cNvSpPr>
          <p:nvPr>
            <p:ph idx="1"/>
          </p:nvPr>
        </p:nvSpPr>
        <p:spPr/>
        <p:txBody>
          <a:bodyPr>
            <a:normAutofit fontScale="92500" lnSpcReduction="20000"/>
          </a:bodyPr>
          <a:lstStyle/>
          <a:p>
            <a:r>
              <a:rPr lang="es-GT" dirty="0"/>
              <a:t>Los tipos más importantes de lenguajes de programación son: • Lenguajes Imperativos Su origen es la propia arquitectura de von Neumann, que consta de una secuencia de celdas (memoria) en las cuales se pueden guardar datos e instrucciones, y de un procesador capaz de ejecutar de manera secuencial una serie de operaciones (</a:t>
            </a:r>
            <a:r>
              <a:rPr lang="es-GT" dirty="0" err="1"/>
              <a:t>ó</a:t>
            </a:r>
            <a:r>
              <a:rPr lang="es-GT" dirty="0"/>
              <a:t> comandos) principalmente aritméticas y booleanas. En general, un lenguaje imperativo ofrece al programador conceptos que se traducen de forma natural al modelo de la máquina. Ejemplos: FORTRAN, Algol, Pascal, C, Modula-2, Ada. El programador tiene que traducir la solución abstracta del problema a términos muy primitivos, cercanos a la máquina, por lo que los programas son más "comprensibles" para la máquina que para el hombre. Esto es una desventaja para nosotros que hace que sea sumamente complicado construir código en lenguaje imperativo. Lo bueno de este lenguaje es que es tan cercano al lenguaje de la máquina que la eficiencia en la ejecución es altísima. </a:t>
            </a:r>
          </a:p>
        </p:txBody>
      </p:sp>
    </p:spTree>
    <p:extLst>
      <p:ext uri="{BB962C8B-B14F-4D97-AF65-F5344CB8AC3E}">
        <p14:creationId xmlns:p14="http://schemas.microsoft.com/office/powerpoint/2010/main" val="3071344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Lenguajes Funcionales:</a:t>
            </a:r>
            <a:br>
              <a:rPr lang="es-GT" dirty="0"/>
            </a:br>
            <a:endParaRPr lang="es-GT" dirty="0"/>
          </a:p>
        </p:txBody>
      </p:sp>
      <p:sp>
        <p:nvSpPr>
          <p:cNvPr id="3" name="Marcador de contenido 2"/>
          <p:cNvSpPr>
            <a:spLocks noGrp="1"/>
          </p:cNvSpPr>
          <p:nvPr>
            <p:ph idx="1"/>
          </p:nvPr>
        </p:nvSpPr>
        <p:spPr/>
        <p:txBody>
          <a:bodyPr/>
          <a:lstStyle/>
          <a:p>
            <a:r>
              <a:rPr lang="es-GT" dirty="0" smtClean="0"/>
              <a:t>•Los </a:t>
            </a:r>
            <a:r>
              <a:rPr lang="es-GT" dirty="0"/>
              <a:t>matemáticos resuelven problemas usando el concepto de función, que convierte datos en resultados. Sabiendo cómo evaluar una función, usando la computadora, podríamos resolver automáticamente muchos problemas. Este fue el pensamiento que llevó a la creación de los lenguajes de programación funcionales. Además se aprovechó la posibilidad que tienen las funciones para manipular datos simbólicos, y no solamente numéricos, y la propiedad de las funciones que les permite componer, creando de esta manera, la oportunidad para resolver problemas complejos a partir de las soluciones a </a:t>
            </a:r>
          </a:p>
        </p:txBody>
      </p:sp>
    </p:spTree>
    <p:extLst>
      <p:ext uri="{BB962C8B-B14F-4D97-AF65-F5344CB8AC3E}">
        <p14:creationId xmlns:p14="http://schemas.microsoft.com/office/powerpoint/2010/main" val="402662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normAutofit fontScale="92500" lnSpcReduction="20000"/>
          </a:bodyPr>
          <a:lstStyle/>
          <a:p>
            <a:r>
              <a:rPr lang="es-GT" dirty="0"/>
              <a:t>otros más sencillos. También se incluyó la posibilidad de definir funciones recursivamente. Un lenguaje funcional ofrece conceptos que son muy entendibles y relativamente fáciles de manejar. El lenguaje funcional más antiguo y popular es LISP, diseñado por McCarthy en la segunda mitad de los años 50. Se usa principalmente en Inteligencia Artificial. En los 80 se añadió a los lenguajes funcionales la tipificación y algunos conceptos modernos de </a:t>
            </a:r>
            <a:r>
              <a:rPr lang="es-GT" dirty="0" err="1"/>
              <a:t>modularización</a:t>
            </a:r>
            <a:r>
              <a:rPr lang="es-GT" dirty="0"/>
              <a:t> y polimorfismo, un ejemplo es el lenguaje ML. Programar en un lenguaje funcional significa construir funciones a partir de las ya existentes. Por lo tanto es importante conocer y comprender bien las funciones que conforman la base del lenguaje, así como las que ya fueron definidas previamente. De esta manera se pueden ir construyendo aplicaciones cada vez más complejas. La desventaja es que está alejado del modelo de la máquina de von Neumann y, por lo tanto, la eficiencia de ejecución de los intérpretes de lenguajes funcionales es peor que la ejecución de los programas imperativos </a:t>
            </a:r>
            <a:r>
              <a:rPr lang="es-GT" dirty="0" err="1"/>
              <a:t>precompilados</a:t>
            </a:r>
            <a:r>
              <a:rPr lang="es-GT" dirty="0"/>
              <a:t>. </a:t>
            </a:r>
          </a:p>
        </p:txBody>
      </p:sp>
    </p:spTree>
    <p:extLst>
      <p:ext uri="{BB962C8B-B14F-4D97-AF65-F5344CB8AC3E}">
        <p14:creationId xmlns:p14="http://schemas.microsoft.com/office/powerpoint/2010/main" val="3952418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Lenguajes Lógicos </a:t>
            </a:r>
          </a:p>
        </p:txBody>
      </p:sp>
      <p:sp>
        <p:nvSpPr>
          <p:cNvPr id="3" name="Marcador de contenido 2"/>
          <p:cNvSpPr>
            <a:spLocks noGrp="1"/>
          </p:cNvSpPr>
          <p:nvPr>
            <p:ph idx="1"/>
          </p:nvPr>
        </p:nvSpPr>
        <p:spPr/>
        <p:txBody>
          <a:bodyPr>
            <a:normAutofit fontScale="62500" lnSpcReduction="20000"/>
          </a:bodyPr>
          <a:lstStyle/>
          <a:p>
            <a:r>
              <a:rPr lang="es-GT" dirty="0"/>
              <a:t>Otra forma de razonar para resolver problemas en matemáticas se fundamenta en la lógica de primer orden. El conocimiento básico de las matemáticas se puede representar en la lógica en forma de axiomas, a los cuales se añaden reglas formales para deducir cosas verdaderas (teoremas). Gracias al trabajo de algunos matemáticos, de finales de siglo pasado y principios de éste, se encontró la manera de automatizar computacionalmente el razonamiento lógico -particularmente para un subconjunto significativo de la lógica de primer orden- que permitió que la lógica matemática diera origen a otro tipo de lenguajes de programación, conocidos como lenguajes lógicos. También se conoce a estos lenguajes, y a los funcionales, como lenguajes declarativos, porque para solucionar un problema el programador solo tiene que describirlo con axiomas y reglas de deducción en el caso de la programación lógica y con funciones en el caso de la programación funcional. En los lenguajes lógicos se utiliza el formalismo de la lógica para representar el conocimiento sobre un problema y para hacer preguntas que se vuelven teoremas si se demuestra que se pueden deducir a partir del conocimiento dado en forma de axiomas y de las reglas de deducción estipuladas. Así se encuentran soluciones a problemas formulados como preguntas. Con base en la información expresada dentro de la lógica de primer orden, se formulan las preguntas sobre el dominio del problema y el intérprete del lenguaje lógico trata de encontrar la respuesta automáticamente. El conocimiento sobre el problema se expresa en forma de predicados (axiomas) que establecen relaciones sobre los símbolos que representan los datos del dominio del problema. El PROLOG surgió a principio de los 70 y es el primer lenguaje lógico. Las aplicaciones en la Inteligencia Artificial lo mantienen vivo y útil. En el caso de la programación lógica, el trabajo del programador es la buena descripción del problema en forma de hechos y reglas. A partir de ésta se pueden encontrar muchas soluciones dependiendo de como se formulen las preguntas (metas), que tienen sentido para el problema. Si el programa está bien definido, el sistema encuentra automáticamente las respuestas a las preguntas formuladas. En este caso ya no es necesario definir el algoritmo de solución, como en la programación </a:t>
            </a:r>
            <a:r>
              <a:rPr lang="es-GT" dirty="0" smtClean="0"/>
              <a:t>imperativa</a:t>
            </a:r>
            <a:endParaRPr lang="es-GT" dirty="0"/>
          </a:p>
        </p:txBody>
      </p:sp>
    </p:spTree>
    <p:extLst>
      <p:ext uri="{BB962C8B-B14F-4D97-AF65-F5344CB8AC3E}">
        <p14:creationId xmlns:p14="http://schemas.microsoft.com/office/powerpoint/2010/main" val="2973369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 Lenguajes Orientados a Objetos </a:t>
            </a:r>
          </a:p>
        </p:txBody>
      </p:sp>
      <p:sp>
        <p:nvSpPr>
          <p:cNvPr id="3" name="Marcador de contenido 2"/>
          <p:cNvSpPr>
            <a:spLocks noGrp="1"/>
          </p:cNvSpPr>
          <p:nvPr>
            <p:ph idx="1"/>
          </p:nvPr>
        </p:nvSpPr>
        <p:spPr/>
        <p:txBody>
          <a:bodyPr>
            <a:normAutofit fontScale="70000" lnSpcReduction="20000"/>
          </a:bodyPr>
          <a:lstStyle/>
          <a:p>
            <a:r>
              <a:rPr lang="es-GT" dirty="0"/>
              <a:t>A mediados de los años 60 se empezó a usar las computadoras para la simulación de problemas del mundo real. Pero el mundo real está lleno de objetos, en la mayoría de los casos complejos, los cuales difícilmente se traducen a los tipos de datos primitivos de los lenguajes imperativos. Así surgió el concepto de objeto y sus colecciones (clases de objetos), que permitieron introducir abstracciones de datos a los lenguajes de programación. La posibilidad de reutilización del código y sus indispensables modificaciones, se reflejaron en la idea de las jerarquías de herencia de clases. También surgió el concepto de polimorfismo introducido vía procedimientos virtuales. Todos estos conceptos (que hoy identificamos como conceptos del modelo de objetos) fueron presentados en el lenguaje Simula 67, desde el año 1967, aunque este lenguaje estaba enfocado a aplicaciones de simulación discreta. Fue en los años 80 cuando surgieron lenguajes de programación con conceptos de objetos encabezada por </a:t>
            </a:r>
            <a:r>
              <a:rPr lang="es-GT" dirty="0" err="1"/>
              <a:t>Smalltalk</a:t>
            </a:r>
            <a:r>
              <a:rPr lang="es-GT" dirty="0"/>
              <a:t>, C++, Eiffel, Modula-3, Ada 95 y terminando con Java. El modelo de objetos, y los lenguajes que lo usan, parecen facilitar la construcción de sistemas o programas en forma modular. Los objetos ayudan a expresar programas en términos de abstracciones del mundo real, lo que aumenta su comprensión. La clase ofrece cierto tipo de </a:t>
            </a:r>
            <a:r>
              <a:rPr lang="es-GT" dirty="0" err="1"/>
              <a:t>modularización</a:t>
            </a:r>
            <a:r>
              <a:rPr lang="es-GT" dirty="0"/>
              <a:t> que facilita las modificaciones al sistema. La reutilización de clases previamente probadas en distintos sistemas también es otro punto a favor. Sin embargo, el modelo de objetos, a la hora de ser interpretado en la arquitectura von Neumann conlleva un excesivo manejo dinámico de memoria debido a la constante creación de objetos, así como a una carga de código fuerte causada por la constante invocación de métodos. Por lo tanto los programas en lenguajes orientados a objetos son ineficientes, en tiempo y memoria, contra los programas equivalentes en lenguajes imperativos, aunque les ganan en la comprensión de código</a:t>
            </a:r>
          </a:p>
        </p:txBody>
      </p:sp>
    </p:spTree>
    <p:extLst>
      <p:ext uri="{BB962C8B-B14F-4D97-AF65-F5344CB8AC3E}">
        <p14:creationId xmlns:p14="http://schemas.microsoft.com/office/powerpoint/2010/main" val="1148621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Lenguajes Concurrentes, Paralelos y Distribuidos </a:t>
            </a:r>
          </a:p>
        </p:txBody>
      </p:sp>
      <p:sp>
        <p:nvSpPr>
          <p:cNvPr id="3" name="Marcador de contenido 2"/>
          <p:cNvSpPr>
            <a:spLocks noGrp="1"/>
          </p:cNvSpPr>
          <p:nvPr>
            <p:ph idx="1"/>
          </p:nvPr>
        </p:nvSpPr>
        <p:spPr/>
        <p:txBody>
          <a:bodyPr>
            <a:normAutofit lnSpcReduction="10000"/>
          </a:bodyPr>
          <a:lstStyle/>
          <a:p>
            <a:r>
              <a:rPr lang="es-GT" dirty="0"/>
              <a:t>El origen de los conceptos para el manejo de concurrencia, paralelismo y distribución está en el deseo de aprovechar al máximo la arquitectura von Neumann y sus modalidades reflejadas en conexiones paralelas y distribuidas. Esto fue un tema importante sobre todo cuando las computadoras eran caras y escasas; el sistema operativo tenía que ofrecer la ejecución concurrente y segura de programas de varios usuarios, que desde distintos terminales utilizaban un solo procesador, y así surgió la necesidad de introducir algunos conceptos de programación concurrente para programar los sistemas operativos. Cuando los procesadores cambiaron de tamaño y de precio, se abrió la posibilidad de contar con varios procesadores en una máquina y ofrecer el procesamiento en paralelo (procesar varios programas al mismo tiempo). Esto dio el impulso a la creación de</a:t>
            </a:r>
          </a:p>
        </p:txBody>
      </p:sp>
    </p:spTree>
    <p:extLst>
      <p:ext uri="{BB962C8B-B14F-4D97-AF65-F5344CB8AC3E}">
        <p14:creationId xmlns:p14="http://schemas.microsoft.com/office/powerpoint/2010/main" val="3186175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INTRODUCCION</a:t>
            </a:r>
            <a:endParaRPr lang="es-GT" dirty="0"/>
          </a:p>
        </p:txBody>
      </p:sp>
      <p:sp>
        <p:nvSpPr>
          <p:cNvPr id="3" name="Marcador de contenido 2"/>
          <p:cNvSpPr>
            <a:spLocks noGrp="1"/>
          </p:cNvSpPr>
          <p:nvPr>
            <p:ph idx="1"/>
          </p:nvPr>
        </p:nvSpPr>
        <p:spPr/>
        <p:txBody>
          <a:bodyPr/>
          <a:lstStyle/>
          <a:p>
            <a:pPr algn="ctr"/>
            <a:r>
              <a:rPr lang="en-US" dirty="0" err="1" smtClean="0"/>
              <a:t>Esta</a:t>
            </a:r>
            <a:r>
              <a:rPr lang="en-US" dirty="0" smtClean="0"/>
              <a:t> </a:t>
            </a:r>
            <a:r>
              <a:rPr lang="en-US" dirty="0" err="1" smtClean="0"/>
              <a:t>informacion</a:t>
            </a:r>
            <a:r>
              <a:rPr lang="en-US" dirty="0" smtClean="0"/>
              <a:t> </a:t>
            </a:r>
            <a:r>
              <a:rPr lang="en-US" dirty="0" err="1" smtClean="0"/>
              <a:t>estara</a:t>
            </a:r>
            <a:r>
              <a:rPr lang="en-US" dirty="0" smtClean="0"/>
              <a:t> </a:t>
            </a:r>
            <a:r>
              <a:rPr lang="en-US" dirty="0" err="1" smtClean="0"/>
              <a:t>basada</a:t>
            </a:r>
            <a:r>
              <a:rPr lang="en-US" dirty="0" smtClean="0"/>
              <a:t> en la </a:t>
            </a:r>
            <a:r>
              <a:rPr lang="en-US" dirty="0" err="1" smtClean="0"/>
              <a:t>historia</a:t>
            </a:r>
            <a:r>
              <a:rPr lang="en-US" dirty="0" smtClean="0"/>
              <a:t> de </a:t>
            </a:r>
            <a:r>
              <a:rPr lang="en-US" dirty="0" err="1" smtClean="0"/>
              <a:t>computadora</a:t>
            </a:r>
            <a:r>
              <a:rPr lang="en-US" dirty="0" smtClean="0"/>
              <a:t> </a:t>
            </a:r>
            <a:r>
              <a:rPr lang="en-US" dirty="0" err="1" smtClean="0"/>
              <a:t>desde</a:t>
            </a:r>
            <a:r>
              <a:rPr lang="en-US" dirty="0" smtClean="0"/>
              <a:t> </a:t>
            </a:r>
            <a:r>
              <a:rPr lang="en-US" dirty="0" err="1" smtClean="0"/>
              <a:t>sus</a:t>
            </a:r>
            <a:r>
              <a:rPr lang="en-US" dirty="0" smtClean="0"/>
              <a:t> </a:t>
            </a:r>
            <a:r>
              <a:rPr lang="en-US" dirty="0" err="1" smtClean="0"/>
              <a:t>inicios</a:t>
            </a:r>
            <a:r>
              <a:rPr lang="en-US" dirty="0" smtClean="0"/>
              <a:t> </a:t>
            </a:r>
            <a:r>
              <a:rPr lang="en-US" dirty="0" err="1" smtClean="0"/>
              <a:t>como</a:t>
            </a:r>
            <a:r>
              <a:rPr lang="en-US" dirty="0" smtClean="0"/>
              <a:t> </a:t>
            </a:r>
            <a:r>
              <a:rPr lang="en-US" dirty="0" err="1" smtClean="0"/>
              <a:t>tambien</a:t>
            </a:r>
            <a:r>
              <a:rPr lang="en-US" dirty="0" smtClean="0"/>
              <a:t> se </a:t>
            </a:r>
            <a:r>
              <a:rPr lang="en-US" dirty="0" err="1" smtClean="0"/>
              <a:t>dara</a:t>
            </a:r>
            <a:r>
              <a:rPr lang="en-US" dirty="0" smtClean="0"/>
              <a:t> a </a:t>
            </a:r>
            <a:r>
              <a:rPr lang="en-US" dirty="0" err="1" smtClean="0"/>
              <a:t>conocer</a:t>
            </a:r>
            <a:r>
              <a:rPr lang="en-US" dirty="0" smtClean="0"/>
              <a:t> parte de la </a:t>
            </a:r>
            <a:r>
              <a:rPr lang="en-US" dirty="0" err="1" smtClean="0"/>
              <a:t>historia</a:t>
            </a:r>
            <a:r>
              <a:rPr lang="en-US" dirty="0" smtClean="0"/>
              <a:t> de la </a:t>
            </a:r>
            <a:r>
              <a:rPr lang="en-US" dirty="0" err="1" smtClean="0"/>
              <a:t>programcion</a:t>
            </a:r>
            <a:r>
              <a:rPr lang="en-US" dirty="0" smtClean="0"/>
              <a:t> y </a:t>
            </a:r>
            <a:r>
              <a:rPr lang="en-US" dirty="0" err="1" smtClean="0"/>
              <a:t>sobre</a:t>
            </a:r>
            <a:r>
              <a:rPr lang="en-US" dirty="0" smtClean="0"/>
              <a:t> </a:t>
            </a:r>
            <a:r>
              <a:rPr lang="en-US" dirty="0" err="1" smtClean="0"/>
              <a:t>manetenimiento</a:t>
            </a:r>
            <a:r>
              <a:rPr lang="en-US" dirty="0" smtClean="0"/>
              <a:t> </a:t>
            </a:r>
            <a:r>
              <a:rPr lang="en-US" dirty="0" err="1" smtClean="0"/>
              <a:t>preventivo</a:t>
            </a:r>
            <a:r>
              <a:rPr lang="en-US" dirty="0" smtClean="0"/>
              <a:t> </a:t>
            </a:r>
            <a:endParaRPr lang="es-GT" dirty="0"/>
          </a:p>
        </p:txBody>
      </p:sp>
    </p:spTree>
    <p:extLst>
      <p:ext uri="{BB962C8B-B14F-4D97-AF65-F5344CB8AC3E}">
        <p14:creationId xmlns:p14="http://schemas.microsoft.com/office/powerpoint/2010/main" val="1643473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idx="1"/>
          </p:nvPr>
        </p:nvSpPr>
        <p:spPr/>
        <p:txBody>
          <a:bodyPr/>
          <a:lstStyle/>
          <a:p>
            <a:r>
              <a:rPr lang="es-GT" dirty="0" smtClean="0"/>
              <a:t>lenguajes </a:t>
            </a:r>
            <a:r>
              <a:rPr lang="es-GT" dirty="0"/>
              <a:t>que permitían expresar el paralelismo. Finalmente, llegaron las redes de computadoras, que también ofrecen la posibilidad de ejecución en paralelo, pero con procesadores distantes, lo cual conocemos como la programación distribuida. Históricamente encontramos soluciones conceptuales y mecanismos (semáforos, regiones críticas, monitores, envío de mensajes, llamadas a procedimientos remotos (RPC)) que se incluyeron después en lenguajes de programación como </a:t>
            </a:r>
            <a:r>
              <a:rPr lang="es-GT" dirty="0" err="1"/>
              <a:t>Concurrent</a:t>
            </a:r>
            <a:r>
              <a:rPr lang="es-GT" dirty="0"/>
              <a:t> Pascal o Modula (Basados en monitores), Ada </a:t>
            </a:r>
            <a:r>
              <a:rPr lang="es-GT" dirty="0" err="1"/>
              <a:t>ó</a:t>
            </a:r>
            <a:r>
              <a:rPr lang="es-GT" dirty="0"/>
              <a:t> SR (Basada en </a:t>
            </a:r>
            <a:r>
              <a:rPr lang="es-GT" dirty="0" err="1"/>
              <a:t>RendezVous</a:t>
            </a:r>
            <a:r>
              <a:rPr lang="es-GT" dirty="0"/>
              <a:t> (Tipo de RPC)), ALGOL 68(Semáforos), OCCAM (Envío de mensajes), Java... </a:t>
            </a:r>
          </a:p>
        </p:txBody>
      </p:sp>
    </p:spTree>
    <p:extLst>
      <p:ext uri="{BB962C8B-B14F-4D97-AF65-F5344CB8AC3E}">
        <p14:creationId xmlns:p14="http://schemas.microsoft.com/office/powerpoint/2010/main" val="123858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9586024" cy="1915647"/>
          </a:xfrm>
        </p:spPr>
        <p:txBody>
          <a:bodyPr/>
          <a:lstStyle/>
          <a:p>
            <a:r>
              <a:rPr lang="en-US" dirty="0" err="1" smtClean="0"/>
              <a:t>Mantenimiento</a:t>
            </a:r>
            <a:r>
              <a:rPr lang="en-US" dirty="0" smtClean="0"/>
              <a:t> </a:t>
            </a:r>
            <a:r>
              <a:rPr lang="en-US" dirty="0" err="1" smtClean="0"/>
              <a:t>Preventivo</a:t>
            </a:r>
            <a:endParaRPr lang="es-GT" dirty="0"/>
          </a:p>
        </p:txBody>
      </p:sp>
      <p:sp>
        <p:nvSpPr>
          <p:cNvPr id="3" name="Marcador de texto 2"/>
          <p:cNvSpPr>
            <a:spLocks noGrp="1"/>
          </p:cNvSpPr>
          <p:nvPr>
            <p:ph type="body" idx="1"/>
          </p:nvPr>
        </p:nvSpPr>
        <p:spPr/>
        <p:txBody>
          <a:bodyPr/>
          <a:lstStyle/>
          <a:p>
            <a:endParaRPr lang="es-GT"/>
          </a:p>
        </p:txBody>
      </p:sp>
    </p:spTree>
    <p:extLst>
      <p:ext uri="{BB962C8B-B14F-4D97-AF65-F5344CB8AC3E}">
        <p14:creationId xmlns:p14="http://schemas.microsoft.com/office/powerpoint/2010/main" val="3569080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Mantenimiento</a:t>
            </a:r>
            <a:r>
              <a:rPr lang="en-US" dirty="0" smtClean="0"/>
              <a:t> </a:t>
            </a:r>
            <a:r>
              <a:rPr lang="en-US" dirty="0" err="1" smtClean="0"/>
              <a:t>Preventivo</a:t>
            </a:r>
            <a:endParaRPr lang="es-GT" dirty="0"/>
          </a:p>
        </p:txBody>
      </p:sp>
      <p:sp>
        <p:nvSpPr>
          <p:cNvPr id="3" name="Marcador de contenido 2"/>
          <p:cNvSpPr>
            <a:spLocks noGrp="1"/>
          </p:cNvSpPr>
          <p:nvPr>
            <p:ph idx="1"/>
          </p:nvPr>
        </p:nvSpPr>
        <p:spPr/>
        <p:txBody>
          <a:bodyPr>
            <a:normAutofit/>
          </a:bodyPr>
          <a:lstStyle/>
          <a:p>
            <a:r>
              <a:rPr lang="es-GT" b="1" dirty="0"/>
              <a:t>EL </a:t>
            </a:r>
            <a:r>
              <a:rPr lang="es-GT" b="1" dirty="0">
                <a:hlinkClick r:id="rId2"/>
              </a:rPr>
              <a:t>MANTENIMIENTO</a:t>
            </a:r>
            <a:r>
              <a:rPr lang="es-GT" b="1" dirty="0"/>
              <a:t> PREVENTIVO</a:t>
            </a:r>
            <a:endParaRPr lang="es-GT" dirty="0"/>
          </a:p>
          <a:p>
            <a:r>
              <a:rPr lang="es-GT" dirty="0"/>
              <a:t>Gran parte de los </a:t>
            </a:r>
            <a:r>
              <a:rPr lang="es-GT" dirty="0">
                <a:hlinkClick r:id="rId3"/>
              </a:rPr>
              <a:t>problemas</a:t>
            </a:r>
            <a:r>
              <a:rPr lang="es-GT" dirty="0"/>
              <a:t> que se presentan en los </a:t>
            </a:r>
            <a:r>
              <a:rPr lang="es-GT" dirty="0">
                <a:hlinkClick r:id="rId4"/>
              </a:rPr>
              <a:t>sistemas</a:t>
            </a:r>
            <a:r>
              <a:rPr lang="es-GT" dirty="0"/>
              <a:t> de cómputo se pueden evitar o prevenir si se realiza un mantenimiento </a:t>
            </a:r>
            <a:r>
              <a:rPr lang="es-GT" dirty="0">
                <a:hlinkClick r:id="rId5"/>
              </a:rPr>
              <a:t>periódico</a:t>
            </a:r>
            <a:r>
              <a:rPr lang="es-GT" dirty="0"/>
              <a:t> de cada uno de sus componentes. Se explicará como realizar paso a paso el </a:t>
            </a:r>
            <a:r>
              <a:rPr lang="es-GT" dirty="0">
                <a:hlinkClick r:id="rId6"/>
              </a:rPr>
              <a:t>mantenimiento preventivo</a:t>
            </a:r>
            <a:r>
              <a:rPr lang="es-GT" dirty="0"/>
              <a:t> a cada uno de los componentes del </a:t>
            </a:r>
            <a:r>
              <a:rPr lang="es-GT" dirty="0">
                <a:hlinkClick r:id="rId4"/>
              </a:rPr>
              <a:t>sistema</a:t>
            </a:r>
            <a:r>
              <a:rPr lang="es-GT" dirty="0"/>
              <a:t> de cómputo incluyendo </a:t>
            </a:r>
            <a:r>
              <a:rPr lang="es-GT" dirty="0">
                <a:hlinkClick r:id="rId7"/>
              </a:rPr>
              <a:t>periféricos</a:t>
            </a:r>
            <a:r>
              <a:rPr lang="es-GT" dirty="0"/>
              <a:t> comunes. Se explicarán también las prevenciones y cuidados que se deben tener con cada tipo. En las </a:t>
            </a:r>
            <a:r>
              <a:rPr lang="es-GT" dirty="0">
                <a:hlinkClick r:id="rId8"/>
              </a:rPr>
              <a:t>computadoras</a:t>
            </a:r>
            <a:r>
              <a:rPr lang="es-GT" dirty="0"/>
              <a:t> nos referiremos a las genéricas (clones).</a:t>
            </a:r>
          </a:p>
          <a:p>
            <a:r>
              <a:rPr lang="es-GT" dirty="0"/>
              <a:t/>
            </a:r>
            <a:br>
              <a:rPr lang="es-GT" dirty="0"/>
            </a:br>
            <a:endParaRPr lang="es-GT" dirty="0"/>
          </a:p>
        </p:txBody>
      </p:sp>
    </p:spTree>
    <p:extLst>
      <p:ext uri="{BB962C8B-B14F-4D97-AF65-F5344CB8AC3E}">
        <p14:creationId xmlns:p14="http://schemas.microsoft.com/office/powerpoint/2010/main" val="1138813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HERRAMIENTAS PARA EL MANTENIMIENTO</a:t>
            </a:r>
            <a:endParaRPr lang="es-GT" dirty="0"/>
          </a:p>
        </p:txBody>
      </p:sp>
      <p:sp>
        <p:nvSpPr>
          <p:cNvPr id="3" name="Marcador de contenido 2"/>
          <p:cNvSpPr>
            <a:spLocks noGrp="1"/>
          </p:cNvSpPr>
          <p:nvPr>
            <p:ph idx="1"/>
          </p:nvPr>
        </p:nvSpPr>
        <p:spPr/>
        <p:txBody>
          <a:bodyPr>
            <a:normAutofit/>
          </a:bodyPr>
          <a:lstStyle/>
          <a:p>
            <a:r>
              <a:rPr lang="es-GT" dirty="0"/>
              <a:t>Recuerde que para cualquier labor de mantenimiento se debe utilizar la herramienta adecuada. En cuanto al mantenimiento preventivo, podemos mencionar las siguientes:</a:t>
            </a:r>
          </a:p>
          <a:p>
            <a:r>
              <a:rPr lang="es-GT" dirty="0"/>
              <a:t>Un </a:t>
            </a:r>
            <a:r>
              <a:rPr lang="es-GT" dirty="0">
                <a:hlinkClick r:id="rId2"/>
              </a:rPr>
              <a:t>juego</a:t>
            </a:r>
            <a:r>
              <a:rPr lang="es-GT" dirty="0"/>
              <a:t> de atornilladores (Estrella. hexagonal o </a:t>
            </a:r>
            <a:r>
              <a:rPr lang="es-GT" dirty="0" err="1"/>
              <a:t>Torx</a:t>
            </a:r>
            <a:r>
              <a:rPr lang="es-GT" dirty="0"/>
              <a:t>, de pala y de copa) Una pulsera antiestática Una brocha pequeña suave Copitos de </a:t>
            </a:r>
            <a:r>
              <a:rPr lang="es-GT" dirty="0">
                <a:hlinkClick r:id="rId3"/>
              </a:rPr>
              <a:t>algodón</a:t>
            </a:r>
            <a:r>
              <a:rPr lang="es-GT" dirty="0"/>
              <a:t> Un soplador o "</a:t>
            </a:r>
            <a:r>
              <a:rPr lang="es-GT" dirty="0" err="1"/>
              <a:t>blower</a:t>
            </a:r>
            <a:r>
              <a:rPr lang="es-GT" dirty="0"/>
              <a:t> Trozos de tela secos Un disquete de limpieza </a:t>
            </a:r>
            <a:r>
              <a:rPr lang="es-GT" dirty="0">
                <a:hlinkClick r:id="rId4"/>
              </a:rPr>
              <a:t>Alcohol</a:t>
            </a:r>
            <a:r>
              <a:rPr lang="es-GT" dirty="0"/>
              <a:t> </a:t>
            </a:r>
            <a:r>
              <a:rPr lang="es-GT" dirty="0" err="1"/>
              <a:t>isopropílico</a:t>
            </a:r>
            <a:r>
              <a:rPr lang="es-GT" dirty="0"/>
              <a:t> Limpia contactos en aerosol Silicona lubricante o grasa blanca Un borrador</a:t>
            </a:r>
          </a:p>
          <a:p>
            <a:r>
              <a:rPr lang="es-GT" dirty="0"/>
              <a:t/>
            </a:r>
            <a:br>
              <a:rPr lang="es-GT" dirty="0"/>
            </a:br>
            <a:r>
              <a:rPr lang="es-GT" dirty="0"/>
              <a:t/>
            </a:r>
            <a:br>
              <a:rPr lang="es-GT" dirty="0"/>
            </a:br>
            <a:endParaRPr lang="es-GT" dirty="0"/>
          </a:p>
        </p:txBody>
      </p:sp>
    </p:spTree>
    <p:extLst>
      <p:ext uri="{BB962C8B-B14F-4D97-AF65-F5344CB8AC3E}">
        <p14:creationId xmlns:p14="http://schemas.microsoft.com/office/powerpoint/2010/main" val="929044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47500" lnSpcReduction="20000"/>
          </a:bodyPr>
          <a:lstStyle/>
          <a:p>
            <a:r>
              <a:rPr lang="es-GT" dirty="0"/>
              <a:t>Elementos para limpieza externa (Se utilizan para quitar las manchas del gabinete y las demás superficies de los diferentes aparatos)</a:t>
            </a:r>
          </a:p>
          <a:p>
            <a:r>
              <a:rPr lang="es-GT" i="1" dirty="0"/>
              <a:t>Juego de </a:t>
            </a:r>
            <a:r>
              <a:rPr lang="es-GT" i="1" dirty="0">
                <a:hlinkClick r:id="rId2"/>
              </a:rPr>
              <a:t>herramientas</a:t>
            </a:r>
            <a:r>
              <a:rPr lang="es-GT" i="1" dirty="0"/>
              <a:t> para mantenimiento preventivo</a:t>
            </a:r>
            <a:endParaRPr lang="es-GT" dirty="0"/>
          </a:p>
          <a:p>
            <a:r>
              <a:rPr lang="es-GT" dirty="0"/>
              <a:t>Existen varios </a:t>
            </a:r>
            <a:r>
              <a:rPr lang="es-GT" dirty="0">
                <a:hlinkClick r:id="rId3"/>
              </a:rPr>
              <a:t>procesos</a:t>
            </a:r>
            <a:r>
              <a:rPr lang="es-GT" dirty="0"/>
              <a:t> que se deben realizar antes cíe iniciar un mantenimiento preventivo para determinar el correcto funcionamiento de los componentes. Estos son:</a:t>
            </a:r>
          </a:p>
          <a:p>
            <a:r>
              <a:rPr lang="es-GT" dirty="0"/>
              <a:t>Probar la unidad de disco flexible. Una forma práctica de realizar este </a:t>
            </a:r>
            <a:r>
              <a:rPr lang="es-GT" dirty="0">
                <a:hlinkClick r:id="rId3"/>
              </a:rPr>
              <a:t>proceso</a:t>
            </a:r>
            <a:r>
              <a:rPr lang="es-GT" dirty="0"/>
              <a:t> es tener un disco </a:t>
            </a:r>
            <a:r>
              <a:rPr lang="es-GT" dirty="0">
                <a:hlinkClick r:id="rId4"/>
              </a:rPr>
              <a:t>antivirus</a:t>
            </a:r>
            <a:r>
              <a:rPr lang="es-GT" dirty="0"/>
              <a:t> lo más actualizado posible y ejecutar el </a:t>
            </a:r>
            <a:r>
              <a:rPr lang="es-GT" dirty="0">
                <a:hlinkClick r:id="rId5"/>
              </a:rPr>
              <a:t>programa</a:t>
            </a:r>
            <a:r>
              <a:rPr lang="es-GT" dirty="0"/>
              <a:t>. Esto determina el buen funcionamiento de la unidad y a la vez. Se verifica que no haya </a:t>
            </a:r>
            <a:r>
              <a:rPr lang="es-GT" dirty="0">
                <a:hlinkClick r:id="rId6"/>
              </a:rPr>
              <a:t>virus</a:t>
            </a:r>
            <a:r>
              <a:rPr lang="es-GT" dirty="0"/>
              <a:t> en el sistema.</a:t>
            </a:r>
          </a:p>
          <a:p>
            <a:r>
              <a:rPr lang="es-GT" dirty="0"/>
              <a:t>Chequear el </a:t>
            </a:r>
            <a:r>
              <a:rPr lang="es-GT" dirty="0">
                <a:hlinkClick r:id="rId7"/>
              </a:rPr>
              <a:t>disco duro</a:t>
            </a:r>
            <a:r>
              <a:rPr lang="es-GT" dirty="0"/>
              <a:t> con el comando CHKDSK del DOS.</a:t>
            </a:r>
          </a:p>
          <a:p>
            <a:r>
              <a:rPr lang="es-GT" dirty="0"/>
              <a:t>Si se tiene </a:t>
            </a:r>
            <a:r>
              <a:rPr lang="es-GT" dirty="0">
                <a:hlinkClick r:id="rId8"/>
              </a:rPr>
              <a:t>multimedia</a:t>
            </a:r>
            <a:r>
              <a:rPr lang="es-GT" dirty="0"/>
              <a:t> instalada, puede probarse con un </a:t>
            </a:r>
            <a:r>
              <a:rPr lang="es-GT" dirty="0">
                <a:hlinkClick r:id="rId9"/>
              </a:rPr>
              <a:t>CD</a:t>
            </a:r>
            <a:r>
              <a:rPr lang="es-GT" dirty="0"/>
              <a:t> de </a:t>
            </a:r>
            <a:r>
              <a:rPr lang="es-GT" dirty="0">
                <a:hlinkClick r:id="rId10"/>
              </a:rPr>
              <a:t>música</a:t>
            </a:r>
            <a:r>
              <a:rPr lang="es-GT" dirty="0"/>
              <a:t>, esto determina que los altavoces y la unidad estén bien.</a:t>
            </a:r>
          </a:p>
          <a:p>
            <a:r>
              <a:rPr lang="es-GT" dirty="0"/>
              <a:t>Realice una prueba a todos los periféricos instalados. Es mejor demorarse un poco para determinar el funcionamiento correcto de la </a:t>
            </a:r>
            <a:r>
              <a:rPr lang="es-GT" dirty="0">
                <a:hlinkClick r:id="rId11"/>
              </a:rPr>
              <a:t>computadora</a:t>
            </a:r>
            <a:r>
              <a:rPr lang="es-GT" dirty="0"/>
              <a:t> y sus periféricos antes de empezar a desarmar el equipo.</a:t>
            </a:r>
          </a:p>
          <a:p>
            <a:r>
              <a:rPr lang="es-GT" dirty="0"/>
              <a:t>Debemos ser precavidos con el manejo de los tornillos del sistema en el momento de desarmarlo. Los tornillos no están diseñados para todos los puntos. Es muy importante diferenciar bien los que son cortos de los medianos y de los largos. Por ejemplo, si se utiliza un tornillo largo para montar el disco duro, se corre el </a:t>
            </a:r>
            <a:r>
              <a:rPr lang="es-GT" dirty="0">
                <a:hlinkClick r:id="rId12"/>
              </a:rPr>
              <a:t>riesgo</a:t>
            </a:r>
            <a:r>
              <a:rPr lang="es-GT" dirty="0"/>
              <a:t> de dañar la tarjeta interna del mismo. Escoja la mejor </a:t>
            </a:r>
            <a:r>
              <a:rPr lang="es-GT" dirty="0">
                <a:hlinkClick r:id="rId13"/>
              </a:rPr>
              <a:t>metodología</a:t>
            </a:r>
            <a:r>
              <a:rPr lang="es-GT" dirty="0"/>
              <a:t> según sea su habilidad en este campo:</a:t>
            </a:r>
          </a:p>
          <a:p>
            <a:r>
              <a:rPr lang="es-GT" dirty="0"/>
              <a:t>Algunos almacenan lodos los tomillos en un solo lugar, otros los clasifican y otros los ordenan según se va desarmando para luego formarlos en orden contrario en el momento de armar el equipo.</a:t>
            </a:r>
          </a:p>
          <a:p>
            <a:r>
              <a:rPr lang="es-GT" dirty="0"/>
              <a:t>El </a:t>
            </a:r>
            <a:r>
              <a:rPr lang="es-GT" dirty="0">
                <a:hlinkClick r:id="rId14"/>
              </a:rPr>
              <a:t>objetivo</a:t>
            </a:r>
            <a:r>
              <a:rPr lang="es-GT" dirty="0"/>
              <a:t> primordial de un mantenimiento no es desarmar y armar, sino de limpiar, lubricar y calibrar los dispositivos. Elementos como el polvo son demasiado nocivos para cualquier componente electrónico, en especial si se trata de elementos con </a:t>
            </a:r>
            <a:r>
              <a:rPr lang="es-GT" dirty="0">
                <a:hlinkClick r:id="rId15"/>
              </a:rPr>
              <a:t>movimiento</a:t>
            </a:r>
            <a:r>
              <a:rPr lang="es-GT" dirty="0"/>
              <a:t> tales como los </a:t>
            </a:r>
            <a:r>
              <a:rPr lang="es-GT" dirty="0">
                <a:hlinkClick r:id="rId16"/>
              </a:rPr>
              <a:t>motores</a:t>
            </a:r>
            <a:r>
              <a:rPr lang="es-GT" dirty="0"/>
              <a:t> de la unidad de disco, el ventilador, etc.</a:t>
            </a:r>
          </a:p>
          <a:p>
            <a:r>
              <a:rPr lang="es-GT" dirty="0"/>
              <a:t>Todas estas precauciones son importantes para garantizar que el sistema de cómputo al que se le realizará.</a:t>
            </a:r>
          </a:p>
          <a:p>
            <a:r>
              <a:rPr lang="es-GT" dirty="0"/>
              <a:t/>
            </a:r>
            <a:br>
              <a:rPr lang="es-GT" dirty="0"/>
            </a:br>
            <a:endParaRPr lang="es-GT" dirty="0"/>
          </a:p>
        </p:txBody>
      </p:sp>
    </p:spTree>
    <p:extLst>
      <p:ext uri="{BB962C8B-B14F-4D97-AF65-F5344CB8AC3E}">
        <p14:creationId xmlns:p14="http://schemas.microsoft.com/office/powerpoint/2010/main" val="3463849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sz="2000" dirty="0"/>
              <a:t>MANTENIMIENTO DE LA UNIDAD CENTRAL. MANTENIMIENTO DE LAS </a:t>
            </a:r>
            <a:r>
              <a:rPr lang="es-GT" sz="2000" dirty="0">
                <a:hlinkClick r:id="rId2"/>
              </a:rPr>
              <a:t>TARJETAS</a:t>
            </a:r>
            <a:r>
              <a:rPr lang="es-GT" sz="2000" dirty="0"/>
              <a:t> PRINCIPAL Y DE INTERFACE</a:t>
            </a:r>
            <a:r>
              <a:rPr lang="es-GT" dirty="0"/>
              <a:t/>
            </a:r>
            <a:br>
              <a:rPr lang="es-GT" dirty="0"/>
            </a:br>
            <a:endParaRPr lang="es-GT" dirty="0"/>
          </a:p>
        </p:txBody>
      </p:sp>
      <p:sp>
        <p:nvSpPr>
          <p:cNvPr id="3" name="Marcador de contenido 2"/>
          <p:cNvSpPr>
            <a:spLocks noGrp="1"/>
          </p:cNvSpPr>
          <p:nvPr>
            <p:ph idx="1"/>
          </p:nvPr>
        </p:nvSpPr>
        <p:spPr/>
        <p:txBody>
          <a:bodyPr>
            <a:normAutofit fontScale="70000" lnSpcReduction="20000"/>
          </a:bodyPr>
          <a:lstStyle/>
          <a:p>
            <a:r>
              <a:rPr lang="es-GT" dirty="0"/>
              <a:t>Al destapar la unidad central debemos tener desconectados lodos los dispositivos tanto los de </a:t>
            </a:r>
            <a:r>
              <a:rPr lang="es-GT" dirty="0">
                <a:hlinkClick r:id="rId3"/>
              </a:rPr>
              <a:t>potencia</a:t>
            </a:r>
            <a:r>
              <a:rPr lang="es-GT" dirty="0"/>
              <a:t> como los de </a:t>
            </a:r>
            <a:r>
              <a:rPr lang="es-GT" dirty="0">
                <a:hlinkClick r:id="rId4"/>
              </a:rPr>
              <a:t>comunicación</a:t>
            </a:r>
            <a:r>
              <a:rPr lang="es-GT" dirty="0"/>
              <a:t>, No olvide organizar los tomillos a medida que se van retirando.</a:t>
            </a:r>
          </a:p>
          <a:p>
            <a:r>
              <a:rPr lang="es-GT" dirty="0"/>
              <a:t>No haga fuerzas excesivas para retirar la tapa de la unidad central. Haga un </a:t>
            </a:r>
            <a:r>
              <a:rPr lang="es-GT" dirty="0">
                <a:hlinkClick r:id="rId5"/>
              </a:rPr>
              <a:t>análisis</a:t>
            </a:r>
            <a:r>
              <a:rPr lang="es-GT" dirty="0"/>
              <a:t> de la forma en que ésta se encuentra ajustada de tal modo que no se corran </a:t>
            </a:r>
            <a:r>
              <a:rPr lang="es-GT" dirty="0">
                <a:hlinkClick r:id="rId6"/>
              </a:rPr>
              <a:t>riesgos</a:t>
            </a:r>
            <a:r>
              <a:rPr lang="es-GT" dirty="0"/>
              <a:t> de </a:t>
            </a:r>
            <a:r>
              <a:rPr lang="es-GT" dirty="0">
                <a:hlinkClick r:id="rId7"/>
              </a:rPr>
              <a:t>daño</a:t>
            </a:r>
            <a:r>
              <a:rPr lang="es-GT" dirty="0"/>
              <a:t> en algún elemento.</a:t>
            </a:r>
          </a:p>
          <a:p>
            <a:r>
              <a:rPr lang="es-GT" dirty="0"/>
              <a:t>El mantenimiento esté funcionando correctamente y adicionalmente, detectar alguna falla que deba corregirse. Con estos </a:t>
            </a:r>
            <a:r>
              <a:rPr lang="es-GT" dirty="0">
                <a:hlinkClick r:id="rId8"/>
              </a:rPr>
              <a:t>procedimientos</a:t>
            </a:r>
            <a:r>
              <a:rPr lang="es-GT" dirty="0"/>
              <a:t> previos se delimita el grado de </a:t>
            </a:r>
            <a:r>
              <a:rPr lang="es-GT" dirty="0">
                <a:hlinkClick r:id="rId9"/>
              </a:rPr>
              <a:t>responsabilidad</a:t>
            </a:r>
            <a:r>
              <a:rPr lang="es-GT" dirty="0"/>
              <a:t> antes de realizar el mantenimiento en caso de que algo no funcione correctamente.</a:t>
            </a:r>
          </a:p>
          <a:p>
            <a:r>
              <a:rPr lang="es-GT" dirty="0"/>
              <a:t>El siguiente paso es retirar las tarjetas de interface (</a:t>
            </a:r>
            <a:r>
              <a:rPr lang="es-GT" dirty="0">
                <a:hlinkClick r:id="rId10"/>
              </a:rPr>
              <a:t>video</a:t>
            </a:r>
            <a:r>
              <a:rPr lang="es-GT" dirty="0"/>
              <a:t>, </a:t>
            </a:r>
            <a:r>
              <a:rPr lang="es-GT" dirty="0">
                <a:hlinkClick r:id="rId11"/>
              </a:rPr>
              <a:t>sonido</a:t>
            </a:r>
            <a:r>
              <a:rPr lang="es-GT" dirty="0"/>
              <a:t>, </a:t>
            </a:r>
            <a:r>
              <a:rPr lang="es-GT" dirty="0">
                <a:hlinkClick r:id="rId12"/>
              </a:rPr>
              <a:t>fax</a:t>
            </a:r>
            <a:r>
              <a:rPr lang="es-GT" dirty="0"/>
              <a:t>-módem, etc.), figura 1. Es muy recomendable establecer claramente la ranura (slot) en la que se encuentra instalada cada una para conservar el mismo orden al momento de insertarlas.</a:t>
            </a:r>
          </a:p>
          <a:p>
            <a:r>
              <a:rPr lang="es-GT" dirty="0"/>
              <a:t>El manejo de las tarjetas electrónicas exige mucho cuidado. Uno de los más importantes es utilizar correctamente una pulsera antiestática con el fin de prevenir las descargas electrostáticas del cuerpo.</a:t>
            </a:r>
          </a:p>
          <a:p>
            <a:r>
              <a:rPr lang="es-GT" dirty="0"/>
              <a:t/>
            </a:r>
            <a:br>
              <a:rPr lang="es-GT" dirty="0"/>
            </a:br>
            <a:r>
              <a:rPr lang="es-GT" dirty="0"/>
              <a:t/>
            </a:r>
            <a:br>
              <a:rPr lang="es-GT" dirty="0"/>
            </a:br>
            <a:r>
              <a:rPr lang="es-GT" dirty="0" smtClean="0">
                <a:hlinkClick r:id="rId13"/>
              </a:rPr>
              <a:t>k</a:t>
            </a:r>
            <a:endParaRPr lang="es-GT" dirty="0"/>
          </a:p>
        </p:txBody>
      </p:sp>
    </p:spTree>
    <p:extLst>
      <p:ext uri="{BB962C8B-B14F-4D97-AF65-F5344CB8AC3E}">
        <p14:creationId xmlns:p14="http://schemas.microsoft.com/office/powerpoint/2010/main" val="1423078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ACTITUDES Y </a:t>
            </a:r>
            <a:r>
              <a:rPr lang="es-GT" b="1" dirty="0">
                <a:hlinkClick r:id="rId2"/>
              </a:rPr>
              <a:t>VALORES</a:t>
            </a:r>
            <a:r>
              <a:rPr lang="es-GT" b="1" dirty="0"/>
              <a:t> AL HACER MANTENIMIENTO</a:t>
            </a:r>
            <a:endParaRPr lang="es-GT" dirty="0"/>
          </a:p>
        </p:txBody>
      </p:sp>
      <p:sp>
        <p:nvSpPr>
          <p:cNvPr id="4" name="Rectangle 1"/>
          <p:cNvSpPr>
            <a:spLocks noGrp="1" noChangeArrowheads="1"/>
          </p:cNvSpPr>
          <p:nvPr>
            <p:ph idx="1"/>
          </p:nvPr>
        </p:nvSpPr>
        <p:spPr bwMode="auto">
          <a:xfrm>
            <a:off x="1219222" y="1741197"/>
            <a:ext cx="8581601"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GT" sz="1100" b="0" i="0" u="none" strike="noStrike" cap="none" normalizeH="0" baseline="0" dirty="0" smtClean="0">
              <a:ln>
                <a:noFill/>
              </a:ln>
              <a:solidFill>
                <a:srgbClr val="000000"/>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Honesto en la recepción del equipo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Orden al detectar las características que presente el equipo externamente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Cumplido en el manejo de las </a:t>
            </a:r>
            <a:r>
              <a:rPr kumimoji="0" lang="es-GT" sz="1600" b="0" i="0" u="none" strike="noStrike" cap="none" normalizeH="0" baseline="0" dirty="0" smtClean="0">
                <a:ln>
                  <a:noFill/>
                </a:ln>
                <a:effectLst/>
                <a:latin typeface="+mj-lt"/>
                <a:cs typeface="Arial" panose="020B0604020202020204" pitchFamily="34" charset="0"/>
                <a:hlinkClick r:id="rId3"/>
              </a:rPr>
              <a:t>normas</a:t>
            </a:r>
            <a:r>
              <a:rPr kumimoji="0" lang="es-GT" sz="1600" b="0" i="0" u="none" strike="noStrike" cap="none" normalizeH="0" baseline="0" dirty="0" smtClean="0">
                <a:ln>
                  <a:noFill/>
                </a:ln>
                <a:effectLst/>
                <a:latin typeface="+mj-lt"/>
                <a:cs typeface="Arial" panose="020B0604020202020204" pitchFamily="34" charset="0"/>
              </a:rPr>
              <a:t> de seguridad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Organizado en su lugar de trabajo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Cuidadoso en el manejo de la herramienta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Precavido en el desensamble del equipo de las piezas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Pulcro en la limpieza de las superficies externas/internas de la CPU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Creativo en la solución de problemas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Honesto al ensamblar partes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600" b="0" i="0" u="none" strike="noStrike" cap="none" normalizeH="0" baseline="0" dirty="0" smtClean="0">
                <a:ln>
                  <a:noFill/>
                </a:ln>
                <a:effectLst/>
                <a:latin typeface="+mj-lt"/>
                <a:cs typeface="Arial" panose="020B0604020202020204" pitchFamily="34" charset="0"/>
              </a:rPr>
              <a:t>Responsable en la entrega en buenas condiciones y a tiempo de la CPU</a:t>
            </a:r>
            <a:r>
              <a:rPr kumimoji="0" lang="es-GT"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r>
            <a:br>
              <a:rPr kumimoji="0" lang="es-GT"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br>
            <a:r>
              <a:rPr kumimoji="0" lang="es-GT"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r>
            <a:br>
              <a:rPr kumimoji="0" lang="es-GT"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br>
            <a:endParaRPr kumimoji="0" lang="es-GT"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5690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TIPOS DE MATENIMIENTO</a:t>
            </a:r>
            <a:endParaRPr lang="es-GT"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126764966"/>
              </p:ext>
            </p:extLst>
          </p:nvPr>
        </p:nvGraphicFramePr>
        <p:xfrm>
          <a:off x="1103685" y="1511725"/>
          <a:ext cx="8947149" cy="4206240"/>
        </p:xfrm>
        <a:graphic>
          <a:graphicData uri="http://schemas.openxmlformats.org/drawingml/2006/table">
            <a:tbl>
              <a:tblPr firstRow="1" bandRow="1">
                <a:tableStyleId>{5C22544A-7EE6-4342-B048-85BDC9FD1C3A}</a:tableStyleId>
              </a:tblPr>
              <a:tblGrid>
                <a:gridCol w="2982383"/>
                <a:gridCol w="2982383"/>
                <a:gridCol w="2982383"/>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1800" b="0" i="0" kern="1200" dirty="0" smtClean="0">
                          <a:solidFill>
                            <a:schemeClr val="lt1"/>
                          </a:solidFill>
                          <a:effectLst/>
                          <a:latin typeface="+mn-lt"/>
                          <a:ea typeface="+mn-ea"/>
                          <a:cs typeface="+mn-cs"/>
                        </a:rPr>
                        <a:t>Desfragmentar los discos duros</a:t>
                      </a:r>
                    </a:p>
                    <a:p>
                      <a:endParaRPr lang="es-GT" dirty="0"/>
                    </a:p>
                  </a:txBody>
                  <a:tcPr/>
                </a:tc>
                <a:tc>
                  <a:txBody>
                    <a:bodyPr/>
                    <a:lstStyle/>
                    <a:p>
                      <a:r>
                        <a:rPr lang="en-US" dirty="0" smtClean="0"/>
                        <a:t>Discos mas </a:t>
                      </a:r>
                      <a:r>
                        <a:rPr lang="en-US" dirty="0" err="1" smtClean="0"/>
                        <a:t>seguros</a:t>
                      </a:r>
                      <a:r>
                        <a:rPr lang="en-US" dirty="0" smtClean="0"/>
                        <a:t> de </a:t>
                      </a:r>
                      <a:r>
                        <a:rPr lang="en-US" dirty="0" err="1" smtClean="0"/>
                        <a:t>contagia</a:t>
                      </a:r>
                      <a:r>
                        <a:rPr lang="en-US" dirty="0" smtClean="0"/>
                        <a:t> de virus</a:t>
                      </a:r>
                      <a:endParaRPr lang="es-GT" dirty="0"/>
                    </a:p>
                  </a:txBody>
                  <a:tcPr/>
                </a:tc>
                <a:tc>
                  <a:txBody>
                    <a:bodyPr/>
                    <a:lstStyle/>
                    <a:p>
                      <a:r>
                        <a:rPr lang="en-US" dirty="0" err="1" smtClean="0"/>
                        <a:t>Lentitud</a:t>
                      </a:r>
                      <a:r>
                        <a:rPr lang="en-US" dirty="0" smtClean="0"/>
                        <a:t> de la </a:t>
                      </a:r>
                      <a:r>
                        <a:rPr lang="en-US" dirty="0" err="1" smtClean="0"/>
                        <a:t>maquina</a:t>
                      </a:r>
                      <a:endParaRPr lang="es-GT"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1800" b="0" i="0" kern="1200" dirty="0" smtClean="0">
                          <a:solidFill>
                            <a:schemeClr val="dk1"/>
                          </a:solidFill>
                          <a:effectLst/>
                          <a:latin typeface="+mn-lt"/>
                          <a:ea typeface="+mn-ea"/>
                          <a:cs typeface="+mn-cs"/>
                        </a:rPr>
                        <a:t>Realizar respaldos de los datos almacenados.</a:t>
                      </a:r>
                    </a:p>
                    <a:p>
                      <a:endParaRPr lang="es-GT" dirty="0"/>
                    </a:p>
                  </a:txBody>
                  <a:tcPr/>
                </a:tc>
                <a:tc>
                  <a:txBody>
                    <a:bodyPr/>
                    <a:lstStyle/>
                    <a:p>
                      <a:r>
                        <a:rPr lang="en-US" dirty="0" err="1" smtClean="0"/>
                        <a:t>Seguridad</a:t>
                      </a:r>
                      <a:r>
                        <a:rPr lang="en-US" dirty="0" smtClean="0"/>
                        <a:t> al </a:t>
                      </a:r>
                      <a:r>
                        <a:rPr lang="en-US" dirty="0" err="1" smtClean="0"/>
                        <a:t>perder</a:t>
                      </a:r>
                      <a:r>
                        <a:rPr lang="en-US" dirty="0" smtClean="0"/>
                        <a:t> un </a:t>
                      </a:r>
                      <a:r>
                        <a:rPr lang="en-US" dirty="0" err="1" smtClean="0"/>
                        <a:t>archivo</a:t>
                      </a:r>
                      <a:endParaRPr lang="es-GT" dirty="0"/>
                    </a:p>
                  </a:txBody>
                  <a:tcPr/>
                </a:tc>
                <a:tc>
                  <a:txBody>
                    <a:bodyPr/>
                    <a:lstStyle/>
                    <a:p>
                      <a:r>
                        <a:rPr lang="en-US" dirty="0" err="1" smtClean="0"/>
                        <a:t>Perder</a:t>
                      </a:r>
                      <a:r>
                        <a:rPr lang="en-US" dirty="0" smtClean="0"/>
                        <a:t> </a:t>
                      </a:r>
                      <a:r>
                        <a:rPr lang="en-US" dirty="0" err="1" smtClean="0"/>
                        <a:t>archivos</a:t>
                      </a:r>
                      <a:endParaRPr lang="es-GT"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1800" b="0" i="0" kern="1200" dirty="0" smtClean="0">
                          <a:solidFill>
                            <a:schemeClr val="dk1"/>
                          </a:solidFill>
                          <a:effectLst/>
                          <a:latin typeface="+mn-lt"/>
                          <a:ea typeface="+mn-ea"/>
                          <a:cs typeface="+mn-cs"/>
                        </a:rPr>
                        <a:t>Limpiar nuestros datos de navegación cada cierto tiempo.</a:t>
                      </a:r>
                    </a:p>
                    <a:p>
                      <a:endParaRPr lang="es-GT" dirty="0"/>
                    </a:p>
                  </a:txBody>
                  <a:tcPr/>
                </a:tc>
                <a:tc>
                  <a:txBody>
                    <a:bodyPr/>
                    <a:lstStyle/>
                    <a:p>
                      <a:r>
                        <a:rPr lang="en-US" dirty="0" smtClean="0"/>
                        <a:t>No</a:t>
                      </a:r>
                      <a:r>
                        <a:rPr lang="en-US" baseline="0" dirty="0" smtClean="0"/>
                        <a:t> </a:t>
                      </a:r>
                      <a:r>
                        <a:rPr lang="en-US" baseline="0" dirty="0" err="1" smtClean="0"/>
                        <a:t>contraer</a:t>
                      </a:r>
                      <a:r>
                        <a:rPr lang="en-US" baseline="0" dirty="0" smtClean="0"/>
                        <a:t> virus</a:t>
                      </a:r>
                      <a:endParaRPr lang="es-GT" dirty="0"/>
                    </a:p>
                  </a:txBody>
                  <a:tcPr/>
                </a:tc>
                <a:tc>
                  <a:txBody>
                    <a:bodyPr/>
                    <a:lstStyle/>
                    <a:p>
                      <a:r>
                        <a:rPr lang="en-US" dirty="0" smtClean="0"/>
                        <a:t>Virus de </a:t>
                      </a:r>
                      <a:r>
                        <a:rPr lang="en-US" dirty="0" err="1" smtClean="0"/>
                        <a:t>diferentes</a:t>
                      </a:r>
                      <a:r>
                        <a:rPr lang="en-US" dirty="0" smtClean="0"/>
                        <a:t> </a:t>
                      </a:r>
                      <a:r>
                        <a:rPr lang="en-US" dirty="0" err="1" smtClean="0"/>
                        <a:t>tipos</a:t>
                      </a:r>
                      <a:endParaRPr lang="es-GT"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1800" b="0" i="0" kern="1200" dirty="0" smtClean="0">
                          <a:solidFill>
                            <a:schemeClr val="dk1"/>
                          </a:solidFill>
                          <a:effectLst/>
                          <a:latin typeface="+mn-lt"/>
                          <a:ea typeface="+mn-ea"/>
                          <a:cs typeface="+mn-cs"/>
                        </a:rPr>
                        <a:t>Vaciar la papelera de reciclaje, por más tonto que parezca.</a:t>
                      </a:r>
                    </a:p>
                    <a:p>
                      <a:endParaRPr lang="es-GT" dirty="0"/>
                    </a:p>
                  </a:txBody>
                  <a:tcPr/>
                </a:tc>
                <a:tc>
                  <a:txBody>
                    <a:bodyPr/>
                    <a:lstStyle/>
                    <a:p>
                      <a:r>
                        <a:rPr lang="en-US" dirty="0" smtClean="0"/>
                        <a:t>Para no </a:t>
                      </a:r>
                      <a:r>
                        <a:rPr lang="en-US" dirty="0" err="1" smtClean="0"/>
                        <a:t>manter</a:t>
                      </a:r>
                      <a:r>
                        <a:rPr lang="en-US" dirty="0" smtClean="0"/>
                        <a:t> sun</a:t>
                      </a:r>
                      <a:r>
                        <a:rPr lang="en-US" baseline="0" dirty="0" smtClean="0"/>
                        <a:t> virus </a:t>
                      </a:r>
                      <a:r>
                        <a:rPr lang="en-US" baseline="0" dirty="0" err="1" smtClean="0"/>
                        <a:t>guardado</a:t>
                      </a:r>
                      <a:r>
                        <a:rPr lang="en-US" baseline="0" dirty="0" smtClean="0"/>
                        <a:t>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estuviera</a:t>
                      </a:r>
                      <a:r>
                        <a:rPr lang="en-US" baseline="0" dirty="0" smtClean="0"/>
                        <a:t> </a:t>
                      </a:r>
                      <a:r>
                        <a:rPr lang="en-US" baseline="0" dirty="0" err="1" smtClean="0"/>
                        <a:t>aun</a:t>
                      </a:r>
                      <a:r>
                        <a:rPr lang="en-US" baseline="0" dirty="0" smtClean="0"/>
                        <a:t> en la PC</a:t>
                      </a:r>
                      <a:endParaRPr lang="es-GT" dirty="0"/>
                    </a:p>
                  </a:txBody>
                  <a:tcPr/>
                </a:tc>
                <a:tc>
                  <a:txBody>
                    <a:bodyPr/>
                    <a:lstStyle/>
                    <a:p>
                      <a:r>
                        <a:rPr lang="en-US" dirty="0" smtClean="0"/>
                        <a:t>Virus</a:t>
                      </a:r>
                      <a:r>
                        <a:rPr lang="en-US" baseline="0" dirty="0" smtClean="0"/>
                        <a:t> </a:t>
                      </a:r>
                      <a:r>
                        <a:rPr lang="en-US" baseline="0" dirty="0" err="1" smtClean="0"/>
                        <a:t>almacenados</a:t>
                      </a:r>
                      <a:r>
                        <a:rPr lang="en-US" baseline="0" dirty="0" smtClean="0"/>
                        <a:t> en la PC </a:t>
                      </a:r>
                      <a:endParaRPr lang="es-GT" dirty="0"/>
                    </a:p>
                  </a:txBody>
                  <a:tcPr/>
                </a:tc>
              </a:tr>
            </a:tbl>
          </a:graphicData>
        </a:graphic>
      </p:graphicFrame>
    </p:spTree>
    <p:extLst>
      <p:ext uri="{BB962C8B-B14F-4D97-AF65-F5344CB8AC3E}">
        <p14:creationId xmlns:p14="http://schemas.microsoft.com/office/powerpoint/2010/main" val="1354886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Conclusiones</a:t>
            </a:r>
            <a:endParaRPr lang="es-GT" dirty="0"/>
          </a:p>
        </p:txBody>
      </p:sp>
      <p:sp>
        <p:nvSpPr>
          <p:cNvPr id="3" name="Marcador de contenido 2"/>
          <p:cNvSpPr>
            <a:spLocks noGrp="1"/>
          </p:cNvSpPr>
          <p:nvPr>
            <p:ph idx="1"/>
          </p:nvPr>
        </p:nvSpPr>
        <p:spPr/>
        <p:txBody>
          <a:bodyPr/>
          <a:lstStyle/>
          <a:p>
            <a:r>
              <a:rPr lang="en-US" dirty="0" err="1" smtClean="0"/>
              <a:t>Temas</a:t>
            </a:r>
            <a:r>
              <a:rPr lang="en-US" dirty="0" smtClean="0"/>
              <a:t> </a:t>
            </a:r>
            <a:r>
              <a:rPr lang="en-US" dirty="0" err="1" smtClean="0"/>
              <a:t>sencillos</a:t>
            </a:r>
            <a:r>
              <a:rPr lang="en-US" dirty="0"/>
              <a:t> </a:t>
            </a:r>
            <a:r>
              <a:rPr lang="en-US" dirty="0" smtClean="0"/>
              <a:t>para </a:t>
            </a:r>
            <a:r>
              <a:rPr lang="en-US" dirty="0" err="1" smtClean="0"/>
              <a:t>poder</a:t>
            </a:r>
            <a:r>
              <a:rPr lang="en-US" dirty="0" smtClean="0"/>
              <a:t> </a:t>
            </a:r>
            <a:r>
              <a:rPr lang="en-US" dirty="0" err="1" smtClean="0"/>
              <a:t>realizar</a:t>
            </a:r>
            <a:r>
              <a:rPr lang="en-US" dirty="0" smtClean="0"/>
              <a:t> </a:t>
            </a:r>
            <a:r>
              <a:rPr lang="en-US" dirty="0" err="1" smtClean="0"/>
              <a:t>su</a:t>
            </a:r>
            <a:r>
              <a:rPr lang="en-US" dirty="0" smtClean="0"/>
              <a:t> </a:t>
            </a:r>
            <a:r>
              <a:rPr lang="en-US" dirty="0" err="1" smtClean="0"/>
              <a:t>presentacion</a:t>
            </a:r>
            <a:endParaRPr lang="en-US" dirty="0" smtClean="0"/>
          </a:p>
          <a:p>
            <a:r>
              <a:rPr lang="en-US" dirty="0" err="1" smtClean="0"/>
              <a:t>Ya</a:t>
            </a:r>
            <a:r>
              <a:rPr lang="en-US" dirty="0" smtClean="0"/>
              <a:t> </a:t>
            </a:r>
            <a:r>
              <a:rPr lang="en-US" dirty="0" err="1" smtClean="0"/>
              <a:t>que</a:t>
            </a:r>
            <a:r>
              <a:rPr lang="en-US" dirty="0" smtClean="0"/>
              <a:t> </a:t>
            </a:r>
            <a:r>
              <a:rPr lang="en-US" dirty="0" err="1" smtClean="0"/>
              <a:t>su</a:t>
            </a:r>
            <a:r>
              <a:rPr lang="en-US" dirty="0" smtClean="0"/>
              <a:t> </a:t>
            </a:r>
            <a:r>
              <a:rPr lang="en-US" dirty="0" err="1" smtClean="0"/>
              <a:t>informacion</a:t>
            </a:r>
            <a:r>
              <a:rPr lang="en-US" dirty="0" smtClean="0"/>
              <a:t> </a:t>
            </a:r>
            <a:r>
              <a:rPr lang="en-US" dirty="0" err="1" smtClean="0"/>
              <a:t>es</a:t>
            </a:r>
            <a:r>
              <a:rPr lang="en-US" dirty="0" smtClean="0"/>
              <a:t> </a:t>
            </a:r>
            <a:r>
              <a:rPr lang="en-US" dirty="0" err="1" smtClean="0"/>
              <a:t>corta</a:t>
            </a:r>
            <a:r>
              <a:rPr lang="en-US" dirty="0" smtClean="0"/>
              <a:t> </a:t>
            </a:r>
            <a:r>
              <a:rPr lang="en-US" dirty="0" err="1" smtClean="0"/>
              <a:t>pero</a:t>
            </a:r>
            <a:r>
              <a:rPr lang="en-US" dirty="0" smtClean="0"/>
              <a:t> </a:t>
            </a:r>
            <a:r>
              <a:rPr lang="en-US" dirty="0" err="1" smtClean="0"/>
              <a:t>concisa</a:t>
            </a:r>
            <a:r>
              <a:rPr lang="en-US" dirty="0"/>
              <a:t>.</a:t>
            </a:r>
            <a:r>
              <a:rPr lang="en-US" dirty="0" smtClean="0"/>
              <a:t> </a:t>
            </a:r>
            <a:endParaRPr lang="es-GT" dirty="0"/>
          </a:p>
        </p:txBody>
      </p:sp>
    </p:spTree>
    <p:extLst>
      <p:ext uri="{BB962C8B-B14F-4D97-AF65-F5344CB8AC3E}">
        <p14:creationId xmlns:p14="http://schemas.microsoft.com/office/powerpoint/2010/main" val="3661024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	</a:t>
            </a:r>
            <a:r>
              <a:rPr lang="en-US" dirty="0" err="1" smtClean="0"/>
              <a:t>Historia</a:t>
            </a:r>
            <a:r>
              <a:rPr lang="en-US" dirty="0" smtClean="0"/>
              <a:t> de la </a:t>
            </a:r>
            <a:r>
              <a:rPr lang="en-US" dirty="0" err="1" smtClean="0"/>
              <a:t>computadora</a:t>
            </a:r>
            <a:endParaRPr lang="es-GT" dirty="0"/>
          </a:p>
        </p:txBody>
      </p:sp>
      <p:sp>
        <p:nvSpPr>
          <p:cNvPr id="3" name="Marcador de contenido 2"/>
          <p:cNvSpPr>
            <a:spLocks noGrp="1"/>
          </p:cNvSpPr>
          <p:nvPr>
            <p:ph idx="1"/>
          </p:nvPr>
        </p:nvSpPr>
        <p:spPr/>
        <p:txBody>
          <a:bodyPr>
            <a:normAutofit fontScale="55000" lnSpcReduction="20000"/>
          </a:bodyPr>
          <a:lstStyle/>
          <a:p>
            <a:r>
              <a:rPr lang="es-GT" dirty="0"/>
              <a:t>Actualmente las computadoras, se utilizan ampliamente en muchas área de negocios, la industria, la ciencia y la educación.</a:t>
            </a:r>
          </a:p>
          <a:p>
            <a:r>
              <a:rPr lang="es-GT" dirty="0"/>
              <a:t>Las computadoras se han desarrollado y mejorado según las necesidades del hombre para realizar trabajos y cálculos más rápidos y precisos.</a:t>
            </a:r>
          </a:p>
          <a:p>
            <a:r>
              <a:rPr lang="es-GT" dirty="0"/>
              <a:t>Una de las primeras herramientas mecánicas del cálculo fue el ábaco en el medio oriente, el cual se compone de un marco atravesado por alambres y en cada uno se deslizan una serie de argollas.</a:t>
            </a:r>
          </a:p>
          <a:p>
            <a:r>
              <a:rPr lang="es-GT" dirty="0"/>
              <a:t>Tiempo después aparecen las estructuras de </a:t>
            </a:r>
            <a:r>
              <a:rPr lang="es-GT" dirty="0" err="1"/>
              <a:t>Napier</a:t>
            </a:r>
            <a:r>
              <a:rPr lang="es-GT" dirty="0"/>
              <a:t>, que se utilizaron para multiplicar.</a:t>
            </a:r>
          </a:p>
          <a:p>
            <a:r>
              <a:rPr lang="es-GT" dirty="0"/>
              <a:t>En 1642, Blaise Pascal, desarrolló una calculadora de ruedas engranadas giratorias, (antecedente de la calculadora de escritorio), sólo podía sumar y restar, se le llamó la "Calculadora Pascal".</a:t>
            </a:r>
          </a:p>
          <a:p>
            <a:r>
              <a:rPr lang="es-GT" dirty="0"/>
              <a:t>En 1671 Gottfried </a:t>
            </a:r>
            <a:r>
              <a:rPr lang="es-GT" dirty="0" err="1"/>
              <a:t>Leibnitz</a:t>
            </a:r>
            <a:r>
              <a:rPr lang="es-GT" dirty="0"/>
              <a:t>, construyó la calculadora sucesora a la de Pascal la cual, podía efectuar las cuatro operaciones aritméticas</a:t>
            </a:r>
          </a:p>
          <a:p>
            <a:r>
              <a:rPr lang="es-GT" dirty="0"/>
              <a:t>Charles Babbage, matemático e ingeniero inglés, es considerado el Padre de la computadora actual, ya que en 1822, construyó la máquina de diferencias , la cual se basaba en el principio de una rueda giratoria que era operada por medio de una simple manivela. Después ésta máquina fue sustituida por otra que podía ser programada para evaluar un amplio intervalo de funciones diferentes la cual, se conoció como "Máquina Analítica de Charles Babbage",</a:t>
            </a:r>
          </a:p>
          <a:p>
            <a:r>
              <a:rPr lang="es-GT" dirty="0"/>
              <a:t>Años después, aparece Herman Hollerith, quien, en 1880, inventó las máquinas perforadoras de tarjetas, inspiradas en el telar de Jacquard, y la finalidad de la máquina de Hollerith era acumular y clasificar la información. Con ésta máquina se realizo el primer censo guardando la información en una máquina ya que ante, se procesaban en forma manual.</a:t>
            </a:r>
          </a:p>
          <a:p>
            <a:r>
              <a:rPr lang="es-GT" dirty="0"/>
              <a:t>Hollerith fue el iniciador de la gran compañía IBM.</a:t>
            </a:r>
          </a:p>
          <a:p>
            <a:endParaRPr lang="es-GT" dirty="0"/>
          </a:p>
        </p:txBody>
      </p:sp>
    </p:spTree>
    <p:extLst>
      <p:ext uri="{BB962C8B-B14F-4D97-AF65-F5344CB8AC3E}">
        <p14:creationId xmlns:p14="http://schemas.microsoft.com/office/powerpoint/2010/main" val="877967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Primera Generación (1951 a 1958)</a:t>
            </a:r>
            <a:br>
              <a:rPr lang="es-GT" b="1" dirty="0"/>
            </a:br>
            <a:endParaRPr lang="es-GT" dirty="0"/>
          </a:p>
        </p:txBody>
      </p:sp>
      <p:sp>
        <p:nvSpPr>
          <p:cNvPr id="3" name="Marcador de contenido 2"/>
          <p:cNvSpPr>
            <a:spLocks noGrp="1"/>
          </p:cNvSpPr>
          <p:nvPr>
            <p:ph idx="1"/>
          </p:nvPr>
        </p:nvSpPr>
        <p:spPr/>
        <p:txBody>
          <a:bodyPr>
            <a:normAutofit fontScale="62500" lnSpcReduction="20000"/>
          </a:bodyPr>
          <a:lstStyle/>
          <a:p>
            <a:r>
              <a:rPr lang="es-GT" dirty="0"/>
              <a:t>Las computadoras de la primera Generación emplearon bulbos para procesar información. Los operadores ingresaban los datos y programas en código especial por medio de tarjetas perforadas. El almacenamiento interno se lograba con un tambor que giraba rápidamente, sobre el cual un dispositivo de lectura/escritura colocaba marcas magnéticas. Esas computadoras de bulbos eran mucho más grandes y generaban más calor que los modelos contemporáneos.</a:t>
            </a:r>
          </a:p>
          <a:p>
            <a:r>
              <a:rPr lang="es-GT" dirty="0" err="1"/>
              <a:t>Eckert</a:t>
            </a:r>
            <a:r>
              <a:rPr lang="es-GT" dirty="0"/>
              <a:t> y </a:t>
            </a:r>
            <a:r>
              <a:rPr lang="es-GT" dirty="0" err="1"/>
              <a:t>Mauchly</a:t>
            </a:r>
            <a:r>
              <a:rPr lang="es-GT" dirty="0"/>
              <a:t> contribuyeron al desarrollo de computadoras de la Primera Generación formando una compañía privada y construyendo </a:t>
            </a:r>
            <a:r>
              <a:rPr lang="es-GT" dirty="0">
                <a:hlinkClick r:id="rId2" tooltip="UNIVAC"/>
              </a:rPr>
              <a:t>UNIVAC I</a:t>
            </a:r>
            <a:r>
              <a:rPr lang="es-GT" dirty="0"/>
              <a:t>, que el Comité del censo utilizó para evaluar el censo de 1950. La </a:t>
            </a:r>
            <a:r>
              <a:rPr lang="es-GT" dirty="0">
                <a:hlinkClick r:id="rId3"/>
              </a:rPr>
              <a:t>IBM</a:t>
            </a:r>
            <a:r>
              <a:rPr lang="es-GT" dirty="0"/>
              <a:t> tenía el monopolio de los equipos de procesamiento de datos a base de tarjetas perforadas y estaba teniendo un gran auge en productos como rebanadores de carne, básculas para comestibles, relojes y otros artículos; sin embargo no había logrado el contrato para el Censo de 1950.</a:t>
            </a:r>
          </a:p>
          <a:p>
            <a:r>
              <a:rPr lang="es-GT" dirty="0"/>
              <a:t>Comenzó entonces a construir computadoras electrónicas y su primera entrada fue con la </a:t>
            </a:r>
            <a:r>
              <a:rPr lang="es-GT" dirty="0">
                <a:hlinkClick r:id="rId4" tooltip="IBM Archives: IBM 701"/>
              </a:rPr>
              <a:t>IBM 701</a:t>
            </a:r>
            <a:r>
              <a:rPr lang="es-GT" dirty="0"/>
              <a:t> en 1953. Después de un lento pero excitante comienzo la IBM 701 se convirtió en un producto comercialmente viable. Sin embargo en 1954 fue introducido el modelo </a:t>
            </a:r>
            <a:r>
              <a:rPr lang="es-GT" dirty="0">
                <a:hlinkClick r:id="rId5" tooltip="IBM Archives: 650 Photo album"/>
              </a:rPr>
              <a:t>IBM 650</a:t>
            </a:r>
            <a:r>
              <a:rPr lang="es-GT" dirty="0"/>
              <a:t>, el cual es la razón por la que IBM disfruta hoy de una gran parte del mercado de las computadoras. La administración de la IBM asumió un gran riesgo y estimó una venta de 50 computadoras.</a:t>
            </a:r>
          </a:p>
          <a:p>
            <a:r>
              <a:rPr lang="es-GT" dirty="0"/>
              <a:t>Este número era mayor que la cantidad de computadoras instaladas en esa época en E.U. De hecho la IBM instaló 1000 computadoras. El resto es historia. Aunque caras y de uso limitado las computadoras fueron aceptadas rápidamente por las Compañías privadas y de Gobierno. A la mitad de los años 50 IBM y </a:t>
            </a:r>
            <a:r>
              <a:rPr lang="es-GT" dirty="0">
                <a:hlinkClick r:id="rId6" tooltip="Remington Rand - Wikipedia, the free encyclopedia"/>
              </a:rPr>
              <a:t>Remington Rand</a:t>
            </a:r>
            <a:r>
              <a:rPr lang="es-GT" dirty="0"/>
              <a:t> se consolidaban como líderes en la fabricación de computadoras.</a:t>
            </a:r>
          </a:p>
          <a:p>
            <a:endParaRPr lang="es-GT" dirty="0"/>
          </a:p>
        </p:txBody>
      </p:sp>
    </p:spTree>
    <p:extLst>
      <p:ext uri="{BB962C8B-B14F-4D97-AF65-F5344CB8AC3E}">
        <p14:creationId xmlns:p14="http://schemas.microsoft.com/office/powerpoint/2010/main" val="3162542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Segunda Generación (1959-1964)</a:t>
            </a:r>
            <a:br>
              <a:rPr lang="es-GT" b="1" dirty="0"/>
            </a:br>
            <a:endParaRPr lang="es-GT" dirty="0"/>
          </a:p>
        </p:txBody>
      </p:sp>
      <p:sp>
        <p:nvSpPr>
          <p:cNvPr id="3" name="Marcador de contenido 2"/>
          <p:cNvSpPr>
            <a:spLocks noGrp="1"/>
          </p:cNvSpPr>
          <p:nvPr>
            <p:ph idx="1"/>
          </p:nvPr>
        </p:nvSpPr>
        <p:spPr/>
        <p:txBody>
          <a:bodyPr>
            <a:normAutofit fontScale="70000" lnSpcReduction="20000"/>
          </a:bodyPr>
          <a:lstStyle/>
          <a:p>
            <a:r>
              <a:rPr lang="es-GT" b="1" dirty="0"/>
              <a:t>Transistor Compatibilidad Limitada:</a:t>
            </a:r>
          </a:p>
          <a:p>
            <a:r>
              <a:rPr lang="es-GT" dirty="0"/>
              <a:t>El invento del </a:t>
            </a:r>
            <a:r>
              <a:rPr lang="es-GT" dirty="0">
                <a:hlinkClick r:id="rId2" tooltip="Transistorized! The History of the Invention of the Transistor - Home Page"/>
              </a:rPr>
              <a:t>transistor</a:t>
            </a:r>
            <a:r>
              <a:rPr lang="es-GT" dirty="0"/>
              <a:t> hizo posible una nueva Generación de computadoras, más rápidas, más pequeñas y con menores necesidades de ventilación. Sin embargo el costo seguía siendo una porción significativa del presupuesto de una Compañía. Las computadoras de la segunda generación también utilizaban redes de núcleos magnéticos en lugar de tambores giratorios para el almacenamiento primario. Estos núcleos contenían pequeños anillos de material magnético, enlazados entre sí, en los cuales podían almacenarse datos e instrucciones.</a:t>
            </a:r>
          </a:p>
          <a:p>
            <a:r>
              <a:rPr lang="es-GT" dirty="0"/>
              <a:t>Los programas de computadoras también mejoraron. El </a:t>
            </a:r>
            <a:r>
              <a:rPr lang="es-GT" dirty="0">
                <a:hlinkClick r:id="rId3" tooltip="COBOLPortal"/>
              </a:rPr>
              <a:t>COBOL</a:t>
            </a:r>
            <a:r>
              <a:rPr lang="es-GT" dirty="0"/>
              <a:t> desarrollado durante la 1era generación estaba ya disponible comercialmente. Los programas escritos para una computadora podían transferirse a otra con un mínimo esfuerzo. El escribir un programa ya no requería entender plenamente el hardware de la computación.</a:t>
            </a:r>
          </a:p>
          <a:p>
            <a:r>
              <a:rPr lang="es-GT" dirty="0"/>
              <a:t>Las computadoras de la 2da Generación eran sustancialmente más pequeñas y rápidas que las de bulbos, y se usaban para nuevas aplicaciones, como en los sistemas para reservación en líneas aéreas, control de tráfico aéreo y simulaciones para uso general. Las empresas comenzaron a aplicar las computadoras a tareas de almacenamiento de registros, como manejo de inventarios, nómina y contabilidad.</a:t>
            </a:r>
          </a:p>
          <a:p>
            <a:r>
              <a:rPr lang="es-GT" dirty="0"/>
              <a:t>La marina de E.U. utilizó las computadoras de la Segunda Generación para crear el primer simulador de vuelo. (</a:t>
            </a:r>
            <a:r>
              <a:rPr lang="es-GT" dirty="0" err="1">
                <a:hlinkClick r:id="rId4" tooltip="Whirlwind I Computer | Computer History Museum"/>
              </a:rPr>
              <a:t>Whirlwind</a:t>
            </a:r>
            <a:r>
              <a:rPr lang="es-GT" dirty="0">
                <a:hlinkClick r:id="rId4" tooltip="Whirlwind I Computer | Computer History Museum"/>
              </a:rPr>
              <a:t> I</a:t>
            </a:r>
            <a:r>
              <a:rPr lang="es-GT" dirty="0"/>
              <a:t>). </a:t>
            </a:r>
            <a:r>
              <a:rPr lang="es-GT" dirty="0" err="1"/>
              <a:t>HoneyWell</a:t>
            </a:r>
            <a:r>
              <a:rPr lang="es-GT" dirty="0"/>
              <a:t> se colocó como el primer competidor durante la segunda generación de computadoras. </a:t>
            </a:r>
            <a:r>
              <a:rPr lang="es-GT" dirty="0" err="1"/>
              <a:t>Burroughs</a:t>
            </a:r>
            <a:r>
              <a:rPr lang="es-GT" dirty="0"/>
              <a:t>, </a:t>
            </a:r>
            <a:r>
              <a:rPr lang="es-GT" dirty="0" err="1"/>
              <a:t>Univac</a:t>
            </a:r>
            <a:r>
              <a:rPr lang="es-GT" dirty="0"/>
              <a:t>, NCR, CDC, </a:t>
            </a:r>
            <a:r>
              <a:rPr lang="es-GT" dirty="0" err="1"/>
              <a:t>HoneyWell</a:t>
            </a:r>
            <a:r>
              <a:rPr lang="es-GT" dirty="0"/>
              <a:t>, los más grandes competidores de IBM durante los 60s se conocieron como el grupo </a:t>
            </a:r>
            <a:r>
              <a:rPr lang="es-GT" dirty="0">
                <a:hlinkClick r:id="rId5" tooltip="BUNCH - Wikipedia, la enciclopedia libre"/>
              </a:rPr>
              <a:t>BUNCH</a:t>
            </a:r>
            <a:r>
              <a:rPr lang="es-GT" dirty="0"/>
              <a:t>.</a:t>
            </a:r>
          </a:p>
          <a:p>
            <a:endParaRPr lang="es-GT" dirty="0"/>
          </a:p>
        </p:txBody>
      </p:sp>
    </p:spTree>
    <p:extLst>
      <p:ext uri="{BB962C8B-B14F-4D97-AF65-F5344CB8AC3E}">
        <p14:creationId xmlns:p14="http://schemas.microsoft.com/office/powerpoint/2010/main" val="444160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Tercera Generación (1964-1971)</a:t>
            </a:r>
            <a:br>
              <a:rPr lang="es-GT" b="1" dirty="0"/>
            </a:br>
            <a:endParaRPr lang="es-GT" dirty="0"/>
          </a:p>
        </p:txBody>
      </p:sp>
      <p:sp>
        <p:nvSpPr>
          <p:cNvPr id="3" name="Marcador de contenido 2"/>
          <p:cNvSpPr>
            <a:spLocks noGrp="1"/>
          </p:cNvSpPr>
          <p:nvPr>
            <p:ph idx="1"/>
          </p:nvPr>
        </p:nvSpPr>
        <p:spPr/>
        <p:txBody>
          <a:bodyPr>
            <a:normAutofit fontScale="70000" lnSpcReduction="20000"/>
          </a:bodyPr>
          <a:lstStyle/>
          <a:p>
            <a:r>
              <a:rPr lang="es-GT" b="1" dirty="0"/>
              <a:t>Circuitos Integrados, Compatibilidad con Equipo Mayor, Multiprogramación, Minicomputadora:</a:t>
            </a:r>
          </a:p>
          <a:p>
            <a:r>
              <a:rPr lang="es-GT" dirty="0"/>
              <a:t>Las computadoras de la tercera generación emergieron con el desarrollo de los circuitos integrados (pastillas de silicio) en las cuales se colocan miles de componentes electrónicos, en una integración en miniatura. Las computadoras nuevamente se hicieron más pequeñas, más rápidas, desprendían menos calor y eran energéticamente más eficientes.</a:t>
            </a:r>
          </a:p>
          <a:p>
            <a:r>
              <a:rPr lang="es-GT" dirty="0"/>
              <a:t>Antes del advenimiento de los circuitos integrados, las computadoras estaban diseñadas para aplicaciones matemáticas o de negocios, pero no para las dos cosas. Los circuitos integrados permitieron a los fabricantes de computadoras incrementar la flexibilidad de los programas, y estandarizar sus modelos.</a:t>
            </a:r>
          </a:p>
          <a:p>
            <a:r>
              <a:rPr lang="es-GT" dirty="0"/>
              <a:t>La </a:t>
            </a:r>
            <a:r>
              <a:rPr lang="es-GT" dirty="0">
                <a:hlinkClick r:id="rId2" tooltip="IBM Archives: System/360 Announcement"/>
              </a:rPr>
              <a:t>IBM 360</a:t>
            </a:r>
            <a:r>
              <a:rPr lang="es-GT" dirty="0"/>
              <a:t> una de las primeras computadoras comerciales que usó circuitos integrados, podía realizar tanto análisis numéricos como administración </a:t>
            </a:r>
            <a:r>
              <a:rPr lang="es-GT" dirty="0" err="1"/>
              <a:t>ó</a:t>
            </a:r>
            <a:r>
              <a:rPr lang="es-GT" dirty="0"/>
              <a:t> procesamiento de archivos. Los clientes podían escalar sus sistemas 360 a modelos IBM de mayor tamaño y podían todavía correr sus programas actuales. Las computadoras trabajaban a tal velocidad que proporcionaban la capacidad de correr más de un programa de manera simultánea (multiprogramación).</a:t>
            </a:r>
          </a:p>
          <a:p>
            <a:r>
              <a:rPr lang="es-GT" dirty="0"/>
              <a:t>Por ejemplo la computadora podía estar calculando la nomina y aceptando pedidos al mismo tiempo. Minicomputadoras, Con la introducción del modelo 360 IBM acaparó el 70% del mercado, para evitar competir directamente con IBM la empresa Digital </a:t>
            </a:r>
            <a:r>
              <a:rPr lang="es-GT" dirty="0" err="1"/>
              <a:t>Equipment</a:t>
            </a:r>
            <a:r>
              <a:rPr lang="es-GT" dirty="0"/>
              <a:t> </a:t>
            </a:r>
            <a:r>
              <a:rPr lang="es-GT" dirty="0" err="1"/>
              <a:t>Corporation</a:t>
            </a:r>
            <a:r>
              <a:rPr lang="es-GT" dirty="0"/>
              <a:t> DEC redirigió sus esfuerzos hacia computadoras pequeñas. Mucho menos costosas de comprar y de operar que las computadoras grandes, las mini computadoras se desarrollaron durante la segunda generación pero alcanzaron su mayor auge entre 1960 y 1970.</a:t>
            </a:r>
          </a:p>
          <a:p>
            <a:endParaRPr lang="es-GT" dirty="0"/>
          </a:p>
        </p:txBody>
      </p:sp>
    </p:spTree>
    <p:extLst>
      <p:ext uri="{BB962C8B-B14F-4D97-AF65-F5344CB8AC3E}">
        <p14:creationId xmlns:p14="http://schemas.microsoft.com/office/powerpoint/2010/main" val="32216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401202"/>
            <a:ext cx="9404723" cy="1400530"/>
          </a:xfrm>
        </p:spPr>
        <p:txBody>
          <a:bodyPr/>
          <a:lstStyle/>
          <a:p>
            <a:r>
              <a:rPr lang="es-GT" b="1" dirty="0"/>
              <a:t>Cuarta Generación (1971 a la fecha)</a:t>
            </a:r>
            <a:br>
              <a:rPr lang="es-GT" b="1" dirty="0"/>
            </a:br>
            <a:endParaRPr lang="es-GT" dirty="0"/>
          </a:p>
        </p:txBody>
      </p:sp>
      <p:sp>
        <p:nvSpPr>
          <p:cNvPr id="3" name="Marcador de contenido 2"/>
          <p:cNvSpPr>
            <a:spLocks noGrp="1"/>
          </p:cNvSpPr>
          <p:nvPr>
            <p:ph idx="1"/>
          </p:nvPr>
        </p:nvSpPr>
        <p:spPr/>
        <p:txBody>
          <a:bodyPr>
            <a:normAutofit lnSpcReduction="10000"/>
          </a:bodyPr>
          <a:lstStyle/>
          <a:p>
            <a:r>
              <a:rPr lang="es-GT" b="1" dirty="0"/>
              <a:t>Microprocesador, Chips de memoria, </a:t>
            </a:r>
            <a:r>
              <a:rPr lang="es-GT" b="1" dirty="0" err="1"/>
              <a:t>Microminiaturización</a:t>
            </a:r>
            <a:r>
              <a:rPr lang="es-GT" b="1" dirty="0"/>
              <a:t>:</a:t>
            </a:r>
          </a:p>
          <a:p>
            <a:r>
              <a:rPr lang="es-GT" dirty="0"/>
              <a:t>Dos mejoras en la tecnología de las computadoras marcan el inicio de la cuarta generación: el reemplazo de las memorias con núcleos magnéticos, por las de chips de silicio y la colocación de Muchos más componentes en un Chip: producto de la </a:t>
            </a:r>
            <a:r>
              <a:rPr lang="es-GT" dirty="0" err="1"/>
              <a:t>microminiaturización</a:t>
            </a:r>
            <a:r>
              <a:rPr lang="es-GT" dirty="0"/>
              <a:t> de los circuitos electrónicos. El tamaño reducido del microprocesador y de chips hizo posible la creación de las computadoras personales (PC Personal </a:t>
            </a:r>
            <a:r>
              <a:rPr lang="es-GT" dirty="0" err="1"/>
              <a:t>Computer</a:t>
            </a:r>
            <a:r>
              <a:rPr lang="es-GT" dirty="0"/>
              <a:t>).</a:t>
            </a:r>
          </a:p>
          <a:p>
            <a:r>
              <a:rPr lang="es-GT" dirty="0"/>
              <a:t>Hoy en día las tecnologías LSI (Integración a gran escala) y VLSI (integración a muy gran escala) permiten que cientos de miles de componentes electrónicos se almacenen en un chip. Usando VLSI, un fabricante puede hacer que una computadora pequeña rivalice con una computadora de la primera generación que ocupaba un cuarto completo.</a:t>
            </a:r>
          </a:p>
          <a:p>
            <a:endParaRPr lang="es-GT" dirty="0"/>
          </a:p>
        </p:txBody>
      </p:sp>
    </p:spTree>
    <p:extLst>
      <p:ext uri="{BB962C8B-B14F-4D97-AF65-F5344CB8AC3E}">
        <p14:creationId xmlns:p14="http://schemas.microsoft.com/office/powerpoint/2010/main" val="504323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El </a:t>
            </a:r>
            <a:r>
              <a:rPr lang="en-US" dirty="0" err="1" smtClean="0"/>
              <a:t>tubo</a:t>
            </a:r>
            <a:r>
              <a:rPr lang="en-US" dirty="0" smtClean="0"/>
              <a:t> e </a:t>
            </a:r>
            <a:r>
              <a:rPr lang="en-US" dirty="0" err="1" smtClean="0"/>
              <a:t>vacio</a:t>
            </a:r>
            <a:endParaRPr lang="es-GT" dirty="0"/>
          </a:p>
        </p:txBody>
      </p:sp>
      <p:sp>
        <p:nvSpPr>
          <p:cNvPr id="3" name="Marcador de contenido 2"/>
          <p:cNvSpPr>
            <a:spLocks noGrp="1"/>
          </p:cNvSpPr>
          <p:nvPr>
            <p:ph idx="1"/>
          </p:nvPr>
        </p:nvSpPr>
        <p:spPr/>
        <p:txBody>
          <a:bodyPr>
            <a:normAutofit fontScale="47500" lnSpcReduction="20000"/>
          </a:bodyPr>
          <a:lstStyle/>
          <a:p>
            <a:r>
              <a:rPr lang="es-GT" dirty="0"/>
              <a:t>La era de la computación moderna empezó con una ráfaga de desarrollo antes y durante la </a:t>
            </a:r>
            <a:r>
              <a:rPr lang="es-GT" dirty="0">
                <a:hlinkClick r:id="rId2" tooltip="Segunda Guerra Mundial"/>
              </a:rPr>
              <a:t>Segunda Guerra Mundial</a:t>
            </a:r>
            <a:r>
              <a:rPr lang="es-GT" dirty="0"/>
              <a:t>, como </a:t>
            </a:r>
            <a:r>
              <a:rPr lang="es-GT" dirty="0">
                <a:hlinkClick r:id="rId3" tooltip="Circuito"/>
              </a:rPr>
              <a:t>circuitos electrónicos</a:t>
            </a:r>
            <a:r>
              <a:rPr lang="es-GT" dirty="0"/>
              <a:t>, </a:t>
            </a:r>
            <a:r>
              <a:rPr lang="es-GT" dirty="0">
                <a:hlinkClick r:id="rId4" tooltip="Relé"/>
              </a:rPr>
              <a:t>relés</a:t>
            </a:r>
            <a:r>
              <a:rPr lang="es-GT" dirty="0"/>
              <a:t>, </a:t>
            </a:r>
            <a:r>
              <a:rPr lang="es-GT" dirty="0">
                <a:hlinkClick r:id="rId5" tooltip="Condensador eléctrico"/>
              </a:rPr>
              <a:t>condensadores</a:t>
            </a:r>
            <a:r>
              <a:rPr lang="es-GT" dirty="0"/>
              <a:t> y </a:t>
            </a:r>
            <a:r>
              <a:rPr lang="es-GT" dirty="0">
                <a:hlinkClick r:id="rId6" tooltip="Válvula termoiónica"/>
              </a:rPr>
              <a:t>tubos de vacío</a:t>
            </a:r>
            <a:r>
              <a:rPr lang="es-GT" dirty="0"/>
              <a:t> que reemplazaron los equivalentes mecánicos y los cálculos digitales reemplazaron los cálculos analógicos.</a:t>
            </a:r>
          </a:p>
          <a:p>
            <a:r>
              <a:rPr lang="es-GT" dirty="0"/>
              <a:t>Las computadoras que se diseñaron y construyeron entonces se denominan a veces "primera generación" de computadoras. La primera generación de computadoras eran usualmente construidas a mano usando circuitos que contenían relés y tubos de vacío, y a menudo usaron </a:t>
            </a:r>
            <a:r>
              <a:rPr lang="es-GT" dirty="0">
                <a:hlinkClick r:id="rId7" tooltip="Tarjetas perforadas"/>
              </a:rPr>
              <a:t>tarjetas perforadas</a:t>
            </a:r>
            <a:r>
              <a:rPr lang="es-GT" dirty="0"/>
              <a:t> (</a:t>
            </a:r>
            <a:r>
              <a:rPr lang="es-GT" i="1" dirty="0" err="1"/>
              <a:t>punched</a:t>
            </a:r>
            <a:r>
              <a:rPr lang="es-GT" i="1" dirty="0"/>
              <a:t> </a:t>
            </a:r>
            <a:r>
              <a:rPr lang="es-GT" i="1" dirty="0" err="1"/>
              <a:t>cards</a:t>
            </a:r>
            <a:r>
              <a:rPr lang="es-GT" dirty="0"/>
              <a:t>) o </a:t>
            </a:r>
            <a:r>
              <a:rPr lang="es-GT" dirty="0">
                <a:hlinkClick r:id="rId8" tooltip="Cinta de papel perforado"/>
              </a:rPr>
              <a:t>cinta de papel perforado</a:t>
            </a:r>
            <a:r>
              <a:rPr lang="es-GT" dirty="0"/>
              <a:t> (</a:t>
            </a:r>
            <a:r>
              <a:rPr lang="es-GT" i="1" dirty="0" err="1"/>
              <a:t>punched</a:t>
            </a:r>
            <a:r>
              <a:rPr lang="es-GT" i="1" dirty="0"/>
              <a:t> </a:t>
            </a:r>
            <a:r>
              <a:rPr lang="es-GT" i="1" dirty="0" err="1"/>
              <a:t>paper</a:t>
            </a:r>
            <a:r>
              <a:rPr lang="es-GT" i="1" dirty="0"/>
              <a:t> tape</a:t>
            </a:r>
            <a:r>
              <a:rPr lang="es-GT" dirty="0"/>
              <a:t>) para la entrada de datos [input] y como medio de almacenamiento principal (no volátil). El almacenamiento temporal fue proporcionado por las líneas de retraso acústicas (que usa la propagación de tiempo de sonido en un medio tal como alambre para almacenar datos) o por los tubos de William (que usan la habilidad de un tubo de televisión para guardar y recuperar datos).</a:t>
            </a:r>
          </a:p>
          <a:p>
            <a:r>
              <a:rPr lang="es-GT" dirty="0"/>
              <a:t>A lo largo de 1943, la </a:t>
            </a:r>
            <a:r>
              <a:rPr lang="es-GT" dirty="0">
                <a:hlinkClick r:id="rId9" tooltip="Memoria de toros"/>
              </a:rPr>
              <a:t>memoria de núcleo magnético</a:t>
            </a:r>
            <a:r>
              <a:rPr lang="es-GT" dirty="0"/>
              <a:t> estaba desplazando rápidamente a la mayoría de las otras formas de almacenamiento temporal, y dominó en este campo a mediados de la década de 1970.</a:t>
            </a:r>
          </a:p>
          <a:p>
            <a:r>
              <a:rPr lang="es-GT" dirty="0"/>
              <a:t>En 1936 </a:t>
            </a:r>
            <a:r>
              <a:rPr lang="es-GT" dirty="0">
                <a:hlinkClick r:id="rId10" tooltip="Konrad Zuse"/>
              </a:rPr>
              <a:t>Konrad </a:t>
            </a:r>
            <a:r>
              <a:rPr lang="es-GT" dirty="0" err="1">
                <a:hlinkClick r:id="rId10" tooltip="Konrad Zuse"/>
              </a:rPr>
              <a:t>Zuse</a:t>
            </a:r>
            <a:r>
              <a:rPr lang="es-GT" dirty="0"/>
              <a:t> empezó la construcción de la primera serie Z, calculadoras que ofrecen memoria (inicialmente limitada) y </a:t>
            </a:r>
            <a:r>
              <a:rPr lang="es-GT" dirty="0" err="1"/>
              <a:t>programabilidad</a:t>
            </a:r>
            <a:r>
              <a:rPr lang="es-GT" dirty="0"/>
              <a:t>. Las </a:t>
            </a:r>
            <a:r>
              <a:rPr lang="es-GT" dirty="0" err="1"/>
              <a:t>Zuses</a:t>
            </a:r>
            <a:r>
              <a:rPr lang="es-GT" dirty="0"/>
              <a:t> puramente mecánicas, pero ya binarias, la Z1 terminada en 1938 nunca funcionó fiablemente debido a los problemas con la precisión de partes. En 1937, </a:t>
            </a:r>
            <a:r>
              <a:rPr lang="es-GT" dirty="0">
                <a:hlinkClick r:id="rId11" tooltip="Claude Elwood Shannon"/>
              </a:rPr>
              <a:t>Claude Shannon</a:t>
            </a:r>
            <a:r>
              <a:rPr lang="es-GT" dirty="0"/>
              <a:t> hizo su tesis de máster en MIT que implementó álgebra booleana usando relés electrónicos e interruptores por primera vez en la historia. Titulada "Un Análisis Simbólico de Circuitos de Relés e Interruptores" (A </a:t>
            </a:r>
            <a:r>
              <a:rPr lang="es-GT" dirty="0" err="1"/>
              <a:t>Symbolic</a:t>
            </a:r>
            <a:r>
              <a:rPr lang="es-GT" dirty="0"/>
              <a:t> </a:t>
            </a:r>
            <a:r>
              <a:rPr lang="es-GT" dirty="0" err="1"/>
              <a:t>Analysis</a:t>
            </a:r>
            <a:r>
              <a:rPr lang="es-GT" dirty="0"/>
              <a:t> of </a:t>
            </a:r>
            <a:r>
              <a:rPr lang="es-GT" dirty="0" err="1"/>
              <a:t>Relay</a:t>
            </a:r>
            <a:r>
              <a:rPr lang="es-GT" dirty="0"/>
              <a:t> and </a:t>
            </a:r>
            <a:r>
              <a:rPr lang="es-GT" dirty="0" err="1"/>
              <a:t>Switching</a:t>
            </a:r>
            <a:r>
              <a:rPr lang="es-GT" dirty="0"/>
              <a:t> </a:t>
            </a:r>
            <a:r>
              <a:rPr lang="es-GT" dirty="0" err="1"/>
              <a:t>Circuits</a:t>
            </a:r>
            <a:r>
              <a:rPr lang="es-GT" dirty="0"/>
              <a:t>), la tesis de Shannon, esencialmente, fundó el diseño de circuitos digitales prácticos.</a:t>
            </a:r>
          </a:p>
          <a:p>
            <a:r>
              <a:rPr lang="es-GT" dirty="0"/>
              <a:t>La máquina subsecuente de </a:t>
            </a:r>
            <a:r>
              <a:rPr lang="es-GT" dirty="0" err="1"/>
              <a:t>Zuse</a:t>
            </a:r>
            <a:r>
              <a:rPr lang="es-GT" dirty="0"/>
              <a:t>, la Z3, fue terminada en 1941. Estaba basada en relés de teléfono y trabajó satisfactoriamente. Así, la Z3 fue la primera computadora funcional controlada mediante </a:t>
            </a:r>
            <a:r>
              <a:rPr lang="es-GT" dirty="0">
                <a:hlinkClick r:id="rId12" tooltip="Programa informático"/>
              </a:rPr>
              <a:t>programas</a:t>
            </a:r>
            <a:r>
              <a:rPr lang="es-GT" dirty="0"/>
              <a:t>. En muchas de sus características era bastante similar a las máquinas modernas, abriendo numerosos avances, tales como el uso de la aritmética binaria y números de coma flotante. El duro trabajo de reemplazar el sistema decimal (utilizado en el primer diseño de </a:t>
            </a:r>
            <a:r>
              <a:rPr lang="es-GT" dirty="0">
                <a:hlinkClick r:id="rId13" tooltip="Charles Babbage"/>
              </a:rPr>
              <a:t>Charles Babbage</a:t>
            </a:r>
            <a:r>
              <a:rPr lang="es-GT" dirty="0"/>
              <a:t>) por el sistema binario, más simple, significó que las máquinas de </a:t>
            </a:r>
            <a:r>
              <a:rPr lang="es-GT" dirty="0" err="1"/>
              <a:t>Zuse</a:t>
            </a:r>
            <a:r>
              <a:rPr lang="es-GT" dirty="0"/>
              <a:t> fuesen más fáciles de construir y potencialmente más fiables, dadas las tecnologías disponibles en ese momento.</a:t>
            </a:r>
          </a:p>
          <a:p>
            <a:r>
              <a:rPr lang="es-GT" dirty="0"/>
              <a:t>Esto es a veces visto como la principal razón por la que </a:t>
            </a:r>
            <a:r>
              <a:rPr lang="es-GT" dirty="0" err="1"/>
              <a:t>Zuse</a:t>
            </a:r>
            <a:r>
              <a:rPr lang="es-GT" dirty="0"/>
              <a:t> tuvo éxito donde Babbage falló; sin embargo, aunque la mayoría de las máquinas de propósito general de la actualidad continúan ejecutando instrucciones binarias, la aritmética decimal es aún esencial para aplicaciones comerciales, financieras, científicas y de entretenimiento, y el hardware de coma flotante decimal está siendo agregado en los dispositivos actuales (el sistema binario continúa siendo usado para direccionamiento en casi todas las máquinas) como un apoyo al hardware binario.</a:t>
            </a:r>
          </a:p>
          <a:p>
            <a:endParaRPr lang="es-GT" dirty="0"/>
          </a:p>
        </p:txBody>
      </p:sp>
    </p:spTree>
    <p:extLst>
      <p:ext uri="{BB962C8B-B14F-4D97-AF65-F5344CB8AC3E}">
        <p14:creationId xmlns:p14="http://schemas.microsoft.com/office/powerpoint/2010/main" val="4204560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40000" lnSpcReduction="20000"/>
          </a:bodyPr>
          <a:lstStyle/>
          <a:p>
            <a:r>
              <a:rPr lang="es-GT" dirty="0"/>
              <a:t>Se hicieron programas para las Z3 en </a:t>
            </a:r>
            <a:r>
              <a:rPr lang="es-GT" dirty="0">
                <a:hlinkClick r:id="rId2" tooltip="Cinta perforada"/>
              </a:rPr>
              <a:t>cintas perforadas</a:t>
            </a:r>
            <a:r>
              <a:rPr lang="es-GT" dirty="0"/>
              <a:t>. Los saltos condicionales eran extraños, pero desde los 1990s los puristas teóricos decían que la Z3 era aún una computadora universal (ignorando sus limitaciones de tamaño de almacenamiento físicas). En dos patentes de 1937, </a:t>
            </a:r>
            <a:r>
              <a:rPr lang="es-GT" dirty="0">
                <a:hlinkClick r:id="rId3" tooltip="Konrad Zuse"/>
              </a:rPr>
              <a:t>Konrad </a:t>
            </a:r>
            <a:r>
              <a:rPr lang="es-GT" dirty="0" err="1">
                <a:hlinkClick r:id="rId3" tooltip="Konrad Zuse"/>
              </a:rPr>
              <a:t>Zuse</a:t>
            </a:r>
            <a:r>
              <a:rPr lang="es-GT" dirty="0"/>
              <a:t> también anticipó que las instrucciones de máquina podían ser almacenadas en el mismo tipo de almacenamiento utilizado por los datos –la clave de la visión que fue conocida como la </a:t>
            </a:r>
            <a:r>
              <a:rPr lang="es-GT" dirty="0">
                <a:hlinkClick r:id="rId4" tooltip="Arquitectura de von Neumann"/>
              </a:rPr>
              <a:t>arquitectura de von Neumann</a:t>
            </a:r>
            <a:r>
              <a:rPr lang="es-GT" dirty="0"/>
              <a:t> y fue la primera implementada en el diseño Británico </a:t>
            </a:r>
            <a:r>
              <a:rPr lang="es-GT" dirty="0">
                <a:hlinkClick r:id="rId5" tooltip="EDSAC"/>
              </a:rPr>
              <a:t>EDSAC</a:t>
            </a:r>
            <a:r>
              <a:rPr lang="es-GT" dirty="0"/>
              <a:t> (1949) más tarde–.</a:t>
            </a:r>
          </a:p>
          <a:p>
            <a:r>
              <a:rPr lang="es-GT" dirty="0" err="1"/>
              <a:t>Zuse</a:t>
            </a:r>
            <a:r>
              <a:rPr lang="es-GT" dirty="0"/>
              <a:t> también diseño el primer lenguaje de programación de alto nivel </a:t>
            </a:r>
            <a:r>
              <a:rPr lang="es-GT" i="1" dirty="0" err="1">
                <a:hlinkClick r:id="rId6" tooltip="Plankalkül"/>
              </a:rPr>
              <a:t>Plankalkül</a:t>
            </a:r>
            <a:r>
              <a:rPr lang="es-GT" dirty="0"/>
              <a:t> en 1945, aunque nunca se publicó formalmente hasta 1971, y fue implementado la primera vez en el 2000 por la Universidad de Berlín, cinco años después de la muerte de </a:t>
            </a:r>
            <a:r>
              <a:rPr lang="es-GT" dirty="0" err="1"/>
              <a:t>Zuse</a:t>
            </a:r>
            <a:r>
              <a:rPr lang="es-GT" dirty="0"/>
              <a:t>.</a:t>
            </a:r>
          </a:p>
          <a:p>
            <a:r>
              <a:rPr lang="es-GT" dirty="0" err="1"/>
              <a:t>Zuse</a:t>
            </a:r>
            <a:r>
              <a:rPr lang="es-GT" dirty="0"/>
              <a:t> sufrió retrocesos dramáticos y perdió muchos años durante la Segunda Guerra Mundial cuando los bombarderos británicos o estadounidenses destruyeron sus primeras máquinas. Al parecer su trabajo permaneció largamente desconocido para los ingenieros del Reino Unido y de los Estados Unidos. Aún así, IBM era consciente de esto y financió su compañía a inicios de la post-guerra en 1946, para obtener derechos sobre las patentes de </a:t>
            </a:r>
            <a:r>
              <a:rPr lang="es-GT" dirty="0" err="1"/>
              <a:t>Zuse</a:t>
            </a:r>
            <a:r>
              <a:rPr lang="es-GT" dirty="0"/>
              <a:t>.</a:t>
            </a:r>
          </a:p>
          <a:p>
            <a:r>
              <a:rPr lang="es-GT" dirty="0"/>
              <a:t>En 1940, fue completada la Calculadora de Número Complejo, una calculadora para aritmética compleja basada en relés. Fue la primera máquina que siempre se usó remotamente encima de una línea telefónica. En 1938, </a:t>
            </a:r>
            <a:r>
              <a:rPr lang="es-GT" dirty="0">
                <a:hlinkClick r:id="rId7" tooltip="John Atanasoff"/>
              </a:rPr>
              <a:t>John </a:t>
            </a:r>
            <a:r>
              <a:rPr lang="es-GT" dirty="0" err="1">
                <a:hlinkClick r:id="rId7" tooltip="John Atanasoff"/>
              </a:rPr>
              <a:t>Vincent</a:t>
            </a:r>
            <a:r>
              <a:rPr lang="es-GT" dirty="0">
                <a:hlinkClick r:id="rId7" tooltip="John Atanasoff"/>
              </a:rPr>
              <a:t> </a:t>
            </a:r>
            <a:r>
              <a:rPr lang="es-GT" dirty="0" err="1">
                <a:hlinkClick r:id="rId7" tooltip="John Atanasoff"/>
              </a:rPr>
              <a:t>Atanasoff</a:t>
            </a:r>
            <a:r>
              <a:rPr lang="es-GT" dirty="0"/>
              <a:t> y </a:t>
            </a:r>
            <a:r>
              <a:rPr lang="es-GT" dirty="0" err="1">
                <a:hlinkClick r:id="rId8" tooltip="Clifford Berry"/>
              </a:rPr>
              <a:t>Clifford</a:t>
            </a:r>
            <a:r>
              <a:rPr lang="es-GT" dirty="0">
                <a:hlinkClick r:id="rId8" tooltip="Clifford Berry"/>
              </a:rPr>
              <a:t> E. Berry</a:t>
            </a:r>
            <a:r>
              <a:rPr lang="es-GT" dirty="0"/>
              <a:t> de la Universidad del Estado de Iowa desarrollaron la </a:t>
            </a:r>
            <a:r>
              <a:rPr lang="es-GT" dirty="0" err="1">
                <a:hlinkClick r:id="rId9" tooltip="Atanasoff Berry Computer"/>
              </a:rPr>
              <a:t>Atanasoff</a:t>
            </a:r>
            <a:r>
              <a:rPr lang="es-GT" dirty="0">
                <a:hlinkClick r:id="rId9" tooltip="Atanasoff Berry Computer"/>
              </a:rPr>
              <a:t> Berry </a:t>
            </a:r>
            <a:r>
              <a:rPr lang="es-GT" dirty="0" err="1">
                <a:hlinkClick r:id="rId9" tooltip="Atanasoff Berry Computer"/>
              </a:rPr>
              <a:t>Computer</a:t>
            </a:r>
            <a:r>
              <a:rPr lang="es-GT" dirty="0"/>
              <a:t> (ABC) una computadora de propósito especial para resolver sistemas de ecuaciones lineales, y que emplearon condensadores montados mecánicamente en un tambor rotatorio para memoria. La máquina </a:t>
            </a:r>
            <a:r>
              <a:rPr lang="es-GT" dirty="0">
                <a:hlinkClick r:id="rId9" tooltip="Atanasoff Berry Computer"/>
              </a:rPr>
              <a:t>ABC</a:t>
            </a:r>
            <a:r>
              <a:rPr lang="es-GT" dirty="0"/>
              <a:t> no era programable, aunque se considera una computadora en el sentido moderno en varios otros aspectos.</a:t>
            </a:r>
          </a:p>
          <a:p>
            <a:r>
              <a:rPr lang="es-GT" dirty="0"/>
              <a:t>Durante la </a:t>
            </a:r>
            <a:r>
              <a:rPr lang="es-GT" dirty="0">
                <a:hlinkClick r:id="rId10" tooltip="Segunda Guerra Mundial"/>
              </a:rPr>
              <a:t>Segunda Guerra Mundial</a:t>
            </a:r>
            <a:r>
              <a:rPr lang="es-GT" dirty="0"/>
              <a:t>, los británicos hicieron esfuerzos significativos en </a:t>
            </a:r>
            <a:r>
              <a:rPr lang="es-GT" dirty="0" err="1"/>
              <a:t>Bletchley</a:t>
            </a:r>
            <a:r>
              <a:rPr lang="es-GT" dirty="0"/>
              <a:t> Park para descifrar las comunicaciones militares alemanas. El sistema </a:t>
            </a:r>
            <a:r>
              <a:rPr lang="es-GT" dirty="0" err="1"/>
              <a:t>cypher</a:t>
            </a:r>
            <a:r>
              <a:rPr lang="es-GT" dirty="0"/>
              <a:t> alemán (Enigma), fue atacado con la ayuda con la finalidad de construir bombas (diseñadas después de las bombas electromecánicas programables) que ayudaron a encontrar posibles llaves Enigmas después de otras técnicas tenían estrechadas bajo las posibilidades. Los alemanes también desarrollaron una serie de sistemas </a:t>
            </a:r>
            <a:r>
              <a:rPr lang="es-GT" dirty="0" err="1"/>
              <a:t>cypher</a:t>
            </a:r>
            <a:r>
              <a:rPr lang="es-GT" dirty="0"/>
              <a:t> (llamadas </a:t>
            </a:r>
            <a:r>
              <a:rPr lang="es-GT" dirty="0" err="1"/>
              <a:t>Fish</a:t>
            </a:r>
            <a:r>
              <a:rPr lang="es-GT" dirty="0"/>
              <a:t> </a:t>
            </a:r>
            <a:r>
              <a:rPr lang="es-GT" dirty="0" err="1"/>
              <a:t>cyphers</a:t>
            </a:r>
            <a:r>
              <a:rPr lang="es-GT" dirty="0"/>
              <a:t> por los británicos y Lorenz </a:t>
            </a:r>
            <a:r>
              <a:rPr lang="es-GT" dirty="0" err="1"/>
              <a:t>cypers</a:t>
            </a:r>
            <a:r>
              <a:rPr lang="es-GT" dirty="0"/>
              <a:t> por los alemanes) que eran bastante diferentes del Enigma. Como parte de un ataque contra estos, el profesor </a:t>
            </a:r>
            <a:r>
              <a:rPr lang="es-GT" dirty="0">
                <a:hlinkClick r:id="rId11" tooltip="Max Newman"/>
              </a:rPr>
              <a:t>Max </a:t>
            </a:r>
            <a:r>
              <a:rPr lang="es-GT" dirty="0" err="1">
                <a:hlinkClick r:id="rId11" tooltip="Max Newman"/>
              </a:rPr>
              <a:t>Newman</a:t>
            </a:r>
            <a:r>
              <a:rPr lang="es-GT" dirty="0"/>
              <a:t> y sus colegas (incluyendo </a:t>
            </a:r>
            <a:r>
              <a:rPr lang="es-GT" dirty="0">
                <a:hlinkClick r:id="rId12" tooltip="Alan Turing"/>
              </a:rPr>
              <a:t>Alan </a:t>
            </a:r>
            <a:r>
              <a:rPr lang="es-GT" dirty="0" err="1">
                <a:hlinkClick r:id="rId12" tooltip="Alan Turing"/>
              </a:rPr>
              <a:t>Turing</a:t>
            </a:r>
            <a:r>
              <a:rPr lang="es-GT" dirty="0"/>
              <a:t>) construyeron el </a:t>
            </a:r>
            <a:r>
              <a:rPr lang="es-GT" dirty="0" err="1">
                <a:hlinkClick r:id="rId13" tooltip="Colossus"/>
              </a:rPr>
              <a:t>Colossus</a:t>
            </a:r>
            <a:r>
              <a:rPr lang="es-GT" dirty="0"/>
              <a:t>. El </a:t>
            </a:r>
            <a:r>
              <a:rPr lang="es-GT" dirty="0" err="1">
                <a:hlinkClick r:id="rId14" tooltip="Mk I Colossus (aún no redactado)"/>
              </a:rPr>
              <a:t>Mk</a:t>
            </a:r>
            <a:r>
              <a:rPr lang="es-GT" dirty="0">
                <a:hlinkClick r:id="rId14" tooltip="Mk I Colossus (aún no redactado)"/>
              </a:rPr>
              <a:t> I </a:t>
            </a:r>
            <a:r>
              <a:rPr lang="es-GT" dirty="0" err="1">
                <a:hlinkClick r:id="rId14" tooltip="Mk I Colossus (aún no redactado)"/>
              </a:rPr>
              <a:t>Colossus</a:t>
            </a:r>
            <a:r>
              <a:rPr lang="es-GT" dirty="0"/>
              <a:t> fue construido en un plazo muy breve por </a:t>
            </a:r>
            <a:r>
              <a:rPr lang="es-GT" dirty="0">
                <a:hlinkClick r:id="rId15" tooltip="Tommy Flowers"/>
              </a:rPr>
              <a:t>Tommy </a:t>
            </a:r>
            <a:r>
              <a:rPr lang="es-GT" dirty="0" err="1">
                <a:hlinkClick r:id="rId15" tooltip="Tommy Flowers"/>
              </a:rPr>
              <a:t>Flowers</a:t>
            </a:r>
            <a:r>
              <a:rPr lang="es-GT" dirty="0"/>
              <a:t> en la Post Office </a:t>
            </a:r>
            <a:r>
              <a:rPr lang="es-GT" dirty="0" err="1"/>
              <a:t>Research</a:t>
            </a:r>
            <a:r>
              <a:rPr lang="es-GT" dirty="0"/>
              <a:t> </a:t>
            </a:r>
            <a:r>
              <a:rPr lang="es-GT" dirty="0" err="1"/>
              <a:t>Station</a:t>
            </a:r>
            <a:r>
              <a:rPr lang="es-GT" dirty="0"/>
              <a:t> en </a:t>
            </a:r>
            <a:r>
              <a:rPr lang="es-GT" dirty="0" err="1">
                <a:hlinkClick r:id="rId16" tooltip="Dollis Hill (aún no redactado)"/>
              </a:rPr>
              <a:t>Dollis</a:t>
            </a:r>
            <a:r>
              <a:rPr lang="es-GT" dirty="0">
                <a:hlinkClick r:id="rId16" tooltip="Dollis Hill (aún no redactado)"/>
              </a:rPr>
              <a:t> Hill</a:t>
            </a:r>
            <a:r>
              <a:rPr lang="es-GT" dirty="0"/>
              <a:t> en </a:t>
            </a:r>
            <a:r>
              <a:rPr lang="es-GT" dirty="0">
                <a:hlinkClick r:id="rId17" tooltip="Londres"/>
              </a:rPr>
              <a:t>Londres</a:t>
            </a:r>
            <a:r>
              <a:rPr lang="es-GT" dirty="0"/>
              <a:t> y enviada a </a:t>
            </a:r>
            <a:r>
              <a:rPr lang="es-GT" dirty="0" err="1">
                <a:hlinkClick r:id="rId18" tooltip="Bletchley Park"/>
              </a:rPr>
              <a:t>Bletchley</a:t>
            </a:r>
            <a:r>
              <a:rPr lang="es-GT" dirty="0">
                <a:hlinkClick r:id="rId18" tooltip="Bletchley Park"/>
              </a:rPr>
              <a:t> Park</a:t>
            </a:r>
            <a:r>
              <a:rPr lang="es-GT" dirty="0"/>
              <a:t>.</a:t>
            </a:r>
          </a:p>
          <a:p>
            <a:r>
              <a:rPr lang="es-GT" dirty="0"/>
              <a:t>El </a:t>
            </a:r>
            <a:r>
              <a:rPr lang="es-GT" dirty="0" err="1"/>
              <a:t>Colossus</a:t>
            </a:r>
            <a:r>
              <a:rPr lang="es-GT" dirty="0"/>
              <a:t> fue el primer dispositivo de cómputo totalmente electrónico. El </a:t>
            </a:r>
            <a:r>
              <a:rPr lang="es-GT" dirty="0" err="1"/>
              <a:t>Colossus</a:t>
            </a:r>
            <a:r>
              <a:rPr lang="es-GT" dirty="0"/>
              <a:t> usó solo tubos de vacío y no tenía relés. Tenía entrada para cinta de papel (</a:t>
            </a:r>
            <a:r>
              <a:rPr lang="es-GT" i="1" dirty="0" err="1"/>
              <a:t>paper</a:t>
            </a:r>
            <a:r>
              <a:rPr lang="es-GT" i="1" dirty="0"/>
              <a:t>-tape</a:t>
            </a:r>
            <a:r>
              <a:rPr lang="es-GT" dirty="0"/>
              <a:t>) y fue capaz de hacer bifurcaciones condicionales. Se construyeron nueve </a:t>
            </a:r>
            <a:r>
              <a:rPr lang="es-GT" dirty="0" err="1">
                <a:hlinkClick r:id="rId19" tooltip="Mk II Colossi (aún no redactado)"/>
              </a:rPr>
              <a:t>Mk</a:t>
            </a:r>
            <a:r>
              <a:rPr lang="es-GT" dirty="0">
                <a:hlinkClick r:id="rId19" tooltip="Mk II Colossi (aún no redactado)"/>
              </a:rPr>
              <a:t> II </a:t>
            </a:r>
            <a:r>
              <a:rPr lang="es-GT" dirty="0" err="1">
                <a:hlinkClick r:id="rId19" tooltip="Mk II Colossi (aún no redactado)"/>
              </a:rPr>
              <a:t>Colossi</a:t>
            </a:r>
            <a:r>
              <a:rPr lang="es-GT" dirty="0"/>
              <a:t> (la </a:t>
            </a:r>
            <a:r>
              <a:rPr lang="es-GT" dirty="0" err="1"/>
              <a:t>Mk</a:t>
            </a:r>
            <a:r>
              <a:rPr lang="es-GT" dirty="0"/>
              <a:t> I se convirtió a una </a:t>
            </a:r>
            <a:r>
              <a:rPr lang="es-GT" dirty="0" err="1"/>
              <a:t>Mk</a:t>
            </a:r>
            <a:r>
              <a:rPr lang="es-GT" dirty="0"/>
              <a:t> II haciendo diez máquinas en total). Los detalles de su existencia, diseño, y uso se mantuvieron en secreto hasta los </a:t>
            </a:r>
            <a:r>
              <a:rPr lang="es-GT" dirty="0">
                <a:hlinkClick r:id="rId20" tooltip="Años 1970"/>
              </a:rPr>
              <a:t>años 1970</a:t>
            </a:r>
            <a:r>
              <a:rPr lang="es-GT" dirty="0"/>
              <a:t>. Se dice que </a:t>
            </a:r>
            <a:r>
              <a:rPr lang="es-GT" dirty="0">
                <a:hlinkClick r:id="rId21" tooltip="Winston Churchill"/>
              </a:rPr>
              <a:t>Winston Churchill</a:t>
            </a:r>
            <a:r>
              <a:rPr lang="es-GT" dirty="0"/>
              <a:t> había emitido personalmente una orden para su destrucción en pedazos no más grandes que la mano de un hombre. Debido a este secreto el </a:t>
            </a:r>
            <a:r>
              <a:rPr lang="es-GT" dirty="0" err="1"/>
              <a:t>Colossi</a:t>
            </a:r>
            <a:r>
              <a:rPr lang="es-GT" dirty="0"/>
              <a:t> no se ha incluido en muchas historias de la computación. Una copia reconstruida de una de las máquinas </a:t>
            </a:r>
            <a:r>
              <a:rPr lang="es-GT" dirty="0" err="1"/>
              <a:t>Colossus</a:t>
            </a:r>
            <a:r>
              <a:rPr lang="es-GT" dirty="0"/>
              <a:t> esta ahora expuesta en </a:t>
            </a:r>
            <a:r>
              <a:rPr lang="es-GT" dirty="0" err="1"/>
              <a:t>Bletchley</a:t>
            </a:r>
            <a:r>
              <a:rPr lang="es-GT" dirty="0"/>
              <a:t> Park.</a:t>
            </a:r>
          </a:p>
        </p:txBody>
      </p:sp>
    </p:spTree>
    <p:extLst>
      <p:ext uri="{BB962C8B-B14F-4D97-AF65-F5344CB8AC3E}">
        <p14:creationId xmlns:p14="http://schemas.microsoft.com/office/powerpoint/2010/main" val="3493876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2641</Words>
  <Application>Microsoft Office PowerPoint</Application>
  <PresentationFormat>Panorámica</PresentationFormat>
  <Paragraphs>124</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Century Gothic</vt:lpstr>
      <vt:lpstr>Wingdings 3</vt:lpstr>
      <vt:lpstr>Ion</vt:lpstr>
      <vt:lpstr>Liceo compu-market jornada matutina                                                         Historia De La Computadora     Nombre: Erick Jose Gomez Cerna Clave:17 Grado:5to Bachillerato A</vt:lpstr>
      <vt:lpstr>INTRODUCCION</vt:lpstr>
      <vt:lpstr> Historia de la computadora</vt:lpstr>
      <vt:lpstr>Primera Generación (1951 a 1958) </vt:lpstr>
      <vt:lpstr>Segunda Generación (1959-1964) </vt:lpstr>
      <vt:lpstr>Tercera Generación (1964-1971) </vt:lpstr>
      <vt:lpstr>Cuarta Generación (1971 a la fecha) </vt:lpstr>
      <vt:lpstr>El tubo e vacio</vt:lpstr>
      <vt:lpstr>Presentación de PowerPoint</vt:lpstr>
      <vt:lpstr>Presentación de PowerPoint</vt:lpstr>
      <vt:lpstr>HISTORIA DE LA PROGRAMACION</vt:lpstr>
      <vt:lpstr>Historia De La Programacion</vt:lpstr>
      <vt:lpstr>Presentación de PowerPoint</vt:lpstr>
      <vt:lpstr>Tipos de lenguajes de programación</vt:lpstr>
      <vt:lpstr>Lenguajes Funcionales: </vt:lpstr>
      <vt:lpstr>Presentación de PowerPoint</vt:lpstr>
      <vt:lpstr>Lenguajes Lógicos </vt:lpstr>
      <vt:lpstr>• Lenguajes Orientados a Objetos </vt:lpstr>
      <vt:lpstr>Lenguajes Concurrentes, Paralelos y Distribuidos </vt:lpstr>
      <vt:lpstr>Presentación de PowerPoint</vt:lpstr>
      <vt:lpstr>Mantenimiento Preventivo</vt:lpstr>
      <vt:lpstr>Mantenimiento Preventivo</vt:lpstr>
      <vt:lpstr>HERRAMIENTAS PARA EL MANTENIMIENTO</vt:lpstr>
      <vt:lpstr>Presentación de PowerPoint</vt:lpstr>
      <vt:lpstr>MANTENIMIENTO DE LA UNIDAD CENTRAL. MANTENIMIENTO DE LAS TARJETAS PRINCIPAL Y DE INTERFACE </vt:lpstr>
      <vt:lpstr>ACTITUDES Y VALORES AL HACER MANTENIMIENTO</vt:lpstr>
      <vt:lpstr>TIPOS DE MATENIMIENTO</vt:lpstr>
      <vt:lpstr>Conclusiones</vt:lpstr>
    </vt:vector>
  </TitlesOfParts>
  <Company>jkkd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jornada matutina                                                         Historia De La Computadora     Nombre: Erick Jose Gomez Cerna Clave:17 Grado:5to Bachillerato A</dc:title>
  <dc:creator>estudiante de Liceo Compu-market</dc:creator>
  <cp:lastModifiedBy>estudiante de Liceo Compu-market</cp:lastModifiedBy>
  <cp:revision>6</cp:revision>
  <dcterms:created xsi:type="dcterms:W3CDTF">2017-04-19T18:46:46Z</dcterms:created>
  <dcterms:modified xsi:type="dcterms:W3CDTF">2017-04-19T19:32:54Z</dcterms:modified>
</cp:coreProperties>
</file>