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7" r:id="rId2"/>
    <p:sldId id="312" r:id="rId3"/>
    <p:sldId id="311" r:id="rId4"/>
    <p:sldId id="269" r:id="rId5"/>
    <p:sldId id="284" r:id="rId6"/>
    <p:sldId id="27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058"/>
  </p:normalViewPr>
  <p:slideViewPr>
    <p:cSldViewPr snapToGrid="0" snapToObjects="1">
      <p:cViewPr varScale="1">
        <p:scale>
          <a:sx n="119" d="100"/>
          <a:sy n="119" d="100"/>
        </p:scale>
        <p:origin x="1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6F73C-E757-F447-AE28-55A27BA25669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6E693-BD67-AF40-AB36-3446046A6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09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B0475-65FA-428B-825A-C04494B3935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10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B0475-65FA-428B-825A-C04494B393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16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B0475-65FA-428B-825A-C04494B3935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05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AAFA-6DDC-DD4D-BF6D-5BFE5E670029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FABD-FAC0-524D-BB07-D20202D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AAFA-6DDC-DD4D-BF6D-5BFE5E670029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FABD-FAC0-524D-BB07-D20202D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4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AAFA-6DDC-DD4D-BF6D-5BFE5E670029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FABD-FAC0-524D-BB07-D20202D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0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AAFA-6DDC-DD4D-BF6D-5BFE5E670029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FABD-FAC0-524D-BB07-D20202D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4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AAFA-6DDC-DD4D-BF6D-5BFE5E670029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FABD-FAC0-524D-BB07-D20202D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5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AAFA-6DDC-DD4D-BF6D-5BFE5E670029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FABD-FAC0-524D-BB07-D20202D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AAFA-6DDC-DD4D-BF6D-5BFE5E670029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FABD-FAC0-524D-BB07-D20202D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9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AAFA-6DDC-DD4D-BF6D-5BFE5E670029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FABD-FAC0-524D-BB07-D20202D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5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AAFA-6DDC-DD4D-BF6D-5BFE5E670029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FABD-FAC0-524D-BB07-D20202D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1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AAFA-6DDC-DD4D-BF6D-5BFE5E670029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FABD-FAC0-524D-BB07-D20202D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8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AAFA-6DDC-DD4D-BF6D-5BFE5E670029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FABD-FAC0-524D-BB07-D20202D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8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6AAFA-6DDC-DD4D-BF6D-5BFE5E670029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FFABD-FAC0-524D-BB07-D20202D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3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://www.google.com/url?sa=i&amp;rct=j&amp;q=&amp;esrc=s&amp;source=images&amp;cd=&amp;cad=rja&amp;uact=8&amp;ved=0ahUKEwj1w4_2oYnMAhWD4D4KHQ0HAqoQjRwIBw&amp;url=http://stats.stackexchange.com/questions/2691/making-sense-of-principal-component-analysis-eigenvectors-eigenvalues&amp;psig=AFQjCNG7jtHlkItZLdDr1xaFJ9mkCWjhNg&amp;ust=1460556174814309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510754"/>
            <a:ext cx="9144000" cy="4181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6" name="Rectangle 5"/>
          <p:cNvSpPr/>
          <p:nvPr/>
        </p:nvSpPr>
        <p:spPr>
          <a:xfrm>
            <a:off x="-1" y="0"/>
            <a:ext cx="9144000" cy="2940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7" name="Rectangle 6"/>
          <p:cNvSpPr/>
          <p:nvPr/>
        </p:nvSpPr>
        <p:spPr>
          <a:xfrm>
            <a:off x="0" y="345145"/>
            <a:ext cx="9144000" cy="125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CHEMOINFORMATICS LAB 2</a:t>
            </a:r>
          </a:p>
        </p:txBody>
      </p:sp>
      <p:pic>
        <p:nvPicPr>
          <p:cNvPr id="9" name="image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697" y="1843419"/>
            <a:ext cx="3272604" cy="311795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8201699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6439804"/>
            <a:ext cx="9144000" cy="4181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19" name="Rectangle 18"/>
          <p:cNvSpPr/>
          <p:nvPr/>
        </p:nvSpPr>
        <p:spPr>
          <a:xfrm>
            <a:off x="-1" y="0"/>
            <a:ext cx="9144000" cy="2940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4" name="Rectangle 23"/>
          <p:cNvSpPr/>
          <p:nvPr/>
        </p:nvSpPr>
        <p:spPr>
          <a:xfrm>
            <a:off x="0" y="345145"/>
            <a:ext cx="9144000" cy="125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SMILES</a:t>
            </a:r>
          </a:p>
          <a:p>
            <a:pPr algn="ctr"/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Gill Sans MT Condensed" panose="020B05060201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7910" y="1379860"/>
            <a:ext cx="5369647" cy="2760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545" y="1379860"/>
            <a:ext cx="2774498" cy="23844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853" y="3121570"/>
            <a:ext cx="1407112" cy="1285444"/>
          </a:xfrm>
          <a:prstGeom prst="round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80853" y="4314871"/>
          <a:ext cx="8716872" cy="19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CS ChemDraw Drawing" r:id="rId7" imgW="5128386" imgH="1131795" progId="ChemDraw.Document.6.0">
                  <p:embed/>
                </p:oleObj>
              </mc:Choice>
              <mc:Fallback>
                <p:oleObj name="CS ChemDraw Drawing" r:id="rId7" imgW="5128386" imgH="1131795" progId="ChemDraw.Document.6.0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0853" y="4314871"/>
                        <a:ext cx="8716872" cy="1923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hape 537">
            <a:extLst>
              <a:ext uri="{FF2B5EF4-FFF2-40B4-BE49-F238E27FC236}">
                <a16:creationId xmlns:a16="http://schemas.microsoft.com/office/drawing/2014/main" id="{BE6D1700-75E7-4E4D-B370-E16ACAD6C790}"/>
              </a:ext>
            </a:extLst>
          </p:cNvPr>
          <p:cNvSpPr/>
          <p:nvPr/>
        </p:nvSpPr>
        <p:spPr>
          <a:xfrm>
            <a:off x="1894793" y="4071088"/>
            <a:ext cx="7102931" cy="243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>
            <a:spAutoFit/>
          </a:bodyPr>
          <a:lstStyle/>
          <a:p>
            <a:pPr algn="ctr" defTabSz="914367"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rPr lang="en-US" sz="984" dirty="0"/>
              <a:t>Corey and </a:t>
            </a:r>
            <a:r>
              <a:rPr lang="en-US" sz="984" dirty="0" err="1"/>
              <a:t>Wipke</a:t>
            </a:r>
            <a:r>
              <a:rPr sz="984" dirty="0"/>
              <a:t>, </a:t>
            </a:r>
            <a:r>
              <a:rPr lang="en-US" sz="984" dirty="0"/>
              <a:t>"Computer-assisted design of complex organic syntheses” </a:t>
            </a:r>
            <a:r>
              <a:rPr lang="en-US" sz="984" i="1" dirty="0"/>
              <a:t>Science</a:t>
            </a:r>
            <a:r>
              <a:rPr sz="984" dirty="0"/>
              <a:t>. </a:t>
            </a:r>
            <a:r>
              <a:rPr lang="en-US" sz="984" b="1" dirty="0"/>
              <a:t>1969</a:t>
            </a:r>
            <a:r>
              <a:rPr sz="984" dirty="0"/>
              <a:t>, </a:t>
            </a:r>
            <a:r>
              <a:rPr lang="en-US" sz="984" i="1" dirty="0"/>
              <a:t>166</a:t>
            </a:r>
            <a:r>
              <a:rPr sz="984" dirty="0"/>
              <a:t>, </a:t>
            </a:r>
            <a:r>
              <a:rPr lang="en-US" sz="984" dirty="0"/>
              <a:t>178</a:t>
            </a:r>
            <a:r>
              <a:rPr sz="984" dirty="0"/>
              <a:t>–</a:t>
            </a:r>
            <a:r>
              <a:rPr lang="en-US" sz="984" dirty="0"/>
              <a:t>192</a:t>
            </a:r>
            <a:r>
              <a:rPr sz="984" dirty="0"/>
              <a:t>.</a:t>
            </a:r>
          </a:p>
        </p:txBody>
      </p:sp>
      <p:sp>
        <p:nvSpPr>
          <p:cNvPr id="10" name="Shape 150">
            <a:extLst>
              <a:ext uri="{FF2B5EF4-FFF2-40B4-BE49-F238E27FC236}">
                <a16:creationId xmlns:a16="http://schemas.microsoft.com/office/drawing/2014/main" id="{68BB3B46-DB53-C64D-A019-476F01992F6D}"/>
              </a:ext>
            </a:extLst>
          </p:cNvPr>
          <p:cNvSpPr/>
          <p:nvPr/>
        </p:nvSpPr>
        <p:spPr>
          <a:xfrm>
            <a:off x="280853" y="923177"/>
            <a:ext cx="8716871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SMILES strings are one way to get a molecule “into” the computer.</a:t>
            </a:r>
            <a:endParaRPr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75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6439804"/>
            <a:ext cx="9144000" cy="4181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19" name="Rectangle 18"/>
          <p:cNvSpPr/>
          <p:nvPr/>
        </p:nvSpPr>
        <p:spPr>
          <a:xfrm>
            <a:off x="-1" y="0"/>
            <a:ext cx="9144000" cy="2940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4" name="Rectangle 23"/>
          <p:cNvSpPr/>
          <p:nvPr/>
        </p:nvSpPr>
        <p:spPr>
          <a:xfrm>
            <a:off x="0" y="345145"/>
            <a:ext cx="9144000" cy="125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PLOTTING DATA</a:t>
            </a:r>
          </a:p>
          <a:p>
            <a:pPr algn="ctr"/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Gill Sans MT Condensed" panose="020B05060201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E3B0AE-BA2F-EB4C-A48E-CED418A90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88" y="3115408"/>
            <a:ext cx="3913003" cy="18064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6FA904-D570-8248-8168-7E11ACD92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845" y="2644280"/>
            <a:ext cx="3390424" cy="2748719"/>
          </a:xfrm>
          <a:prstGeom prst="rect">
            <a:avLst/>
          </a:prstGeom>
        </p:spPr>
      </p:pic>
      <p:sp>
        <p:nvSpPr>
          <p:cNvPr id="12" name="Shape 150">
            <a:extLst>
              <a:ext uri="{FF2B5EF4-FFF2-40B4-BE49-F238E27FC236}">
                <a16:creationId xmlns:a16="http://schemas.microsoft.com/office/drawing/2014/main" id="{8BB648E3-6703-8A4F-9F82-B454B616A773}"/>
              </a:ext>
            </a:extLst>
          </p:cNvPr>
          <p:cNvSpPr/>
          <p:nvPr/>
        </p:nvSpPr>
        <p:spPr>
          <a:xfrm>
            <a:off x="1536714" y="2068881"/>
            <a:ext cx="1810749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Dynamite Plots</a:t>
            </a:r>
          </a:p>
          <a:p>
            <a:pPr algn="ctr"/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(don’t use these)</a:t>
            </a:r>
            <a:endParaRPr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150">
            <a:extLst>
              <a:ext uri="{FF2B5EF4-FFF2-40B4-BE49-F238E27FC236}">
                <a16:creationId xmlns:a16="http://schemas.microsoft.com/office/drawing/2014/main" id="{2D04BDA1-25DC-2241-8AA0-53021372B309}"/>
              </a:ext>
            </a:extLst>
          </p:cNvPr>
          <p:cNvSpPr/>
          <p:nvPr/>
        </p:nvSpPr>
        <p:spPr>
          <a:xfrm>
            <a:off x="5385801" y="2068881"/>
            <a:ext cx="3105975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Box Plots</a:t>
            </a:r>
          </a:p>
          <a:p>
            <a:pPr algn="ctr"/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(these show data distribution)</a:t>
            </a:r>
            <a:endParaRPr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68E86A27-D399-564E-A05F-32BF6431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7934"/>
            <a:ext cx="501451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kumimoji="0" lang="en-US" altLang="en-US" sz="1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0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http://</a:t>
            </a:r>
            <a:r>
              <a:rPr lang="en-US" altLang="en-US" sz="10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practicalcheminformatics.blogspot.com</a:t>
            </a:r>
            <a:r>
              <a:rPr lang="en-US" altLang="en-US" sz="10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/2019/03/plotting-</a:t>
            </a:r>
            <a:r>
              <a:rPr lang="en-US" altLang="en-US" sz="10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distributions.html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en-US" altLang="en-US" sz="1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44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8804" y="4983534"/>
            <a:ext cx="5341080" cy="1119623"/>
          </a:xfrm>
          <a:prstGeom prst="roundRect">
            <a:avLst/>
          </a:prstGeom>
          <a:solidFill>
            <a:schemeClr val="accent4">
              <a:lumMod val="20000"/>
              <a:lumOff val="80000"/>
              <a:alpha val="34902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4" descr="Image result for chris lipinsk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36" y="1502911"/>
            <a:ext cx="1714500" cy="2009775"/>
          </a:xfrm>
          <a:prstGeom prst="round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21729" b="28025"/>
          <a:stretch/>
        </p:blipFill>
        <p:spPr>
          <a:xfrm>
            <a:off x="3612017" y="980841"/>
            <a:ext cx="4212252" cy="3660882"/>
          </a:xfrm>
          <a:prstGeom prst="rect">
            <a:avLst/>
          </a:prstGeom>
        </p:spPr>
      </p:pic>
      <p:sp>
        <p:nvSpPr>
          <p:cNvPr id="9" name="Shape 135"/>
          <p:cNvSpPr/>
          <p:nvPr/>
        </p:nvSpPr>
        <p:spPr>
          <a:xfrm>
            <a:off x="1654616" y="1195134"/>
            <a:ext cx="127534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 b="1"/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Chris Lipinski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" y="0"/>
            <a:ext cx="9144000" cy="2940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Rectangle 10"/>
          <p:cNvSpPr/>
          <p:nvPr/>
        </p:nvSpPr>
        <p:spPr>
          <a:xfrm>
            <a:off x="0" y="6510754"/>
            <a:ext cx="9144000" cy="4181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12" name="Rectangle 11"/>
          <p:cNvSpPr/>
          <p:nvPr/>
        </p:nvSpPr>
        <p:spPr>
          <a:xfrm>
            <a:off x="0" y="345145"/>
            <a:ext cx="9144000" cy="125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LIPINSKI</a:t>
            </a:r>
          </a:p>
          <a:p>
            <a:pPr algn="ctr"/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6587934"/>
            <a:ext cx="541526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Lipinski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et 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altLang="en-US" sz="1000" i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Adv. Drug Delivery Rev. </a:t>
            </a:r>
            <a:r>
              <a:rPr lang="en-US" altLang="en-US" sz="10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1997</a:t>
            </a:r>
            <a:r>
              <a:rPr lang="en-US" altLang="en-US" sz="1000" i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23(1)</a:t>
            </a:r>
            <a:r>
              <a:rPr lang="en-US" altLang="en-US" sz="10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3-25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Nat. Rev. Drug Disc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2015</a:t>
            </a:r>
            <a:r>
              <a:rPr kumimoji="0" lang="en-US" altLang="en-US" sz="1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kumimoji="0" lang="en-US" altLang="en-US" sz="100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14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475.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706586" y="980841"/>
            <a:ext cx="206828" cy="3652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hape 150"/>
          <p:cNvSpPr/>
          <p:nvPr/>
        </p:nvSpPr>
        <p:spPr>
          <a:xfrm>
            <a:off x="1957791" y="5045671"/>
            <a:ext cx="5228415" cy="923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Lipinski Rule of 5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LogP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&lt; 5;	MW &lt; 500;	HBD &lt; 5;	HBA &lt; 10</a:t>
            </a:r>
            <a:endParaRPr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148" y="3574823"/>
            <a:ext cx="14382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4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Image result for chris lipinsk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0"/>
            <a:ext cx="9144000" cy="2940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Rectangle 10"/>
          <p:cNvSpPr/>
          <p:nvPr/>
        </p:nvSpPr>
        <p:spPr>
          <a:xfrm>
            <a:off x="0" y="6510754"/>
            <a:ext cx="9144000" cy="4181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12" name="Rectangle 11"/>
          <p:cNvSpPr/>
          <p:nvPr/>
        </p:nvSpPr>
        <p:spPr>
          <a:xfrm>
            <a:off x="0" y="345145"/>
            <a:ext cx="9144000" cy="125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QUANTITATIVE ESTIMATE OF DRUG-LIKEDNESS (QED)</a:t>
            </a: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6587934"/>
            <a:ext cx="256352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Hopkins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et 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altLang="en-US" sz="1000" i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Nat. Chem.. </a:t>
            </a:r>
            <a:r>
              <a:rPr lang="en-US" altLang="en-US" sz="10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2012</a:t>
            </a:r>
            <a:r>
              <a:rPr lang="en-US" altLang="en-US" sz="1000" i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4</a:t>
            </a:r>
            <a:r>
              <a:rPr lang="en-US" altLang="en-US" sz="10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90-98.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706586" y="980841"/>
            <a:ext cx="206828" cy="3652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67" y="2126414"/>
            <a:ext cx="7290464" cy="4066246"/>
          </a:xfrm>
          <a:prstGeom prst="rect">
            <a:avLst/>
          </a:prstGeom>
        </p:spPr>
      </p:pic>
      <p:sp>
        <p:nvSpPr>
          <p:cNvPr id="9" name="Shape 150">
            <a:extLst>
              <a:ext uri="{FF2B5EF4-FFF2-40B4-BE49-F238E27FC236}">
                <a16:creationId xmlns:a16="http://schemas.microsoft.com/office/drawing/2014/main" id="{1CE4B9C7-2B79-F149-A28C-DB979A374200}"/>
              </a:ext>
            </a:extLst>
          </p:cNvPr>
          <p:cNvSpPr/>
          <p:nvPr/>
        </p:nvSpPr>
        <p:spPr>
          <a:xfrm>
            <a:off x="546437" y="1757086"/>
            <a:ext cx="7756856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QED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lets us condense 8 drug properties into a single number (~desirability)</a:t>
            </a:r>
            <a:endParaRPr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614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155" y="4011139"/>
            <a:ext cx="2353818" cy="2230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 rot="16200000">
            <a:off x="1064247" y="4904798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PC1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98677" y="6205775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PC2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227" y="4022291"/>
            <a:ext cx="2248526" cy="2184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 rot="16200000">
            <a:off x="5295360" y="4904799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PC1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29790" y="6205776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PC2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29819" y="3823224"/>
            <a:ext cx="1267335" cy="348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000"/>
              </a:lnSpc>
              <a:buNone/>
            </a:pPr>
            <a:r>
              <a:rPr lang="en-US" sz="1400" b="1" dirty="0">
                <a:latin typeface="Arial Narrow" panose="020B0606020202030204" pitchFamily="34" charset="0"/>
                <a:cs typeface="Calibri" panose="020F0502020204030204" pitchFamily="34" charset="0"/>
              </a:rPr>
              <a:t>PHYS PROP FP</a:t>
            </a:r>
            <a:endParaRPr lang="en-US" sz="14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04606" y="3823224"/>
            <a:ext cx="2024593" cy="324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000"/>
              </a:lnSpc>
              <a:buNone/>
            </a:pPr>
            <a:r>
              <a:rPr lang="en-US" sz="1400" b="1" dirty="0">
                <a:latin typeface="Arial Narrow" panose="020B0606020202030204" pitchFamily="34" charset="0"/>
                <a:cs typeface="Calibri" panose="020F0502020204030204" pitchFamily="34" charset="0"/>
              </a:rPr>
              <a:t>STRUCTURAL FP (ECFP4)</a:t>
            </a:r>
            <a:endParaRPr lang="en-US" sz="14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8" name="Picture 2" descr="http://weigend.com/files/teaching/stanford/2008/stanford2008.wikispaces.com/file/view/pca_example.gif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615" y="1226340"/>
            <a:ext cx="2707504" cy="203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940350" y="1930344"/>
            <a:ext cx="1789209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000"/>
              </a:lnSpc>
              <a:buNone/>
            </a:pPr>
            <a:r>
              <a:rPr lang="en-US" sz="1400" b="1" dirty="0">
                <a:latin typeface="+mj-lt"/>
                <a:cs typeface="Calibri" panose="020F0502020204030204" pitchFamily="34" charset="0"/>
              </a:rPr>
              <a:t>Principle Component </a:t>
            </a:r>
          </a:p>
          <a:p>
            <a:pPr algn="ctr">
              <a:lnSpc>
                <a:spcPts val="2000"/>
              </a:lnSpc>
              <a:buNone/>
            </a:pPr>
            <a:r>
              <a:rPr lang="en-US" sz="1400" b="1" dirty="0">
                <a:latin typeface="+mj-lt"/>
                <a:cs typeface="Calibri" panose="020F0502020204030204" pitchFamily="34" charset="0"/>
              </a:rPr>
              <a:t>Analysis (PCA)</a:t>
            </a:r>
            <a:endParaRPr lang="en-US" sz="1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6636" y="3193105"/>
            <a:ext cx="7911525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Januvia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rgbClr val="DC3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Gefitinib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Rapamycin</a:t>
            </a: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600" b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Navitoclax</a:t>
            </a:r>
            <a:r>
              <a:rPr lang="en-US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shown on a PCA chemical space </a:t>
            </a:r>
          </a:p>
          <a:p>
            <a:pPr>
              <a:lnSpc>
                <a:spcPts val="2000"/>
              </a:lnSpc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of all drugs (grey).  Note how “diversity” is relative to the method used.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6636" y="837244"/>
            <a:ext cx="7218643" cy="331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Many tools exist to visualize multidimensional data in 2 or 3 dimensions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439804"/>
            <a:ext cx="9144000" cy="4181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19" name="Rectangle 18"/>
          <p:cNvSpPr/>
          <p:nvPr/>
        </p:nvSpPr>
        <p:spPr>
          <a:xfrm>
            <a:off x="-1" y="0"/>
            <a:ext cx="9144000" cy="2940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4" name="Rectangle 23"/>
          <p:cNvSpPr/>
          <p:nvPr/>
        </p:nvSpPr>
        <p:spPr>
          <a:xfrm>
            <a:off x="0" y="345145"/>
            <a:ext cx="9144000" cy="125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VISUALIZING CHEMICAL SPACE</a:t>
            </a:r>
          </a:p>
          <a:p>
            <a:pPr algn="ctr"/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Gill Sans MT Condensed" panose="020B05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60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229</Words>
  <Application>Microsoft Macintosh PowerPoint</Application>
  <PresentationFormat>On-screen Show (4:3)</PresentationFormat>
  <Paragraphs>34</Paragraphs>
  <Slides>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Narrow</vt:lpstr>
      <vt:lpstr>Calibri</vt:lpstr>
      <vt:lpstr>Calibri Light</vt:lpstr>
      <vt:lpstr>Gill Sans MT Condensed</vt:lpstr>
      <vt:lpstr>Office Theme</vt:lpstr>
      <vt:lpstr>CS ChemDraw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Cernak, Timothy</dc:creator>
  <cp:lastModifiedBy>Cernak, Timothy</cp:lastModifiedBy>
  <cp:revision>3</cp:revision>
  <dcterms:created xsi:type="dcterms:W3CDTF">2021-03-02T15:30:23Z</dcterms:created>
  <dcterms:modified xsi:type="dcterms:W3CDTF">2021-03-02T15:39:23Z</dcterms:modified>
</cp:coreProperties>
</file>