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7" r:id="rId2"/>
    <p:sldId id="258" r:id="rId3"/>
    <p:sldId id="259" r:id="rId4"/>
    <p:sldId id="269" r:id="rId5"/>
    <p:sldId id="268" r:id="rId6"/>
    <p:sldId id="271" r:id="rId7"/>
    <p:sldId id="272" r:id="rId8"/>
    <p:sldId id="273" r:id="rId9"/>
    <p:sldId id="270" r:id="rId10"/>
    <p:sldId id="267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5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21D93-8BF7-6744-AC8A-F4A95F77450F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4D6E-C589-8B49-BB38-728BDBF2CD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16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EDC7-79F1-CC43-A3BD-FC7A67289AC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23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44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80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66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6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41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572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821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320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927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86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67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99D5-E747-AB44-A3C1-21DE67B4A503}" type="datetimeFigureOut">
              <a:rPr kumimoji="1" lang="ko-KR" altLang="en-US" smtClean="0"/>
              <a:t>2016. 5. 15.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F271-36B7-0E44-BA10-982C2AE4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116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challenge.net/vot2015" TargetMode="External"/><Relationship Id="rId4" Type="http://schemas.openxmlformats.org/officeDocument/2006/relationships/hyperlink" Target="https://github.com/TernaK/DeepLearningKit" TargetMode="External"/><Relationship Id="rId5" Type="http://schemas.openxmlformats.org/officeDocument/2006/relationships/hyperlink" Target="https://github.com/clementfarabet/torch-ios" TargetMode="External"/><Relationship Id="rId6" Type="http://schemas.openxmlformats.org/officeDocument/2006/relationships/hyperlink" Target="https://github.com/HyeonseobNam/MD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sweb.ucsd.edu/~yuw176/report/ECE273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vlab.postech.ac.kr/research/mdnet/" TargetMode="External"/><Relationship Id="rId4" Type="http://schemas.openxmlformats.org/officeDocument/2006/relationships/hyperlink" Target="http://www.votchallenge.net/vot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zYM7G5qd09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b="1" dirty="0" smtClean="0">
                <a:solidFill>
                  <a:schemeClr val="accent4"/>
                </a:solidFill>
              </a:rPr>
              <a:t/>
            </a:r>
            <a:br>
              <a:rPr kumimoji="1" lang="en-US" altLang="ko-KR" sz="4000" b="1" dirty="0" smtClean="0">
                <a:solidFill>
                  <a:schemeClr val="accent4"/>
                </a:solidFill>
              </a:rPr>
            </a:br>
            <a:r>
              <a:rPr kumimoji="1" lang="en-US" altLang="ko-KR" sz="4000" b="1" dirty="0" smtClean="0">
                <a:solidFill>
                  <a:schemeClr val="accent4"/>
                </a:solidFill>
              </a:rPr>
              <a:t>Embedded</a:t>
            </a:r>
            <a:r>
              <a:rPr kumimoji="1" lang="en-US" altLang="ko-KR" sz="4000" dirty="0" smtClean="0"/>
              <a:t> Learning Multi-Domain Convolutional Neural Networks for Visual Tracking</a:t>
            </a:r>
            <a:endParaRPr kumimoji="1" lang="ko-KR" altLang="en-US" sz="5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143000" y="4104546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sz="2800" dirty="0" smtClean="0"/>
              <a:t>Detailed </a:t>
            </a:r>
            <a:r>
              <a:rPr kumimoji="1" lang="en-US" altLang="ko-KR" sz="2800" dirty="0" smtClean="0"/>
              <a:t>Design</a:t>
            </a:r>
          </a:p>
          <a:p>
            <a:endParaRPr kumimoji="1" lang="en-US" altLang="ko-KR" sz="2800" dirty="0" smtClean="0"/>
          </a:p>
          <a:p>
            <a:r>
              <a:rPr kumimoji="1" lang="en-US" altLang="ko-KR" sz="2000" dirty="0" smtClean="0"/>
              <a:t>20080650 CSE </a:t>
            </a:r>
          </a:p>
          <a:p>
            <a:r>
              <a:rPr kumimoji="1" lang="en-US" altLang="ko-KR" sz="2000" dirty="0" smtClean="0"/>
              <a:t>Jeongbin Choe</a:t>
            </a:r>
          </a:p>
          <a:p>
            <a:r>
              <a:rPr kumimoji="1" lang="en-US" altLang="ko-KR" sz="2000" dirty="0" smtClean="0"/>
              <a:t>Advisor: Prof. </a:t>
            </a:r>
            <a:r>
              <a:rPr kumimoji="1" lang="en-US" altLang="ko-KR" sz="2000" dirty="0" err="1" smtClean="0"/>
              <a:t>Bohyung</a:t>
            </a:r>
            <a:r>
              <a:rPr kumimoji="1" lang="en-US" altLang="ko-KR" sz="2000" dirty="0" smtClean="0"/>
              <a:t> Han (CV Lab)</a:t>
            </a:r>
            <a:endParaRPr kumimoji="1"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235963" y="81458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CSED499I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1014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Remaining Schedules</a:t>
            </a:r>
            <a:endParaRPr kumimoji="1"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27653"/>
              </p:ext>
            </p:extLst>
          </p:nvPr>
        </p:nvGraphicFramePr>
        <p:xfrm>
          <a:off x="591073" y="1903629"/>
          <a:ext cx="7924278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846300"/>
                <a:gridCol w="5077978"/>
              </a:tblGrid>
              <a:tr h="44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trike="sngStrike" dirty="0" smtClean="0"/>
                        <a:t>Mar. 23</a:t>
                      </a:r>
                      <a:endParaRPr lang="ko-KR" alt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trike="sngStrike" dirty="0" smtClean="0"/>
                        <a:t>Understanding</a:t>
                      </a:r>
                      <a:r>
                        <a:rPr lang="en-US" altLang="ko-KR" sz="2400" strike="sngStrike" baseline="0" dirty="0" smtClean="0"/>
                        <a:t> the </a:t>
                      </a:r>
                      <a:r>
                        <a:rPr lang="en-US" altLang="ko-KR" sz="2400" strike="sngStrike" baseline="0" dirty="0" smtClean="0"/>
                        <a:t>Topic</a:t>
                      </a:r>
                      <a:endParaRPr lang="ko-KR" altLang="en-US" sz="2400" strike="sngStrike" dirty="0"/>
                    </a:p>
                  </a:txBody>
                  <a:tcPr/>
                </a:tc>
              </a:tr>
              <a:tr h="44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trike="sngStrike" dirty="0" smtClean="0"/>
                        <a:t>Apr. 10</a:t>
                      </a:r>
                      <a:endParaRPr lang="ko-KR" alt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trike="sngStrike" dirty="0" smtClean="0"/>
                        <a:t>Requirements </a:t>
                      </a:r>
                      <a:r>
                        <a:rPr lang="en-US" altLang="ko-KR" sz="2400" strike="sngStrike" dirty="0" smtClean="0"/>
                        <a:t>Analysis</a:t>
                      </a:r>
                      <a:endParaRPr lang="ko-KR" altLang="en-US" sz="2400" strike="sngStrike" dirty="0"/>
                    </a:p>
                  </a:txBody>
                  <a:tcPr/>
                </a:tc>
              </a:tr>
              <a:tr h="44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trike="sngStrike" dirty="0" smtClean="0"/>
                        <a:t>May.</a:t>
                      </a:r>
                      <a:r>
                        <a:rPr lang="en-US" altLang="ko-KR" sz="2400" strike="sngStrike" baseline="0" dirty="0" smtClean="0"/>
                        <a:t> 03</a:t>
                      </a:r>
                      <a:endParaRPr lang="ko-KR" alt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trike="sngStrike" dirty="0" smtClean="0"/>
                        <a:t>High-level</a:t>
                      </a:r>
                      <a:r>
                        <a:rPr lang="en-US" altLang="ko-KR" sz="2400" strike="sngStrike" baseline="0" dirty="0" smtClean="0"/>
                        <a:t> Design &amp;</a:t>
                      </a:r>
                      <a:r>
                        <a:rPr lang="en-US" altLang="ko-KR" sz="2400" strike="sngStrike" dirty="0" smtClean="0"/>
                        <a:t> Implementation</a:t>
                      </a:r>
                      <a:endParaRPr lang="ko-KR" altLang="en-US" sz="2400" strike="sngStrike" dirty="0"/>
                    </a:p>
                  </a:txBody>
                  <a:tcPr/>
                </a:tc>
              </a:tr>
              <a:tr h="44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trike="sngStrike" dirty="0" smtClean="0"/>
                        <a:t>May.</a:t>
                      </a:r>
                      <a:r>
                        <a:rPr lang="en-US" altLang="ko-KR" sz="2400" strike="sngStrike" baseline="0" dirty="0" smtClean="0"/>
                        <a:t> </a:t>
                      </a:r>
                      <a:r>
                        <a:rPr lang="en-US" altLang="ko-KR" sz="2400" strike="sngStrike" baseline="0" dirty="0" smtClean="0"/>
                        <a:t>15</a:t>
                      </a:r>
                      <a:endParaRPr lang="ko-KR" alt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trike="sngStrike" dirty="0" smtClean="0"/>
                        <a:t>Detailed </a:t>
                      </a:r>
                      <a:r>
                        <a:rPr lang="en-US" altLang="ko-KR" sz="2400" strike="sngStrike" dirty="0" smtClean="0"/>
                        <a:t>Design</a:t>
                      </a:r>
                      <a:endParaRPr lang="ko-KR" altLang="en-US" sz="2400" strike="sngStrike" dirty="0"/>
                    </a:p>
                  </a:txBody>
                  <a:tcPr/>
                </a:tc>
              </a:tr>
              <a:tr h="44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May. </a:t>
                      </a:r>
                      <a:r>
                        <a:rPr lang="en-US" altLang="ko-KR" sz="2400" dirty="0" smtClean="0"/>
                        <a:t>24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Optimization </a:t>
                      </a:r>
                      <a:r>
                        <a:rPr lang="en-US" altLang="ko-KR" sz="2400" b="1" dirty="0" smtClean="0"/>
                        <a:t>Implementation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4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May. 29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Real-time</a:t>
                      </a:r>
                      <a:r>
                        <a:rPr lang="en-US" altLang="ko-KR" sz="2400" b="1" baseline="0" dirty="0" smtClean="0"/>
                        <a:t> Application Optimization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4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Jun.</a:t>
                      </a:r>
                      <a:r>
                        <a:rPr lang="en-US" altLang="ko-KR" sz="2400" baseline="0" dirty="0" smtClean="0"/>
                        <a:t> 03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Poster</a:t>
                      </a:r>
                      <a:r>
                        <a:rPr lang="en-US" altLang="ko-KR" sz="2400" baseline="0" dirty="0" smtClean="0"/>
                        <a:t> presentation</a:t>
                      </a:r>
                      <a:endParaRPr lang="ko-KR" altLang="en-US" sz="2400" dirty="0"/>
                    </a:p>
                  </a:txBody>
                  <a:tcPr/>
                </a:tc>
              </a:tr>
              <a:tr h="449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Jun.</a:t>
                      </a:r>
                      <a:r>
                        <a:rPr lang="en-US" altLang="ko-KR" sz="2400" baseline="0" dirty="0" smtClean="0"/>
                        <a:t> 05</a:t>
                      </a:r>
                      <a:endParaRPr lang="ko-KR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Submitting final</a:t>
                      </a:r>
                      <a:r>
                        <a:rPr lang="en-US" altLang="ko-KR" sz="2400" baseline="0" dirty="0" smtClean="0"/>
                        <a:t> report</a:t>
                      </a:r>
                      <a:endParaRPr lang="ko-KR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525758" y="3745492"/>
            <a:ext cx="8043476" cy="90488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0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8335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References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85771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Hyeonseob</a:t>
            </a:r>
            <a:r>
              <a:rPr lang="en-US" altLang="ko-KR" dirty="0" smtClean="0"/>
              <a:t> Nam and </a:t>
            </a:r>
            <a:r>
              <a:rPr lang="en-US" altLang="ko-KR" dirty="0" err="1"/>
              <a:t>Bohyung</a:t>
            </a:r>
            <a:r>
              <a:rPr lang="en-US" altLang="ko-KR" dirty="0"/>
              <a:t> </a:t>
            </a:r>
            <a:r>
              <a:rPr lang="en-US" altLang="ko-KR" dirty="0" smtClean="0"/>
              <a:t>Han, </a:t>
            </a:r>
            <a:r>
              <a:rPr lang="en-US" altLang="ko-KR" dirty="0"/>
              <a:t>Learning Multi-Domain Convolutional Neural Networks for Visual </a:t>
            </a:r>
            <a:r>
              <a:rPr lang="en-US" altLang="ko-KR" dirty="0" smtClean="0"/>
              <a:t>Tracking, </a:t>
            </a:r>
            <a:r>
              <a:rPr lang="nb-NO" altLang="ko-KR" i="1" dirty="0" err="1"/>
              <a:t>arXiv</a:t>
            </a:r>
            <a:r>
              <a:rPr lang="nb-NO" altLang="ko-KR" dirty="0"/>
              <a:t>, </a:t>
            </a:r>
            <a:r>
              <a:rPr lang="nb-NO" altLang="ko-KR" dirty="0" smtClean="0"/>
              <a:t>2015.</a:t>
            </a:r>
          </a:p>
          <a:p>
            <a:r>
              <a:rPr lang="nb-NO" altLang="ko-KR" dirty="0"/>
              <a:t>Y. Wu, J. Lim, and M. </a:t>
            </a:r>
            <a:r>
              <a:rPr lang="nb-NO" altLang="ko-KR" dirty="0" err="1"/>
              <a:t>Yang</a:t>
            </a:r>
            <a:r>
              <a:rPr lang="nb-NO" altLang="ko-KR" dirty="0"/>
              <a:t>. Object </a:t>
            </a:r>
            <a:r>
              <a:rPr lang="nb-NO" altLang="ko-KR" dirty="0" err="1"/>
              <a:t>tracking</a:t>
            </a:r>
            <a:r>
              <a:rPr lang="nb-NO" altLang="ko-KR" dirty="0"/>
              <a:t> </a:t>
            </a:r>
            <a:r>
              <a:rPr lang="nb-NO" altLang="ko-KR" dirty="0" err="1"/>
              <a:t>benchmark</a:t>
            </a:r>
            <a:r>
              <a:rPr lang="nb-NO" altLang="ko-KR" dirty="0"/>
              <a:t>. </a:t>
            </a:r>
            <a:r>
              <a:rPr lang="nb-NO" altLang="ko-KR" i="1" dirty="0"/>
              <a:t>TPAMI</a:t>
            </a:r>
            <a:r>
              <a:rPr lang="nb-NO" altLang="ko-KR" dirty="0"/>
              <a:t>, 2015</a:t>
            </a:r>
            <a:r>
              <a:rPr lang="nb-NO" altLang="ko-KR" dirty="0" smtClean="0"/>
              <a:t>.</a:t>
            </a:r>
          </a:p>
          <a:p>
            <a:r>
              <a:rPr lang="nb-NO" altLang="ko-KR" dirty="0">
                <a:hlinkClick r:id="rId2"/>
              </a:rPr>
              <a:t>http://acsweb.ucsd.edu/~</a:t>
            </a:r>
            <a:r>
              <a:rPr lang="nb-NO" altLang="ko-KR" dirty="0" smtClean="0">
                <a:hlinkClick r:id="rId2"/>
              </a:rPr>
              <a:t>yuw176/report/ECE273.pdf</a:t>
            </a:r>
            <a:endParaRPr lang="nb-NO" altLang="ko-KR" dirty="0"/>
          </a:p>
          <a:p>
            <a:r>
              <a:rPr lang="nb-NO" altLang="ko-KR" dirty="0">
                <a:hlinkClick r:id="rId3"/>
              </a:rPr>
              <a:t>http://</a:t>
            </a:r>
            <a:r>
              <a:rPr lang="nb-NO" altLang="ko-KR" dirty="0" smtClean="0">
                <a:hlinkClick r:id="rId3"/>
              </a:rPr>
              <a:t>www.votchallenge.net/vot2015</a:t>
            </a:r>
            <a:endParaRPr lang="nb-NO" altLang="ko-KR" dirty="0"/>
          </a:p>
          <a:p>
            <a:r>
              <a:rPr lang="nb-NO" altLang="ko-KR" dirty="0">
                <a:hlinkClick r:id="rId4"/>
              </a:rPr>
              <a:t>https://</a:t>
            </a:r>
            <a:r>
              <a:rPr lang="nb-NO" altLang="ko-KR" dirty="0" smtClean="0">
                <a:hlinkClick r:id="rId4"/>
              </a:rPr>
              <a:t>github.com/TernaK/DeepLearningKit</a:t>
            </a:r>
            <a:endParaRPr lang="nb-NO" altLang="ko-KR" dirty="0" smtClean="0"/>
          </a:p>
          <a:p>
            <a:r>
              <a:rPr lang="nb-NO" altLang="ko-KR" dirty="0" smtClean="0">
                <a:hlinkClick r:id="rId5"/>
              </a:rPr>
              <a:t>https://github.com/clementfarabet/torch-ios</a:t>
            </a:r>
            <a:endParaRPr lang="nb-NO" altLang="ko-KR" dirty="0" smtClean="0"/>
          </a:p>
          <a:p>
            <a:r>
              <a:rPr lang="nb-NO" altLang="ko-KR" dirty="0" smtClean="0">
                <a:hlinkClick r:id="rId6"/>
              </a:rPr>
              <a:t>https</a:t>
            </a:r>
            <a:r>
              <a:rPr lang="nb-NO" altLang="ko-KR" dirty="0">
                <a:hlinkClick r:id="rId6"/>
              </a:rPr>
              <a:t>://</a:t>
            </a:r>
            <a:r>
              <a:rPr lang="nb-NO" altLang="ko-KR" dirty="0" smtClean="0">
                <a:hlinkClick r:id="rId6"/>
              </a:rPr>
              <a:t>github.com/HyeonseobNam/MDNet</a:t>
            </a:r>
            <a:r>
              <a:rPr lang="nb-NO" altLang="ko-KR" dirty="0"/>
              <a:t/>
            </a:r>
            <a:br>
              <a:rPr lang="nb-NO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7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7590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Introduction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280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 smtClean="0">
                <a:hlinkClick r:id="rId3"/>
              </a:rPr>
              <a:t>Multi-Domain Network</a:t>
            </a:r>
            <a:r>
              <a:rPr kumimoji="1" lang="en-US" altLang="ko-KR" dirty="0" smtClean="0"/>
              <a:t> (</a:t>
            </a:r>
            <a:r>
              <a:rPr kumimoji="1" lang="en-US" altLang="ko-KR" i="1" dirty="0" err="1" smtClean="0"/>
              <a:t>MDNet</a:t>
            </a:r>
            <a:r>
              <a:rPr kumimoji="1" lang="en-US" altLang="ko-KR" dirty="0" smtClean="0"/>
              <a:t>)</a:t>
            </a:r>
          </a:p>
          <a:p>
            <a:pPr lvl="1"/>
            <a:r>
              <a:rPr lang="en-US" altLang="ko-KR" dirty="0" smtClean="0"/>
              <a:t>Consists of shared CNN layers and multiple branches of domain-specific layers</a:t>
            </a:r>
          </a:p>
          <a:p>
            <a:pPr lvl="1"/>
            <a:r>
              <a:rPr lang="en-US" altLang="ko-KR" dirty="0" smtClean="0"/>
              <a:t>MATLAB based framework</a:t>
            </a:r>
          </a:p>
          <a:p>
            <a:pPr lvl="1"/>
            <a:r>
              <a:rPr kumimoji="1" lang="en-US" altLang="ko-KR" dirty="0"/>
              <a:t>The </a:t>
            </a:r>
            <a:r>
              <a:rPr kumimoji="1" lang="en-US" altLang="ko-KR" dirty="0" smtClean="0"/>
              <a:t>winner of</a:t>
            </a:r>
            <a:r>
              <a:rPr kumimoji="1" lang="en-US" altLang="ko-KR" dirty="0" smtClean="0">
                <a:solidFill>
                  <a:schemeClr val="accent4"/>
                </a:solidFill>
              </a:rPr>
              <a:t> </a:t>
            </a:r>
            <a:r>
              <a:rPr kumimoji="1" lang="en-US" altLang="ko-KR" dirty="0">
                <a:solidFill>
                  <a:schemeClr val="accent4"/>
                </a:solidFill>
              </a:rPr>
              <a:t> </a:t>
            </a:r>
            <a:r>
              <a:rPr kumimoji="1" lang="en-US" altLang="ko-KR" dirty="0">
                <a:solidFill>
                  <a:schemeClr val="accent4"/>
                </a:solidFill>
                <a:hlinkClick r:id="rId4"/>
              </a:rPr>
              <a:t>The VOT2015 </a:t>
            </a:r>
            <a:r>
              <a:rPr kumimoji="1" lang="en-US" altLang="ko-KR" dirty="0" smtClean="0">
                <a:solidFill>
                  <a:schemeClr val="accent4"/>
                </a:solidFill>
                <a:hlinkClick r:id="rId4"/>
              </a:rPr>
              <a:t>Challenge</a:t>
            </a:r>
            <a:endParaRPr kumimoji="1" lang="en-US" altLang="ko-KR" dirty="0" smtClean="0">
              <a:solidFill>
                <a:schemeClr val="accent4"/>
              </a:solidFill>
            </a:endParaRPr>
          </a:p>
          <a:p>
            <a:pPr lvl="2"/>
            <a:r>
              <a:rPr kumimoji="1" lang="en-US" altLang="ko-KR" dirty="0" smtClean="0"/>
              <a:t>Performed 1 fps with 8 cores Intel Xeon CPU + NVIDIA Tesla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olidFill>
                  <a:schemeClr val="accent4"/>
                </a:solidFill>
              </a:rPr>
              <a:t>Project Goal</a:t>
            </a:r>
          </a:p>
          <a:p>
            <a:pPr lvl="1"/>
            <a:r>
              <a:rPr kumimoji="1" lang="en-US" altLang="ko-KR" dirty="0" smtClean="0"/>
              <a:t>Port </a:t>
            </a:r>
            <a:r>
              <a:rPr kumimoji="1" lang="en-US" altLang="ko-KR" i="1" dirty="0" err="1" smtClean="0"/>
              <a:t>MDNet</a:t>
            </a:r>
            <a:r>
              <a:rPr kumimoji="1" lang="en-US" altLang="ko-KR" dirty="0" smtClean="0"/>
              <a:t> to iPhone 6+ and optimize its performances</a:t>
            </a:r>
          </a:p>
          <a:p>
            <a:pPr lvl="1"/>
            <a:r>
              <a:rPr kumimoji="1" lang="en-US" altLang="ko-KR" dirty="0"/>
              <a:t>Implement </a:t>
            </a:r>
            <a:r>
              <a:rPr kumimoji="1" lang="en-US" altLang="ko-KR" i="1" dirty="0" err="1"/>
              <a:t>MDNet</a:t>
            </a:r>
            <a:r>
              <a:rPr kumimoji="1" lang="en-US" altLang="ko-KR" dirty="0"/>
              <a:t> based real-time learning and object </a:t>
            </a:r>
            <a:r>
              <a:rPr kumimoji="1" lang="en-US" altLang="ko-KR" dirty="0" smtClean="0"/>
              <a:t>tracking application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4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54527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Requirements Summary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15025"/>
            <a:ext cx="7886700" cy="4726499"/>
          </a:xfrm>
        </p:spPr>
        <p:txBody>
          <a:bodyPr>
            <a:noAutofit/>
          </a:bodyPr>
          <a:lstStyle/>
          <a:p>
            <a:r>
              <a:rPr kumimoji="1" lang="en-US" altLang="ko-KR" dirty="0" smtClean="0"/>
              <a:t>Embedded </a:t>
            </a:r>
            <a:r>
              <a:rPr kumimoji="1" lang="en-US" altLang="ko-KR" i="1" dirty="0" err="1" smtClean="0"/>
              <a:t>MDNet</a:t>
            </a:r>
            <a:endParaRPr kumimoji="1" lang="en-US" altLang="ko-KR" i="1" dirty="0" smtClean="0"/>
          </a:p>
          <a:p>
            <a:pPr lvl="1"/>
            <a:r>
              <a:rPr kumimoji="1" lang="en-US" altLang="ko-KR" dirty="0" smtClean="0"/>
              <a:t>Performs visual tracking on iPhone 6+ with targets used in VOT2015 challenges</a:t>
            </a:r>
          </a:p>
          <a:p>
            <a:pPr lvl="1"/>
            <a:r>
              <a:rPr kumimoji="1" lang="en-US" altLang="ko-KR" dirty="0" smtClean="0"/>
              <a:t>Keeps at least 1 fps</a:t>
            </a:r>
          </a:p>
          <a:p>
            <a:pPr lvl="1"/>
            <a:r>
              <a:rPr kumimoji="1" lang="en-US" altLang="ko-KR" dirty="0" smtClean="0">
                <a:hlinkClick r:id="rId2"/>
              </a:rPr>
              <a:t>YouTube</a:t>
            </a:r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Real-time Application</a:t>
            </a:r>
          </a:p>
          <a:p>
            <a:pPr lvl="1"/>
            <a:r>
              <a:rPr kumimoji="1" lang="en-US" altLang="ko-KR" dirty="0" smtClean="0"/>
              <a:t>Requires user to teach the neural networks with objects detected by scanning around with a camera</a:t>
            </a:r>
          </a:p>
          <a:p>
            <a:pPr lvl="1"/>
            <a:r>
              <a:rPr kumimoji="1" lang="en-US" altLang="ko-KR" dirty="0" smtClean="0"/>
              <a:t>After training, performs real-time visual tracking through the camera</a:t>
            </a:r>
          </a:p>
        </p:txBody>
      </p:sp>
    </p:spTree>
    <p:extLst>
      <p:ext uri="{BB962C8B-B14F-4D97-AF65-F5344CB8AC3E}">
        <p14:creationId xmlns:p14="http://schemas.microsoft.com/office/powerpoint/2010/main" val="11408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1014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Interface - Embedded </a:t>
            </a:r>
            <a:r>
              <a:rPr kumimoji="1" lang="en-US" altLang="ko-KR" i="1" dirty="0" err="1" smtClean="0"/>
              <a:t>MDNet</a:t>
            </a:r>
            <a:endParaRPr kumimoji="1" lang="ko-KR" altLang="en-US" i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90746" y="474661"/>
            <a:ext cx="2087462" cy="4251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9" y="1698274"/>
            <a:ext cx="3208978" cy="18050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90746" y="3180154"/>
            <a:ext cx="2087462" cy="4251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42043" y="3180155"/>
            <a:ext cx="2087462" cy="4251295"/>
          </a:xfrm>
          <a:prstGeom prst="rect">
            <a:avLst/>
          </a:prstGeom>
        </p:spPr>
      </p:pic>
      <p:sp>
        <p:nvSpPr>
          <p:cNvPr id="15" name="오른쪽 화살표[R] 14"/>
          <p:cNvSpPr/>
          <p:nvPr/>
        </p:nvSpPr>
        <p:spPr>
          <a:xfrm rot="5400000">
            <a:off x="1770425" y="3395584"/>
            <a:ext cx="1316158" cy="3218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66307" y="2612569"/>
            <a:ext cx="724395" cy="28500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9" y="4405744"/>
            <a:ext cx="3208978" cy="1805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86" y="4405745"/>
            <a:ext cx="3208978" cy="1805050"/>
          </a:xfrm>
          <a:prstGeom prst="rect">
            <a:avLst/>
          </a:prstGeom>
        </p:spPr>
      </p:pic>
      <p:sp>
        <p:nvSpPr>
          <p:cNvPr id="16" name="오른쪽 화살표[R] 15"/>
          <p:cNvSpPr/>
          <p:nvPr/>
        </p:nvSpPr>
        <p:spPr>
          <a:xfrm>
            <a:off x="4144487" y="5144891"/>
            <a:ext cx="824863" cy="3218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3866" y="3880861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Simulate </a:t>
            </a:r>
            <a:r>
              <a:rPr kumimoji="1" lang="en-US" altLang="ko-KR" b="1" dirty="0" err="1" smtClean="0"/>
              <a:t>MDNet</a:t>
            </a:r>
            <a:endParaRPr kumimoji="1"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3869" y="4338254"/>
            <a:ext cx="724395" cy="28500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30456" y="4314504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accent2"/>
                </a:solidFill>
              </a:rPr>
              <a:t>Display FPS here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36389" y="4751326"/>
            <a:ext cx="1983705" cy="111508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1080" y="5842660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accent6"/>
                </a:solidFill>
              </a:rPr>
              <a:t>VOT2015 images</a:t>
            </a:r>
            <a:endParaRPr kumimoji="1"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" name="타원형 설명선[O] 4"/>
          <p:cNvSpPr/>
          <p:nvPr/>
        </p:nvSpPr>
        <p:spPr>
          <a:xfrm rot="20590121">
            <a:off x="5279460" y="1800968"/>
            <a:ext cx="2757919" cy="2808858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43" y="1837071"/>
            <a:ext cx="2710690" cy="27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1014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Interface – Real-time Application</a:t>
            </a:r>
            <a:endParaRPr kumimoji="1"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90746" y="474661"/>
            <a:ext cx="2087462" cy="4251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9" y="1698274"/>
            <a:ext cx="3208978" cy="18050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90746" y="3180154"/>
            <a:ext cx="2087462" cy="4251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42043" y="3180155"/>
            <a:ext cx="2087462" cy="4251295"/>
          </a:xfrm>
          <a:prstGeom prst="rect">
            <a:avLst/>
          </a:prstGeom>
        </p:spPr>
      </p:pic>
      <p:sp>
        <p:nvSpPr>
          <p:cNvPr id="22" name="오른쪽 화살표[R] 21"/>
          <p:cNvSpPr/>
          <p:nvPr/>
        </p:nvSpPr>
        <p:spPr>
          <a:xfrm rot="5400000">
            <a:off x="1609429" y="3228910"/>
            <a:ext cx="1649498" cy="3218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9" y="4405746"/>
            <a:ext cx="3205459" cy="18030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85" y="4405746"/>
            <a:ext cx="3205459" cy="1803071"/>
          </a:xfrm>
          <a:prstGeom prst="rect">
            <a:avLst/>
          </a:prstGeom>
        </p:spPr>
      </p:pic>
      <p:sp>
        <p:nvSpPr>
          <p:cNvPr id="27" name="오른쪽 화살표[R] 26"/>
          <p:cNvSpPr/>
          <p:nvPr/>
        </p:nvSpPr>
        <p:spPr>
          <a:xfrm>
            <a:off x="4144930" y="5144891"/>
            <a:ext cx="818956" cy="3218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66307" y="2303812"/>
            <a:ext cx="724395" cy="285009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87854" y="3868988"/>
            <a:ext cx="475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Tracking selected object </a:t>
            </a:r>
            <a:r>
              <a:rPr kumimoji="1" lang="en-US" altLang="ko-KR" b="1" dirty="0" smtClean="0"/>
              <a:t>while </a:t>
            </a:r>
            <a:r>
              <a:rPr kumimoji="1" lang="en-US" altLang="ko-KR" b="1" dirty="0" smtClean="0"/>
              <a:t>camera is moving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88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1014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Architecture - Embedded </a:t>
            </a:r>
            <a:r>
              <a:rPr kumimoji="1" lang="en-US" altLang="ko-KR" i="1" dirty="0" err="1" smtClean="0"/>
              <a:t>MDNet</a:t>
            </a:r>
            <a:endParaRPr kumimoji="1" lang="ko-KR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82274" y="1553741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tracking/</a:t>
            </a:r>
            <a:r>
              <a:rPr kumimoji="1" lang="en-US" altLang="ko-KR" b="1" dirty="0" err="1" smtClean="0"/>
              <a:t>mdnet_run.m</a:t>
            </a:r>
            <a:r>
              <a:rPr kumimoji="1" lang="en-US" altLang="ko-KR" b="1" dirty="0" smtClean="0"/>
              <a:t> (MATLAB)</a:t>
            </a:r>
            <a:endParaRPr kumimoji="1"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7" y="2024741"/>
            <a:ext cx="4754855" cy="395965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3" y="2024741"/>
            <a:ext cx="383281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1014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Architecture - Embedded </a:t>
            </a:r>
            <a:r>
              <a:rPr kumimoji="1" lang="en-US" altLang="ko-KR" i="1" dirty="0" err="1" smtClean="0"/>
              <a:t>MDNet</a:t>
            </a:r>
            <a:endParaRPr kumimoji="1" lang="ko-KR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61777" y="1558674"/>
            <a:ext cx="42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/>
              <a:t>SimulationViewController</a:t>
            </a:r>
            <a:r>
              <a:rPr kumimoji="1" lang="en-US" altLang="ko-KR" b="1" dirty="0" smtClean="0"/>
              <a:t> – ‘start’ method</a:t>
            </a:r>
            <a:endParaRPr kumimoji="1"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2034923"/>
            <a:ext cx="8122932" cy="24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1014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Architecture - Embedded </a:t>
            </a:r>
            <a:r>
              <a:rPr kumimoji="1" lang="en-US" altLang="ko-KR" i="1" dirty="0" err="1" smtClean="0"/>
              <a:t>MDNet</a:t>
            </a:r>
            <a:endParaRPr kumimoji="1" lang="ko-KR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61777" y="1558674"/>
            <a:ext cx="442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/>
              <a:t>SimulationViewController</a:t>
            </a:r>
            <a:r>
              <a:rPr kumimoji="1" lang="en-US" altLang="ko-KR" b="1" dirty="0" smtClean="0"/>
              <a:t> – ’invoke’ method</a:t>
            </a:r>
            <a:endParaRPr kumimoji="1"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87" y="2034924"/>
            <a:ext cx="6123620" cy="4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54527"/>
            <a:ext cx="7886700" cy="1325563"/>
          </a:xfrm>
        </p:spPr>
        <p:txBody>
          <a:bodyPr/>
          <a:lstStyle/>
          <a:p>
            <a:r>
              <a:rPr kumimoji="1" lang="en-US" altLang="ko-KR" dirty="0" smtClean="0"/>
              <a:t>Current Status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10720"/>
            <a:ext cx="7886700" cy="4726499"/>
          </a:xfrm>
        </p:spPr>
        <p:txBody>
          <a:bodyPr>
            <a:noAutofit/>
          </a:bodyPr>
          <a:lstStyle/>
          <a:p>
            <a:r>
              <a:rPr kumimoji="1" lang="en-US" altLang="ko-KR" dirty="0" smtClean="0"/>
              <a:t>Embedded </a:t>
            </a:r>
            <a:r>
              <a:rPr kumimoji="1" lang="en-US" altLang="ko-KR" i="1" dirty="0" err="1" smtClean="0"/>
              <a:t>MDNet</a:t>
            </a:r>
            <a:endParaRPr kumimoji="1" lang="en-US" altLang="ko-KR" i="1" dirty="0" smtClean="0"/>
          </a:p>
          <a:p>
            <a:pPr lvl="1"/>
            <a:r>
              <a:rPr kumimoji="1" lang="en-US" altLang="ko-KR" dirty="0" smtClean="0"/>
              <a:t>Initial Input Size: 51 by 51 </a:t>
            </a:r>
            <a:r>
              <a:rPr kumimoji="1" lang="en-US" altLang="ko-KR" dirty="0" err="1" smtClean="0"/>
              <a:t>px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3 Convolution Layers, 3 Pooling Layers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Disable online tracking process</a:t>
            </a:r>
          </a:p>
          <a:p>
            <a:pPr lvl="1"/>
            <a:r>
              <a:rPr kumimoji="1" lang="en-US" altLang="ko-KR" dirty="0" smtClean="0"/>
              <a:t>FPS: around 0.150</a:t>
            </a:r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3" r="52218" b="41738"/>
          <a:stretch/>
        </p:blipFill>
        <p:spPr>
          <a:xfrm>
            <a:off x="628650" y="3894549"/>
            <a:ext cx="3780000" cy="259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r="51153" b="40000"/>
          <a:stretch/>
        </p:blipFill>
        <p:spPr>
          <a:xfrm>
            <a:off x="4734080" y="3894549"/>
            <a:ext cx="378127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273</Words>
  <Application>Microsoft Macintosh PowerPoint</Application>
  <PresentationFormat>화면 슬라이드 쇼(4:3)</PresentationFormat>
  <Paragraphs>70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Calibri</vt:lpstr>
      <vt:lpstr>Calibri Light</vt:lpstr>
      <vt:lpstr>Arial</vt:lpstr>
      <vt:lpstr>Office Theme</vt:lpstr>
      <vt:lpstr> Embedded Learning Multi-Domain Convolutional Neural Networks for Visual Tracking</vt:lpstr>
      <vt:lpstr>Introduction</vt:lpstr>
      <vt:lpstr>Requirements Summary</vt:lpstr>
      <vt:lpstr>Interface - Embedded MDNet</vt:lpstr>
      <vt:lpstr>Interface – Real-time Application</vt:lpstr>
      <vt:lpstr>Architecture - Embedded MDNet</vt:lpstr>
      <vt:lpstr>Architecture - Embedded MDNet</vt:lpstr>
      <vt:lpstr>Architecture - Embedded MDNet</vt:lpstr>
      <vt:lpstr>Current Status</vt:lpstr>
      <vt:lpstr>Remaining Schedules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Embedded Learning Multi-Domain Convolutional Neural Networks for Visual Tracking</dc:title>
  <dc:creator>Cero Jeongbin CHOE</dc:creator>
  <cp:lastModifiedBy>Cero Jeongbin CHOE</cp:lastModifiedBy>
  <cp:revision>152</cp:revision>
  <dcterms:created xsi:type="dcterms:W3CDTF">2016-04-30T07:51:39Z</dcterms:created>
  <dcterms:modified xsi:type="dcterms:W3CDTF">2016-05-15T12:37:57Z</dcterms:modified>
</cp:coreProperties>
</file>