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4" r:id="rId5"/>
    <p:sldId id="258" r:id="rId6"/>
    <p:sldId id="265" r:id="rId7"/>
    <p:sldId id="259" r:id="rId8"/>
    <p:sldId id="272" r:id="rId9"/>
    <p:sldId id="273" r:id="rId10"/>
    <p:sldId id="274" r:id="rId11"/>
    <p:sldId id="280" r:id="rId12"/>
    <p:sldId id="275" r:id="rId13"/>
    <p:sldId id="279" r:id="rId14"/>
    <p:sldId id="276" r:id="rId15"/>
    <p:sldId id="282" r:id="rId16"/>
    <p:sldId id="283" r:id="rId17"/>
    <p:sldId id="269" r:id="rId18"/>
    <p:sldId id="28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C35CC-8604-CC99-6382-7F1A37EB62A0}" v="892" dt="2023-04-20T14:31:52.956"/>
    <p1510:client id="{A2EABA68-28A1-4052-84A2-80B98483EF60}" v="2851" dt="2023-04-19T12:04:38.945"/>
    <p1510:client id="{A4BF8269-7B76-AA2C-D49E-0C0655CF399B}" v="93" dt="2023-04-21T17:21:43.848"/>
    <p1510:client id="{C49DF116-28EA-CF8C-C143-82C3F17EE1DF}" v="855" dt="2023-04-19T12:24:16.320"/>
    <p1510:client id="{E2494FF2-2DDA-4487-E386-DD050039F072}" v="4" dt="2023-04-20T17:55:34.053"/>
    <p1510:client id="{F21A5523-A0A2-F88A-1716-7B4B1A3D7736}" v="9" dt="2023-04-19T12:05:16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tableStyles" Target="tableStyles.xml" Id="rId26" /><Relationship Type="http://schemas.openxmlformats.org/officeDocument/2006/relationships/customXml" Target="../customXml/item3.xml" Id="rId3" /><Relationship Type="http://schemas.openxmlformats.org/officeDocument/2006/relationships/notesMaster" Target="notesMasters/notesMaster1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theme" Target="theme/theme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viewProps" Target="viewProps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presProps" Target="presProps.xml" Id="rId23" /><Relationship Type="http://schemas.microsoft.com/office/2015/10/relationships/revisionInfo" Target="revisionInfo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handoutMaster" Target="handoutMasters/handoutMaster1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426E-B806-670B-4649-5B786FF42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4835" y="2496223"/>
            <a:ext cx="5457240" cy="3128053"/>
          </a:xfrm>
        </p:spPr>
        <p:txBody>
          <a:bodyPr/>
          <a:lstStyle/>
          <a:p>
            <a:pPr algn="ctr"/>
            <a:r>
              <a:rPr lang="en-US" sz="4400" err="1"/>
              <a:t>Primena</a:t>
            </a:r>
            <a:r>
              <a:rPr lang="en-US" sz="4400"/>
              <a:t> </a:t>
            </a:r>
            <a:r>
              <a:rPr lang="en-US" sz="4400" err="1"/>
              <a:t>genetskog</a:t>
            </a:r>
            <a:r>
              <a:rPr lang="en-US" sz="4400"/>
              <a:t> </a:t>
            </a:r>
            <a:r>
              <a:rPr lang="en-US" sz="4400" err="1"/>
              <a:t>algoritma</a:t>
            </a:r>
            <a:r>
              <a:rPr lang="en-US" sz="4400"/>
              <a:t> </a:t>
            </a:r>
            <a:r>
              <a:rPr lang="en-US" sz="4400" err="1"/>
              <a:t>na</a:t>
            </a:r>
            <a:r>
              <a:rPr lang="en-US" sz="4400"/>
              <a:t> minimum vertex cover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809E1-FB6D-0E96-2427-D5A6E00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2" y="5530861"/>
            <a:ext cx="5457240" cy="1281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Cerović Mina 9/2019</a:t>
            </a:r>
          </a:p>
          <a:p>
            <a:r>
              <a:rPr lang="en-US" sz="1800" err="1"/>
              <a:t>Matematički</a:t>
            </a:r>
            <a:r>
              <a:rPr lang="en-US" sz="1800"/>
              <a:t> </a:t>
            </a:r>
            <a:r>
              <a:rPr lang="en-US" sz="1800" err="1"/>
              <a:t>fakultet</a:t>
            </a:r>
            <a:endParaRPr lang="en-US" sz="1800"/>
          </a:p>
          <a:p>
            <a:r>
              <a:rPr lang="en-US" sz="1800"/>
              <a:t>2023.</a:t>
            </a:r>
          </a:p>
        </p:txBody>
      </p:sp>
    </p:spTree>
    <p:extLst>
      <p:ext uri="{BB962C8B-B14F-4D97-AF65-F5344CB8AC3E}">
        <p14:creationId xmlns:p14="http://schemas.microsoft.com/office/powerpoint/2010/main" val="116581046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19C83-A284-B098-CD4B-3F0B23B4339A}"/>
              </a:ext>
            </a:extLst>
          </p:cNvPr>
          <p:cNvSpPr txBox="1"/>
          <p:nvPr/>
        </p:nvSpPr>
        <p:spPr>
          <a:xfrm>
            <a:off x="1102361" y="643467"/>
            <a:ext cx="3888526" cy="18005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UKRŠTANJE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08876-CA6D-8E79-3704-1C74A03BEC12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Jedinke</a:t>
            </a:r>
            <a:r>
              <a:rPr lang="en-US" sz="2400"/>
              <a:t> </a:t>
            </a:r>
            <a:r>
              <a:rPr lang="en-US" sz="2400" err="1"/>
              <a:t>koje</a:t>
            </a:r>
            <a:r>
              <a:rPr lang="en-US" sz="2400"/>
              <a:t> </a:t>
            </a:r>
            <a:r>
              <a:rPr lang="en-US" sz="2400" err="1"/>
              <a:t>su</a:t>
            </a:r>
            <a:r>
              <a:rPr lang="en-US" sz="2400"/>
              <a:t> </a:t>
            </a:r>
            <a:r>
              <a:rPr lang="en-US" sz="2400" err="1"/>
              <a:t>izabrane</a:t>
            </a:r>
            <a:r>
              <a:rPr lang="en-US" sz="2400"/>
              <a:t> </a:t>
            </a:r>
            <a:r>
              <a:rPr lang="en-US" sz="2400" err="1"/>
              <a:t>selekcijom</a:t>
            </a:r>
            <a:r>
              <a:rPr lang="en-US" sz="2400"/>
              <a:t> </a:t>
            </a:r>
            <a:r>
              <a:rPr lang="en-US" sz="2400" err="1"/>
              <a:t>učestvuju</a:t>
            </a:r>
            <a:r>
              <a:rPr lang="en-US" sz="2400"/>
              <a:t> u </a:t>
            </a:r>
            <a:r>
              <a:rPr lang="en-US" sz="2400" err="1"/>
              <a:t>ukrštanju</a:t>
            </a: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Od </a:t>
            </a:r>
            <a:r>
              <a:rPr lang="en-US" sz="2400" err="1"/>
              <a:t>dve</a:t>
            </a:r>
            <a:r>
              <a:rPr lang="en-US" sz="2400"/>
              <a:t> </a:t>
            </a:r>
            <a:r>
              <a:rPr lang="en-US" sz="2400" err="1"/>
              <a:t>jedinke</a:t>
            </a:r>
            <a:r>
              <a:rPr lang="en-US" sz="2400"/>
              <a:t> </a:t>
            </a:r>
            <a:r>
              <a:rPr lang="en-US" sz="2400" err="1"/>
              <a:t>proizvodi</a:t>
            </a:r>
            <a:r>
              <a:rPr lang="en-US" sz="2400"/>
              <a:t> </a:t>
            </a:r>
            <a:r>
              <a:rPr lang="en-US" sz="2400" err="1"/>
              <a:t>jednu</a:t>
            </a:r>
            <a:r>
              <a:rPr lang="en-US" sz="2400"/>
              <a:t> </a:t>
            </a:r>
            <a:r>
              <a:rPr lang="en-US" sz="2400" err="1"/>
              <a:t>ili</a:t>
            </a:r>
            <a:r>
              <a:rPr lang="en-US" sz="2400"/>
              <a:t> </a:t>
            </a:r>
            <a:r>
              <a:rPr lang="en-US" sz="2400" err="1"/>
              <a:t>više</a:t>
            </a:r>
            <a:r>
              <a:rPr lang="en-US" sz="2400"/>
              <a:t> </a:t>
            </a:r>
            <a:r>
              <a:rPr lang="en-US" sz="2400" err="1"/>
              <a:t>novih</a:t>
            </a:r>
            <a:r>
              <a:rPr lang="en-US" sz="2400"/>
              <a:t> </a:t>
            </a:r>
            <a:r>
              <a:rPr lang="en-US" sz="2400" err="1"/>
              <a:t>jedinki</a:t>
            </a:r>
            <a:endParaRPr lang="en-US" sz="28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E1ABC63A-D087-1073-4548-4E026AA0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426" y="2784512"/>
            <a:ext cx="5418107" cy="2871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B0074-402D-0927-0A7F-AF1C67DE62E2}"/>
              </a:ext>
            </a:extLst>
          </p:cNvPr>
          <p:cNvSpPr txBox="1"/>
          <p:nvPr/>
        </p:nvSpPr>
        <p:spPr>
          <a:xfrm>
            <a:off x="7061199" y="1102360"/>
            <a:ext cx="40005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Za </a:t>
            </a:r>
            <a:r>
              <a:rPr lang="en-US" sz="2400" err="1">
                <a:ea typeface="+mn-lt"/>
                <a:cs typeface="+mn-lt"/>
              </a:rPr>
              <a:t>rešavanje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ovog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problema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korišćeno</a:t>
            </a:r>
            <a:r>
              <a:rPr lang="en-US" sz="2400">
                <a:ea typeface="+mn-lt"/>
                <a:cs typeface="+mn-lt"/>
              </a:rPr>
              <a:t> je </a:t>
            </a:r>
            <a:r>
              <a:rPr lang="en-US" sz="2400" err="1">
                <a:ea typeface="+mn-lt"/>
                <a:cs typeface="+mn-lt"/>
              </a:rPr>
              <a:t>dvopoziciono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ravnomerno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ukrštanje</a:t>
            </a:r>
            <a:endParaRPr lang="en-US" sz="2400" err="1"/>
          </a:p>
        </p:txBody>
      </p:sp>
    </p:spTree>
    <p:extLst>
      <p:ext uri="{BB962C8B-B14F-4D97-AF65-F5344CB8AC3E}">
        <p14:creationId xmlns:p14="http://schemas.microsoft.com/office/powerpoint/2010/main" val="19829854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731F9-05B5-C02A-B1F3-6AF47DEA4C81}"/>
              </a:ext>
            </a:extLst>
          </p:cNvPr>
          <p:cNvSpPr txBox="1"/>
          <p:nvPr/>
        </p:nvSpPr>
        <p:spPr>
          <a:xfrm>
            <a:off x="2059750" y="613911"/>
            <a:ext cx="2724617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2376">
              <a:spcAft>
                <a:spcPts val="600"/>
              </a:spcAft>
            </a:pPr>
            <a:r>
              <a:rPr lang="en-US" sz="4400" kern="1200">
                <a:latin typeface="+mn-lt"/>
                <a:ea typeface="+mn-ea"/>
                <a:cs typeface="+mn-cs"/>
              </a:rPr>
              <a:t>MUTACIJA</a:t>
            </a:r>
            <a:endParaRPr lang="en-US" sz="440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F267F1D-7396-7962-C964-C03592E9C719}"/>
              </a:ext>
            </a:extLst>
          </p:cNvPr>
          <p:cNvSpPr txBox="1"/>
          <p:nvPr/>
        </p:nvSpPr>
        <p:spPr>
          <a:xfrm>
            <a:off x="1542096" y="1481255"/>
            <a:ext cx="5007952" cy="12772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 defTabSz="722376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+mn-cs"/>
              </a:rPr>
              <a:t>Mala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izmena</a:t>
            </a:r>
            <a:r>
              <a:rPr lang="en-US" sz="2400" kern="1200">
                <a:latin typeface="+mn-lt"/>
                <a:ea typeface="+mn-ea"/>
                <a:cs typeface="+mn-cs"/>
              </a:rPr>
              <a:t> gena</a:t>
            </a:r>
            <a:endParaRPr lang="en-US" sz="2400" kern="1200">
              <a:latin typeface="+mn-lt"/>
            </a:endParaRPr>
          </a:p>
          <a:p>
            <a:pPr marL="225425" indent="-225425" defTabSz="722376">
              <a:spcAft>
                <a:spcPts val="600"/>
              </a:spcAft>
              <a:buFont typeface="Arial"/>
              <a:buChar char="•"/>
            </a:pPr>
            <a:r>
              <a:rPr lang="en-US" sz="2400" kern="1200" err="1">
                <a:latin typeface="+mn-lt"/>
                <a:ea typeface="+mn-lt"/>
                <a:cs typeface="+mn-lt"/>
              </a:rPr>
              <a:t>Eksplorativna</a:t>
            </a:r>
            <a:r>
              <a:rPr lang="en-US" sz="2400" kern="1200">
                <a:latin typeface="+mn-lt"/>
                <a:ea typeface="+mn-lt"/>
                <a:cs typeface="+mn-lt"/>
              </a:rPr>
              <a:t> -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proširuje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prostor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pretrage</a:t>
            </a:r>
            <a:endParaRPr lang="en-US" sz="2400" err="1"/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2C360AC-3403-B9DA-6D4B-4850D5B87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8" t="-134" r="15868" b="20000"/>
          <a:stretch/>
        </p:blipFill>
        <p:spPr>
          <a:xfrm>
            <a:off x="2217640" y="4661946"/>
            <a:ext cx="2785352" cy="1504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2A21C-453D-EB71-604A-5519EEA2C3B6}"/>
              </a:ext>
            </a:extLst>
          </p:cNvPr>
          <p:cNvSpPr txBox="1"/>
          <p:nvPr/>
        </p:nvSpPr>
        <p:spPr>
          <a:xfrm>
            <a:off x="1650365" y="3020603"/>
            <a:ext cx="41619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2400" kern="1200">
                <a:latin typeface="+mn-lt"/>
                <a:ea typeface="+mn-ea"/>
                <a:cs typeface="+mn-cs"/>
              </a:rPr>
              <a:t>U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implementiranom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algoritmu</a:t>
            </a:r>
            <a:r>
              <a:rPr lang="en-US" sz="2400" kern="1200">
                <a:latin typeface="+mn-lt"/>
                <a:ea typeface="+mn-ea"/>
                <a:cs typeface="+mn-cs"/>
              </a:rPr>
              <a:t> se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svaki</a:t>
            </a:r>
            <a:r>
              <a:rPr lang="en-US" sz="2400" kern="1200">
                <a:latin typeface="+mn-lt"/>
                <a:ea typeface="+mn-ea"/>
                <a:cs typeface="+mn-cs"/>
              </a:rPr>
              <a:t> bit u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rešenju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invertuje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sa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nekom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verovatnoćom</a:t>
            </a:r>
            <a:r>
              <a:rPr lang="en-US" sz="2400"/>
              <a:t> (mutation rate)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22E0A-A021-1137-F01B-3E696F731F57}"/>
              </a:ext>
            </a:extLst>
          </p:cNvPr>
          <p:cNvSpPr txBox="1"/>
          <p:nvPr/>
        </p:nvSpPr>
        <p:spPr>
          <a:xfrm>
            <a:off x="7675870" y="610095"/>
            <a:ext cx="3395177" cy="14465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2376">
              <a:spcAft>
                <a:spcPts val="600"/>
              </a:spcAft>
            </a:pPr>
            <a:r>
              <a:rPr lang="en-US" sz="4400" kern="1200">
                <a:latin typeface="+mn-lt"/>
                <a:ea typeface="+mn-ea"/>
                <a:cs typeface="+mn-cs"/>
              </a:rPr>
              <a:t>SELEKCIJA PREŽIVELIH</a:t>
            </a:r>
            <a:endParaRPr lang="en-US" sz="440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47C6C29-AE1E-A471-95C5-446661CAAA21}"/>
              </a:ext>
            </a:extLst>
          </p:cNvPr>
          <p:cNvSpPr txBox="1"/>
          <p:nvPr/>
        </p:nvSpPr>
        <p:spPr>
          <a:xfrm>
            <a:off x="7353387" y="2052011"/>
            <a:ext cx="419825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 defTabSz="722376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+mn-cs"/>
              </a:rPr>
              <a:t>Na koji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način</a:t>
            </a:r>
            <a:r>
              <a:rPr lang="en-US" sz="2400" kern="1200">
                <a:latin typeface="+mn-lt"/>
                <a:ea typeface="+mn-ea"/>
                <a:cs typeface="+mn-cs"/>
              </a:rPr>
              <a:t> se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smenjuju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generacije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BC1D5-1EA9-6B1A-4E67-BC472AB02EE0}"/>
              </a:ext>
            </a:extLst>
          </p:cNvPr>
          <p:cNvSpPr txBox="1"/>
          <p:nvPr/>
        </p:nvSpPr>
        <p:spPr>
          <a:xfrm>
            <a:off x="6432369" y="2963886"/>
            <a:ext cx="5329524" cy="20962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2200" kern="1200">
                <a:latin typeface="+mn-lt"/>
                <a:ea typeface="+mn-lt"/>
                <a:cs typeface="+mn-lt"/>
              </a:rPr>
              <a:t>U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implementiranom</a:t>
            </a:r>
            <a:r>
              <a:rPr lang="en-US" sz="2200" kern="1200">
                <a:latin typeface="+mn-lt"/>
                <a:ea typeface="+mn-lt"/>
                <a:cs typeface="+mn-lt"/>
              </a:rPr>
              <a:t>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algoritmu</a:t>
            </a:r>
            <a:r>
              <a:rPr lang="en-US" sz="2200" kern="1200">
                <a:latin typeface="+mn-lt"/>
                <a:ea typeface="+mn-lt"/>
                <a:cs typeface="+mn-lt"/>
              </a:rPr>
              <a:t>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korišćen</a:t>
            </a:r>
            <a:r>
              <a:rPr lang="en-US" sz="2200" kern="1200">
                <a:latin typeface="+mn-lt"/>
                <a:ea typeface="+mn-lt"/>
                <a:cs typeface="+mn-lt"/>
              </a:rPr>
              <a:t> je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tzv</a:t>
            </a:r>
            <a:r>
              <a:rPr lang="en-US" sz="2200" kern="1200">
                <a:latin typeface="+mn-lt"/>
                <a:ea typeface="+mn-lt"/>
                <a:cs typeface="+mn-lt"/>
              </a:rPr>
              <a:t>.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generacijksi</a:t>
            </a:r>
            <a:r>
              <a:rPr lang="en-US" sz="2200" kern="1200">
                <a:latin typeface="+mn-lt"/>
                <a:ea typeface="+mn-lt"/>
                <a:cs typeface="+mn-lt"/>
              </a:rPr>
              <a:t> model,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zajedno</a:t>
            </a:r>
            <a:r>
              <a:rPr lang="en-US" sz="2200" kern="1200">
                <a:latin typeface="+mn-lt"/>
                <a:ea typeface="+mn-lt"/>
                <a:cs typeface="+mn-lt"/>
              </a:rPr>
              <a:t>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sa</a:t>
            </a:r>
            <a:r>
              <a:rPr lang="en-US" sz="2200" kern="1200">
                <a:latin typeface="+mn-lt"/>
                <a:ea typeface="+mn-lt"/>
                <a:cs typeface="+mn-lt"/>
              </a:rPr>
              <a:t>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elitizmom</a:t>
            </a:r>
            <a:r>
              <a:rPr lang="en-US" sz="2200" kern="1200">
                <a:latin typeface="+mn-lt"/>
                <a:ea typeface="+mn-lt"/>
                <a:cs typeface="+mn-lt"/>
              </a:rPr>
              <a:t> (5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najboljih</a:t>
            </a:r>
            <a:r>
              <a:rPr lang="en-US" sz="2200" kern="1200">
                <a:latin typeface="+mn-lt"/>
                <a:ea typeface="+mn-lt"/>
                <a:cs typeface="+mn-lt"/>
              </a:rPr>
              <a:t>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jedinki</a:t>
            </a:r>
            <a:r>
              <a:rPr lang="en-US" sz="2200" kern="1200">
                <a:latin typeface="+mn-lt"/>
                <a:ea typeface="+mn-lt"/>
                <a:cs typeface="+mn-lt"/>
              </a:rPr>
              <a:t> se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kopira</a:t>
            </a:r>
            <a:r>
              <a:rPr lang="en-US" sz="2200" kern="1200">
                <a:latin typeface="+mn-lt"/>
                <a:ea typeface="+mn-lt"/>
                <a:cs typeface="+mn-lt"/>
              </a:rPr>
              <a:t> u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narednu</a:t>
            </a:r>
            <a:r>
              <a:rPr lang="en-US" sz="2200" kern="1200">
                <a:latin typeface="+mn-lt"/>
                <a:ea typeface="+mn-lt"/>
                <a:cs typeface="+mn-lt"/>
              </a:rPr>
              <a:t>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generaciju</a:t>
            </a:r>
            <a:r>
              <a:rPr lang="en-US" sz="2200" kern="1200">
                <a:latin typeface="+mn-lt"/>
                <a:ea typeface="+mn-lt"/>
                <a:cs typeface="+mn-lt"/>
              </a:rPr>
              <a:t>)</a:t>
            </a:r>
          </a:p>
          <a:p>
            <a:pPr defTabSz="722376">
              <a:spcAft>
                <a:spcPts val="600"/>
              </a:spcAft>
            </a:pPr>
            <a:endParaRPr lang="en-US" sz="142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BA23A-2709-CC39-1BBA-84B1AFA84C90}"/>
              </a:ext>
            </a:extLst>
          </p:cNvPr>
          <p:cNvSpPr txBox="1"/>
          <p:nvPr/>
        </p:nvSpPr>
        <p:spPr>
          <a:xfrm>
            <a:off x="6430345" y="4594131"/>
            <a:ext cx="599887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2200" kern="1200">
                <a:latin typeface="+mn-lt"/>
                <a:ea typeface="+mn-ea"/>
                <a:cs typeface="+mn-cs"/>
              </a:rPr>
              <a:t>Na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početku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rada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algoritma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potrebno</a:t>
            </a:r>
            <a:r>
              <a:rPr lang="en-US" sz="2200" kern="1200">
                <a:latin typeface="+mn-lt"/>
                <a:ea typeface="+mn-ea"/>
                <a:cs typeface="+mn-cs"/>
              </a:rPr>
              <a:t> je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inicijalizovati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početnu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populaciju</a:t>
            </a:r>
            <a:r>
              <a:rPr lang="en-US" sz="2200" kern="1200">
                <a:latin typeface="+mn-lt"/>
                <a:ea typeface="+mn-ea"/>
                <a:cs typeface="+mn-cs"/>
              </a:rPr>
              <a:t> od n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jedinki</a:t>
            </a:r>
            <a:r>
              <a:rPr lang="en-US" sz="2200" kern="1200">
                <a:latin typeface="+mn-lt"/>
                <a:ea typeface="+mn-ea"/>
                <a:cs typeface="+mn-cs"/>
              </a:rPr>
              <a:t>:</a:t>
            </a:r>
            <a:endParaRPr lang="en-US" sz="2200" kern="1200">
              <a:latin typeface="+mn-lt"/>
            </a:endParaRPr>
          </a:p>
          <a:p>
            <a:pPr marL="225425" indent="-225425" defTabSz="722376">
              <a:spcAft>
                <a:spcPts val="600"/>
              </a:spcAft>
              <a:buFont typeface="Arial"/>
              <a:buChar char="•"/>
            </a:pPr>
            <a:r>
              <a:rPr lang="en-US" sz="2200" kern="1200" err="1">
                <a:latin typeface="+mn-lt"/>
                <a:ea typeface="+mn-ea"/>
                <a:cs typeface="+mn-cs"/>
              </a:rPr>
              <a:t>Generišemo</a:t>
            </a:r>
            <a:r>
              <a:rPr lang="en-US" sz="2200" kern="1200">
                <a:latin typeface="+mn-lt"/>
                <a:ea typeface="+mn-ea"/>
                <a:cs typeface="+mn-cs"/>
              </a:rPr>
              <a:t> n-1 </a:t>
            </a:r>
            <a:r>
              <a:rPr lang="en-US" sz="2200" err="1"/>
              <a:t>nasumičnu</a:t>
            </a:r>
            <a:r>
              <a:rPr lang="en-US" sz="2200" kern="1200">
                <a:latin typeface="+mn-lt"/>
                <a:ea typeface="+mn-ea"/>
                <a:cs typeface="+mn-cs"/>
              </a:rPr>
              <a:t> 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jedinku</a:t>
            </a:r>
            <a:endParaRPr lang="en-US" sz="2200" kern="1200" err="1">
              <a:latin typeface="+mn-lt"/>
            </a:endParaRPr>
          </a:p>
          <a:p>
            <a:pPr marL="225425" indent="-225425" defTabSz="722376">
              <a:spcAft>
                <a:spcPts val="600"/>
              </a:spcAft>
              <a:buFont typeface="Arial"/>
              <a:buChar char="•"/>
            </a:pPr>
            <a:r>
              <a:rPr lang="en-US" sz="2200" kern="1200" err="1">
                <a:latin typeface="+mn-lt"/>
                <a:ea typeface="+mn-ea"/>
                <a:cs typeface="+mn-cs"/>
              </a:rPr>
              <a:t>Dodajemo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jedinku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koja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predstavlja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rešenje</a:t>
            </a:r>
            <a:r>
              <a:rPr lang="en-US" sz="2200" kern="1200">
                <a:latin typeface="+mn-lt"/>
                <a:ea typeface="+mn-ea"/>
                <a:cs typeface="+mn-cs"/>
              </a:rPr>
              <a:t> 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dobijeno</a:t>
            </a:r>
            <a:r>
              <a:rPr lang="en-US" sz="2200" kern="1200">
                <a:latin typeface="+mn-lt"/>
                <a:ea typeface="+mn-ea"/>
                <a:cs typeface="+mn-cs"/>
              </a:rPr>
              <a:t> greedy </a:t>
            </a:r>
            <a:r>
              <a:rPr lang="en-US" sz="2200" kern="1200" err="1">
                <a:latin typeface="+mn-lt"/>
                <a:ea typeface="+mn-ea"/>
                <a:cs typeface="+mn-cs"/>
              </a:rPr>
              <a:t>algoritmom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403790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F9140C-9016-0F82-87E4-A2C2ACCB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A12CD43-2246-E397-82D1-38BA95051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r="6296" b="247"/>
          <a:stretch/>
        </p:blipFill>
        <p:spPr>
          <a:xfrm>
            <a:off x="7685316" y="2480071"/>
            <a:ext cx="4427949" cy="4339622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98D6B64A-076A-8B13-5EBB-AEF5239006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0" r="8937"/>
          <a:stretch/>
        </p:blipFill>
        <p:spPr>
          <a:xfrm>
            <a:off x="1871" y="3349913"/>
            <a:ext cx="3781639" cy="34665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27C29C-E8C7-25D4-4C56-51CA70A511CD}"/>
              </a:ext>
            </a:extLst>
          </p:cNvPr>
          <p:cNvSpPr txBox="1"/>
          <p:nvPr/>
        </p:nvSpPr>
        <p:spPr>
          <a:xfrm>
            <a:off x="8133773" y="1848577"/>
            <a:ext cx="43895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Begre</a:t>
            </a:r>
            <a:r>
              <a:rPr lang="en-US" sz="2400" b="1"/>
              <a:t> </a:t>
            </a:r>
            <a:r>
              <a:rPr lang="en-US" sz="2400" b="1" err="1"/>
              <a:t>graf</a:t>
            </a:r>
            <a:r>
              <a:rPr lang="en-US"/>
              <a:t> –</a:t>
            </a:r>
            <a:r>
              <a:rPr lang="en-US" sz="2400"/>
              <a:t> 60 </a:t>
            </a:r>
            <a:r>
              <a:rPr lang="en-US" sz="2400" err="1"/>
              <a:t>čvorova</a:t>
            </a:r>
            <a:r>
              <a:rPr lang="en-US" sz="2400"/>
              <a:t>, min. vertex cover 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998E48-F184-3550-5F1F-B3F55C2677EB}"/>
              </a:ext>
            </a:extLst>
          </p:cNvPr>
          <p:cNvSpPr txBox="1"/>
          <p:nvPr/>
        </p:nvSpPr>
        <p:spPr>
          <a:xfrm>
            <a:off x="131853" y="2900658"/>
            <a:ext cx="43895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Kompletan</a:t>
            </a:r>
            <a:r>
              <a:rPr lang="en-US" sz="2400" b="1"/>
              <a:t> </a:t>
            </a:r>
            <a:r>
              <a:rPr lang="en-US" sz="2400" b="1" err="1"/>
              <a:t>bipartitan</a:t>
            </a:r>
            <a:r>
              <a:rPr lang="en-US" sz="2400" b="1"/>
              <a:t> </a:t>
            </a:r>
            <a:r>
              <a:rPr lang="en-US" sz="2400" b="1" err="1"/>
              <a:t>graf</a:t>
            </a:r>
            <a:endParaRPr lang="en-US" sz="2400"/>
          </a:p>
        </p:txBody>
      </p:sp>
      <p:pic>
        <p:nvPicPr>
          <p:cNvPr id="15" name="Picture 15" descr="Diagram, circle&#10;&#10;Description automatically generated">
            <a:extLst>
              <a:ext uri="{FF2B5EF4-FFF2-40B4-BE49-F238E27FC236}">
                <a16:creationId xmlns:a16="http://schemas.microsoft.com/office/drawing/2014/main" id="{2F352340-D590-051E-0282-5DF8380B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996233"/>
            <a:ext cx="2743200" cy="27626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AE8CA1-F7FC-67C9-5221-B43E4CA0F7EF}"/>
              </a:ext>
            </a:extLst>
          </p:cNvPr>
          <p:cNvSpPr txBox="1"/>
          <p:nvPr/>
        </p:nvSpPr>
        <p:spPr>
          <a:xfrm>
            <a:off x="4573224" y="3434058"/>
            <a:ext cx="25280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/>
              <a:t>Ciklični</a:t>
            </a:r>
            <a:r>
              <a:rPr lang="en-US" sz="2800" b="1"/>
              <a:t> </a:t>
            </a:r>
            <a:r>
              <a:rPr lang="en-US" sz="2800" b="1" err="1"/>
              <a:t>graf</a:t>
            </a:r>
            <a:endParaRPr lang="en-US" sz="320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C0D48-1D2B-92E1-BDF9-5203DAD224C4}"/>
              </a:ext>
            </a:extLst>
          </p:cNvPr>
          <p:cNvSpPr txBox="1"/>
          <p:nvPr/>
        </p:nvSpPr>
        <p:spPr>
          <a:xfrm>
            <a:off x="2207080" y="127906"/>
            <a:ext cx="561702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/>
              <a:t>Zahvaljujući</a:t>
            </a:r>
            <a:r>
              <a:rPr lang="en-US" sz="2800"/>
              <a:t> </a:t>
            </a:r>
            <a:r>
              <a:rPr lang="en-US" sz="2800" err="1"/>
              <a:t>rešenju</a:t>
            </a:r>
            <a:r>
              <a:rPr lang="en-US" sz="2800"/>
              <a:t> </a:t>
            </a:r>
            <a:r>
              <a:rPr lang="en-US" sz="2800" err="1"/>
              <a:t>dobijenom</a:t>
            </a:r>
            <a:r>
              <a:rPr lang="en-US" sz="2800"/>
              <a:t> greedy </a:t>
            </a:r>
            <a:r>
              <a:rPr lang="en-US" sz="2800" err="1"/>
              <a:t>algoritmom</a:t>
            </a:r>
            <a:r>
              <a:rPr lang="en-US" sz="2800"/>
              <a:t> </a:t>
            </a:r>
            <a:r>
              <a:rPr lang="en-US" sz="2800" err="1"/>
              <a:t>koje</a:t>
            </a:r>
            <a:r>
              <a:rPr lang="en-US" sz="2800"/>
              <a:t> </a:t>
            </a:r>
            <a:r>
              <a:rPr lang="en-US" sz="2800" err="1"/>
              <a:t>učestvuje</a:t>
            </a:r>
            <a:r>
              <a:rPr lang="en-US" sz="2800"/>
              <a:t> u </a:t>
            </a:r>
            <a:r>
              <a:rPr lang="en-US" sz="2800" err="1"/>
              <a:t>populaciji</a:t>
            </a:r>
            <a:r>
              <a:rPr lang="en-US" sz="2800"/>
              <a:t>, </a:t>
            </a:r>
            <a:r>
              <a:rPr lang="en-US" sz="2800" err="1"/>
              <a:t>implementirani</a:t>
            </a:r>
            <a:r>
              <a:rPr lang="en-US" sz="2800"/>
              <a:t> </a:t>
            </a:r>
            <a:r>
              <a:rPr lang="en-US" sz="2800" err="1"/>
              <a:t>genetski</a:t>
            </a:r>
            <a:r>
              <a:rPr lang="en-US" sz="2800"/>
              <a:t> </a:t>
            </a:r>
            <a:r>
              <a:rPr lang="en-US" sz="2800" err="1"/>
              <a:t>algoritam</a:t>
            </a:r>
            <a:r>
              <a:rPr lang="en-US" sz="2800"/>
              <a:t> za </a:t>
            </a:r>
            <a:r>
              <a:rPr lang="en-US" sz="2800" err="1"/>
              <a:t>odredjene</a:t>
            </a:r>
            <a:r>
              <a:rPr lang="en-US" sz="2800"/>
              <a:t> </a:t>
            </a:r>
            <a:r>
              <a:rPr lang="en-US" sz="2800" err="1"/>
              <a:t>grafove</a:t>
            </a:r>
            <a:r>
              <a:rPr lang="en-US" sz="2800"/>
              <a:t> </a:t>
            </a:r>
            <a:r>
              <a:rPr lang="en-US" sz="2800" err="1"/>
              <a:t>će</a:t>
            </a:r>
            <a:r>
              <a:rPr lang="en-US" sz="2800"/>
              <a:t> </a:t>
            </a:r>
            <a:r>
              <a:rPr lang="en-US" sz="2800" err="1"/>
              <a:t>uvek</a:t>
            </a:r>
            <a:r>
              <a:rPr lang="en-US" sz="2800"/>
              <a:t> </a:t>
            </a:r>
            <a:r>
              <a:rPr lang="en-US" sz="2800" err="1"/>
              <a:t>naći</a:t>
            </a:r>
            <a:r>
              <a:rPr lang="en-US" sz="2800"/>
              <a:t> </a:t>
            </a:r>
            <a:r>
              <a:rPr lang="en-US" sz="2800" err="1"/>
              <a:t>tačno</a:t>
            </a:r>
            <a:r>
              <a:rPr lang="en-US" sz="2800"/>
              <a:t> </a:t>
            </a:r>
            <a:r>
              <a:rPr lang="en-US" sz="2800" err="1"/>
              <a:t>rešenje</a:t>
            </a:r>
            <a:r>
              <a:rPr lang="en-US" sz="2800"/>
              <a:t>, bez </a:t>
            </a:r>
            <a:r>
              <a:rPr lang="en-US" sz="2800" err="1"/>
              <a:t>obzira</a:t>
            </a:r>
            <a:r>
              <a:rPr lang="en-US" sz="2800"/>
              <a:t> </a:t>
            </a:r>
            <a:r>
              <a:rPr lang="en-US" sz="2800" err="1"/>
              <a:t>na</a:t>
            </a:r>
            <a:r>
              <a:rPr lang="en-US" sz="2800"/>
              <a:t> </a:t>
            </a:r>
            <a:r>
              <a:rPr lang="en-US" sz="2800" err="1"/>
              <a:t>broj</a:t>
            </a:r>
            <a:r>
              <a:rPr lang="en-US" sz="2800"/>
              <a:t> </a:t>
            </a:r>
            <a:r>
              <a:rPr lang="en-US" sz="2800" err="1"/>
              <a:t>čvorova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832609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6F02E9E8-7141-04BA-6002-2B78575627C8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 rot="-5400000">
            <a:off x="9235935" y="3961946"/>
            <a:ext cx="3168928" cy="2493056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9F9261-F56F-9453-4C76-D1BC5E17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9D5CEEE9-4626-60C4-E2DE-34FBFE1CD919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97971" y="4498295"/>
            <a:ext cx="2947760" cy="2292576"/>
          </a:xfrm>
        </p:spPr>
      </p:pic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DD823C4A-D6F5-1122-E256-3DBCE865754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6618968" y="4682899"/>
            <a:ext cx="2873375" cy="2172833"/>
          </a:xfrm>
        </p:spPr>
      </p:pic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A9141F54-58F5-3203-A19B-C20CAF88C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516" y="4422255"/>
            <a:ext cx="3341914" cy="2215376"/>
          </a:xfrm>
          <a:prstGeom prst="rect">
            <a:avLst/>
          </a:prstGeom>
        </p:spPr>
      </p:pic>
      <p:pic>
        <p:nvPicPr>
          <p:cNvPr id="15" name="Picture 15" descr="Chart&#10;&#10;Description automatically generated">
            <a:extLst>
              <a:ext uri="{FF2B5EF4-FFF2-40B4-BE49-F238E27FC236}">
                <a16:creationId xmlns:a16="http://schemas.microsoft.com/office/drawing/2014/main" id="{6DC403B7-7DF0-916B-7016-6B583BFD0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7053"/>
            <a:ext cx="2743200" cy="2048353"/>
          </a:xfrm>
          <a:prstGeom prst="rect">
            <a:avLst/>
          </a:prstGeom>
        </p:spPr>
      </p:pic>
      <p:pic>
        <p:nvPicPr>
          <p:cNvPr id="16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83869DFD-7384-69E0-C2A2-5BA7A81CB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057" y="137449"/>
            <a:ext cx="2743200" cy="2109073"/>
          </a:xfrm>
          <a:prstGeom prst="rect">
            <a:avLst/>
          </a:prstGeom>
        </p:spPr>
      </p:pic>
      <p:pic>
        <p:nvPicPr>
          <p:cNvPr id="17" name="Picture 17" descr="Chart&#10;&#10;Description automatically generated">
            <a:extLst>
              <a:ext uri="{FF2B5EF4-FFF2-40B4-BE49-F238E27FC236}">
                <a16:creationId xmlns:a16="http://schemas.microsoft.com/office/drawing/2014/main" id="{2CCEBDFB-34FA-B481-7924-7052AC0E6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2543" y="38084"/>
            <a:ext cx="1872343" cy="1469602"/>
          </a:xfrm>
          <a:prstGeom prst="rect">
            <a:avLst/>
          </a:prstGeom>
        </p:spPr>
      </p:pic>
      <p:pic>
        <p:nvPicPr>
          <p:cNvPr id="19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EDDBCCC0-728E-F5B7-EF86-8368BA6D6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71" y="2140331"/>
            <a:ext cx="2503715" cy="2555566"/>
          </a:xfrm>
          <a:prstGeom prst="rect">
            <a:avLst/>
          </a:prstGeom>
        </p:spPr>
      </p:pic>
      <p:pic>
        <p:nvPicPr>
          <p:cNvPr id="20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598EB66-1360-552D-987C-15A6D8933C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920000">
            <a:off x="3163980" y="-647842"/>
            <a:ext cx="3777342" cy="29858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EE33FC-59C0-9BF6-BC99-AC17995446DE}"/>
              </a:ext>
            </a:extLst>
          </p:cNvPr>
          <p:cNvSpPr txBox="1"/>
          <p:nvPr/>
        </p:nvSpPr>
        <p:spPr>
          <a:xfrm>
            <a:off x="2988128" y="1611086"/>
            <a:ext cx="70947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Genetski</a:t>
            </a:r>
            <a:r>
              <a:rPr lang="en-US" sz="2400"/>
              <a:t> </a:t>
            </a:r>
            <a:r>
              <a:rPr lang="en-US" sz="2400" err="1"/>
              <a:t>algoritam</a:t>
            </a:r>
            <a:r>
              <a:rPr lang="en-US" sz="2400"/>
              <a:t> </a:t>
            </a:r>
            <a:r>
              <a:rPr lang="en-US" sz="2400" err="1"/>
              <a:t>testiran</a:t>
            </a:r>
            <a:r>
              <a:rPr lang="en-US" sz="2400"/>
              <a:t> je </a:t>
            </a:r>
            <a:r>
              <a:rPr lang="en-US" sz="2400" err="1"/>
              <a:t>na</a:t>
            </a:r>
            <a:r>
              <a:rPr lang="en-US" sz="2400"/>
              <a:t> </a:t>
            </a:r>
            <a:r>
              <a:rPr lang="en-US" sz="2400" err="1"/>
              <a:t>skupu</a:t>
            </a:r>
            <a:r>
              <a:rPr lang="en-US" sz="2400"/>
              <a:t> </a:t>
            </a:r>
            <a:r>
              <a:rPr lang="en-US" sz="2400" err="1"/>
              <a:t>grafova</a:t>
            </a:r>
            <a:r>
              <a:rPr lang="en-US" sz="2400"/>
              <a:t> </a:t>
            </a:r>
            <a:r>
              <a:rPr lang="en-US" sz="2400" err="1"/>
              <a:t>sa</a:t>
            </a:r>
            <a:r>
              <a:rPr lang="en-US" sz="2400"/>
              <a:t> do 7 </a:t>
            </a:r>
            <a:r>
              <a:rPr lang="en-US" sz="2400" err="1"/>
              <a:t>čvorova</a:t>
            </a:r>
            <a:r>
              <a:rPr lang="en-US" sz="2400"/>
              <a:t> </a:t>
            </a:r>
            <a:r>
              <a:rPr lang="en-US" sz="2400" err="1"/>
              <a:t>dobijenih</a:t>
            </a:r>
            <a:r>
              <a:rPr lang="en-US" sz="2400"/>
              <a:t> </a:t>
            </a:r>
            <a:r>
              <a:rPr lang="en-US" sz="2400" err="1"/>
              <a:t>pomoću</a:t>
            </a:r>
            <a:r>
              <a:rPr lang="en-US" sz="2400"/>
              <a:t> </a:t>
            </a:r>
            <a:r>
              <a:rPr lang="en-US" sz="2400" err="1"/>
              <a:t>biblioteke</a:t>
            </a:r>
            <a:r>
              <a:rPr lang="en-US" sz="2400"/>
              <a:t> </a:t>
            </a:r>
            <a:r>
              <a:rPr lang="en-US" sz="2400" err="1"/>
              <a:t>networkx</a:t>
            </a:r>
            <a:endParaRPr 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53397-EFCB-0352-E640-8093C2F855E7}"/>
              </a:ext>
            </a:extLst>
          </p:cNvPr>
          <p:cNvSpPr txBox="1"/>
          <p:nvPr/>
        </p:nvSpPr>
        <p:spPr>
          <a:xfrm>
            <a:off x="2743199" y="3110593"/>
            <a:ext cx="55489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Tačnost</a:t>
            </a:r>
            <a:r>
              <a:rPr lang="en-US" sz="2400"/>
              <a:t> </a:t>
            </a:r>
            <a:r>
              <a:rPr lang="en-US" sz="2400" err="1"/>
              <a:t>genetskog</a:t>
            </a:r>
            <a:r>
              <a:rPr lang="en-US" sz="2400"/>
              <a:t> </a:t>
            </a:r>
            <a:r>
              <a:rPr lang="en-US" sz="2400" err="1"/>
              <a:t>algoritma</a:t>
            </a:r>
            <a:r>
              <a:rPr lang="en-US" sz="2400"/>
              <a:t> 100%</a:t>
            </a:r>
          </a:p>
          <a:p>
            <a:r>
              <a:rPr lang="en-US" sz="2400" err="1"/>
              <a:t>Tačnost</a:t>
            </a:r>
            <a:r>
              <a:rPr lang="en-US" sz="2400"/>
              <a:t> greedy </a:t>
            </a:r>
            <a:r>
              <a:rPr lang="en-US" sz="2400" err="1"/>
              <a:t>algoritma</a:t>
            </a:r>
            <a:r>
              <a:rPr lang="en-US" sz="2400"/>
              <a:t> 96.2%</a:t>
            </a:r>
          </a:p>
        </p:txBody>
      </p:sp>
    </p:spTree>
    <p:extLst>
      <p:ext uri="{BB962C8B-B14F-4D97-AF65-F5344CB8AC3E}">
        <p14:creationId xmlns:p14="http://schemas.microsoft.com/office/powerpoint/2010/main" val="1359267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948"/>
          </a:xfrm>
        </p:spPr>
        <p:txBody>
          <a:bodyPr/>
          <a:lstStyle/>
          <a:p>
            <a:r>
              <a:rPr lang="en-US"/>
              <a:t>The </a:t>
            </a:r>
            <a:r>
              <a:rPr lang="en-US" err="1"/>
              <a:t>dimacs</a:t>
            </a:r>
            <a:r>
              <a:rPr lang="en-US"/>
              <a:t> benchmark set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55C8B-D13F-CD34-C3A6-C71CC2A13150}"/>
              </a:ext>
            </a:extLst>
          </p:cNvPr>
          <p:cNvSpPr txBox="1"/>
          <p:nvPr/>
        </p:nvSpPr>
        <p:spPr>
          <a:xfrm>
            <a:off x="666749" y="1108807"/>
            <a:ext cx="76712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Algoritam</a:t>
            </a:r>
            <a:r>
              <a:rPr lang="en-US"/>
              <a:t> je </a:t>
            </a:r>
            <a:r>
              <a:rPr lang="en-US" err="1"/>
              <a:t>testiran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 </a:t>
            </a:r>
            <a:r>
              <a:rPr lang="en-US" err="1"/>
              <a:t>grafovima</a:t>
            </a:r>
            <a:r>
              <a:rPr lang="en-US"/>
              <a:t> koji se </a:t>
            </a:r>
            <a:r>
              <a:rPr lang="en-US" err="1"/>
              <a:t>koriste</a:t>
            </a:r>
            <a:r>
              <a:rPr lang="en-US"/>
              <a:t> </a:t>
            </a:r>
            <a:r>
              <a:rPr lang="en-US" err="1"/>
              <a:t>kao</a:t>
            </a:r>
            <a:r>
              <a:rPr lang="en-US"/>
              <a:t> </a:t>
            </a:r>
            <a:r>
              <a:rPr lang="en-US" err="1"/>
              <a:t>referentna</a:t>
            </a:r>
            <a:r>
              <a:rPr lang="en-US"/>
              <a:t> </a:t>
            </a:r>
            <a:r>
              <a:rPr lang="en-US" err="1"/>
              <a:t>tačka</a:t>
            </a:r>
            <a:r>
              <a:rPr lang="en-US"/>
              <a:t> za </a:t>
            </a:r>
            <a:r>
              <a:rPr lang="en-US" err="1"/>
              <a:t>nove</a:t>
            </a:r>
            <a:r>
              <a:rPr lang="en-US"/>
              <a:t> </a:t>
            </a:r>
            <a:r>
              <a:rPr lang="en-US" err="1"/>
              <a:t>algoritme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rezultati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uporedjeni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 </a:t>
            </a:r>
            <a:r>
              <a:rPr lang="en-US" err="1"/>
              <a:t>algoritmima</a:t>
            </a:r>
            <a:r>
              <a:rPr lang="en-US"/>
              <a:t> NOVCA </a:t>
            </a:r>
            <a:r>
              <a:rPr lang="en-US" err="1"/>
              <a:t>i</a:t>
            </a:r>
            <a:r>
              <a:rPr lang="en-US"/>
              <a:t> COVER.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8AED75B-64A4-AAB0-2198-6FE1D195DE3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0057936"/>
              </p:ext>
            </p:extLst>
          </p:nvPr>
        </p:nvGraphicFramePr>
        <p:xfrm>
          <a:off x="838200" y="2111375"/>
          <a:ext cx="10515590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598">
                  <a:extLst>
                    <a:ext uri="{9D8B030D-6E8A-4147-A177-3AD203B41FA5}">
                      <a16:colId xmlns:a16="http://schemas.microsoft.com/office/drawing/2014/main" val="3555122680"/>
                    </a:ext>
                  </a:extLst>
                </a:gridCol>
                <a:gridCol w="1752598">
                  <a:extLst>
                    <a:ext uri="{9D8B030D-6E8A-4147-A177-3AD203B41FA5}">
                      <a16:colId xmlns:a16="http://schemas.microsoft.com/office/drawing/2014/main" val="3646978922"/>
                    </a:ext>
                  </a:extLst>
                </a:gridCol>
                <a:gridCol w="1856153">
                  <a:extLst>
                    <a:ext uri="{9D8B030D-6E8A-4147-A177-3AD203B41FA5}">
                      <a16:colId xmlns:a16="http://schemas.microsoft.com/office/drawing/2014/main" val="204448016"/>
                    </a:ext>
                  </a:extLst>
                </a:gridCol>
                <a:gridCol w="2185865">
                  <a:extLst>
                    <a:ext uri="{9D8B030D-6E8A-4147-A177-3AD203B41FA5}">
                      <a16:colId xmlns:a16="http://schemas.microsoft.com/office/drawing/2014/main" val="2887322464"/>
                    </a:ext>
                  </a:extLst>
                </a:gridCol>
                <a:gridCol w="1215778">
                  <a:extLst>
                    <a:ext uri="{9D8B030D-6E8A-4147-A177-3AD203B41FA5}">
                      <a16:colId xmlns:a16="http://schemas.microsoft.com/office/drawing/2014/main" val="3008870417"/>
                    </a:ext>
                  </a:extLst>
                </a:gridCol>
                <a:gridCol w="1752598">
                  <a:extLst>
                    <a:ext uri="{9D8B030D-6E8A-4147-A177-3AD203B41FA5}">
                      <a16:colId xmlns:a16="http://schemas.microsoft.com/office/drawing/2014/main" val="3257327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graf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Broj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čvorova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 vertex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Genetski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algoritam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NOVCA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0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brock200-1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brock800-4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5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c-fat200-5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8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c-fat500-10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6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sz="1800" b="0" i="0" u="none" strike="noStrike" noProof="0">
                          <a:latin typeface="Tenorite"/>
                        </a:rPr>
                        <a:t>amming10-2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hamming10-4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6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keller4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1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keller5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8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MANN-a27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san200-0-7-1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7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sanr-400-0-7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3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1CF7-49DF-8083-0245-675E28D2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008" y="687023"/>
            <a:ext cx="3703150" cy="1022717"/>
          </a:xfrm>
        </p:spPr>
        <p:txBody>
          <a:bodyPr/>
          <a:lstStyle/>
          <a:p>
            <a:r>
              <a:rPr lang="en-US"/>
              <a:t>unapredjenja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78A43B-81E5-25AE-B6D2-58585DB0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93EA9-1D96-DEA1-B0FB-BE3B9CF92609}"/>
              </a:ext>
            </a:extLst>
          </p:cNvPr>
          <p:cNvSpPr txBox="1"/>
          <p:nvPr/>
        </p:nvSpPr>
        <p:spPr>
          <a:xfrm>
            <a:off x="2552211" y="1929423"/>
            <a:ext cx="810846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2000" dirty="0" err="1">
                <a:ea typeface="+mn-lt"/>
                <a:cs typeface="+mn-lt"/>
              </a:rPr>
              <a:t>Genetski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algoritam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možemo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kombinovati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drugim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metaheuristikama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tako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što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nakon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svake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generacije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unapredimo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najbolju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jedinku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nekim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drugim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algoritmom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US" sz="2000" dirty="0" err="1">
                <a:ea typeface="+mn-lt"/>
                <a:cs typeface="+mn-lt"/>
              </a:rPr>
              <a:t>Početna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populacija</a:t>
            </a:r>
            <a:r>
              <a:rPr lang="en-US" sz="2000" dirty="0">
                <a:ea typeface="+mn-lt"/>
                <a:cs typeface="+mn-lt"/>
              </a:rPr>
              <a:t> pored </a:t>
            </a:r>
            <a:r>
              <a:rPr lang="en-US" sz="2000" dirty="0" err="1">
                <a:ea typeface="+mn-lt"/>
                <a:cs typeface="+mn-lt"/>
              </a:rPr>
              <a:t>rešenja</a:t>
            </a:r>
            <a:r>
              <a:rPr lang="en-US" sz="2000" dirty="0">
                <a:ea typeface="+mn-lt"/>
                <a:cs typeface="+mn-lt"/>
              </a:rPr>
              <a:t> greedy </a:t>
            </a:r>
            <a:r>
              <a:rPr lang="en-US" sz="2000" dirty="0" err="1">
                <a:ea typeface="+mn-lt"/>
                <a:cs typeface="+mn-lt"/>
              </a:rPr>
              <a:t>algoritma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može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sadržati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još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neko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rešenje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dobijeno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sličan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način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US" sz="2000" dirty="0" err="1">
                <a:ea typeface="+mn-lt"/>
                <a:cs typeface="+mn-lt"/>
              </a:rPr>
              <a:t>Ideja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koja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može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biti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razmatrana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radi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bržeg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izvršavanja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algoritma</a:t>
            </a:r>
            <a:r>
              <a:rPr lang="en-US" sz="2000" dirty="0">
                <a:ea typeface="+mn-lt"/>
                <a:cs typeface="+mn-lt"/>
              </a:rPr>
              <a:t> u </a:t>
            </a:r>
            <a:r>
              <a:rPr lang="en-US" sz="2000" dirty="0" err="1">
                <a:ea typeface="+mn-lt"/>
                <a:cs typeface="+mn-lt"/>
              </a:rPr>
              <a:t>nekim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slučajevima</a:t>
            </a:r>
            <a:r>
              <a:rPr lang="en-US" sz="2000" dirty="0">
                <a:ea typeface="+mn-lt"/>
                <a:cs typeface="+mn-lt"/>
              </a:rPr>
              <a:t> je </a:t>
            </a:r>
            <a:r>
              <a:rPr lang="en-US" sz="2000" dirty="0" err="1">
                <a:ea typeface="+mn-lt"/>
                <a:cs typeface="+mn-lt"/>
              </a:rPr>
              <a:t>provera</a:t>
            </a:r>
            <a:r>
              <a:rPr lang="en-US" sz="2000" dirty="0">
                <a:ea typeface="+mn-lt"/>
                <a:cs typeface="+mn-lt"/>
              </a:rPr>
              <a:t> da li je </a:t>
            </a:r>
            <a:r>
              <a:rPr lang="en-US" sz="2000" dirty="0" err="1">
                <a:ea typeface="+mn-lt"/>
                <a:cs typeface="+mn-lt"/>
              </a:rPr>
              <a:t>rešenje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problema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trivijalno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65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934" y="282109"/>
            <a:ext cx="5111750" cy="969589"/>
          </a:xfrm>
        </p:spPr>
        <p:txBody>
          <a:bodyPr/>
          <a:lstStyle/>
          <a:p>
            <a:r>
              <a:rPr lang="en-US"/>
              <a:t>LITERATURA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9435" y="1430804"/>
            <a:ext cx="5470337" cy="51114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ea typeface="+mn-lt"/>
                <a:cs typeface="+mn-lt"/>
              </a:rPr>
              <a:t>T. H. </a:t>
            </a:r>
            <a:r>
              <a:rPr lang="en-US" sz="1600" err="1">
                <a:ea typeface="+mn-lt"/>
                <a:cs typeface="+mn-lt"/>
              </a:rPr>
              <a:t>Cormen</a:t>
            </a:r>
            <a:r>
              <a:rPr lang="en-US" sz="1600">
                <a:ea typeface="+mn-lt"/>
                <a:cs typeface="+mn-lt"/>
              </a:rPr>
              <a:t>, C. E. </a:t>
            </a:r>
            <a:r>
              <a:rPr lang="en-US" sz="1600" err="1">
                <a:ea typeface="+mn-lt"/>
                <a:cs typeface="+mn-lt"/>
              </a:rPr>
              <a:t>Leiserson</a:t>
            </a:r>
            <a:r>
              <a:rPr lang="en-US" sz="1600">
                <a:ea typeface="+mn-lt"/>
                <a:cs typeface="+mn-lt"/>
              </a:rPr>
              <a:t>, R. L. Rivest, and C. Stein, Introduction to Algorithms, 3rd edition. The MIT Press, 2009.</a:t>
            </a:r>
          </a:p>
          <a:p>
            <a:r>
              <a:rPr lang="en-US" sz="1600">
                <a:ea typeface="+mn-lt"/>
                <a:cs typeface="+mn-lt"/>
              </a:rPr>
              <a:t>Ashay </a:t>
            </a:r>
            <a:r>
              <a:rPr lang="en-US" sz="1600" err="1">
                <a:ea typeface="+mn-lt"/>
                <a:cs typeface="+mn-lt"/>
              </a:rPr>
              <a:t>Dharwadker</a:t>
            </a:r>
            <a:r>
              <a:rPr lang="en-US" sz="1600">
                <a:ea typeface="+mn-lt"/>
                <a:cs typeface="+mn-lt"/>
              </a:rPr>
              <a:t> : The Vertex Cover Algorithm, Institute of Mathematics H-501 Palam Vihar District Gurgaon Haryana 122017 India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Johnson, D.S., Trick, M.A., eds.: Cliques, Coloring and Satisfiability: Second DIMACS Implementation Challenge. Volume 26 of DIMACS Series. American Mathematical Society (1996) </a:t>
            </a:r>
          </a:p>
          <a:p>
            <a:r>
              <a:rPr lang="en-US" sz="1600">
                <a:ea typeface="+mn-lt"/>
                <a:cs typeface="+mn-lt"/>
              </a:rPr>
              <a:t>Sanjaya </a:t>
            </a:r>
            <a:r>
              <a:rPr lang="en-US" sz="1600" err="1">
                <a:ea typeface="+mn-lt"/>
                <a:cs typeface="+mn-lt"/>
              </a:rPr>
              <a:t>Gajurel</a:t>
            </a:r>
            <a:r>
              <a:rPr lang="en-US" sz="1600">
                <a:ea typeface="+mn-lt"/>
                <a:cs typeface="+mn-lt"/>
              </a:rPr>
              <a:t>, Roger Bielefeld: A Simple NOVCA: Near Optimal Vertex Cover Algorithm , International Conference on Computational Science, ICCS 2012 </a:t>
            </a:r>
          </a:p>
          <a:p>
            <a:r>
              <a:rPr lang="en-US" sz="1600">
                <a:ea typeface="+mn-lt"/>
                <a:cs typeface="+mn-lt"/>
              </a:rPr>
              <a:t>S. Richter, M. Helmert, and C. </a:t>
            </a:r>
            <a:r>
              <a:rPr lang="en-US" sz="1600" err="1">
                <a:ea typeface="+mn-lt"/>
                <a:cs typeface="+mn-lt"/>
              </a:rPr>
              <a:t>Gretton</a:t>
            </a:r>
            <a:r>
              <a:rPr lang="en-US" sz="1600">
                <a:ea typeface="+mn-lt"/>
                <a:cs typeface="+mn-lt"/>
              </a:rPr>
              <a:t>: A Stochastic Local Search Approach to Vertex Cover, In Proceedings of the 30th German Conference of Artificial Intelligence (KI), 2007, pp 412-426</a:t>
            </a:r>
            <a:endParaRPr lang="en-US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Minimum vertex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92" y="1717040"/>
            <a:ext cx="7804902" cy="11106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48285" indent="-248285" defTabSz="795528">
              <a:spcBef>
                <a:spcPts val="870"/>
              </a:spcBef>
              <a:buFont typeface="Wingdings" panose="020B0604020202020204" pitchFamily="34" charset="0"/>
              <a:buChar char="v"/>
            </a:pP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Dat je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neusmereni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graf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G(V, E),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gde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je V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skup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čvorova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, a E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skup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grana.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Naći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najmanji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podskup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V’</a:t>
            </a:r>
            <a:r>
              <a:rPr lang="en-US" sz="2000" b="1" i="1" spc="44" dirty="0">
                <a:ea typeface="+mn-lt"/>
                <a:cs typeface="+mn-lt"/>
              </a:rPr>
              <a:t>⊆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V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takav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da je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svaka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grana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iz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E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incidentna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sa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najmanje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jednim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čvorom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</a:t>
            </a:r>
            <a:r>
              <a:rPr lang="en-US" sz="2000" b="1" i="1" kern="1200" spc="44" baseline="0" dirty="0" err="1">
                <a:latin typeface="+mn-lt"/>
                <a:ea typeface="+mn-lt"/>
                <a:cs typeface="+mn-lt"/>
              </a:rPr>
              <a:t>iz</a:t>
            </a:r>
            <a:r>
              <a:rPr lang="en-US" sz="2000" b="1" i="1" kern="1200" spc="44" baseline="0" dirty="0">
                <a:latin typeface="+mn-lt"/>
                <a:ea typeface="+mn-lt"/>
                <a:cs typeface="+mn-lt"/>
              </a:rPr>
              <a:t> V’.</a:t>
            </a:r>
            <a:r>
              <a:rPr lang="en-US" sz="1800" kern="1200" spc="44" baseline="0" dirty="0">
                <a:latin typeface="+mn-lt"/>
                <a:ea typeface="+mn-lt"/>
                <a:cs typeface="+mn-lt"/>
              </a:rPr>
              <a:t> 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418" y="5970801"/>
            <a:ext cx="2407655" cy="320463"/>
          </a:xfrm>
        </p:spPr>
        <p:txBody>
          <a:bodyPr/>
          <a:lstStyle/>
          <a:p>
            <a:pPr defTabSz="795528">
              <a:spcAft>
                <a:spcPts val="600"/>
              </a:spcAft>
            </a:pPr>
            <a:fld id="{A49DFD55-3C28-40EF-9E31-A92D2E4017FF}" type="slidenum">
              <a:rPr lang="en-US" sz="783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95528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EFF10-DF9F-686C-023A-221EEC085F94}"/>
              </a:ext>
            </a:extLst>
          </p:cNvPr>
          <p:cNvSpPr txBox="1"/>
          <p:nvPr/>
        </p:nvSpPr>
        <p:spPr>
          <a:xfrm>
            <a:off x="1539653" y="3421841"/>
            <a:ext cx="667114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97815" indent="-297815" defTabSz="795528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+mn-lt"/>
                <a:ea typeface="+mn-lt"/>
                <a:cs typeface="+mn-lt"/>
              </a:rPr>
              <a:t>Optimizacioni</a:t>
            </a:r>
            <a:r>
              <a:rPr lang="en-US" sz="2000" kern="1200">
                <a:latin typeface="+mn-lt"/>
                <a:ea typeface="+mn-lt"/>
                <a:cs typeface="+mn-lt"/>
              </a:rPr>
              <a:t> problem</a:t>
            </a:r>
            <a:endParaRPr lang="en-US" sz="2000" kern="1200">
              <a:latin typeface="+mn-lt"/>
            </a:endParaRPr>
          </a:p>
          <a:p>
            <a:pPr defTabSz="795528">
              <a:spcAft>
                <a:spcPts val="600"/>
              </a:spcAft>
            </a:pPr>
            <a:endParaRPr lang="en-US" sz="2000" kern="1200">
              <a:latin typeface="+mn-lt"/>
              <a:ea typeface="+mn-lt"/>
              <a:cs typeface="+mn-lt"/>
            </a:endParaRPr>
          </a:p>
          <a:p>
            <a:pPr marL="248285" indent="-248285" defTabSz="795528">
              <a:spcAft>
                <a:spcPts val="600"/>
              </a:spcAft>
              <a:buFont typeface="Arial"/>
              <a:buChar char="•"/>
            </a:pPr>
            <a:r>
              <a:rPr lang="en-US" sz="2000" kern="1200">
                <a:latin typeface="+mn-lt"/>
                <a:ea typeface="+mn-lt"/>
                <a:cs typeface="+mn-lt"/>
              </a:rPr>
              <a:t>NP </a:t>
            </a:r>
            <a:r>
              <a:rPr lang="en-US" sz="2000" kern="1200" err="1">
                <a:latin typeface="+mn-lt"/>
                <a:ea typeface="+mn-lt"/>
                <a:cs typeface="+mn-lt"/>
              </a:rPr>
              <a:t>težak</a:t>
            </a:r>
            <a:r>
              <a:rPr lang="en-US" sz="2000" kern="1200">
                <a:latin typeface="+mn-lt"/>
                <a:ea typeface="+mn-lt"/>
                <a:cs typeface="+mn-lt"/>
              </a:rPr>
              <a:t> - ne </a:t>
            </a:r>
            <a:r>
              <a:rPr lang="en-US" sz="2000" kern="1200" err="1">
                <a:latin typeface="+mn-lt"/>
                <a:ea typeface="+mn-lt"/>
                <a:cs typeface="+mn-lt"/>
              </a:rPr>
              <a:t>može</a:t>
            </a:r>
            <a:r>
              <a:rPr lang="en-US" sz="2000" kern="1200">
                <a:latin typeface="+mn-lt"/>
                <a:ea typeface="+mn-lt"/>
                <a:cs typeface="+mn-lt"/>
              </a:rPr>
              <a:t> se </a:t>
            </a:r>
            <a:r>
              <a:rPr lang="en-US" sz="2000" kern="1200" err="1">
                <a:latin typeface="+mn-lt"/>
                <a:ea typeface="+mn-lt"/>
                <a:cs typeface="+mn-lt"/>
              </a:rPr>
              <a:t>rešiti</a:t>
            </a:r>
            <a:r>
              <a:rPr lang="en-US" sz="2000" kern="1200">
                <a:latin typeface="+mn-lt"/>
                <a:ea typeface="+mn-lt"/>
                <a:cs typeface="+mn-lt"/>
              </a:rPr>
              <a:t> </a:t>
            </a:r>
            <a:r>
              <a:rPr lang="en-US" sz="2000" kern="1200" err="1">
                <a:latin typeface="+mn-lt"/>
                <a:ea typeface="+mn-lt"/>
                <a:cs typeface="+mn-lt"/>
              </a:rPr>
              <a:t>polinomijalnim</a:t>
            </a:r>
            <a:r>
              <a:rPr lang="en-US" sz="2000" kern="1200">
                <a:latin typeface="+mn-lt"/>
                <a:ea typeface="+mn-lt"/>
                <a:cs typeface="+mn-lt"/>
              </a:rPr>
              <a:t> </a:t>
            </a:r>
            <a:r>
              <a:rPr lang="en-US" sz="2000" kern="1200" err="1">
                <a:latin typeface="+mn-lt"/>
                <a:ea typeface="+mn-lt"/>
                <a:cs typeface="+mn-lt"/>
              </a:rPr>
              <a:t>algoritmom</a:t>
            </a:r>
            <a:r>
              <a:rPr lang="en-US" sz="2000" kern="1200">
                <a:latin typeface="+mn-lt"/>
                <a:ea typeface="+mn-lt"/>
                <a:cs typeface="+mn-lt"/>
              </a:rPr>
              <a:t>, </a:t>
            </a:r>
            <a:r>
              <a:rPr lang="en-US" sz="2000" kern="1200" err="1">
                <a:latin typeface="+mn-lt"/>
                <a:ea typeface="+mn-lt"/>
                <a:cs typeface="+mn-lt"/>
              </a:rPr>
              <a:t>osim</a:t>
            </a:r>
            <a:r>
              <a:rPr lang="en-US" sz="2000" kern="1200">
                <a:latin typeface="+mn-lt"/>
                <a:ea typeface="+mn-lt"/>
                <a:cs typeface="+mn-lt"/>
              </a:rPr>
              <a:t> </a:t>
            </a:r>
            <a:r>
              <a:rPr lang="en-US" sz="2000" kern="1200" err="1">
                <a:latin typeface="+mn-lt"/>
                <a:ea typeface="+mn-lt"/>
                <a:cs typeface="+mn-lt"/>
              </a:rPr>
              <a:t>ako</a:t>
            </a:r>
            <a:r>
              <a:rPr lang="en-US" sz="2000" kern="1200">
                <a:latin typeface="+mn-lt"/>
                <a:ea typeface="+mn-lt"/>
                <a:cs typeface="+mn-lt"/>
              </a:rPr>
              <a:t> je P=NP</a:t>
            </a:r>
          </a:p>
          <a:p>
            <a:pPr marL="248285" indent="-248285" defTabSz="795528">
              <a:spcAft>
                <a:spcPts val="600"/>
              </a:spcAft>
              <a:buFont typeface="Arial"/>
              <a:buChar char="•"/>
            </a:pPr>
            <a:endParaRPr lang="en-US" sz="2000" kern="1200">
              <a:latin typeface="+mn-lt"/>
            </a:endParaRPr>
          </a:p>
          <a:p>
            <a:pPr marL="248285" indent="-248285" defTabSz="795528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+mn-lt"/>
                <a:ea typeface="+mn-ea"/>
                <a:cs typeface="+mn-cs"/>
              </a:rPr>
              <a:t>Primene</a:t>
            </a:r>
            <a:r>
              <a:rPr lang="en-US" sz="2000" kern="1200">
                <a:latin typeface="+mn-lt"/>
                <a:ea typeface="+mn-ea"/>
                <a:cs typeface="+mn-cs"/>
              </a:rPr>
              <a:t> u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umrežavanju</a:t>
            </a:r>
            <a:r>
              <a:rPr lang="en-US" sz="2000" kern="1200">
                <a:latin typeface="+mn-lt"/>
                <a:ea typeface="+mn-ea"/>
                <a:cs typeface="+mn-cs"/>
              </a:rPr>
              <a:t> I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pravljenju</a:t>
            </a:r>
            <a:r>
              <a:rPr lang="en-US" sz="2000" kern="120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rasporeda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303123"/>
            <a:ext cx="2875914" cy="548005"/>
          </a:xfrm>
        </p:spPr>
        <p:txBody>
          <a:bodyPr>
            <a:normAutofit/>
          </a:bodyPr>
          <a:lstStyle/>
          <a:p>
            <a:r>
              <a:rPr lang="en-US" sz="2000"/>
              <a:t>Vertex cover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762F8EA-868F-F032-3E93-F736F5FEA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72" t="513" r="772" b="13846"/>
          <a:stretch/>
        </p:blipFill>
        <p:spPr>
          <a:xfrm>
            <a:off x="8808720" y="737915"/>
            <a:ext cx="2618922" cy="158270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9133D5A-458E-3307-4B3A-403B6B5B9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4" t="5085" r="23119" b="23164"/>
          <a:stretch/>
        </p:blipFill>
        <p:spPr>
          <a:xfrm>
            <a:off x="5770880" y="737915"/>
            <a:ext cx="2665606" cy="113438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91D9B5F-5CCD-0E14-AF16-5D7FC4EF9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12" t="7681" r="48873" b="23188"/>
          <a:stretch/>
        </p:blipFill>
        <p:spPr>
          <a:xfrm>
            <a:off x="8808720" y="3720891"/>
            <a:ext cx="2863093" cy="134336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3FF8F3D-6CAC-7825-3F16-44C8E2CE8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" t="6919" r="74203" b="23423"/>
          <a:stretch/>
        </p:blipFill>
        <p:spPr>
          <a:xfrm>
            <a:off x="5872480" y="3721704"/>
            <a:ext cx="2631444" cy="1291741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2D1ABAB-93E4-3F4B-2159-EDB19E140CEE}"/>
              </a:ext>
            </a:extLst>
          </p:cNvPr>
          <p:cNvSpPr txBox="1">
            <a:spLocks/>
          </p:cNvSpPr>
          <p:nvPr/>
        </p:nvSpPr>
        <p:spPr>
          <a:xfrm>
            <a:off x="4261485" y="2366883"/>
            <a:ext cx="2814954" cy="43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Minimum vertex cover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2CAD1679-F7FA-7975-C8A4-DE44CFAB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360"/>
            <a:ext cx="4368800" cy="1290320"/>
          </a:xfrm>
          <a:prstGeom prst="rect">
            <a:avLst/>
          </a:prstGeom>
        </p:spPr>
      </p:pic>
      <p:pic>
        <p:nvPicPr>
          <p:cNvPr id="13" name="Picture 13" descr="A picture containing clipart, gauge&#10;&#10;Description automatically generated">
            <a:extLst>
              <a:ext uri="{FF2B5EF4-FFF2-40B4-BE49-F238E27FC236}">
                <a16:creationId xmlns:a16="http://schemas.microsoft.com/office/drawing/2014/main" id="{73066E8E-3E3B-498C-13D8-2090FE382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4627"/>
            <a:ext cx="4368800" cy="12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280" y="500539"/>
            <a:ext cx="4082142" cy="585788"/>
          </a:xfrm>
        </p:spPr>
        <p:txBody>
          <a:bodyPr/>
          <a:lstStyle/>
          <a:p>
            <a:r>
              <a:rPr lang="en-US"/>
              <a:t>Brute force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6413320" cy="10108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Za </a:t>
            </a:r>
            <a:r>
              <a:rPr lang="en-US" sz="2400" err="1"/>
              <a:t>svaki</a:t>
            </a:r>
            <a:r>
              <a:rPr lang="en-US" sz="2400"/>
              <a:t> </a:t>
            </a:r>
            <a:r>
              <a:rPr lang="en-US" sz="2400" err="1"/>
              <a:t>mogući</a:t>
            </a:r>
            <a:r>
              <a:rPr lang="en-US" sz="2400"/>
              <a:t> </a:t>
            </a:r>
            <a:r>
              <a:rPr lang="en-US" sz="2400" err="1"/>
              <a:t>podskup</a:t>
            </a:r>
            <a:r>
              <a:rPr lang="en-US" sz="2400"/>
              <a:t> </a:t>
            </a:r>
            <a:r>
              <a:rPr lang="en-US" sz="2400" err="1"/>
              <a:t>čvorova</a:t>
            </a:r>
            <a:r>
              <a:rPr lang="en-US" sz="2400"/>
              <a:t> u </a:t>
            </a:r>
            <a:r>
              <a:rPr lang="en-US" sz="2400" err="1"/>
              <a:t>grafu</a:t>
            </a:r>
            <a:r>
              <a:rPr lang="en-US" sz="2400"/>
              <a:t> </a:t>
            </a:r>
            <a:r>
              <a:rPr lang="en-US" sz="2400" err="1"/>
              <a:t>proveravamo</a:t>
            </a:r>
            <a:r>
              <a:rPr lang="en-US" sz="2400"/>
              <a:t> da li je minimum vertex cover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2400"/>
              <a:t>Ako je </a:t>
            </a:r>
            <a:r>
              <a:rPr lang="en-US" sz="2400" err="1"/>
              <a:t>broj</a:t>
            </a:r>
            <a:r>
              <a:rPr lang="en-US" sz="2400"/>
              <a:t> </a:t>
            </a:r>
            <a:r>
              <a:rPr lang="en-US" sz="2400" err="1"/>
              <a:t>čvorova</a:t>
            </a:r>
            <a:r>
              <a:rPr lang="en-US" sz="2400"/>
              <a:t> u </a:t>
            </a:r>
            <a:r>
              <a:rPr lang="en-US" sz="2400" err="1"/>
              <a:t>grafu</a:t>
            </a:r>
            <a:r>
              <a:rPr lang="en-US" sz="2400"/>
              <a:t> n, </a:t>
            </a:r>
            <a:r>
              <a:rPr lang="en-US" sz="2400" err="1"/>
              <a:t>treba</a:t>
            </a:r>
            <a:r>
              <a:rPr lang="en-US" sz="2400"/>
              <a:t> </a:t>
            </a:r>
            <a:r>
              <a:rPr lang="en-US" sz="2400" err="1"/>
              <a:t>ispitati</a:t>
            </a:r>
            <a:r>
              <a:rPr lang="en-US" sz="2400"/>
              <a:t> 2</a:t>
            </a:r>
            <a:r>
              <a:rPr lang="en-US" sz="2400" baseline="30000"/>
              <a:t>n</a:t>
            </a:r>
            <a:r>
              <a:rPr lang="en-US" sz="2400"/>
              <a:t> </a:t>
            </a:r>
            <a:r>
              <a:rPr lang="en-US" sz="2400" err="1"/>
              <a:t>skupova</a:t>
            </a:r>
            <a:endParaRPr lang="en-US" sz="240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Kako se </a:t>
            </a:r>
            <a:r>
              <a:rPr lang="en-US" sz="2400" err="1"/>
              <a:t>broj</a:t>
            </a:r>
            <a:r>
              <a:rPr lang="en-US" sz="2400"/>
              <a:t> </a:t>
            </a:r>
            <a:r>
              <a:rPr lang="en-US" sz="2400" err="1"/>
              <a:t>čvorova</a:t>
            </a:r>
            <a:r>
              <a:rPr lang="en-US" sz="2400"/>
              <a:t> </a:t>
            </a:r>
            <a:r>
              <a:rPr lang="en-US" sz="2400" err="1"/>
              <a:t>povećava</a:t>
            </a:r>
            <a:r>
              <a:rPr lang="en-US" sz="2400"/>
              <a:t> </a:t>
            </a:r>
            <a:r>
              <a:rPr lang="en-US" sz="2400" err="1"/>
              <a:t>postaje</a:t>
            </a:r>
            <a:r>
              <a:rPr lang="en-US" sz="2400"/>
              <a:t> </a:t>
            </a:r>
            <a:r>
              <a:rPr lang="en-US" sz="2400" err="1"/>
              <a:t>nemoguće</a:t>
            </a:r>
            <a:r>
              <a:rPr lang="en-US" sz="2400"/>
              <a:t> </a:t>
            </a:r>
            <a:r>
              <a:rPr lang="en-US" sz="2400" err="1"/>
              <a:t>naći</a:t>
            </a:r>
            <a:r>
              <a:rPr lang="en-US" sz="2400"/>
              <a:t> </a:t>
            </a:r>
            <a:r>
              <a:rPr lang="en-US" sz="2400" err="1"/>
              <a:t>rešenje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4</a:t>
            </a:fld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8DD8EA-0ACE-05B1-B1A0-CE3E4F9DB7C2}"/>
              </a:ext>
            </a:extLst>
          </p:cNvPr>
          <p:cNvSpPr txBox="1">
            <a:spLocks/>
          </p:cNvSpPr>
          <p:nvPr/>
        </p:nvSpPr>
        <p:spPr>
          <a:xfrm>
            <a:off x="6145898" y="4822194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Zato </a:t>
            </a:r>
            <a:r>
              <a:rPr lang="en-US" sz="2400" err="1"/>
              <a:t>postoji</a:t>
            </a:r>
            <a:r>
              <a:rPr lang="en-US" sz="2400"/>
              <a:t> </a:t>
            </a:r>
            <a:r>
              <a:rPr lang="en-US" sz="2400" err="1"/>
              <a:t>potreba</a:t>
            </a:r>
            <a:r>
              <a:rPr lang="en-US" sz="2400"/>
              <a:t> za </a:t>
            </a:r>
            <a:r>
              <a:rPr lang="en-US" sz="2400" err="1"/>
              <a:t>drugim</a:t>
            </a:r>
            <a:r>
              <a:rPr lang="en-US" sz="2400"/>
              <a:t> </a:t>
            </a:r>
            <a:r>
              <a:rPr lang="en-US" sz="2400" err="1"/>
              <a:t>pristupima</a:t>
            </a:r>
            <a:r>
              <a:rPr lang="en-US" sz="24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20" y="490379"/>
            <a:ext cx="5910942" cy="58578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2-Approximation </a:t>
            </a:r>
            <a:r>
              <a:rPr lang="en-US" err="1">
                <a:ea typeface="+mj-lt"/>
                <a:cs typeface="+mj-lt"/>
              </a:rPr>
              <a:t>Algoritam</a:t>
            </a:r>
            <a:endParaRPr lang="en-US" err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6413320" cy="10108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Za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graf</a:t>
            </a:r>
            <a:r>
              <a:rPr lang="en-US" sz="2400">
                <a:ea typeface="+mn-lt"/>
                <a:cs typeface="+mn-lt"/>
              </a:rPr>
              <a:t> G=(V, E) </a:t>
            </a:r>
            <a:r>
              <a:rPr lang="en-US" sz="2400" err="1">
                <a:ea typeface="+mn-lt"/>
                <a:cs typeface="+mn-lt"/>
              </a:rPr>
              <a:t>dodajemo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čvorove</a:t>
            </a:r>
            <a:r>
              <a:rPr lang="en-US" sz="2400">
                <a:ea typeface="+mn-lt"/>
                <a:cs typeface="+mn-lt"/>
              </a:rPr>
              <a:t> u </a:t>
            </a:r>
            <a:r>
              <a:rPr lang="en-US" sz="2400" err="1">
                <a:ea typeface="+mn-lt"/>
                <a:cs typeface="+mn-lt"/>
              </a:rPr>
              <a:t>inicijalno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prazan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skup</a:t>
            </a:r>
            <a:r>
              <a:rPr lang="en-US" sz="2400">
                <a:ea typeface="+mn-lt"/>
                <a:cs typeface="+mn-lt"/>
              </a:rPr>
              <a:t> S</a:t>
            </a:r>
            <a:endParaRPr lang="en-US" sz="240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448120" cy="1071802"/>
          </a:xfrm>
        </p:spPr>
        <p:txBody>
          <a:bodyPr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Biramo </a:t>
            </a:r>
            <a:r>
              <a:rPr lang="en-US" sz="2400" err="1">
                <a:ea typeface="+mn-lt"/>
                <a:cs typeface="+mn-lt"/>
              </a:rPr>
              <a:t>granu</a:t>
            </a:r>
            <a:r>
              <a:rPr lang="en-US" sz="2400">
                <a:ea typeface="+mn-lt"/>
                <a:cs typeface="+mn-lt"/>
              </a:rPr>
              <a:t> e = {vi , </a:t>
            </a:r>
            <a:r>
              <a:rPr lang="en-US" sz="2400" err="1">
                <a:ea typeface="+mn-lt"/>
                <a:cs typeface="+mn-lt"/>
              </a:rPr>
              <a:t>vj</a:t>
            </a:r>
            <a:r>
              <a:rPr lang="en-US" sz="2400">
                <a:ea typeface="+mn-lt"/>
                <a:cs typeface="+mn-lt"/>
              </a:rPr>
              <a:t>}. </a:t>
            </a:r>
            <a:r>
              <a:rPr lang="en-US" sz="2400" err="1">
                <a:ea typeface="+mn-lt"/>
                <a:cs typeface="+mn-lt"/>
              </a:rPr>
              <a:t>Dodajemo</a:t>
            </a:r>
            <a:r>
              <a:rPr lang="en-US" sz="2400">
                <a:ea typeface="+mn-lt"/>
                <a:cs typeface="+mn-lt"/>
              </a:rPr>
              <a:t> vi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vj</a:t>
            </a:r>
            <a:r>
              <a:rPr lang="en-US" sz="2400">
                <a:ea typeface="+mn-lt"/>
                <a:cs typeface="+mn-lt"/>
              </a:rPr>
              <a:t> u S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uklanjamo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ih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iz</a:t>
            </a:r>
            <a:r>
              <a:rPr lang="en-US" sz="2400">
                <a:ea typeface="+mn-lt"/>
                <a:cs typeface="+mn-lt"/>
              </a:rPr>
              <a:t> G</a:t>
            </a:r>
            <a:endParaRPr lang="en-US" sz="240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5</a:t>
            </a:fld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8DD8EA-0ACE-05B1-B1A0-CE3E4F9DB7C2}"/>
              </a:ext>
            </a:extLst>
          </p:cNvPr>
          <p:cNvSpPr txBox="1">
            <a:spLocks/>
          </p:cNvSpPr>
          <p:nvPr/>
        </p:nvSpPr>
        <p:spPr>
          <a:xfrm>
            <a:off x="6145898" y="4822194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39DB4-AA9D-DE58-8366-413ED0F024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448120" cy="1010842"/>
          </a:xfrm>
        </p:spPr>
        <p:txBody>
          <a:bodyPr/>
          <a:lstStyle/>
          <a:p>
            <a:r>
              <a:rPr lang="en-US" sz="2400" err="1">
                <a:ea typeface="+mn-lt"/>
                <a:cs typeface="+mn-lt"/>
              </a:rPr>
              <a:t>Ponavljamo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proces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dok</a:t>
            </a:r>
            <a:r>
              <a:rPr lang="en-US" sz="2400">
                <a:ea typeface="+mn-lt"/>
                <a:cs typeface="+mn-lt"/>
              </a:rPr>
              <a:t> E </a:t>
            </a:r>
            <a:r>
              <a:rPr lang="en-US" sz="2400" err="1">
                <a:ea typeface="+mn-lt"/>
                <a:cs typeface="+mn-lt"/>
              </a:rPr>
              <a:t>nije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prazno</a:t>
            </a:r>
            <a:endParaRPr lang="en-US" sz="240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92DFD-E819-8E0A-BF9D-81F0E7B4986B}"/>
              </a:ext>
            </a:extLst>
          </p:cNvPr>
          <p:cNvSpPr txBox="1"/>
          <p:nvPr/>
        </p:nvSpPr>
        <p:spPr>
          <a:xfrm>
            <a:off x="6339840" y="4826000"/>
            <a:ext cx="49072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Vertex cover koji </a:t>
            </a:r>
            <a:r>
              <a:rPr lang="en-US" sz="2400" err="1">
                <a:ea typeface="+mn-lt"/>
                <a:cs typeface="+mn-lt"/>
              </a:rPr>
              <a:t>proizvodi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ovaj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algoritam</a:t>
            </a:r>
            <a:r>
              <a:rPr lang="en-US" sz="2400">
                <a:ea typeface="+mn-lt"/>
                <a:cs typeface="+mn-lt"/>
              </a:rPr>
              <a:t> je </a:t>
            </a:r>
            <a:r>
              <a:rPr lang="en-US" sz="2400" err="1">
                <a:ea typeface="+mn-lt"/>
                <a:cs typeface="+mn-lt"/>
              </a:rPr>
              <a:t>najviše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dva</a:t>
            </a:r>
            <a:r>
              <a:rPr lang="en-US" sz="2400">
                <a:ea typeface="+mn-lt"/>
                <a:cs typeface="+mn-lt"/>
              </a:rPr>
              <a:t> puta </a:t>
            </a:r>
            <a:r>
              <a:rPr lang="en-US" sz="2400" err="1">
                <a:ea typeface="+mn-lt"/>
                <a:cs typeface="+mn-lt"/>
              </a:rPr>
              <a:t>veći</a:t>
            </a:r>
            <a:r>
              <a:rPr lang="en-US" sz="2400">
                <a:ea typeface="+mn-lt"/>
                <a:cs typeface="+mn-lt"/>
              </a:rPr>
              <a:t> od </a:t>
            </a:r>
            <a:r>
              <a:rPr lang="en-US" sz="2400" err="1">
                <a:ea typeface="+mn-lt"/>
                <a:cs typeface="+mn-lt"/>
              </a:rPr>
              <a:t>minimalnog</a:t>
            </a:r>
            <a:r>
              <a:rPr lang="en-US" sz="24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1879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520859"/>
            <a:ext cx="5910942" cy="58578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Greedy Algoritam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6768920" cy="10108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U </a:t>
            </a:r>
            <a:r>
              <a:rPr lang="en-US" sz="2400" err="1">
                <a:ea typeface="+mn-lt"/>
                <a:cs typeface="+mn-lt"/>
              </a:rPr>
              <a:t>svakom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koraku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bira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čvor</a:t>
            </a:r>
            <a:r>
              <a:rPr lang="en-US" sz="2400">
                <a:ea typeface="+mn-lt"/>
                <a:cs typeface="+mn-lt"/>
              </a:rPr>
              <a:t> koji </a:t>
            </a:r>
            <a:r>
              <a:rPr lang="en-US" sz="2400" err="1">
                <a:ea typeface="+mn-lt"/>
                <a:cs typeface="+mn-lt"/>
              </a:rPr>
              <a:t>pokriva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najviše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preostalih</a:t>
            </a:r>
            <a:r>
              <a:rPr lang="en-US" sz="2400">
                <a:ea typeface="+mn-lt"/>
                <a:cs typeface="+mn-lt"/>
              </a:rPr>
              <a:t> grana,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dodaje</a:t>
            </a:r>
            <a:r>
              <a:rPr lang="en-US" sz="2400">
                <a:ea typeface="+mn-lt"/>
                <a:cs typeface="+mn-lt"/>
              </a:rPr>
              <a:t> ga u vertex cover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448120" cy="1071802"/>
          </a:xfrm>
        </p:spPr>
        <p:txBody>
          <a:bodyPr>
            <a:normAutofit/>
          </a:bodyPr>
          <a:lstStyle/>
          <a:p>
            <a:r>
              <a:rPr lang="en-US" sz="2400" err="1"/>
              <a:t>Zatim</a:t>
            </a:r>
            <a:r>
              <a:rPr lang="en-US" sz="2400"/>
              <a:t> </a:t>
            </a:r>
            <a:r>
              <a:rPr lang="en-US" sz="2400" err="1"/>
              <a:t>uklanja</a:t>
            </a:r>
            <a:r>
              <a:rPr lang="en-US" sz="2400"/>
              <a:t> taj </a:t>
            </a:r>
            <a:r>
              <a:rPr lang="en-US" sz="2400" err="1"/>
              <a:t>čvor</a:t>
            </a:r>
            <a:r>
              <a:rPr lang="en-US" sz="2400"/>
              <a:t> </a:t>
            </a:r>
            <a:r>
              <a:rPr lang="en-US" sz="2400" err="1"/>
              <a:t>iz</a:t>
            </a:r>
            <a:r>
              <a:rPr lang="en-US" sz="2400"/>
              <a:t> </a:t>
            </a:r>
            <a:r>
              <a:rPr lang="en-US" sz="2400" err="1"/>
              <a:t>grafa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6</a:t>
            </a:fld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8DD8EA-0ACE-05B1-B1A0-CE3E4F9DB7C2}"/>
              </a:ext>
            </a:extLst>
          </p:cNvPr>
          <p:cNvSpPr txBox="1">
            <a:spLocks/>
          </p:cNvSpPr>
          <p:nvPr/>
        </p:nvSpPr>
        <p:spPr>
          <a:xfrm>
            <a:off x="6145898" y="4822194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39DB4-AA9D-DE58-8366-413ED0F024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448120" cy="1010842"/>
          </a:xfrm>
        </p:spPr>
        <p:txBody>
          <a:bodyPr/>
          <a:lstStyle/>
          <a:p>
            <a:r>
              <a:rPr lang="en-US" sz="2200" i="1">
                <a:ea typeface="+mn-lt"/>
                <a:cs typeface="+mn-lt"/>
              </a:rPr>
              <a:t>Papadimitriou </a:t>
            </a:r>
            <a:r>
              <a:rPr lang="en-US" sz="2200" i="1" err="1">
                <a:ea typeface="+mn-lt"/>
                <a:cs typeface="+mn-lt"/>
              </a:rPr>
              <a:t>i</a:t>
            </a:r>
            <a:r>
              <a:rPr lang="en-US" sz="2200" i="1">
                <a:ea typeface="+mn-lt"/>
                <a:cs typeface="+mn-lt"/>
              </a:rPr>
              <a:t> </a:t>
            </a:r>
            <a:r>
              <a:rPr lang="en-US" sz="2200" i="1" err="1">
                <a:ea typeface="+mn-lt"/>
                <a:cs typeface="+mn-lt"/>
              </a:rPr>
              <a:t>Steiglitz</a:t>
            </a:r>
            <a:r>
              <a:rPr lang="en-US" sz="2200" i="1">
                <a:ea typeface="+mn-lt"/>
                <a:cs typeface="+mn-lt"/>
              </a:rPr>
              <a:t> </a:t>
            </a:r>
            <a:r>
              <a:rPr lang="en-US" sz="2200" i="1" err="1">
                <a:ea typeface="+mn-lt"/>
                <a:cs typeface="+mn-lt"/>
              </a:rPr>
              <a:t>pokazali</a:t>
            </a:r>
            <a:r>
              <a:rPr lang="en-US" sz="2200" i="1">
                <a:ea typeface="+mn-lt"/>
                <a:cs typeface="+mn-lt"/>
              </a:rPr>
              <a:t> da </a:t>
            </a:r>
            <a:r>
              <a:rPr lang="en-US" sz="2200" i="1" err="1">
                <a:ea typeface="+mn-lt"/>
                <a:cs typeface="+mn-lt"/>
              </a:rPr>
              <a:t>ovakav</a:t>
            </a:r>
            <a:r>
              <a:rPr lang="en-US" sz="2200" i="1">
                <a:ea typeface="+mn-lt"/>
                <a:cs typeface="+mn-lt"/>
              </a:rPr>
              <a:t> </a:t>
            </a:r>
            <a:r>
              <a:rPr lang="en-US" sz="2200" i="1" err="1">
                <a:ea typeface="+mn-lt"/>
                <a:cs typeface="+mn-lt"/>
              </a:rPr>
              <a:t>pristup</a:t>
            </a:r>
            <a:r>
              <a:rPr lang="en-US" sz="2200" i="1">
                <a:ea typeface="+mn-lt"/>
                <a:cs typeface="+mn-lt"/>
              </a:rPr>
              <a:t> </a:t>
            </a:r>
            <a:r>
              <a:rPr lang="en-US" sz="2200" i="1" err="1">
                <a:ea typeface="+mn-lt"/>
                <a:cs typeface="+mn-lt"/>
              </a:rPr>
              <a:t>nije</a:t>
            </a:r>
            <a:r>
              <a:rPr lang="en-US" sz="2200" i="1">
                <a:ea typeface="+mn-lt"/>
                <a:cs typeface="+mn-lt"/>
              </a:rPr>
              <a:t> </a:t>
            </a:r>
            <a:r>
              <a:rPr lang="en-US" sz="2200" i="1" err="1">
                <a:ea typeface="+mn-lt"/>
                <a:cs typeface="+mn-lt"/>
              </a:rPr>
              <a:t>dobar</a:t>
            </a:r>
            <a:endParaRPr lang="en-US" i="1" err="1"/>
          </a:p>
        </p:txBody>
      </p:sp>
      <p:pic>
        <p:nvPicPr>
          <p:cNvPr id="9" name="Picture 9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82E2EE9-1B38-026D-9141-2AD689B2E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4425" r="2006" b="-295"/>
          <a:stretch/>
        </p:blipFill>
        <p:spPr>
          <a:xfrm>
            <a:off x="7061200" y="4585636"/>
            <a:ext cx="3454405" cy="33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96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564199"/>
            <a:ext cx="6584950" cy="10118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err="1"/>
              <a:t>Genetski</a:t>
            </a:r>
            <a:r>
              <a:rPr lang="en-US" sz="4000"/>
              <a:t> </a:t>
            </a:r>
            <a:r>
              <a:rPr lang="en-US" sz="4400" err="1"/>
              <a:t>algoritam</a:t>
            </a:r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835" y="1984374"/>
            <a:ext cx="7834630" cy="20437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2000">
                <a:ea typeface="+mn-lt"/>
                <a:cs typeface="+mn-lt"/>
              </a:rPr>
              <a:t>J. Holland, K. DeJong, D. Goldberg 1970ih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2000" err="1">
                <a:ea typeface="+mn-lt"/>
                <a:cs typeface="+mn-lt"/>
              </a:rPr>
              <a:t>Imitira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proces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evolucije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2000" err="1">
                <a:ea typeface="+mn-lt"/>
                <a:cs typeface="+mn-lt"/>
              </a:rPr>
              <a:t>Umesto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organizama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jedinke</a:t>
            </a:r>
            <a:r>
              <a:rPr lang="en-US" sz="2000">
                <a:ea typeface="+mn-lt"/>
                <a:cs typeface="+mn-lt"/>
              </a:rPr>
              <a:t> u </a:t>
            </a:r>
            <a:r>
              <a:rPr lang="en-US" sz="2000" err="1">
                <a:ea typeface="+mn-lt"/>
                <a:cs typeface="+mn-lt"/>
              </a:rPr>
              <a:t>populaciji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kodiraju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rešenja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nekog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problema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2000" err="1">
                <a:ea typeface="+mn-lt"/>
                <a:cs typeface="+mn-lt"/>
              </a:rPr>
              <a:t>Nakon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nekog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vremena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rešenja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evoluiraju</a:t>
            </a:r>
            <a:r>
              <a:rPr lang="en-US" sz="2000">
                <a:ea typeface="+mn-lt"/>
                <a:cs typeface="+mn-lt"/>
              </a:rPr>
              <a:t> u </a:t>
            </a:r>
            <a:r>
              <a:rPr lang="en-US" sz="2000" err="1">
                <a:ea typeface="+mn-lt"/>
                <a:cs typeface="+mn-lt"/>
              </a:rPr>
              <a:t>smeru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poboljšanja</a:t>
            </a:r>
            <a:endParaRPr lang="en-US" sz="2000" err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EFF10-DF9F-686C-023A-221EEC085F94}"/>
              </a:ext>
            </a:extLst>
          </p:cNvPr>
          <p:cNvSpPr txBox="1"/>
          <p:nvPr/>
        </p:nvSpPr>
        <p:spPr>
          <a:xfrm>
            <a:off x="1214120" y="4170680"/>
            <a:ext cx="60960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Osnovni</a:t>
            </a:r>
            <a:r>
              <a:rPr lang="en-US" sz="2000"/>
              <a:t> </a:t>
            </a:r>
            <a:r>
              <a:rPr lang="en-US" sz="2000" err="1"/>
              <a:t>pojmovi</a:t>
            </a:r>
            <a:r>
              <a:rPr lang="en-US" sz="2000"/>
              <a:t>:</a:t>
            </a:r>
          </a:p>
          <a:p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Fitness</a:t>
            </a:r>
          </a:p>
          <a:p>
            <a:pPr marL="342900" indent="-342900">
              <a:buAutoNum type="arabicPeriod"/>
            </a:pPr>
            <a:r>
              <a:rPr lang="en-US" sz="2000"/>
              <a:t> </a:t>
            </a:r>
            <a:r>
              <a:rPr lang="en-US" sz="2000" err="1"/>
              <a:t>Selekcija</a:t>
            </a:r>
          </a:p>
          <a:p>
            <a:pPr marL="342900" indent="-342900">
              <a:buAutoNum type="arabicPeriod"/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Ukrštanje</a:t>
            </a:r>
            <a:endParaRPr lang="en-US" sz="2000" err="1"/>
          </a:p>
          <a:p>
            <a:pPr marL="342900" indent="-342900">
              <a:buAutoNum type="arabicPeriod"/>
            </a:pPr>
            <a:r>
              <a:rPr lang="en-US" sz="2000"/>
              <a:t> </a:t>
            </a:r>
            <a:r>
              <a:rPr lang="en-US" sz="2000" err="1"/>
              <a:t>Mutacija</a:t>
            </a:r>
            <a:endParaRPr lang="en-US" sz="2400" err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2CA75D-8F46-3FA6-9C72-1048B936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6747447" y="2311347"/>
            <a:ext cx="6400800" cy="47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578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19C83-A284-B098-CD4B-3F0B23B4339A}"/>
              </a:ext>
            </a:extLst>
          </p:cNvPr>
          <p:cNvSpPr txBox="1"/>
          <p:nvPr/>
        </p:nvSpPr>
        <p:spPr>
          <a:xfrm>
            <a:off x="1102361" y="389467"/>
            <a:ext cx="3888526" cy="18005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KODIRANJE REŠENJA</a:t>
            </a:r>
            <a:endParaRPr lang="en-US" sz="4400" kern="120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08876-CA6D-8E79-3704-1C74A03BEC12}"/>
              </a:ext>
            </a:extLst>
          </p:cNvPr>
          <p:cNvSpPr txBox="1"/>
          <p:nvPr/>
        </p:nvSpPr>
        <p:spPr>
          <a:xfrm>
            <a:off x="187961" y="2247461"/>
            <a:ext cx="4802928" cy="37974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Svaka</a:t>
            </a:r>
            <a:r>
              <a:rPr lang="en-US" sz="2400"/>
              <a:t> </a:t>
            </a:r>
            <a:r>
              <a:rPr lang="en-US" sz="2400" err="1"/>
              <a:t>jedinka</a:t>
            </a:r>
            <a:r>
              <a:rPr lang="en-US" sz="2400"/>
              <a:t> </a:t>
            </a:r>
            <a:r>
              <a:rPr lang="en-US" sz="2400" err="1"/>
              <a:t>sadrži</a:t>
            </a:r>
            <a:r>
              <a:rPr lang="en-US" sz="2400"/>
              <a:t> </a:t>
            </a:r>
            <a:r>
              <a:rPr lang="en-US" sz="2400" err="1"/>
              <a:t>kod</a:t>
            </a:r>
            <a:r>
              <a:rPr lang="en-US" sz="2400"/>
              <a:t> koji </a:t>
            </a:r>
            <a:r>
              <a:rPr lang="en-US" sz="2400" err="1"/>
              <a:t>opisuje</a:t>
            </a:r>
            <a:r>
              <a:rPr lang="en-US" sz="2400"/>
              <a:t> </a:t>
            </a:r>
            <a:r>
              <a:rPr lang="en-US" sz="2400" err="1"/>
              <a:t>rešenje</a:t>
            </a:r>
            <a:r>
              <a:rPr lang="en-US" sz="2400"/>
              <a:t> </a:t>
            </a:r>
            <a:r>
              <a:rPr lang="en-US" sz="2400" err="1"/>
              <a:t>problema</a:t>
            </a:r>
            <a:r>
              <a:rPr lang="en-US" sz="2400"/>
              <a:t> koji </a:t>
            </a:r>
            <a:r>
              <a:rPr lang="en-US" sz="2400" err="1"/>
              <a:t>ona</a:t>
            </a:r>
            <a:r>
              <a:rPr lang="en-US" sz="2400"/>
              <a:t> </a:t>
            </a:r>
            <a:r>
              <a:rPr lang="en-US" sz="2400" err="1"/>
              <a:t>predstavlja</a:t>
            </a:r>
            <a:r>
              <a:rPr lang="en-US" sz="2400"/>
              <a:t> 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Za </a:t>
            </a:r>
            <a:r>
              <a:rPr lang="en-US" sz="2400" err="1">
                <a:ea typeface="+mn-lt"/>
                <a:cs typeface="+mn-lt"/>
              </a:rPr>
              <a:t>graf</a:t>
            </a:r>
            <a:r>
              <a:rPr lang="en-US" sz="2400">
                <a:ea typeface="+mn-lt"/>
                <a:cs typeface="+mn-lt"/>
              </a:rPr>
              <a:t> G=(V, E) </a:t>
            </a:r>
            <a:r>
              <a:rPr lang="en-US" sz="2400" err="1">
                <a:ea typeface="+mn-lt"/>
                <a:cs typeface="+mn-lt"/>
              </a:rPr>
              <a:t>urediti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čvorove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označavajući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ih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</a:t>
            </a:r>
            <a:r>
              <a:rPr lang="en-US" sz="2400">
                <a:ea typeface="+mn-lt"/>
                <a:cs typeface="+mn-lt"/>
              </a:rPr>
              <a:t> </a:t>
            </a:r>
            <a:endParaRPr lang="en-US" sz="2400" err="1">
              <a:ea typeface="+mn-lt"/>
              <a:cs typeface="+mn-lt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ea typeface="+mn-lt"/>
                <a:cs typeface="+mn-lt"/>
              </a:rPr>
              <a:t>   0,1,…,n-1   (n=|V|), 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ea typeface="+mn-lt"/>
                <a:cs typeface="+mn-lt"/>
              </a:rPr>
              <a:t>Zatim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ćemo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koristiti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binarno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kodiranje</a:t>
            </a:r>
            <a:r>
              <a:rPr lang="en-US" sz="2400">
                <a:ea typeface="+mn-lt"/>
                <a:cs typeface="+mn-lt"/>
              </a:rPr>
              <a:t> - </a:t>
            </a:r>
            <a:r>
              <a:rPr lang="en-US" sz="2400" err="1">
                <a:ea typeface="+mn-lt"/>
                <a:cs typeface="+mn-lt"/>
              </a:rPr>
              <a:t>ako</a:t>
            </a:r>
            <a:r>
              <a:rPr lang="en-US" sz="2400">
                <a:ea typeface="+mn-lt"/>
                <a:cs typeface="+mn-lt"/>
              </a:rPr>
              <a:t> je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-tom </a:t>
            </a:r>
            <a:r>
              <a:rPr lang="en-US" sz="2400" err="1">
                <a:ea typeface="+mn-lt"/>
                <a:cs typeface="+mn-lt"/>
              </a:rPr>
              <a:t>mestu</a:t>
            </a:r>
            <a:r>
              <a:rPr lang="en-US" sz="2400">
                <a:ea typeface="+mn-lt"/>
                <a:cs typeface="+mn-lt"/>
              </a:rPr>
              <a:t> u </a:t>
            </a:r>
            <a:r>
              <a:rPr lang="en-US" sz="2400" err="1">
                <a:ea typeface="+mn-lt"/>
                <a:cs typeface="+mn-lt"/>
              </a:rPr>
              <a:t>nizu</a:t>
            </a:r>
            <a:r>
              <a:rPr lang="en-US" sz="2400">
                <a:ea typeface="+mn-lt"/>
                <a:cs typeface="+mn-lt"/>
              </a:rPr>
              <a:t> True, </a:t>
            </a:r>
            <a:r>
              <a:rPr lang="en-US" sz="2400" err="1">
                <a:ea typeface="+mn-lt"/>
                <a:cs typeface="+mn-lt"/>
              </a:rPr>
              <a:t>onda</a:t>
            </a:r>
            <a:r>
              <a:rPr lang="en-US" sz="2400">
                <a:ea typeface="+mn-lt"/>
                <a:cs typeface="+mn-lt"/>
              </a:rPr>
              <a:t> je </a:t>
            </a:r>
            <a:r>
              <a:rPr lang="en-US" sz="2400" err="1">
                <a:ea typeface="+mn-lt"/>
                <a:cs typeface="+mn-lt"/>
              </a:rPr>
              <a:t>i-ti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čvor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uključen</a:t>
            </a:r>
            <a:r>
              <a:rPr lang="en-US" sz="2400">
                <a:ea typeface="+mn-lt"/>
                <a:cs typeface="+mn-lt"/>
              </a:rPr>
              <a:t> u </a:t>
            </a:r>
            <a:r>
              <a:rPr lang="en-US" sz="2400" err="1">
                <a:ea typeface="+mn-lt"/>
                <a:cs typeface="+mn-lt"/>
              </a:rPr>
              <a:t>rešenje</a:t>
            </a:r>
            <a:endParaRPr lang="en-US" sz="2400">
              <a:ea typeface="+mn-lt"/>
              <a:cs typeface="+mn-l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B0074-402D-0927-0A7F-AF1C67DE62E2}"/>
              </a:ext>
            </a:extLst>
          </p:cNvPr>
          <p:cNvSpPr txBox="1"/>
          <p:nvPr/>
        </p:nvSpPr>
        <p:spPr>
          <a:xfrm>
            <a:off x="6095999" y="2240280"/>
            <a:ext cx="53009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err="1"/>
              <a:t>Označava</a:t>
            </a:r>
            <a:r>
              <a:rPr lang="en-US" sz="2400"/>
              <a:t> </a:t>
            </a:r>
            <a:r>
              <a:rPr lang="en-US" sz="2400" err="1"/>
              <a:t>koliko</a:t>
            </a:r>
            <a:r>
              <a:rPr lang="en-US" sz="2400"/>
              <a:t> je dobro </a:t>
            </a:r>
            <a:r>
              <a:rPr lang="en-US" sz="2400" err="1"/>
              <a:t>rešenje</a:t>
            </a:r>
            <a:r>
              <a:rPr lang="en-US" sz="2400"/>
              <a:t> </a:t>
            </a:r>
            <a:r>
              <a:rPr lang="en-US" sz="2400" err="1"/>
              <a:t>koje</a:t>
            </a:r>
            <a:r>
              <a:rPr lang="en-US" sz="2400"/>
              <a:t> </a:t>
            </a:r>
            <a:r>
              <a:rPr lang="en-US" sz="2400" err="1"/>
              <a:t>predstavlja</a:t>
            </a:r>
            <a:r>
              <a:rPr lang="en-US" sz="2400"/>
              <a:t> </a:t>
            </a:r>
            <a:r>
              <a:rPr lang="en-US" sz="2400" err="1"/>
              <a:t>neka</a:t>
            </a:r>
            <a:r>
              <a:rPr lang="en-US" sz="2400"/>
              <a:t> </a:t>
            </a:r>
            <a:r>
              <a:rPr lang="en-US" sz="2400" err="1"/>
              <a:t>jedinka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1F847-76CC-E9BA-B6D1-F1C65162D6E5}"/>
              </a:ext>
            </a:extLst>
          </p:cNvPr>
          <p:cNvSpPr txBox="1"/>
          <p:nvPr/>
        </p:nvSpPr>
        <p:spPr>
          <a:xfrm>
            <a:off x="6852921" y="389467"/>
            <a:ext cx="3888526" cy="18005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FITNESS FUNKCIJA</a:t>
            </a:r>
            <a:endParaRPr lang="en-US" sz="4400" kern="120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10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1273A38D-8818-F449-A1C6-76EFFFBE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003725"/>
            <a:ext cx="5669280" cy="14398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1E9EFD-65FA-BA63-E229-188F798DC1C2}"/>
              </a:ext>
            </a:extLst>
          </p:cNvPr>
          <p:cNvSpPr txBox="1"/>
          <p:nvPr/>
        </p:nvSpPr>
        <p:spPr>
          <a:xfrm>
            <a:off x="5491480" y="4483100"/>
            <a:ext cx="635000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        X - </a:t>
            </a:r>
            <a:r>
              <a:rPr lang="en-US" sz="2000" err="1"/>
              <a:t>rešenje</a:t>
            </a:r>
            <a:r>
              <a:rPr lang="en-US" sz="2000"/>
              <a:t> (</a:t>
            </a:r>
            <a:r>
              <a:rPr lang="en-US" sz="2000" err="1"/>
              <a:t>niz</a:t>
            </a:r>
            <a:r>
              <a:rPr lang="en-US" sz="2000"/>
              <a:t> T </a:t>
            </a:r>
            <a:r>
              <a:rPr lang="en-US" sz="2000" err="1"/>
              <a:t>i</a:t>
            </a:r>
            <a:r>
              <a:rPr lang="en-US" sz="2000"/>
              <a:t> F)</a:t>
            </a:r>
          </a:p>
          <a:p>
            <a:r>
              <a:rPr lang="en-US" sz="2000"/>
              <a:t>        </a:t>
            </a:r>
            <a:r>
              <a:rPr lang="en-US" sz="2000" err="1"/>
              <a:t>eij</a:t>
            </a:r>
            <a:r>
              <a:rPr lang="en-US" sz="2000"/>
              <a:t> – 1 </a:t>
            </a:r>
            <a:r>
              <a:rPr lang="en-US" sz="2000" err="1"/>
              <a:t>ako</a:t>
            </a:r>
            <a:r>
              <a:rPr lang="en-US" sz="2000"/>
              <a:t> </a:t>
            </a:r>
            <a:r>
              <a:rPr lang="en-US" sz="2000" err="1"/>
              <a:t>postoji</a:t>
            </a:r>
            <a:r>
              <a:rPr lang="en-US" sz="2000"/>
              <a:t> grana {</a:t>
            </a:r>
            <a:r>
              <a:rPr lang="en-US" sz="2000" err="1"/>
              <a:t>i</a:t>
            </a:r>
            <a:r>
              <a:rPr lang="en-US" sz="2000"/>
              <a:t>, j}, 0 </a:t>
            </a:r>
            <a:r>
              <a:rPr lang="en-US" sz="2000" err="1"/>
              <a:t>inače</a:t>
            </a:r>
            <a:endParaRPr lang="en-US" sz="2200"/>
          </a:p>
          <a:p>
            <a:endParaRPr lang="en-US" sz="2200"/>
          </a:p>
          <a:p>
            <a:r>
              <a:rPr lang="en-US" sz="2200"/>
              <a:t>Ovako </a:t>
            </a:r>
            <a:r>
              <a:rPr lang="en-US" sz="2200" err="1"/>
              <a:t>definisana</a:t>
            </a:r>
            <a:r>
              <a:rPr lang="en-US" sz="2200"/>
              <a:t> fitness </a:t>
            </a:r>
            <a:r>
              <a:rPr lang="en-US" sz="2200" err="1"/>
              <a:t>funkcija</a:t>
            </a:r>
            <a:r>
              <a:rPr lang="en-US" sz="2200"/>
              <a:t> </a:t>
            </a:r>
            <a:r>
              <a:rPr lang="en-US" sz="2200" err="1"/>
              <a:t>dodeliće</a:t>
            </a:r>
            <a:r>
              <a:rPr lang="en-US" sz="2200"/>
              <a:t> </a:t>
            </a:r>
            <a:r>
              <a:rPr lang="en-US" sz="2200" err="1"/>
              <a:t>kaznu</a:t>
            </a:r>
            <a:r>
              <a:rPr lang="en-US" sz="2200"/>
              <a:t> </a:t>
            </a:r>
            <a:r>
              <a:rPr lang="en-US" sz="2200" err="1"/>
              <a:t>ukoliko</a:t>
            </a:r>
            <a:r>
              <a:rPr lang="en-US" sz="2200"/>
              <a:t> </a:t>
            </a:r>
            <a:r>
              <a:rPr lang="en-US" sz="2200" err="1"/>
              <a:t>neka</a:t>
            </a:r>
            <a:r>
              <a:rPr lang="en-US" sz="2200"/>
              <a:t> grana </a:t>
            </a:r>
            <a:r>
              <a:rPr lang="en-US" sz="2200" err="1"/>
              <a:t>nije</a:t>
            </a:r>
            <a:r>
              <a:rPr lang="en-US" sz="2200"/>
              <a:t> </a:t>
            </a:r>
            <a:r>
              <a:rPr lang="en-US" sz="2200" err="1"/>
              <a:t>pokrivena</a:t>
            </a:r>
            <a:r>
              <a:rPr lang="en-US" sz="2200"/>
              <a:t> </a:t>
            </a:r>
            <a:r>
              <a:rPr lang="en-US" sz="2200" err="1"/>
              <a:t>rešenjem</a:t>
            </a:r>
            <a:r>
              <a:rPr lang="en-US" sz="2200"/>
              <a:t> x, a </a:t>
            </a:r>
            <a:r>
              <a:rPr lang="en-US" sz="2200" err="1"/>
              <a:t>takodje</a:t>
            </a:r>
            <a:r>
              <a:rPr lang="en-US" sz="2200"/>
              <a:t> </a:t>
            </a:r>
            <a:r>
              <a:rPr lang="en-US" sz="2200" err="1"/>
              <a:t>će</a:t>
            </a:r>
            <a:r>
              <a:rPr lang="en-US" sz="2200"/>
              <a:t> </a:t>
            </a:r>
            <a:r>
              <a:rPr lang="en-US" sz="2200" err="1"/>
              <a:t>biti</a:t>
            </a:r>
            <a:r>
              <a:rPr lang="en-US" sz="2200"/>
              <a:t> </a:t>
            </a:r>
            <a:r>
              <a:rPr lang="en-US" sz="2200" err="1"/>
              <a:t>srazmerna</a:t>
            </a:r>
            <a:r>
              <a:rPr lang="en-US" sz="2200"/>
              <a:t> </a:t>
            </a:r>
            <a:r>
              <a:rPr lang="en-US" sz="2200" err="1"/>
              <a:t>broju</a:t>
            </a:r>
            <a:r>
              <a:rPr lang="en-US" sz="2200"/>
              <a:t> </a:t>
            </a:r>
            <a:r>
              <a:rPr lang="en-US" sz="2200" err="1"/>
              <a:t>čvorova</a:t>
            </a:r>
            <a:r>
              <a:rPr lang="en-US" sz="2200"/>
              <a:t> </a:t>
            </a:r>
            <a:r>
              <a:rPr lang="en-US" sz="2200" err="1"/>
              <a:t>uključenih</a:t>
            </a:r>
            <a:r>
              <a:rPr lang="en-US" sz="2200"/>
              <a:t> u </a:t>
            </a:r>
            <a:r>
              <a:rPr lang="en-US" sz="2200" err="1"/>
              <a:t>rešenje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906672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19C83-A284-B098-CD4B-3F0B23B4339A}"/>
              </a:ext>
            </a:extLst>
          </p:cNvPr>
          <p:cNvSpPr txBox="1"/>
          <p:nvPr/>
        </p:nvSpPr>
        <p:spPr>
          <a:xfrm>
            <a:off x="1275080" y="9080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SELEKCIJA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08876-CA6D-8E79-3704-1C74A03BEC12}"/>
              </a:ext>
            </a:extLst>
          </p:cNvPr>
          <p:cNvSpPr txBox="1"/>
          <p:nvPr/>
        </p:nvSpPr>
        <p:spPr>
          <a:xfrm>
            <a:off x="661581" y="2540382"/>
            <a:ext cx="4769609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0190" indent="-250190" defTabSz="667512">
              <a:spcAft>
                <a:spcPts val="600"/>
              </a:spcAft>
              <a:buFont typeface="Arial"/>
              <a:buChar char="•"/>
            </a:pPr>
            <a:r>
              <a:rPr lang="en-US" sz="2400" kern="1200" err="1">
                <a:latin typeface="+mn-lt"/>
                <a:ea typeface="+mn-ea"/>
                <a:cs typeface="+mn-cs"/>
              </a:rPr>
              <a:t>Izbor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jedinki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iz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populacije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koje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će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učestvovati</a:t>
            </a:r>
            <a:r>
              <a:rPr lang="en-US" sz="2400" kern="1200">
                <a:latin typeface="+mn-lt"/>
                <a:ea typeface="+mn-ea"/>
                <a:cs typeface="+mn-cs"/>
              </a:rPr>
              <a:t> u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ukrštanju</a:t>
            </a:r>
            <a:endParaRPr lang="en-US" sz="2400" kern="1200">
              <a:latin typeface="+mn-lt"/>
            </a:endParaRPr>
          </a:p>
          <a:p>
            <a:pPr marL="250190" indent="-250190" defTabSz="667512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+mn-cs"/>
              </a:rPr>
              <a:t>Daje se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veća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šansa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boljim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jedinkama</a:t>
            </a:r>
            <a:r>
              <a:rPr lang="en-US" sz="2400" kern="1200">
                <a:latin typeface="+mn-lt"/>
                <a:ea typeface="+mn-ea"/>
                <a:cs typeface="+mn-cs"/>
              </a:rPr>
              <a:t> (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onima</a:t>
            </a:r>
            <a:r>
              <a:rPr lang="en-US" sz="2400" kern="1200">
                <a:latin typeface="+mn-lt"/>
                <a:ea typeface="+mn-ea"/>
                <a:cs typeface="+mn-cs"/>
              </a:rPr>
              <a:t> 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koje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imaju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bolji</a:t>
            </a:r>
            <a:r>
              <a:rPr lang="en-US" sz="2400" kern="1200">
                <a:latin typeface="+mn-lt"/>
                <a:ea typeface="+mn-ea"/>
                <a:cs typeface="+mn-cs"/>
              </a:rPr>
              <a:t> fitness)</a:t>
            </a:r>
            <a:endParaRPr lang="en-US" sz="2400" kern="1200">
              <a:latin typeface="+mn-lt"/>
            </a:endParaRPr>
          </a:p>
          <a:p>
            <a:pPr marL="250190" indent="-250190" defTabSz="667512">
              <a:spcAft>
                <a:spcPts val="600"/>
              </a:spcAft>
              <a:buFont typeface="Arial"/>
              <a:buChar char="•"/>
            </a:pPr>
            <a:r>
              <a:rPr lang="en-US" sz="2400" kern="1200" err="1">
                <a:latin typeface="+mn-lt"/>
                <a:ea typeface="+mn-ea"/>
                <a:cs typeface="+mn-cs"/>
              </a:rPr>
              <a:t>Može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biti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implementirana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na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razne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načine</a:t>
            </a:r>
            <a:r>
              <a:rPr lang="en-US" sz="2400" kern="1200">
                <a:latin typeface="+mn-lt"/>
                <a:ea typeface="+mn-ea"/>
                <a:cs typeface="+mn-cs"/>
              </a:rPr>
              <a:t>: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turnirska</a:t>
            </a:r>
            <a:r>
              <a:rPr lang="en-US" sz="2400" kern="1200">
                <a:latin typeface="+mn-lt"/>
                <a:ea typeface="+mn-ea"/>
                <a:cs typeface="+mn-cs"/>
              </a:rPr>
              <a:t>, rang-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bazirana</a:t>
            </a:r>
            <a:r>
              <a:rPr lang="en-US" sz="2400" kern="1200">
                <a:latin typeface="+mn-lt"/>
                <a:ea typeface="+mn-ea"/>
                <a:cs typeface="+mn-cs"/>
              </a:rPr>
              <a:t>,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ruletska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FC8B4-9179-A589-9BD5-3500D32959B7}"/>
              </a:ext>
            </a:extLst>
          </p:cNvPr>
          <p:cNvSpPr txBox="1"/>
          <p:nvPr/>
        </p:nvSpPr>
        <p:spPr>
          <a:xfrm>
            <a:off x="7444925" y="1886218"/>
            <a:ext cx="417308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2400" kern="1200">
                <a:latin typeface="+mn-lt"/>
                <a:ea typeface="+mn-lt"/>
                <a:cs typeface="+mn-lt"/>
              </a:rPr>
              <a:t>U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implementiranom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algoritmu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korišćena</a:t>
            </a:r>
            <a:r>
              <a:rPr lang="en-US" sz="2400" kern="1200">
                <a:latin typeface="+mn-lt"/>
                <a:ea typeface="+mn-lt"/>
                <a:cs typeface="+mn-lt"/>
              </a:rPr>
              <a:t> je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turnirska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selekcija</a:t>
            </a:r>
            <a:r>
              <a:rPr lang="en-US" sz="2400" kern="1200">
                <a:latin typeface="+mn-lt"/>
                <a:ea typeface="+mn-lt"/>
                <a:cs typeface="+mn-lt"/>
              </a:rPr>
              <a:t> – od n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nasumično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izabranih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jedinki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iz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populacije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bira</a:t>
            </a:r>
            <a:r>
              <a:rPr lang="en-US" sz="2400" kern="1200">
                <a:latin typeface="+mn-lt"/>
                <a:ea typeface="+mn-lt"/>
                <a:cs typeface="+mn-lt"/>
              </a:rPr>
              <a:t> se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najbolja</a:t>
            </a:r>
            <a:r>
              <a:rPr lang="en-US" sz="2400" kern="1200">
                <a:latin typeface="+mn-lt"/>
                <a:ea typeface="+mn-lt"/>
                <a:cs typeface="+mn-lt"/>
              </a:rPr>
              <a:t> (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ona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sa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najboljim</a:t>
            </a:r>
            <a:r>
              <a:rPr lang="en-US" sz="2400" kern="1200">
                <a:latin typeface="+mn-lt"/>
                <a:ea typeface="+mn-lt"/>
                <a:cs typeface="+mn-lt"/>
              </a:rPr>
              <a:t> </a:t>
            </a:r>
            <a:r>
              <a:rPr lang="en-US" sz="2400" kern="1200" err="1">
                <a:latin typeface="+mn-lt"/>
                <a:ea typeface="+mn-lt"/>
                <a:cs typeface="+mn-lt"/>
              </a:rPr>
              <a:t>fitnessom</a:t>
            </a:r>
            <a:r>
              <a:rPr lang="en-US" sz="2400" kern="1200">
                <a:latin typeface="+mn-lt"/>
                <a:ea typeface="+mn-lt"/>
                <a:cs typeface="+mn-lt"/>
              </a:rPr>
              <a:t>)</a:t>
            </a:r>
            <a:endParaRPr lang="en-US"/>
          </a:p>
        </p:txBody>
      </p:sp>
      <p:pic>
        <p:nvPicPr>
          <p:cNvPr id="3" name="Picture 3" descr="Diagram, table&#10;&#10;Description automatically generated">
            <a:extLst>
              <a:ext uri="{FF2B5EF4-FFF2-40B4-BE49-F238E27FC236}">
                <a16:creationId xmlns:a16="http://schemas.microsoft.com/office/drawing/2014/main" id="{0E111FF2-5692-C46C-A457-4860F0CB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69" y="4384818"/>
            <a:ext cx="6670485" cy="24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29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Primena genetskog algoritma na minimum vertex cover problem</vt:lpstr>
      <vt:lpstr>Minimum vertex cover</vt:lpstr>
      <vt:lpstr>PowerPoint Presentation</vt:lpstr>
      <vt:lpstr>Brute force</vt:lpstr>
      <vt:lpstr>2-Approximation Algoritam</vt:lpstr>
      <vt:lpstr>Greedy Algoritam</vt:lpstr>
      <vt:lpstr>Genetski algoritam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dimacs benchmark set</vt:lpstr>
      <vt:lpstr>unapredjenja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26</cp:revision>
  <dcterms:created xsi:type="dcterms:W3CDTF">2023-04-19T09:33:39Z</dcterms:created>
  <dcterms:modified xsi:type="dcterms:W3CDTF">2023-04-21T17:21:44Z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