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9"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119" d="100"/>
          <a:sy n="119" d="100"/>
        </p:scale>
        <p:origin x="156"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27B24C-6B42-40AE-9859-DB0BDB507560}" type="datetimeFigureOut">
              <a:rPr lang="es-ES" smtClean="0"/>
              <a:t>13/06/2023</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A14C25-E374-4AF4-BE4F-63A436BFE764}" type="slidenum">
              <a:rPr lang="es-ES" smtClean="0"/>
              <a:t>‹Nº›</a:t>
            </a:fld>
            <a:endParaRPr lang="es-ES"/>
          </a:p>
        </p:txBody>
      </p:sp>
    </p:spTree>
    <p:extLst>
      <p:ext uri="{BB962C8B-B14F-4D97-AF65-F5344CB8AC3E}">
        <p14:creationId xmlns:p14="http://schemas.microsoft.com/office/powerpoint/2010/main" val="28276247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46A14C25-E374-4AF4-BE4F-63A436BFE764}" type="slidenum">
              <a:rPr lang="es-ES" smtClean="0"/>
              <a:t>16</a:t>
            </a:fld>
            <a:endParaRPr lang="es-ES"/>
          </a:p>
        </p:txBody>
      </p:sp>
    </p:spTree>
    <p:extLst>
      <p:ext uri="{BB962C8B-B14F-4D97-AF65-F5344CB8AC3E}">
        <p14:creationId xmlns:p14="http://schemas.microsoft.com/office/powerpoint/2010/main" val="20758893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B48BBC5D-2896-43E1-946F-A8D5DED050C9}" type="datetimeFigureOut">
              <a:rPr lang="es-ES" smtClean="0"/>
              <a:t>13/06/2023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C639E011-C304-4C3A-A41A-0E92D93A6931}" type="slidenum">
              <a:rPr lang="es-ES" smtClean="0"/>
              <a:t>‹Nº›</a:t>
            </a:fld>
            <a:endParaRPr lang="es-E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1471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48BBC5D-2896-43E1-946F-A8D5DED050C9}" type="datetimeFigureOut">
              <a:rPr lang="es-ES" smtClean="0"/>
              <a:t>13/06/2023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C639E011-C304-4C3A-A41A-0E92D93A6931}" type="slidenum">
              <a:rPr lang="es-ES" smtClean="0"/>
              <a:t>‹Nº›</a:t>
            </a:fld>
            <a:endParaRPr lang="es-ES"/>
          </a:p>
        </p:txBody>
      </p:sp>
    </p:spTree>
    <p:extLst>
      <p:ext uri="{BB962C8B-B14F-4D97-AF65-F5344CB8AC3E}">
        <p14:creationId xmlns:p14="http://schemas.microsoft.com/office/powerpoint/2010/main" val="19087042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48BBC5D-2896-43E1-946F-A8D5DED050C9}" type="datetimeFigureOut">
              <a:rPr lang="es-ES" smtClean="0"/>
              <a:t>13/06/2023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C639E011-C304-4C3A-A41A-0E92D93A6931}" type="slidenum">
              <a:rPr lang="es-ES" smtClean="0"/>
              <a:t>‹Nº›</a:t>
            </a:fld>
            <a:endParaRPr lang="es-ES"/>
          </a:p>
        </p:txBody>
      </p:sp>
    </p:spTree>
    <p:extLst>
      <p:ext uri="{BB962C8B-B14F-4D97-AF65-F5344CB8AC3E}">
        <p14:creationId xmlns:p14="http://schemas.microsoft.com/office/powerpoint/2010/main" val="37576885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48BBC5D-2896-43E1-946F-A8D5DED050C9}" type="datetimeFigureOut">
              <a:rPr lang="es-ES" smtClean="0"/>
              <a:t>13/06/2023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C639E011-C304-4C3A-A41A-0E92D93A6931}" type="slidenum">
              <a:rPr lang="es-ES" smtClean="0"/>
              <a:t>‹Nº›</a:t>
            </a:fld>
            <a:endParaRPr lang="es-ES"/>
          </a:p>
        </p:txBody>
      </p:sp>
    </p:spTree>
    <p:extLst>
      <p:ext uri="{BB962C8B-B14F-4D97-AF65-F5344CB8AC3E}">
        <p14:creationId xmlns:p14="http://schemas.microsoft.com/office/powerpoint/2010/main" val="2783817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48BBC5D-2896-43E1-946F-A8D5DED050C9}" type="datetimeFigureOut">
              <a:rPr lang="es-ES" smtClean="0"/>
              <a:t>13/06/2023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C639E011-C304-4C3A-A41A-0E92D93A6931}" type="slidenum">
              <a:rPr lang="es-ES" smtClean="0"/>
              <a:t>‹Nº›</a:t>
            </a:fld>
            <a:endParaRPr lang="es-E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28885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B48BBC5D-2896-43E1-946F-A8D5DED050C9}" type="datetimeFigureOut">
              <a:rPr lang="es-ES" smtClean="0"/>
              <a:t>13/06/2023</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C639E011-C304-4C3A-A41A-0E92D93A6931}" type="slidenum">
              <a:rPr lang="es-ES" smtClean="0"/>
              <a:t>‹Nº›</a:t>
            </a:fld>
            <a:endParaRPr lang="es-ES"/>
          </a:p>
        </p:txBody>
      </p:sp>
    </p:spTree>
    <p:extLst>
      <p:ext uri="{BB962C8B-B14F-4D97-AF65-F5344CB8AC3E}">
        <p14:creationId xmlns:p14="http://schemas.microsoft.com/office/powerpoint/2010/main" val="38208734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097280" y="2582335"/>
            <a:ext cx="4937760" cy="328676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217920" y="2582334"/>
            <a:ext cx="4937760" cy="328676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48BBC5D-2896-43E1-946F-A8D5DED050C9}" type="datetimeFigureOut">
              <a:rPr lang="es-ES" smtClean="0"/>
              <a:t>13/06/2023</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C639E011-C304-4C3A-A41A-0E92D93A6931}" type="slidenum">
              <a:rPr lang="es-ES" smtClean="0"/>
              <a:t>‹Nº›</a:t>
            </a:fld>
            <a:endParaRPr lang="es-ES"/>
          </a:p>
        </p:txBody>
      </p:sp>
    </p:spTree>
    <p:extLst>
      <p:ext uri="{BB962C8B-B14F-4D97-AF65-F5344CB8AC3E}">
        <p14:creationId xmlns:p14="http://schemas.microsoft.com/office/powerpoint/2010/main" val="4806406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B48BBC5D-2896-43E1-946F-A8D5DED050C9}" type="datetimeFigureOut">
              <a:rPr lang="es-ES" smtClean="0"/>
              <a:t>13/06/2023</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C639E011-C304-4C3A-A41A-0E92D93A6931}" type="slidenum">
              <a:rPr lang="es-ES" smtClean="0"/>
              <a:t>‹Nº›</a:t>
            </a:fld>
            <a:endParaRPr lang="es-ES"/>
          </a:p>
        </p:txBody>
      </p:sp>
    </p:spTree>
    <p:extLst>
      <p:ext uri="{BB962C8B-B14F-4D97-AF65-F5344CB8AC3E}">
        <p14:creationId xmlns:p14="http://schemas.microsoft.com/office/powerpoint/2010/main" val="25458873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48BBC5D-2896-43E1-946F-A8D5DED050C9}" type="datetimeFigureOut">
              <a:rPr lang="es-ES" smtClean="0"/>
              <a:t>13/06/2023</a:t>
            </a:fld>
            <a:endParaRPr lang="es-E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s-ES"/>
          </a:p>
        </p:txBody>
      </p:sp>
      <p:sp>
        <p:nvSpPr>
          <p:cNvPr id="9" name="Slide Number Placeholder 8"/>
          <p:cNvSpPr>
            <a:spLocks noGrp="1"/>
          </p:cNvSpPr>
          <p:nvPr>
            <p:ph type="sldNum" sz="quarter" idx="12"/>
          </p:nvPr>
        </p:nvSpPr>
        <p:spPr/>
        <p:txBody>
          <a:bodyPr/>
          <a:lstStyle/>
          <a:p>
            <a:fld id="{C639E011-C304-4C3A-A41A-0E92D93A6931}" type="slidenum">
              <a:rPr lang="es-ES" smtClean="0"/>
              <a:t>‹Nº›</a:t>
            </a:fld>
            <a:endParaRPr lang="es-ES"/>
          </a:p>
        </p:txBody>
      </p:sp>
    </p:spTree>
    <p:extLst>
      <p:ext uri="{BB962C8B-B14F-4D97-AF65-F5344CB8AC3E}">
        <p14:creationId xmlns:p14="http://schemas.microsoft.com/office/powerpoint/2010/main" val="3183963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48BBC5D-2896-43E1-946F-A8D5DED050C9}" type="datetimeFigureOut">
              <a:rPr lang="es-ES" smtClean="0"/>
              <a:t>13/06/2023</a:t>
            </a:fld>
            <a:endParaRPr lang="es-E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s-E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639E011-C304-4C3A-A41A-0E92D93A6931}" type="slidenum">
              <a:rPr lang="es-ES" smtClean="0"/>
              <a:t>‹Nº›</a:t>
            </a:fld>
            <a:endParaRPr lang="es-ES"/>
          </a:p>
        </p:txBody>
      </p:sp>
    </p:spTree>
    <p:extLst>
      <p:ext uri="{BB962C8B-B14F-4D97-AF65-F5344CB8AC3E}">
        <p14:creationId xmlns:p14="http://schemas.microsoft.com/office/powerpoint/2010/main" val="18442142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48BBC5D-2896-43E1-946F-A8D5DED050C9}" type="datetimeFigureOut">
              <a:rPr lang="es-ES" smtClean="0"/>
              <a:t>13/06/2023</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C639E011-C304-4C3A-A41A-0E92D93A6931}" type="slidenum">
              <a:rPr lang="es-ES" smtClean="0"/>
              <a:t>‹Nº›</a:t>
            </a:fld>
            <a:endParaRPr lang="es-ES"/>
          </a:p>
        </p:txBody>
      </p:sp>
    </p:spTree>
    <p:extLst>
      <p:ext uri="{BB962C8B-B14F-4D97-AF65-F5344CB8AC3E}">
        <p14:creationId xmlns:p14="http://schemas.microsoft.com/office/powerpoint/2010/main" val="40970160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48BBC5D-2896-43E1-946F-A8D5DED050C9}" type="datetimeFigureOut">
              <a:rPr lang="es-ES" smtClean="0"/>
              <a:t>13/06/2023</a:t>
            </a:fld>
            <a:endParaRPr lang="es-E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s-E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639E011-C304-4C3A-A41A-0E92D93A6931}" type="slidenum">
              <a:rPr lang="es-ES" smtClean="0"/>
              <a:t>‹Nº›</a:t>
            </a:fld>
            <a:endParaRPr lang="es-E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8541336"/>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83" r:id="rId4"/>
    <p:sldLayoutId id="2147483784" r:id="rId5"/>
    <p:sldLayoutId id="2147483785" r:id="rId6"/>
    <p:sldLayoutId id="2147483786" r:id="rId7"/>
    <p:sldLayoutId id="2147483787" r:id="rId8"/>
    <p:sldLayoutId id="2147483788" r:id="rId9"/>
    <p:sldLayoutId id="2147483789" r:id="rId10"/>
    <p:sldLayoutId id="2147483790"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4.jpeg"/></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5.png"/><Relationship Id="rId1" Type="http://schemas.openxmlformats.org/officeDocument/2006/relationships/slideLayout" Target="../slideLayouts/slideLayout7.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9.gi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jpe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097280" y="758952"/>
            <a:ext cx="10392355" cy="1085751"/>
          </a:xfrm>
        </p:spPr>
        <p:txBody>
          <a:bodyPr>
            <a:normAutofit fontScale="90000"/>
          </a:bodyPr>
          <a:lstStyle/>
          <a:p>
            <a:r>
              <a:rPr lang="es-ES" dirty="0" smtClean="0"/>
              <a:t>		  </a:t>
            </a:r>
            <a:r>
              <a:rPr lang="es-ES" b="1" dirty="0" smtClean="0"/>
              <a:t>PARKING</a:t>
            </a:r>
            <a:endParaRPr lang="es-ES" b="1" dirty="0"/>
          </a:p>
        </p:txBody>
      </p:sp>
      <p:pic>
        <p:nvPicPr>
          <p:cNvPr id="1026" name="Picture 2" descr="https://lh6.googleusercontent.com/62AgB9BjdA18-xh3ZkQHN8It5EIR5u8e8mumtHdgoyRkI_LN3yDKMOULov90UzNqBeIkjUrNt6xCenZ2V8KC_C3HRTxhx88FNEyIiGUNLCwvS3OlETeduOZQhYDAubVz87ZM09z0YrwKSCje1j9uit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1814" y="144325"/>
            <a:ext cx="2914650" cy="3209926"/>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p:cNvSpPr txBox="1"/>
          <p:nvPr/>
        </p:nvSpPr>
        <p:spPr>
          <a:xfrm>
            <a:off x="1097280" y="4365266"/>
            <a:ext cx="9835764" cy="1231106"/>
          </a:xfrm>
          <a:prstGeom prst="rect">
            <a:avLst/>
          </a:prstGeom>
          <a:noFill/>
        </p:spPr>
        <p:txBody>
          <a:bodyPr wrap="square" rtlCol="0">
            <a:spAutoFit/>
          </a:bodyPr>
          <a:lstStyle/>
          <a:p>
            <a:pPr lvl="0"/>
            <a:r>
              <a:rPr lang="es-ES" b="1" dirty="0" smtClean="0">
                <a:solidFill>
                  <a:schemeClr val="dk1"/>
                </a:solidFill>
                <a:latin typeface="MingLiU_HKSCS-ExtB" panose="02020500000000000000" pitchFamily="18" charset="-120"/>
                <a:ea typeface="MingLiU_HKSCS-ExtB" panose="02020500000000000000" pitchFamily="18" charset="-120"/>
                <a:cs typeface="Nanum Pen Script"/>
                <a:sym typeface="Nanum Pen Script"/>
              </a:rPr>
              <a:t>Autor: Carlos Burguet</a:t>
            </a:r>
            <a:r>
              <a:rPr lang="es-ES" b="1" dirty="0" smtClean="0">
                <a:solidFill>
                  <a:schemeClr val="dk1"/>
                </a:solidFill>
                <a:latin typeface="MingLiU_HKSCS-ExtB" panose="02020500000000000000" pitchFamily="18" charset="-120"/>
                <a:ea typeface="MingLiU_HKSCS-ExtB" panose="02020500000000000000" pitchFamily="18" charset="-120"/>
                <a:cs typeface="Nanum Pen Script"/>
                <a:sym typeface="Nanum Pen Script"/>
              </a:rPr>
              <a:t>e Herrero</a:t>
            </a:r>
            <a:endParaRPr lang="es-ES" b="1" dirty="0" smtClean="0">
              <a:solidFill>
                <a:schemeClr val="dk1"/>
              </a:solidFill>
              <a:latin typeface="MingLiU_HKSCS-ExtB" panose="02020500000000000000" pitchFamily="18" charset="-120"/>
              <a:ea typeface="MingLiU_HKSCS-ExtB" panose="02020500000000000000" pitchFamily="18" charset="-120"/>
              <a:cs typeface="Nanum Pen Script"/>
              <a:sym typeface="Nanum Pen Script"/>
            </a:endParaRPr>
          </a:p>
          <a:p>
            <a:pPr lvl="0"/>
            <a:r>
              <a:rPr lang="es-ES" b="1" dirty="0" smtClean="0">
                <a:solidFill>
                  <a:schemeClr val="dk1"/>
                </a:solidFill>
                <a:latin typeface="MingLiU_HKSCS-ExtB" panose="02020500000000000000" pitchFamily="18" charset="-120"/>
                <a:ea typeface="MingLiU_HKSCS-ExtB" panose="02020500000000000000" pitchFamily="18" charset="-120"/>
                <a:cs typeface="Nanum Pen Script"/>
                <a:sym typeface="Nanum Pen Script"/>
              </a:rPr>
              <a:t>Ciclo formativo: DAM</a:t>
            </a:r>
          </a:p>
          <a:p>
            <a:pPr lvl="0"/>
            <a:r>
              <a:rPr lang="es-ES" b="1" dirty="0" smtClean="0">
                <a:solidFill>
                  <a:schemeClr val="dk1"/>
                </a:solidFill>
                <a:latin typeface="MingLiU_HKSCS-ExtB" panose="02020500000000000000" pitchFamily="18" charset="-120"/>
                <a:ea typeface="MingLiU_HKSCS-ExtB" panose="02020500000000000000" pitchFamily="18" charset="-120"/>
                <a:cs typeface="Nanum Pen Script"/>
                <a:sym typeface="Nanum Pen Script"/>
              </a:rPr>
              <a:t>Centro: IES Dr. </a:t>
            </a:r>
            <a:r>
              <a:rPr lang="es-ES" b="1" dirty="0" err="1" smtClean="0">
                <a:solidFill>
                  <a:schemeClr val="dk1"/>
                </a:solidFill>
                <a:latin typeface="MingLiU_HKSCS-ExtB" panose="02020500000000000000" pitchFamily="18" charset="-120"/>
                <a:ea typeface="MingLiU_HKSCS-ExtB" panose="02020500000000000000" pitchFamily="18" charset="-120"/>
                <a:cs typeface="Nanum Pen Script"/>
                <a:sym typeface="Nanum Pen Script"/>
              </a:rPr>
              <a:t>LLuis</a:t>
            </a:r>
            <a:r>
              <a:rPr lang="es-ES" b="1" dirty="0" smtClean="0">
                <a:solidFill>
                  <a:schemeClr val="dk1"/>
                </a:solidFill>
                <a:latin typeface="MingLiU_HKSCS-ExtB" panose="02020500000000000000" pitchFamily="18" charset="-120"/>
                <a:ea typeface="MingLiU_HKSCS-ExtB" panose="02020500000000000000" pitchFamily="18" charset="-120"/>
                <a:cs typeface="Nanum Pen Script"/>
                <a:sym typeface="Nanum Pen Script"/>
              </a:rPr>
              <a:t> </a:t>
            </a:r>
            <a:r>
              <a:rPr lang="es-ES" b="1" dirty="0" err="1" smtClean="0">
                <a:solidFill>
                  <a:schemeClr val="dk1"/>
                </a:solidFill>
                <a:latin typeface="MingLiU_HKSCS-ExtB" panose="02020500000000000000" pitchFamily="18" charset="-120"/>
                <a:ea typeface="MingLiU_HKSCS-ExtB" panose="02020500000000000000" pitchFamily="18" charset="-120"/>
                <a:cs typeface="Nanum Pen Script"/>
                <a:sym typeface="Nanum Pen Script"/>
              </a:rPr>
              <a:t>Simarro</a:t>
            </a:r>
            <a:endParaRPr lang="es-ES" b="1" dirty="0" smtClean="0">
              <a:solidFill>
                <a:schemeClr val="dk1"/>
              </a:solidFill>
              <a:latin typeface="MingLiU_HKSCS-ExtB" panose="02020500000000000000" pitchFamily="18" charset="-120"/>
              <a:ea typeface="MingLiU_HKSCS-ExtB" panose="02020500000000000000" pitchFamily="18" charset="-120"/>
              <a:cs typeface="Nanum Pen Script"/>
              <a:sym typeface="Nanum Pen Script"/>
            </a:endParaRPr>
          </a:p>
          <a:p>
            <a:pPr lvl="0"/>
            <a:r>
              <a:rPr lang="es-ES" b="1" dirty="0" smtClean="0">
                <a:solidFill>
                  <a:schemeClr val="dk1"/>
                </a:solidFill>
                <a:latin typeface="MingLiU_HKSCS-ExtB" panose="02020500000000000000" pitchFamily="18" charset="-120"/>
                <a:ea typeface="MingLiU_HKSCS-ExtB" panose="02020500000000000000" pitchFamily="18" charset="-120"/>
                <a:cs typeface="Nanum Pen Script"/>
                <a:sym typeface="Nanum Pen Script"/>
              </a:rPr>
              <a:t>Tutor: </a:t>
            </a:r>
            <a:r>
              <a:rPr lang="es-ES" b="1" dirty="0">
                <a:solidFill>
                  <a:schemeClr val="dk1"/>
                </a:solidFill>
                <a:latin typeface="MingLiU_HKSCS-ExtB" panose="02020500000000000000" pitchFamily="18" charset="-120"/>
                <a:ea typeface="MingLiU_HKSCS-ExtB" panose="02020500000000000000" pitchFamily="18" charset="-120"/>
                <a:cs typeface="Nanum Pen Script"/>
              </a:rPr>
              <a:t>Anna </a:t>
            </a:r>
            <a:r>
              <a:rPr lang="es-ES" b="1" dirty="0" err="1">
                <a:solidFill>
                  <a:schemeClr val="dk1"/>
                </a:solidFill>
                <a:latin typeface="MingLiU_HKSCS-ExtB" panose="02020500000000000000" pitchFamily="18" charset="-120"/>
                <a:ea typeface="MingLiU_HKSCS-ExtB" panose="02020500000000000000" pitchFamily="18" charset="-120"/>
                <a:cs typeface="Nanum Pen Script"/>
              </a:rPr>
              <a:t>Sanchis</a:t>
            </a:r>
            <a:r>
              <a:rPr lang="es-ES" b="1" dirty="0">
                <a:solidFill>
                  <a:schemeClr val="dk1"/>
                </a:solidFill>
                <a:latin typeface="MingLiU_HKSCS-ExtB" panose="02020500000000000000" pitchFamily="18" charset="-120"/>
                <a:ea typeface="MingLiU_HKSCS-ExtB" panose="02020500000000000000" pitchFamily="18" charset="-120"/>
                <a:cs typeface="Nanum Pen Script"/>
              </a:rPr>
              <a:t> Perales</a:t>
            </a:r>
          </a:p>
        </p:txBody>
      </p:sp>
    </p:spTree>
    <p:extLst>
      <p:ext uri="{BB962C8B-B14F-4D97-AF65-F5344CB8AC3E}">
        <p14:creationId xmlns:p14="http://schemas.microsoft.com/office/powerpoint/2010/main" val="32703439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3"/>
          <p:cNvSpPr txBox="1">
            <a:spLocks/>
          </p:cNvSpPr>
          <p:nvPr/>
        </p:nvSpPr>
        <p:spPr>
          <a:xfrm>
            <a:off x="0" y="0"/>
            <a:ext cx="12192000" cy="830277"/>
          </a:xfrm>
          <a:prstGeom prst="rect">
            <a:avLst/>
          </a:prstGeom>
          <a:solidFill>
            <a:schemeClr val="accent2">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s-ES" b="1" dirty="0" smtClean="0"/>
              <a:t>Estructura del proyecto:</a:t>
            </a:r>
            <a:endParaRPr lang="es-ES" b="1" dirty="0"/>
          </a:p>
        </p:txBody>
      </p:sp>
      <p:pic>
        <p:nvPicPr>
          <p:cNvPr id="4100" name="Picture 4" descr="https://lh3.googleusercontent.com/BnXxnI3cicGjuSTR1CFRDvtyqLMjmb2AnvDY0wFNXN_4dT1qL43FJSXMbbT0gPNRRBuX4cndDNPFc3ZesC3xg-rehDyBmAFeaHPJFYxEOEYLZZVbBMjMJ6OqSSg-tR9gaFAN_eMMJnWubqoi6sJe4S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93297" y="1046377"/>
            <a:ext cx="1914230" cy="5104614"/>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n 4"/>
          <p:cNvPicPr>
            <a:picLocks noChangeAspect="1"/>
          </p:cNvPicPr>
          <p:nvPr/>
        </p:nvPicPr>
        <p:blipFill>
          <a:blip r:embed="rId3"/>
          <a:stretch>
            <a:fillRect/>
          </a:stretch>
        </p:blipFill>
        <p:spPr>
          <a:xfrm>
            <a:off x="7147897" y="1046377"/>
            <a:ext cx="1904578" cy="5104614"/>
          </a:xfrm>
          <a:prstGeom prst="rect">
            <a:avLst/>
          </a:prstGeom>
        </p:spPr>
      </p:pic>
    </p:spTree>
    <p:extLst>
      <p:ext uri="{BB962C8B-B14F-4D97-AF65-F5344CB8AC3E}">
        <p14:creationId xmlns:p14="http://schemas.microsoft.com/office/powerpoint/2010/main" val="19483302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3"/>
          <p:cNvSpPr txBox="1">
            <a:spLocks/>
          </p:cNvSpPr>
          <p:nvPr/>
        </p:nvSpPr>
        <p:spPr>
          <a:xfrm>
            <a:off x="0" y="0"/>
            <a:ext cx="12192000" cy="830277"/>
          </a:xfrm>
          <a:prstGeom prst="rect">
            <a:avLst/>
          </a:prstGeom>
          <a:solidFill>
            <a:schemeClr val="accent2">
              <a:lumMod val="40000"/>
              <a:lumOff val="6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s-ES" sz="4000" b="1" dirty="0" smtClean="0"/>
              <a:t>Pantalla de </a:t>
            </a:r>
            <a:r>
              <a:rPr lang="es-ES" sz="4000" b="1" dirty="0" err="1" smtClean="0"/>
              <a:t>Login</a:t>
            </a:r>
            <a:r>
              <a:rPr lang="es-ES" sz="4000" b="1" dirty="0" smtClean="0"/>
              <a:t>:</a:t>
            </a:r>
            <a:endParaRPr lang="es-ES" sz="4000" b="1" dirty="0"/>
          </a:p>
        </p:txBody>
      </p:sp>
      <p:pic>
        <p:nvPicPr>
          <p:cNvPr id="3" name="Imagen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20533" y="985963"/>
            <a:ext cx="2770324" cy="5188226"/>
          </a:xfrm>
          <a:prstGeom prst="rect">
            <a:avLst/>
          </a:prstGeom>
        </p:spPr>
      </p:pic>
    </p:spTree>
    <p:extLst>
      <p:ext uri="{BB962C8B-B14F-4D97-AF65-F5344CB8AC3E}">
        <p14:creationId xmlns:p14="http://schemas.microsoft.com/office/powerpoint/2010/main" val="15062313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3"/>
          <p:cNvSpPr txBox="1">
            <a:spLocks/>
          </p:cNvSpPr>
          <p:nvPr/>
        </p:nvSpPr>
        <p:spPr>
          <a:xfrm>
            <a:off x="0" y="0"/>
            <a:ext cx="12192000" cy="830277"/>
          </a:xfrm>
          <a:prstGeom prst="rect">
            <a:avLst/>
          </a:prstGeom>
          <a:solidFill>
            <a:schemeClr val="accent2">
              <a:lumMod val="40000"/>
              <a:lumOff val="6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s-ES" sz="4000" b="1" dirty="0" smtClean="0"/>
              <a:t>Pantalla de Registro:</a:t>
            </a:r>
            <a:endParaRPr lang="es-ES" sz="4000" b="1" dirty="0"/>
          </a:p>
        </p:txBody>
      </p:sp>
      <p:pic>
        <p:nvPicPr>
          <p:cNvPr id="3" name="Imagen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74818" y="978010"/>
            <a:ext cx="2888507" cy="5243885"/>
          </a:xfrm>
          <a:prstGeom prst="rect">
            <a:avLst/>
          </a:prstGeom>
        </p:spPr>
      </p:pic>
    </p:spTree>
    <p:extLst>
      <p:ext uri="{BB962C8B-B14F-4D97-AF65-F5344CB8AC3E}">
        <p14:creationId xmlns:p14="http://schemas.microsoft.com/office/powerpoint/2010/main" val="37506818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3"/>
          <p:cNvSpPr txBox="1">
            <a:spLocks/>
          </p:cNvSpPr>
          <p:nvPr/>
        </p:nvSpPr>
        <p:spPr>
          <a:xfrm>
            <a:off x="0" y="0"/>
            <a:ext cx="12192000" cy="830277"/>
          </a:xfrm>
          <a:prstGeom prst="rect">
            <a:avLst/>
          </a:prstGeom>
          <a:solidFill>
            <a:schemeClr val="accent2">
              <a:lumMod val="40000"/>
              <a:lumOff val="6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s-ES" sz="4000" b="1" dirty="0" smtClean="0"/>
              <a:t>Vista de Administrador(Coches):</a:t>
            </a:r>
            <a:endParaRPr lang="es-ES" sz="4000" b="1" dirty="0"/>
          </a:p>
        </p:txBody>
      </p:sp>
      <p:pic>
        <p:nvPicPr>
          <p:cNvPr id="3" name="Imagen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96954" y="1152938"/>
            <a:ext cx="2595317" cy="4862223"/>
          </a:xfrm>
          <a:prstGeom prst="rect">
            <a:avLst/>
          </a:prstGeom>
        </p:spPr>
      </p:pic>
      <p:pic>
        <p:nvPicPr>
          <p:cNvPr id="4" name="Imagen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11057" y="1152938"/>
            <a:ext cx="3000854" cy="4862223"/>
          </a:xfrm>
          <a:prstGeom prst="rect">
            <a:avLst/>
          </a:prstGeom>
        </p:spPr>
      </p:pic>
    </p:spTree>
    <p:extLst>
      <p:ext uri="{BB962C8B-B14F-4D97-AF65-F5344CB8AC3E}">
        <p14:creationId xmlns:p14="http://schemas.microsoft.com/office/powerpoint/2010/main" val="42908467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3"/>
          <p:cNvSpPr txBox="1">
            <a:spLocks/>
          </p:cNvSpPr>
          <p:nvPr/>
        </p:nvSpPr>
        <p:spPr>
          <a:xfrm>
            <a:off x="0" y="0"/>
            <a:ext cx="12192000" cy="830277"/>
          </a:xfrm>
          <a:prstGeom prst="rect">
            <a:avLst/>
          </a:prstGeom>
          <a:solidFill>
            <a:schemeClr val="accent2">
              <a:lumMod val="40000"/>
              <a:lumOff val="6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s-ES" sz="4000" b="1" dirty="0" smtClean="0"/>
              <a:t>Vista de Administrador(Incidencias):</a:t>
            </a:r>
            <a:endParaRPr lang="es-ES" sz="4000" b="1" dirty="0"/>
          </a:p>
        </p:txBody>
      </p:sp>
      <p:pic>
        <p:nvPicPr>
          <p:cNvPr id="3" name="Imagen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45026" y="1017764"/>
            <a:ext cx="2752977" cy="5009323"/>
          </a:xfrm>
          <a:prstGeom prst="rect">
            <a:avLst/>
          </a:prstGeom>
        </p:spPr>
      </p:pic>
      <p:pic>
        <p:nvPicPr>
          <p:cNvPr id="4" name="Imagen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01860" y="1017764"/>
            <a:ext cx="3005011" cy="5009323"/>
          </a:xfrm>
          <a:prstGeom prst="rect">
            <a:avLst/>
          </a:prstGeom>
        </p:spPr>
      </p:pic>
    </p:spTree>
    <p:extLst>
      <p:ext uri="{BB962C8B-B14F-4D97-AF65-F5344CB8AC3E}">
        <p14:creationId xmlns:p14="http://schemas.microsoft.com/office/powerpoint/2010/main" val="10185387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3"/>
          <p:cNvSpPr txBox="1">
            <a:spLocks/>
          </p:cNvSpPr>
          <p:nvPr/>
        </p:nvSpPr>
        <p:spPr>
          <a:xfrm>
            <a:off x="0" y="0"/>
            <a:ext cx="12192000" cy="830277"/>
          </a:xfrm>
          <a:prstGeom prst="rect">
            <a:avLst/>
          </a:prstGeom>
          <a:solidFill>
            <a:schemeClr val="accent2">
              <a:lumMod val="40000"/>
              <a:lumOff val="6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s-ES" sz="1800" b="1" dirty="0">
                <a:solidFill>
                  <a:schemeClr val="tx1"/>
                </a:solidFill>
                <a:latin typeface="MingLiU_HKSCS-ExtB" panose="02020500000000000000" pitchFamily="18" charset="-120"/>
                <a:ea typeface="MingLiU_HKSCS-ExtB" panose="02020500000000000000" pitchFamily="18" charset="-120"/>
                <a:cs typeface="+mn-cs"/>
              </a:rPr>
              <a:t>Vista</a:t>
            </a:r>
            <a:r>
              <a:rPr lang="es-ES" sz="4000" b="1" dirty="0" smtClean="0"/>
              <a:t> de Usuario</a:t>
            </a:r>
            <a:endParaRPr lang="es-ES" sz="4000" b="1" dirty="0"/>
          </a:p>
        </p:txBody>
      </p:sp>
      <p:pic>
        <p:nvPicPr>
          <p:cNvPr id="4" name="Imagen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38299" y="1049570"/>
            <a:ext cx="2614145" cy="4926818"/>
          </a:xfrm>
          <a:prstGeom prst="rect">
            <a:avLst/>
          </a:prstGeom>
        </p:spPr>
      </p:pic>
      <p:pic>
        <p:nvPicPr>
          <p:cNvPr id="6" name="Imagen 5"/>
          <p:cNvPicPr>
            <a:picLocks noChangeAspect="1"/>
          </p:cNvPicPr>
          <p:nvPr/>
        </p:nvPicPr>
        <p:blipFill>
          <a:blip r:embed="rId3"/>
          <a:stretch>
            <a:fillRect/>
          </a:stretch>
        </p:blipFill>
        <p:spPr>
          <a:xfrm>
            <a:off x="6695366" y="1049570"/>
            <a:ext cx="2972215" cy="4782217"/>
          </a:xfrm>
          <a:prstGeom prst="rect">
            <a:avLst/>
          </a:prstGeom>
        </p:spPr>
      </p:pic>
    </p:spTree>
    <p:extLst>
      <p:ext uri="{BB962C8B-B14F-4D97-AF65-F5344CB8AC3E}">
        <p14:creationId xmlns:p14="http://schemas.microsoft.com/office/powerpoint/2010/main" val="20832697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3"/>
          <p:cNvSpPr txBox="1">
            <a:spLocks/>
          </p:cNvSpPr>
          <p:nvPr/>
        </p:nvSpPr>
        <p:spPr>
          <a:xfrm>
            <a:off x="0" y="0"/>
            <a:ext cx="12192000" cy="830277"/>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s-ES" b="1" dirty="0" smtClean="0"/>
              <a:t>Evaluación de los resultados</a:t>
            </a:r>
            <a:endParaRPr lang="es-ES" b="1" dirty="0"/>
          </a:p>
        </p:txBody>
      </p:sp>
      <p:sp>
        <p:nvSpPr>
          <p:cNvPr id="3" name="Rectángulo 2"/>
          <p:cNvSpPr/>
          <p:nvPr/>
        </p:nvSpPr>
        <p:spPr>
          <a:xfrm>
            <a:off x="385011" y="1129969"/>
            <a:ext cx="6096000" cy="1754326"/>
          </a:xfrm>
          <a:prstGeom prst="rect">
            <a:avLst/>
          </a:prstGeom>
        </p:spPr>
        <p:txBody>
          <a:bodyPr>
            <a:spAutoFit/>
          </a:bodyPr>
          <a:lstStyle/>
          <a:p>
            <a:r>
              <a:rPr lang="es-ES" b="1" dirty="0" smtClean="0">
                <a:latin typeface="MingLiU_HKSCS-ExtB" panose="02020500000000000000" pitchFamily="18" charset="-120"/>
                <a:ea typeface="MingLiU_HKSCS-ExtB" panose="02020500000000000000" pitchFamily="18" charset="-120"/>
              </a:rPr>
              <a:t>Se han </a:t>
            </a:r>
            <a:r>
              <a:rPr lang="es-ES" b="1" dirty="0">
                <a:latin typeface="MingLiU_HKSCS-ExtB" panose="02020500000000000000" pitchFamily="18" charset="-120"/>
                <a:ea typeface="MingLiU_HKSCS-ExtB" panose="02020500000000000000" pitchFamily="18" charset="-120"/>
              </a:rPr>
              <a:t>alcanzado la mitad de los objetivos planteados para la aplicación, lo cual representa un </a:t>
            </a:r>
            <a:r>
              <a:rPr lang="es-ES" b="1" dirty="0" smtClean="0">
                <a:latin typeface="MingLiU_HKSCS-ExtB" panose="02020500000000000000" pitchFamily="18" charset="-120"/>
                <a:ea typeface="MingLiU_HKSCS-ExtB" panose="02020500000000000000" pitchFamily="18" charset="-120"/>
              </a:rPr>
              <a:t>hecho un </a:t>
            </a:r>
            <a:r>
              <a:rPr lang="es-ES" b="1" dirty="0">
                <a:latin typeface="MingLiU_HKSCS-ExtB" panose="02020500000000000000" pitchFamily="18" charset="-120"/>
                <a:ea typeface="MingLiU_HKSCS-ExtB" panose="02020500000000000000" pitchFamily="18" charset="-120"/>
              </a:rPr>
              <a:t>poco decepcionante. No obstante, es fundamental tener en cuenta que siempre hay espacio para mejorar y que el desarrollo de una aplicación nunca llega realmente a su </a:t>
            </a:r>
            <a:r>
              <a:rPr lang="es-ES" b="1" dirty="0" smtClean="0">
                <a:latin typeface="MingLiU_HKSCS-ExtB" panose="02020500000000000000" pitchFamily="18" charset="-120"/>
                <a:ea typeface="MingLiU_HKSCS-ExtB" panose="02020500000000000000" pitchFamily="18" charset="-120"/>
              </a:rPr>
              <a:t>fin.</a:t>
            </a:r>
            <a:endParaRPr lang="es-ES" b="1" dirty="0">
              <a:latin typeface="MingLiU_HKSCS-ExtB" panose="02020500000000000000" pitchFamily="18" charset="-120"/>
              <a:ea typeface="MingLiU_HKSCS-ExtB" panose="02020500000000000000" pitchFamily="18" charset="-120"/>
            </a:endParaRPr>
          </a:p>
        </p:txBody>
      </p:sp>
      <p:sp>
        <p:nvSpPr>
          <p:cNvPr id="4" name="CuadroTexto 3"/>
          <p:cNvSpPr txBox="1"/>
          <p:nvPr/>
        </p:nvSpPr>
        <p:spPr>
          <a:xfrm>
            <a:off x="5727032" y="4828674"/>
            <a:ext cx="6464968" cy="923330"/>
          </a:xfrm>
          <a:prstGeom prst="rect">
            <a:avLst/>
          </a:prstGeom>
          <a:noFill/>
        </p:spPr>
        <p:txBody>
          <a:bodyPr wrap="square" rtlCol="0">
            <a:spAutoFit/>
          </a:bodyPr>
          <a:lstStyle/>
          <a:p>
            <a:pPr marL="285750" indent="-285750">
              <a:buFont typeface="Arial" panose="020B0604020202020204" pitchFamily="34" charset="0"/>
              <a:buChar char="•"/>
            </a:pPr>
            <a:r>
              <a:rPr lang="es-ES" b="1" dirty="0">
                <a:latin typeface="MingLiU_HKSCS-ExtB" panose="02020500000000000000" pitchFamily="18" charset="-120"/>
                <a:ea typeface="MingLiU_HKSCS-ExtB" panose="02020500000000000000" pitchFamily="18" charset="-120"/>
              </a:rPr>
              <a:t>Finalizar las funcionalidades originales de la App.</a:t>
            </a:r>
          </a:p>
          <a:p>
            <a:pPr marL="285750" indent="-285750">
              <a:buFont typeface="Arial" panose="020B0604020202020204" pitchFamily="34" charset="0"/>
              <a:buChar char="•"/>
            </a:pPr>
            <a:r>
              <a:rPr lang="es-ES" b="1" dirty="0">
                <a:latin typeface="MingLiU_HKSCS-ExtB" panose="02020500000000000000" pitchFamily="18" charset="-120"/>
                <a:ea typeface="MingLiU_HKSCS-ExtB" panose="02020500000000000000" pitchFamily="18" charset="-120"/>
              </a:rPr>
              <a:t>Añadir funcionalidades Extra.</a:t>
            </a:r>
          </a:p>
          <a:p>
            <a:pPr marL="285750" indent="-285750">
              <a:buFont typeface="Arial" panose="020B0604020202020204" pitchFamily="34" charset="0"/>
              <a:buChar char="•"/>
            </a:pPr>
            <a:r>
              <a:rPr lang="es-ES" b="1" dirty="0">
                <a:latin typeface="MingLiU_HKSCS-ExtB" panose="02020500000000000000" pitchFamily="18" charset="-120"/>
                <a:ea typeface="MingLiU_HKSCS-ExtB" panose="02020500000000000000" pitchFamily="18" charset="-120"/>
              </a:rPr>
              <a:t>Mejorar la interfaz de Usuario.</a:t>
            </a:r>
          </a:p>
        </p:txBody>
      </p:sp>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16391" y="935569"/>
            <a:ext cx="2143125" cy="2143125"/>
          </a:xfrm>
          <a:prstGeom prst="rect">
            <a:avLst/>
          </a:prstGeom>
        </p:spPr>
      </p:pic>
      <p:pic>
        <p:nvPicPr>
          <p:cNvPr id="6" name="Imagen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47937" y="4028735"/>
            <a:ext cx="3010652" cy="1723269"/>
          </a:xfrm>
          <a:prstGeom prst="rect">
            <a:avLst/>
          </a:prstGeom>
        </p:spPr>
      </p:pic>
    </p:spTree>
    <p:extLst>
      <p:ext uri="{BB962C8B-B14F-4D97-AF65-F5344CB8AC3E}">
        <p14:creationId xmlns:p14="http://schemas.microsoft.com/office/powerpoint/2010/main" val="305723534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3"/>
          <p:cNvSpPr txBox="1">
            <a:spLocks/>
          </p:cNvSpPr>
          <p:nvPr/>
        </p:nvSpPr>
        <p:spPr>
          <a:xfrm>
            <a:off x="0" y="0"/>
            <a:ext cx="12192000" cy="830277"/>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s-ES" b="1" dirty="0" smtClean="0"/>
              <a:t>Recursos</a:t>
            </a:r>
            <a:endParaRPr lang="es-ES" b="1" dirty="0"/>
          </a:p>
        </p:txBody>
      </p:sp>
      <p:pic>
        <p:nvPicPr>
          <p:cNvPr id="5122" name="Picture 2" descr="https://lh3.googleusercontent.com/0RvoqGPXAU0_lZr4fobFGYnITdMwKCcGpJyVwApYCw2hWjf_GHXj_i8PUb4T4M6ReJF9OcHJiLG37dp-yzpi3PLBdywXFM1EShL37mfCnJHzUNxEsxC_JwT6_Wa1XHqssaiOdVU1r3WL_VqM3nQ-yv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8990" y="1476141"/>
            <a:ext cx="1925052" cy="1925052"/>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https://lh4.googleusercontent.com/Z4_1w5N14inqUsLEbLsTp883QoZxYgZfyF0q4vOVDxzD4c5hIt_diSXw8e6PmL0nPcuqKuupEfDfFqfvy_FIgYJHLdlsyy0gnf8M4DZ44ktxhRKRcvJoFo04gNbKl90zme3_xgY9QNQ0084NOqBi51U"/>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33138" y="4178910"/>
            <a:ext cx="4457700" cy="1028701"/>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https://lh3.googleusercontent.com/B5bmBZXVP8IrZyWSELf4glC4yzcawGo10aWm9t-YPq5tvCHX9Dgms4qono3CG3NM-5zFqQiMwbX8XreJkX0foKl4yTlTwNaEJ76nqf0w_hWrKGopHZ98KB-DKbj7ctgkWhvfTDkOf13gWwXj_GwmeL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57400" y="3049313"/>
            <a:ext cx="4289585" cy="703760"/>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https://lh6.googleusercontent.com/4ZU4Ap7wGdhZwP4Q2gZVkTFVD3QYZP3SYb8dYYraoD3gBKFPoTfJpiDLlmTx2iwNIamc7cvqWEl84dcKlw5rzTwcZwZD89aayn2-MQ95wmOTCFRVyBd74Lc4IPgw332cqnLclfu9a6RZHy4mP5ZX1b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55721" y="3546352"/>
            <a:ext cx="2733958" cy="1661259"/>
          </a:xfrm>
          <a:prstGeom prst="rect">
            <a:avLst/>
          </a:prstGeom>
          <a:noFill/>
          <a:extLst>
            <a:ext uri="{909E8E84-426E-40DD-AFC4-6F175D3DCCD1}">
              <a14:hiddenFill xmlns:a14="http://schemas.microsoft.com/office/drawing/2010/main">
                <a:solidFill>
                  <a:srgbClr val="FFFFFF"/>
                </a:solidFill>
              </a14:hiddenFill>
            </a:ext>
          </a:extLst>
        </p:spPr>
      </p:pic>
      <p:pic>
        <p:nvPicPr>
          <p:cNvPr id="5132" name="Picture 12" descr="https://lh5.googleusercontent.com/jmTKPv80SqTDv1niWp5vhw4PPzwcyKj4MATA9EIU83YSye_hXPk9jzOHR7-vIkVqh6VwzrJRFUQ47HkHjaoixioqw7CmlfBlKo3ZISJnoq8vewmWZXV7YDfowj7RKbsXgeLt9KpFrPnA6VadqHf6-9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6000" y="1680500"/>
            <a:ext cx="4848225" cy="942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43501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3"/>
          <p:cNvSpPr txBox="1">
            <a:spLocks/>
          </p:cNvSpPr>
          <p:nvPr/>
        </p:nvSpPr>
        <p:spPr>
          <a:xfrm>
            <a:off x="0" y="0"/>
            <a:ext cx="12192000" cy="830277"/>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s-ES" b="1" dirty="0" smtClean="0"/>
              <a:t>Conclusiones</a:t>
            </a:r>
            <a:endParaRPr lang="es-ES" b="1" dirty="0"/>
          </a:p>
        </p:txBody>
      </p:sp>
      <p:sp>
        <p:nvSpPr>
          <p:cNvPr id="3" name="CuadroTexto 2"/>
          <p:cNvSpPr txBox="1"/>
          <p:nvPr/>
        </p:nvSpPr>
        <p:spPr>
          <a:xfrm rot="20358370">
            <a:off x="2380386" y="1658510"/>
            <a:ext cx="2197769" cy="769441"/>
          </a:xfrm>
          <a:prstGeom prst="rect">
            <a:avLst/>
          </a:prstGeom>
          <a:noFill/>
        </p:spPr>
        <p:txBody>
          <a:bodyPr wrap="square" rtlCol="0">
            <a:spAutoFit/>
          </a:bodyPr>
          <a:lstStyle/>
          <a:p>
            <a:r>
              <a:rPr lang="es-ES" sz="4400" b="1" spc="-50" dirty="0">
                <a:solidFill>
                  <a:schemeClr val="tx1">
                    <a:lumMod val="75000"/>
                    <a:lumOff val="25000"/>
                  </a:schemeClr>
                </a:solidFill>
                <a:latin typeface="+mj-lt"/>
                <a:ea typeface="+mj-ea"/>
                <a:cs typeface="+mj-cs"/>
              </a:rPr>
              <a:t>IOS</a:t>
            </a:r>
            <a:endParaRPr lang="es-ES" sz="2400" b="1" spc="-50" dirty="0">
              <a:solidFill>
                <a:schemeClr val="tx1">
                  <a:lumMod val="75000"/>
                  <a:lumOff val="25000"/>
                </a:schemeClr>
              </a:solidFill>
              <a:latin typeface="+mj-lt"/>
              <a:ea typeface="+mj-ea"/>
              <a:cs typeface="+mj-cs"/>
            </a:endParaRPr>
          </a:p>
        </p:txBody>
      </p:sp>
      <p:sp>
        <p:nvSpPr>
          <p:cNvPr id="4" name="CuadroTexto 3"/>
          <p:cNvSpPr txBox="1"/>
          <p:nvPr/>
        </p:nvSpPr>
        <p:spPr>
          <a:xfrm>
            <a:off x="3850106" y="3033262"/>
            <a:ext cx="3917714" cy="769441"/>
          </a:xfrm>
          <a:prstGeom prst="rect">
            <a:avLst/>
          </a:prstGeom>
          <a:noFill/>
        </p:spPr>
        <p:txBody>
          <a:bodyPr wrap="square" rtlCol="0">
            <a:spAutoFit/>
          </a:bodyPr>
          <a:lstStyle/>
          <a:p>
            <a:r>
              <a:rPr lang="es-ES" sz="4400" b="1" spc="-50" dirty="0">
                <a:solidFill>
                  <a:schemeClr val="tx1">
                    <a:lumMod val="75000"/>
                    <a:lumOff val="25000"/>
                  </a:schemeClr>
                </a:solidFill>
                <a:latin typeface="+mj-lt"/>
                <a:ea typeface="+mj-ea"/>
                <a:cs typeface="+mj-cs"/>
              </a:rPr>
              <a:t>ORGANIZACIÓN</a:t>
            </a:r>
          </a:p>
        </p:txBody>
      </p:sp>
      <p:sp>
        <p:nvSpPr>
          <p:cNvPr id="5" name="CuadroTexto 4"/>
          <p:cNvSpPr txBox="1"/>
          <p:nvPr/>
        </p:nvSpPr>
        <p:spPr>
          <a:xfrm rot="966289">
            <a:off x="7090612" y="1843985"/>
            <a:ext cx="4796590" cy="769441"/>
          </a:xfrm>
          <a:prstGeom prst="rect">
            <a:avLst/>
          </a:prstGeom>
          <a:noFill/>
        </p:spPr>
        <p:txBody>
          <a:bodyPr wrap="square" rtlCol="0">
            <a:spAutoFit/>
          </a:bodyPr>
          <a:lstStyle/>
          <a:p>
            <a:r>
              <a:rPr lang="es-ES" sz="4400" b="1" spc="-50" dirty="0">
                <a:solidFill>
                  <a:schemeClr val="tx1">
                    <a:lumMod val="75000"/>
                    <a:lumOff val="25000"/>
                  </a:schemeClr>
                </a:solidFill>
                <a:latin typeface="+mj-lt"/>
                <a:ea typeface="+mj-ea"/>
                <a:cs typeface="+mj-cs"/>
              </a:rPr>
              <a:t>FUNCIONALIDADES</a:t>
            </a:r>
          </a:p>
        </p:txBody>
      </p:sp>
      <p:sp>
        <p:nvSpPr>
          <p:cNvPr id="6" name="CuadroTexto 5"/>
          <p:cNvSpPr txBox="1"/>
          <p:nvPr/>
        </p:nvSpPr>
        <p:spPr>
          <a:xfrm rot="1264047">
            <a:off x="1326502" y="4640155"/>
            <a:ext cx="3457074" cy="769441"/>
          </a:xfrm>
          <a:prstGeom prst="rect">
            <a:avLst/>
          </a:prstGeom>
          <a:noFill/>
        </p:spPr>
        <p:txBody>
          <a:bodyPr wrap="square" rtlCol="0">
            <a:spAutoFit/>
          </a:bodyPr>
          <a:lstStyle/>
          <a:p>
            <a:r>
              <a:rPr lang="es-ES" sz="4400" b="1" spc="-50" dirty="0">
                <a:solidFill>
                  <a:schemeClr val="tx1">
                    <a:lumMod val="75000"/>
                    <a:lumOff val="25000"/>
                  </a:schemeClr>
                </a:solidFill>
                <a:latin typeface="+mj-lt"/>
                <a:ea typeface="+mj-ea"/>
                <a:cs typeface="+mj-cs"/>
              </a:rPr>
              <a:t>APRENDER</a:t>
            </a:r>
          </a:p>
        </p:txBody>
      </p:sp>
      <p:sp>
        <p:nvSpPr>
          <p:cNvPr id="7" name="CuadroTexto 6"/>
          <p:cNvSpPr txBox="1"/>
          <p:nvPr/>
        </p:nvSpPr>
        <p:spPr>
          <a:xfrm rot="20641892">
            <a:off x="7756357" y="4435631"/>
            <a:ext cx="2237874" cy="769441"/>
          </a:xfrm>
          <a:prstGeom prst="rect">
            <a:avLst/>
          </a:prstGeom>
          <a:noFill/>
        </p:spPr>
        <p:txBody>
          <a:bodyPr wrap="square" rtlCol="0">
            <a:spAutoFit/>
          </a:bodyPr>
          <a:lstStyle/>
          <a:p>
            <a:r>
              <a:rPr lang="es-ES" sz="4400" b="1" spc="-50" dirty="0">
                <a:solidFill>
                  <a:schemeClr val="tx1">
                    <a:lumMod val="75000"/>
                    <a:lumOff val="25000"/>
                  </a:schemeClr>
                </a:solidFill>
                <a:latin typeface="+mj-lt"/>
                <a:ea typeface="+mj-ea"/>
                <a:cs typeface="+mj-cs"/>
              </a:rPr>
              <a:t>RETOS</a:t>
            </a:r>
          </a:p>
        </p:txBody>
      </p:sp>
    </p:spTree>
    <p:extLst>
      <p:ext uri="{BB962C8B-B14F-4D97-AF65-F5344CB8AC3E}">
        <p14:creationId xmlns:p14="http://schemas.microsoft.com/office/powerpoint/2010/main" val="387781003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3"/>
          <p:cNvSpPr txBox="1">
            <a:spLocks/>
          </p:cNvSpPr>
          <p:nvPr/>
        </p:nvSpPr>
        <p:spPr>
          <a:xfrm>
            <a:off x="0" y="0"/>
            <a:ext cx="12192000" cy="830277"/>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lnSpcReduction="1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s-ES" sz="6000" b="1" u="sng" dirty="0" smtClean="0"/>
              <a:t>FIN</a:t>
            </a:r>
            <a:endParaRPr lang="es-ES" b="1" u="sng" dirty="0"/>
          </a:p>
        </p:txBody>
      </p:sp>
      <p:pic>
        <p:nvPicPr>
          <p:cNvPr id="6" name="Imagen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0609" y="1401678"/>
            <a:ext cx="5815263" cy="4361447"/>
          </a:xfrm>
          <a:prstGeom prst="rect">
            <a:avLst/>
          </a:prstGeom>
        </p:spPr>
      </p:pic>
    </p:spTree>
    <p:extLst>
      <p:ext uri="{BB962C8B-B14F-4D97-AF65-F5344CB8AC3E}">
        <p14:creationId xmlns:p14="http://schemas.microsoft.com/office/powerpoint/2010/main" val="8607185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86603"/>
            <a:ext cx="10058400" cy="1454733"/>
          </a:xfrm>
        </p:spPr>
        <p:txBody>
          <a:bodyPr>
            <a:normAutofit/>
          </a:bodyPr>
          <a:lstStyle/>
          <a:p>
            <a:r>
              <a:rPr lang="es-ES" sz="6000" b="1" dirty="0"/>
              <a:t>Í</a:t>
            </a:r>
            <a:r>
              <a:rPr lang="es-ES" sz="6000" b="1" dirty="0" smtClean="0"/>
              <a:t>NDICE:</a:t>
            </a:r>
            <a:endParaRPr lang="es-ES" sz="6000" b="1" dirty="0"/>
          </a:p>
        </p:txBody>
      </p:sp>
      <p:sp>
        <p:nvSpPr>
          <p:cNvPr id="3" name="Marcador de contenido 2"/>
          <p:cNvSpPr>
            <a:spLocks noGrp="1"/>
          </p:cNvSpPr>
          <p:nvPr>
            <p:ph idx="1"/>
          </p:nvPr>
        </p:nvSpPr>
        <p:spPr/>
        <p:txBody>
          <a:bodyPr>
            <a:normAutofit/>
          </a:bodyPr>
          <a:lstStyle/>
          <a:p>
            <a:r>
              <a:rPr lang="es-ES" sz="2200" b="1" dirty="0" smtClean="0">
                <a:latin typeface="MingLiU_HKSCS-ExtB" panose="02020500000000000000" pitchFamily="18" charset="-120"/>
                <a:ea typeface="MingLiU_HKSCS-ExtB" panose="02020500000000000000" pitchFamily="18" charset="-120"/>
              </a:rPr>
              <a:t>1. Introducción				5. Evaluación de los resultados</a:t>
            </a:r>
          </a:p>
          <a:p>
            <a:r>
              <a:rPr lang="es-ES" sz="2200" b="1" dirty="0" smtClean="0">
                <a:latin typeface="MingLiU_HKSCS-ExtB" panose="02020500000000000000" pitchFamily="18" charset="-120"/>
                <a:ea typeface="MingLiU_HKSCS-ExtB" panose="02020500000000000000" pitchFamily="18" charset="-120"/>
              </a:rPr>
              <a:t>2. Contextualización			6. </a:t>
            </a:r>
            <a:r>
              <a:rPr lang="es-ES" sz="2200" b="1" dirty="0">
                <a:latin typeface="MingLiU_HKSCS-ExtB" panose="02020500000000000000" pitchFamily="18" charset="-120"/>
                <a:ea typeface="MingLiU_HKSCS-ExtB" panose="02020500000000000000" pitchFamily="18" charset="-120"/>
              </a:rPr>
              <a:t>Recursos </a:t>
            </a:r>
            <a:endParaRPr lang="es-ES" sz="2200" b="1" dirty="0" smtClean="0">
              <a:latin typeface="MingLiU_HKSCS-ExtB" panose="02020500000000000000" pitchFamily="18" charset="-120"/>
              <a:ea typeface="MingLiU_HKSCS-ExtB" panose="02020500000000000000" pitchFamily="18" charset="-120"/>
            </a:endParaRPr>
          </a:p>
          <a:p>
            <a:r>
              <a:rPr lang="es-ES" sz="2200" b="1" dirty="0" smtClean="0">
                <a:latin typeface="MingLiU_HKSCS-ExtB" panose="02020500000000000000" pitchFamily="18" charset="-120"/>
                <a:ea typeface="MingLiU_HKSCS-ExtB" panose="02020500000000000000" pitchFamily="18" charset="-120"/>
              </a:rPr>
              <a:t>3. Objetivos					7. Conclusiones</a:t>
            </a:r>
          </a:p>
          <a:p>
            <a:r>
              <a:rPr lang="es-ES" sz="2200" b="1" dirty="0" smtClean="0">
                <a:latin typeface="MingLiU_HKSCS-ExtB" panose="02020500000000000000" pitchFamily="18" charset="-120"/>
                <a:ea typeface="MingLiU_HKSCS-ExtB" panose="02020500000000000000" pitchFamily="18" charset="-120"/>
              </a:rPr>
              <a:t>4. Desarrollo				</a:t>
            </a:r>
            <a:endParaRPr lang="es-ES" sz="2200" b="1" dirty="0">
              <a:latin typeface="MingLiU_HKSCS-ExtB" panose="02020500000000000000" pitchFamily="18" charset="-120"/>
              <a:ea typeface="MingLiU_HKSCS-ExtB" panose="02020500000000000000" pitchFamily="18" charset="-120"/>
            </a:endParaRPr>
          </a:p>
        </p:txBody>
      </p:sp>
    </p:spTree>
    <p:extLst>
      <p:ext uri="{BB962C8B-B14F-4D97-AF65-F5344CB8AC3E}">
        <p14:creationId xmlns:p14="http://schemas.microsoft.com/office/powerpoint/2010/main" val="26557203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idx="4294967295"/>
          </p:nvPr>
        </p:nvSpPr>
        <p:spPr>
          <a:xfrm>
            <a:off x="0" y="0"/>
            <a:ext cx="12192000" cy="830277"/>
          </a:xfr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lstStyle/>
          <a:p>
            <a:pPr algn="ctr"/>
            <a:r>
              <a:rPr lang="es-ES" b="1" dirty="0" smtClean="0"/>
              <a:t>Introducción</a:t>
            </a:r>
            <a:endParaRPr lang="es-ES" b="1" dirty="0"/>
          </a:p>
        </p:txBody>
      </p:sp>
      <p:sp>
        <p:nvSpPr>
          <p:cNvPr id="6" name="CuadroTexto 5"/>
          <p:cNvSpPr txBox="1"/>
          <p:nvPr/>
        </p:nvSpPr>
        <p:spPr>
          <a:xfrm>
            <a:off x="2653084" y="2067338"/>
            <a:ext cx="7044857" cy="2246769"/>
          </a:xfrm>
          <a:prstGeom prst="rect">
            <a:avLst/>
          </a:prstGeom>
          <a:noFill/>
        </p:spPr>
        <p:txBody>
          <a:bodyPr wrap="square" rtlCol="0">
            <a:spAutoFit/>
          </a:bodyPr>
          <a:lstStyle/>
          <a:p>
            <a:r>
              <a:rPr lang="es-ES" sz="2000" b="1" dirty="0" smtClean="0">
                <a:latin typeface="MingLiU_HKSCS-ExtB" panose="02020500000000000000" pitchFamily="18" charset="-120"/>
                <a:ea typeface="MingLiU_HKSCS-ExtB" panose="02020500000000000000" pitchFamily="18" charset="-120"/>
              </a:rPr>
              <a:t>Este proyecto se centra en la gestión eficiente de los aparcamientos a través de un sistema basado en códigos QR. El objetivo es facilitar el acceso de los conductores al parking mediante la lectura de un código QR, mientras que los administradores cuentan con herramientas para supervisar y gestionar el flujo de vehículos. </a:t>
            </a:r>
            <a:endParaRPr lang="es-ES" sz="2000" b="1" dirty="0">
              <a:latin typeface="MingLiU_HKSCS-ExtB" panose="02020500000000000000" pitchFamily="18" charset="-120"/>
              <a:ea typeface="MingLiU_HKSCS-ExtB" panose="02020500000000000000" pitchFamily="18" charset="-120"/>
            </a:endParaRPr>
          </a:p>
        </p:txBody>
      </p:sp>
    </p:spTree>
    <p:extLst>
      <p:ext uri="{BB962C8B-B14F-4D97-AF65-F5344CB8AC3E}">
        <p14:creationId xmlns:p14="http://schemas.microsoft.com/office/powerpoint/2010/main" val="18886716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3"/>
          <p:cNvSpPr txBox="1">
            <a:spLocks/>
          </p:cNvSpPr>
          <p:nvPr/>
        </p:nvSpPr>
        <p:spPr>
          <a:xfrm>
            <a:off x="0" y="0"/>
            <a:ext cx="12192000" cy="830277"/>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s-ES" b="1" dirty="0" smtClean="0"/>
              <a:t>Contextualización</a:t>
            </a:r>
            <a:endParaRPr lang="es-ES" b="1" dirty="0"/>
          </a:p>
        </p:txBody>
      </p:sp>
      <p:sp>
        <p:nvSpPr>
          <p:cNvPr id="5" name="CuadroTexto 4"/>
          <p:cNvSpPr txBox="1"/>
          <p:nvPr/>
        </p:nvSpPr>
        <p:spPr>
          <a:xfrm>
            <a:off x="3240503" y="1852863"/>
            <a:ext cx="5943601" cy="2554545"/>
          </a:xfrm>
          <a:prstGeom prst="rect">
            <a:avLst/>
          </a:prstGeom>
          <a:noFill/>
        </p:spPr>
        <p:txBody>
          <a:bodyPr wrap="square" rtlCol="0">
            <a:spAutoFit/>
          </a:bodyPr>
          <a:lstStyle/>
          <a:p>
            <a:r>
              <a:rPr lang="es-ES" sz="2000" b="1" dirty="0">
                <a:latin typeface="MingLiU_HKSCS-ExtB" panose="02020500000000000000" pitchFamily="18" charset="-120"/>
                <a:ea typeface="MingLiU_HKSCS-ExtB" panose="02020500000000000000" pitchFamily="18" charset="-120"/>
              </a:rPr>
              <a:t>La contextualización de este proyecto se enmarca en el contexto actual de crecimiento </a:t>
            </a:r>
            <a:r>
              <a:rPr lang="es-ES" sz="2000" b="1" dirty="0" smtClean="0">
                <a:latin typeface="MingLiU_HKSCS-ExtB" panose="02020500000000000000" pitchFamily="18" charset="-120"/>
                <a:ea typeface="MingLiU_HKSCS-ExtB" panose="02020500000000000000" pitchFamily="18" charset="-120"/>
              </a:rPr>
              <a:t>urbano.</a:t>
            </a:r>
          </a:p>
          <a:p>
            <a:endParaRPr lang="es-ES" sz="2000" b="1" dirty="0" smtClean="0">
              <a:latin typeface="MingLiU_HKSCS-ExtB" panose="02020500000000000000" pitchFamily="18" charset="-120"/>
              <a:ea typeface="MingLiU_HKSCS-ExtB" panose="02020500000000000000" pitchFamily="18" charset="-120"/>
            </a:endParaRPr>
          </a:p>
          <a:p>
            <a:r>
              <a:rPr lang="es-ES" sz="2000" b="1" dirty="0" smtClean="0">
                <a:latin typeface="MingLiU_HKSCS-ExtB" panose="02020500000000000000" pitchFamily="18" charset="-120"/>
                <a:ea typeface="MingLiU_HKSCS-ExtB" panose="02020500000000000000" pitchFamily="18" charset="-120"/>
              </a:rPr>
              <a:t>- Ofrece </a:t>
            </a:r>
            <a:r>
              <a:rPr lang="es-ES" sz="2000" b="1" dirty="0">
                <a:latin typeface="MingLiU_HKSCS-ExtB" panose="02020500000000000000" pitchFamily="18" charset="-120"/>
                <a:ea typeface="MingLiU_HKSCS-ExtB" panose="02020500000000000000" pitchFamily="18" charset="-120"/>
              </a:rPr>
              <a:t>una solución tecnológica </a:t>
            </a:r>
            <a:r>
              <a:rPr lang="es-ES" sz="2000" b="1" dirty="0" smtClean="0">
                <a:latin typeface="MingLiU_HKSCS-ExtB" panose="02020500000000000000" pitchFamily="18" charset="-120"/>
                <a:ea typeface="MingLiU_HKSCS-ExtB" panose="02020500000000000000" pitchFamily="18" charset="-120"/>
              </a:rPr>
              <a:t>innovadora</a:t>
            </a:r>
          </a:p>
          <a:p>
            <a:endParaRPr lang="es-ES" sz="2000" b="1" dirty="0" smtClean="0">
              <a:latin typeface="MingLiU_HKSCS-ExtB" panose="02020500000000000000" pitchFamily="18" charset="-120"/>
              <a:ea typeface="MingLiU_HKSCS-ExtB" panose="02020500000000000000" pitchFamily="18" charset="-120"/>
            </a:endParaRPr>
          </a:p>
          <a:p>
            <a:r>
              <a:rPr lang="es-ES" sz="2000" b="1" dirty="0" smtClean="0">
                <a:latin typeface="MingLiU_HKSCS-ExtB" panose="02020500000000000000" pitchFamily="18" charset="-120"/>
                <a:ea typeface="MingLiU_HKSCS-ExtB" panose="02020500000000000000" pitchFamily="18" charset="-120"/>
              </a:rPr>
              <a:t>- Mejora la </a:t>
            </a:r>
            <a:r>
              <a:rPr lang="es-ES" sz="2000" b="1" dirty="0">
                <a:latin typeface="MingLiU_HKSCS-ExtB" panose="02020500000000000000" pitchFamily="18" charset="-120"/>
                <a:ea typeface="MingLiU_HKSCS-ExtB" panose="02020500000000000000" pitchFamily="18" charset="-120"/>
              </a:rPr>
              <a:t>experiencia de conductores y </a:t>
            </a:r>
            <a:r>
              <a:rPr lang="es-ES" sz="2000" b="1" dirty="0" smtClean="0">
                <a:latin typeface="MingLiU_HKSCS-ExtB" panose="02020500000000000000" pitchFamily="18" charset="-120"/>
                <a:ea typeface="MingLiU_HKSCS-ExtB" panose="02020500000000000000" pitchFamily="18" charset="-120"/>
              </a:rPr>
              <a:t>administradores.</a:t>
            </a:r>
            <a:endParaRPr lang="es-ES" sz="2000" b="1" dirty="0">
              <a:latin typeface="MingLiU_HKSCS-ExtB" panose="02020500000000000000" pitchFamily="18" charset="-120"/>
              <a:ea typeface="MingLiU_HKSCS-ExtB" panose="02020500000000000000" pitchFamily="18" charset="-120"/>
            </a:endParaRPr>
          </a:p>
        </p:txBody>
      </p:sp>
      <p:pic>
        <p:nvPicPr>
          <p:cNvPr id="6" name="Imagen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1736" y="4407408"/>
            <a:ext cx="1444541" cy="1444541"/>
          </a:xfrm>
          <a:prstGeom prst="rect">
            <a:avLst/>
          </a:prstGeom>
        </p:spPr>
      </p:pic>
      <p:pic>
        <p:nvPicPr>
          <p:cNvPr id="7" name="Imagen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23484" y="1081588"/>
            <a:ext cx="2279995" cy="1517233"/>
          </a:xfrm>
          <a:prstGeom prst="rect">
            <a:avLst/>
          </a:prstGeom>
        </p:spPr>
      </p:pic>
    </p:spTree>
    <p:extLst>
      <p:ext uri="{BB962C8B-B14F-4D97-AF65-F5344CB8AC3E}">
        <p14:creationId xmlns:p14="http://schemas.microsoft.com/office/powerpoint/2010/main" val="42358220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3"/>
          <p:cNvSpPr txBox="1">
            <a:spLocks/>
          </p:cNvSpPr>
          <p:nvPr/>
        </p:nvSpPr>
        <p:spPr>
          <a:xfrm>
            <a:off x="0" y="0"/>
            <a:ext cx="12192000" cy="830277"/>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s-ES" b="1" dirty="0"/>
              <a:t>O</a:t>
            </a:r>
            <a:r>
              <a:rPr lang="es-ES" b="1" dirty="0" smtClean="0"/>
              <a:t>bjetivos</a:t>
            </a:r>
            <a:endParaRPr lang="es-ES" b="1" dirty="0"/>
          </a:p>
        </p:txBody>
      </p:sp>
      <p:sp>
        <p:nvSpPr>
          <p:cNvPr id="3" name="CuadroTexto 2"/>
          <p:cNvSpPr txBox="1"/>
          <p:nvPr/>
        </p:nvSpPr>
        <p:spPr>
          <a:xfrm>
            <a:off x="545432" y="1163052"/>
            <a:ext cx="10595810" cy="2308324"/>
          </a:xfrm>
          <a:prstGeom prst="rect">
            <a:avLst/>
          </a:prstGeom>
          <a:noFill/>
        </p:spPr>
        <p:txBody>
          <a:bodyPr wrap="square" rtlCol="0">
            <a:spAutoFit/>
          </a:bodyPr>
          <a:lstStyle/>
          <a:p>
            <a:pPr marL="285750" indent="-285750">
              <a:buFontTx/>
              <a:buChar char="-"/>
            </a:pPr>
            <a:r>
              <a:rPr lang="es-ES" sz="2000" b="1" dirty="0">
                <a:latin typeface="Arial Rounded MT Bold" panose="020F0704030504030204" pitchFamily="34" charset="0"/>
                <a:ea typeface="Microsoft YaHei Light" panose="020B0502040204020203" pitchFamily="34" charset="-122"/>
              </a:rPr>
              <a:t>Facilitar</a:t>
            </a:r>
            <a:r>
              <a:rPr lang="es-ES" sz="2400" b="1" dirty="0">
                <a:latin typeface="Microsoft YaHei Light" panose="020B0502040204020203" pitchFamily="34" charset="-122"/>
                <a:ea typeface="Microsoft YaHei Light" panose="020B0502040204020203" pitchFamily="34" charset="-122"/>
              </a:rPr>
              <a:t> </a:t>
            </a:r>
            <a:r>
              <a:rPr lang="es-ES" sz="2000" b="1" dirty="0">
                <a:latin typeface="MingLiU_HKSCS-ExtB" panose="02020500000000000000" pitchFamily="18" charset="-120"/>
                <a:ea typeface="MingLiU_HKSCS-ExtB" panose="02020500000000000000" pitchFamily="18" charset="-120"/>
              </a:rPr>
              <a:t>el acceso al parking a los </a:t>
            </a:r>
            <a:r>
              <a:rPr lang="es-ES" sz="2000" b="1" dirty="0" smtClean="0">
                <a:latin typeface="MingLiU_HKSCS-ExtB" panose="02020500000000000000" pitchFamily="18" charset="-120"/>
                <a:ea typeface="MingLiU_HKSCS-ExtB" panose="02020500000000000000" pitchFamily="18" charset="-120"/>
              </a:rPr>
              <a:t>usuarios</a:t>
            </a:r>
          </a:p>
          <a:p>
            <a:endParaRPr lang="es-ES" sz="2000" b="1" dirty="0">
              <a:latin typeface="MingLiU_HKSCS-ExtB" panose="02020500000000000000" pitchFamily="18" charset="-120"/>
              <a:ea typeface="MingLiU_HKSCS-ExtB" panose="02020500000000000000" pitchFamily="18" charset="-120"/>
            </a:endParaRPr>
          </a:p>
          <a:p>
            <a:pPr marL="285750" indent="-285750">
              <a:buFontTx/>
              <a:buChar char="-"/>
            </a:pPr>
            <a:endParaRPr lang="es-ES" sz="2000" b="1" dirty="0">
              <a:latin typeface="MingLiU_HKSCS-ExtB" panose="02020500000000000000" pitchFamily="18" charset="-120"/>
              <a:ea typeface="MingLiU_HKSCS-ExtB" panose="02020500000000000000" pitchFamily="18" charset="-120"/>
            </a:endParaRPr>
          </a:p>
          <a:p>
            <a:pPr marL="285750" indent="-285750">
              <a:buFontTx/>
              <a:buChar char="-"/>
            </a:pPr>
            <a:r>
              <a:rPr lang="es-ES" sz="2000" b="1" dirty="0">
                <a:latin typeface="Arial Rounded MT Bold" panose="020F0704030504030204" pitchFamily="34" charset="0"/>
                <a:ea typeface="Microsoft YaHei Light" panose="020B0502040204020203" pitchFamily="34" charset="-122"/>
              </a:rPr>
              <a:t>Facilitar</a:t>
            </a:r>
            <a:r>
              <a:rPr lang="es-ES" sz="2000" b="1" dirty="0">
                <a:latin typeface="MingLiU_HKSCS-ExtB" panose="02020500000000000000" pitchFamily="18" charset="-120"/>
                <a:ea typeface="MingLiU_HKSCS-ExtB" panose="02020500000000000000" pitchFamily="18" charset="-120"/>
              </a:rPr>
              <a:t> la gestión del parking por parte del </a:t>
            </a:r>
            <a:r>
              <a:rPr lang="es-ES" sz="2000" b="1" dirty="0" smtClean="0">
                <a:latin typeface="MingLiU_HKSCS-ExtB" panose="02020500000000000000" pitchFamily="18" charset="-120"/>
                <a:ea typeface="MingLiU_HKSCS-ExtB" panose="02020500000000000000" pitchFamily="18" charset="-120"/>
              </a:rPr>
              <a:t>administrador</a:t>
            </a:r>
          </a:p>
          <a:p>
            <a:endParaRPr lang="es-ES" sz="2000" b="1" dirty="0">
              <a:latin typeface="MingLiU_HKSCS-ExtB" panose="02020500000000000000" pitchFamily="18" charset="-120"/>
              <a:ea typeface="MingLiU_HKSCS-ExtB" panose="02020500000000000000" pitchFamily="18" charset="-120"/>
            </a:endParaRPr>
          </a:p>
          <a:p>
            <a:pPr marL="285750" indent="-285750">
              <a:buFontTx/>
              <a:buChar char="-"/>
            </a:pPr>
            <a:endParaRPr lang="es-ES" sz="2000" b="1" dirty="0">
              <a:latin typeface="MingLiU_HKSCS-ExtB" panose="02020500000000000000" pitchFamily="18" charset="-120"/>
              <a:ea typeface="MingLiU_HKSCS-ExtB" panose="02020500000000000000" pitchFamily="18" charset="-120"/>
            </a:endParaRPr>
          </a:p>
          <a:p>
            <a:pPr marL="285750" indent="-285750">
              <a:buFontTx/>
              <a:buChar char="-"/>
            </a:pPr>
            <a:r>
              <a:rPr lang="es-ES" sz="2000" b="1" dirty="0">
                <a:latin typeface="MingLiU_HKSCS-ExtB" panose="02020500000000000000" pitchFamily="18" charset="-120"/>
                <a:ea typeface="MingLiU_HKSCS-ExtB" panose="02020500000000000000" pitchFamily="18" charset="-120"/>
              </a:rPr>
              <a:t>Crear una aplicación con una interfaz </a:t>
            </a:r>
            <a:r>
              <a:rPr lang="es-ES" sz="2000" b="1" dirty="0">
                <a:latin typeface="Arial Rounded MT Bold" panose="020F0704030504030204" pitchFamily="34" charset="0"/>
                <a:ea typeface="Microsoft YaHei Light" panose="020B0502040204020203" pitchFamily="34" charset="-122"/>
              </a:rPr>
              <a:t>sencilla y muy intuitiva</a:t>
            </a: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51532" y="3804151"/>
            <a:ext cx="2143125" cy="2143125"/>
          </a:xfrm>
          <a:prstGeom prst="rect">
            <a:avLst/>
          </a:prstGeom>
        </p:spPr>
      </p:pic>
    </p:spTree>
    <p:extLst>
      <p:ext uri="{BB962C8B-B14F-4D97-AF65-F5344CB8AC3E}">
        <p14:creationId xmlns:p14="http://schemas.microsoft.com/office/powerpoint/2010/main" val="8902050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3"/>
          <p:cNvSpPr txBox="1">
            <a:spLocks/>
          </p:cNvSpPr>
          <p:nvPr/>
        </p:nvSpPr>
        <p:spPr>
          <a:xfrm>
            <a:off x="0" y="0"/>
            <a:ext cx="12192000" cy="830277"/>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s-ES" b="1" dirty="0" smtClean="0"/>
              <a:t>Desarrollo del Proyecto</a:t>
            </a:r>
            <a:endParaRPr lang="es-ES" b="1"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830277"/>
            <a:ext cx="12192001" cy="5491114"/>
          </a:xfrm>
          <a:prstGeom prst="rect">
            <a:avLst/>
          </a:prstGeom>
        </p:spPr>
      </p:pic>
    </p:spTree>
    <p:extLst>
      <p:ext uri="{BB962C8B-B14F-4D97-AF65-F5344CB8AC3E}">
        <p14:creationId xmlns:p14="http://schemas.microsoft.com/office/powerpoint/2010/main" val="30393557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3"/>
          <p:cNvSpPr txBox="1">
            <a:spLocks/>
          </p:cNvSpPr>
          <p:nvPr/>
        </p:nvSpPr>
        <p:spPr>
          <a:xfrm>
            <a:off x="0" y="0"/>
            <a:ext cx="12192000" cy="830277"/>
          </a:xfrm>
          <a:prstGeom prst="rect">
            <a:avLst/>
          </a:prstGeom>
          <a:solidFill>
            <a:schemeClr val="accent2">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s-ES" b="1" dirty="0" smtClean="0"/>
              <a:t>Análisis:</a:t>
            </a:r>
            <a:endParaRPr lang="es-ES" b="1" dirty="0"/>
          </a:p>
        </p:txBody>
      </p:sp>
      <p:sp>
        <p:nvSpPr>
          <p:cNvPr id="3" name="CuadroTexto 2"/>
          <p:cNvSpPr txBox="1"/>
          <p:nvPr/>
        </p:nvSpPr>
        <p:spPr>
          <a:xfrm>
            <a:off x="914399" y="2030529"/>
            <a:ext cx="7447176" cy="400110"/>
          </a:xfrm>
          <a:prstGeom prst="rect">
            <a:avLst/>
          </a:prstGeom>
          <a:noFill/>
        </p:spPr>
        <p:txBody>
          <a:bodyPr wrap="square" rtlCol="0">
            <a:spAutoFit/>
          </a:bodyPr>
          <a:lstStyle/>
          <a:p>
            <a:r>
              <a:rPr lang="es-ES" dirty="0" smtClean="0"/>
              <a:t>-</a:t>
            </a:r>
            <a:r>
              <a:rPr lang="es-ES" sz="2000" b="1" dirty="0">
                <a:latin typeface="MingLiU_HKSCS-ExtB" panose="02020500000000000000" pitchFamily="18" charset="-120"/>
                <a:ea typeface="MingLiU_HKSCS-ExtB" panose="02020500000000000000" pitchFamily="18" charset="-120"/>
              </a:rPr>
              <a:t>Vista </a:t>
            </a:r>
            <a:r>
              <a:rPr lang="es-ES" sz="2000" b="1" dirty="0" smtClean="0">
                <a:latin typeface="MingLiU_HKSCS-ExtB" panose="02020500000000000000" pitchFamily="18" charset="-120"/>
                <a:ea typeface="MingLiU_HKSCS-ExtB" panose="02020500000000000000" pitchFamily="18" charset="-120"/>
              </a:rPr>
              <a:t>Usuario -&gt; (Analizar </a:t>
            </a:r>
            <a:r>
              <a:rPr lang="es-ES" sz="2000" b="1" dirty="0">
                <a:latin typeface="MingLiU_HKSCS-ExtB" panose="02020500000000000000" pitchFamily="18" charset="-120"/>
                <a:ea typeface="MingLiU_HKSCS-ExtB" panose="02020500000000000000" pitchFamily="18" charset="-120"/>
              </a:rPr>
              <a:t>QR, Pagar, Modificar Perfil)</a:t>
            </a:r>
          </a:p>
        </p:txBody>
      </p:sp>
      <p:sp>
        <p:nvSpPr>
          <p:cNvPr id="4" name="CuadroTexto 3"/>
          <p:cNvSpPr txBox="1"/>
          <p:nvPr/>
        </p:nvSpPr>
        <p:spPr>
          <a:xfrm>
            <a:off x="5285294" y="3852008"/>
            <a:ext cx="7447176" cy="707886"/>
          </a:xfrm>
          <a:prstGeom prst="rect">
            <a:avLst/>
          </a:prstGeom>
          <a:noFill/>
        </p:spPr>
        <p:txBody>
          <a:bodyPr wrap="square" rtlCol="0">
            <a:spAutoFit/>
          </a:bodyPr>
          <a:lstStyle/>
          <a:p>
            <a:r>
              <a:rPr lang="es-ES" dirty="0" smtClean="0"/>
              <a:t>-</a:t>
            </a:r>
            <a:r>
              <a:rPr lang="es-ES" sz="2000" b="1" dirty="0">
                <a:latin typeface="MingLiU_HKSCS-ExtB" panose="02020500000000000000" pitchFamily="18" charset="-120"/>
                <a:ea typeface="MingLiU_HKSCS-ExtB" panose="02020500000000000000" pitchFamily="18" charset="-120"/>
              </a:rPr>
              <a:t>Vista </a:t>
            </a:r>
            <a:r>
              <a:rPr lang="es-ES" sz="2000" b="1" dirty="0" smtClean="0">
                <a:latin typeface="MingLiU_HKSCS-ExtB" panose="02020500000000000000" pitchFamily="18" charset="-120"/>
                <a:ea typeface="MingLiU_HKSCS-ExtB" panose="02020500000000000000" pitchFamily="18" charset="-120"/>
              </a:rPr>
              <a:t>Administrador-&gt; (Visualizar coches totales, Llamar, Revisar incidencias)</a:t>
            </a:r>
            <a:endParaRPr lang="es-ES" sz="2000" b="1" dirty="0">
              <a:latin typeface="MingLiU_HKSCS-ExtB" panose="02020500000000000000" pitchFamily="18" charset="-120"/>
              <a:ea typeface="MingLiU_HKSCS-ExtB" panose="02020500000000000000" pitchFamily="18" charset="-120"/>
            </a:endParaRPr>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61575" y="1611507"/>
            <a:ext cx="1294615" cy="1294615"/>
          </a:xfrm>
          <a:prstGeom prst="rect">
            <a:avLst/>
          </a:prstGeom>
        </p:spPr>
      </p:pic>
      <p:pic>
        <p:nvPicPr>
          <p:cNvPr id="6" name="Imagen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64940" y="3630891"/>
            <a:ext cx="1150120" cy="1150120"/>
          </a:xfrm>
          <a:prstGeom prst="rect">
            <a:avLst/>
          </a:prstGeom>
        </p:spPr>
      </p:pic>
    </p:spTree>
    <p:extLst>
      <p:ext uri="{BB962C8B-B14F-4D97-AF65-F5344CB8AC3E}">
        <p14:creationId xmlns:p14="http://schemas.microsoft.com/office/powerpoint/2010/main" val="28287061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lh3.googleusercontent.com/dQCNv6M7Aa9h_laxcOlNYU0K_DhL8MWP6YrfvthyFlw1KpMKfrV5z3e4GZzSmQGekp59NS2VJOCcvS7GL697i2Syq4PAGCNt71tfvdeMP4-yjhTjTe9mAReBg_IknM9rR_o3GGPmDvDpzLKI-htKz8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0563" y="1601870"/>
            <a:ext cx="3206914" cy="378236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lh4.googleusercontent.com/Z4_1w5N14inqUsLEbLsTp883QoZxYgZfyF0q4vOVDxzD4c5hIt_diSXw8e6PmL0nPcuqKuupEfDfFqfvy_FIgYJHLdlsyy0gnf8M4DZ44ktxhRKRcvJoFo04gNbKl90zme3_xgY9QNQ0084NOqBi51U"/>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59425" y="1601870"/>
            <a:ext cx="5558496" cy="1282731"/>
          </a:xfrm>
          <a:prstGeom prst="rect">
            <a:avLst/>
          </a:prstGeom>
          <a:noFill/>
          <a:extLst>
            <a:ext uri="{909E8E84-426E-40DD-AFC4-6F175D3DCCD1}">
              <a14:hiddenFill xmlns:a14="http://schemas.microsoft.com/office/drawing/2010/main">
                <a:solidFill>
                  <a:srgbClr val="FFFFFF"/>
                </a:solidFill>
              </a14:hiddenFill>
            </a:ext>
          </a:extLst>
        </p:spPr>
      </p:pic>
      <p:pic>
        <p:nvPicPr>
          <p:cNvPr id="3" name="Imagen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45242" y="4010897"/>
            <a:ext cx="4367360" cy="1296394"/>
          </a:xfrm>
          <a:prstGeom prst="rect">
            <a:avLst/>
          </a:prstGeom>
        </p:spPr>
      </p:pic>
      <p:sp>
        <p:nvSpPr>
          <p:cNvPr id="6" name="Título 3"/>
          <p:cNvSpPr txBox="1">
            <a:spLocks/>
          </p:cNvSpPr>
          <p:nvPr/>
        </p:nvSpPr>
        <p:spPr>
          <a:xfrm>
            <a:off x="0" y="0"/>
            <a:ext cx="12192000" cy="830277"/>
          </a:xfrm>
          <a:prstGeom prst="rect">
            <a:avLst/>
          </a:prstGeom>
          <a:solidFill>
            <a:schemeClr val="accent2">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s-ES" b="1" dirty="0" smtClean="0"/>
              <a:t>Diseño:</a:t>
            </a:r>
            <a:endParaRPr lang="es-ES" b="1" dirty="0"/>
          </a:p>
        </p:txBody>
      </p:sp>
    </p:spTree>
    <p:extLst>
      <p:ext uri="{BB962C8B-B14F-4D97-AF65-F5344CB8AC3E}">
        <p14:creationId xmlns:p14="http://schemas.microsoft.com/office/powerpoint/2010/main" val="2333084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3"/>
          <p:cNvSpPr txBox="1">
            <a:spLocks/>
          </p:cNvSpPr>
          <p:nvPr/>
        </p:nvSpPr>
        <p:spPr>
          <a:xfrm>
            <a:off x="0" y="0"/>
            <a:ext cx="12192000" cy="830277"/>
          </a:xfrm>
          <a:prstGeom prst="rect">
            <a:avLst/>
          </a:prstGeom>
          <a:solidFill>
            <a:schemeClr val="accent2">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s-ES" b="1" dirty="0" smtClean="0"/>
              <a:t>Implementación del proyecto:</a:t>
            </a:r>
            <a:endParaRPr lang="es-ES" b="1" dirty="0"/>
          </a:p>
        </p:txBody>
      </p:sp>
      <p:pic>
        <p:nvPicPr>
          <p:cNvPr id="3074" name="Picture 2" descr="https://lh3.googleusercontent.com/GFpbnEBFG6mjwF0Dn8QWv91TBk3hUu9lBH1c_56UTW0TIOcIcomjYe5lptGlIspv3NXWAkJO72rHX3k3m8us8pdxwbj11LW7LpOUkWAxVT24zKdEOT1O3G42V5rOijRSjQHdsd0vDKVVvvC_814HL8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1119" y="1210084"/>
            <a:ext cx="21431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n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1119" y="3808431"/>
            <a:ext cx="3949331" cy="2017090"/>
          </a:xfrm>
          <a:prstGeom prst="rect">
            <a:avLst/>
          </a:prstGeom>
        </p:spPr>
      </p:pic>
      <p:sp>
        <p:nvSpPr>
          <p:cNvPr id="10" name="CuadroTexto 9"/>
          <p:cNvSpPr txBox="1"/>
          <p:nvPr/>
        </p:nvSpPr>
        <p:spPr>
          <a:xfrm>
            <a:off x="5279009" y="1992565"/>
            <a:ext cx="6617617" cy="1938992"/>
          </a:xfrm>
          <a:prstGeom prst="rect">
            <a:avLst/>
          </a:prstGeom>
          <a:noFill/>
        </p:spPr>
        <p:txBody>
          <a:bodyPr wrap="square" rtlCol="0">
            <a:spAutoFit/>
          </a:bodyPr>
          <a:lstStyle/>
          <a:p>
            <a:pPr marL="285750" indent="-285750">
              <a:buFontTx/>
              <a:buChar char="-"/>
            </a:pPr>
            <a:r>
              <a:rPr lang="es-ES" sz="2000" b="1" dirty="0">
                <a:latin typeface="MingLiU_HKSCS-ExtB" panose="02020500000000000000" pitchFamily="18" charset="-120"/>
                <a:ea typeface="MingLiU_HKSCS-ExtB" panose="02020500000000000000" pitchFamily="18" charset="-120"/>
              </a:rPr>
              <a:t>Sintaxis concisa y legible</a:t>
            </a:r>
            <a:r>
              <a:rPr lang="es-ES" sz="2000" b="1" dirty="0" smtClean="0">
                <a:latin typeface="MingLiU_HKSCS-ExtB" panose="02020500000000000000" pitchFamily="18" charset="-120"/>
                <a:ea typeface="MingLiU_HKSCS-ExtB" panose="02020500000000000000" pitchFamily="18" charset="-120"/>
              </a:rPr>
              <a:t>.</a:t>
            </a:r>
          </a:p>
          <a:p>
            <a:endParaRPr lang="es-ES" sz="2000" b="1" dirty="0">
              <a:latin typeface="MingLiU_HKSCS-ExtB" panose="02020500000000000000" pitchFamily="18" charset="-120"/>
              <a:ea typeface="MingLiU_HKSCS-ExtB" panose="02020500000000000000" pitchFamily="18" charset="-120"/>
            </a:endParaRPr>
          </a:p>
          <a:p>
            <a:pPr marL="285750" indent="-285750">
              <a:buFontTx/>
              <a:buChar char="-"/>
            </a:pPr>
            <a:r>
              <a:rPr lang="es-ES" sz="2000" b="1" dirty="0">
                <a:latin typeface="MingLiU_HKSCS-ExtB" panose="02020500000000000000" pitchFamily="18" charset="-120"/>
                <a:ea typeface="MingLiU_HKSCS-ExtB" panose="02020500000000000000" pitchFamily="18" charset="-120"/>
              </a:rPr>
              <a:t>Seguridad y robustez, gracias a su prevención de errores y la detención de </a:t>
            </a:r>
            <a:r>
              <a:rPr lang="es-ES" sz="2000" b="1" dirty="0" smtClean="0">
                <a:latin typeface="MingLiU_HKSCS-ExtB" panose="02020500000000000000" pitchFamily="18" charset="-120"/>
                <a:ea typeface="MingLiU_HKSCS-ExtB" panose="02020500000000000000" pitchFamily="18" charset="-120"/>
              </a:rPr>
              <a:t>problemas</a:t>
            </a:r>
          </a:p>
          <a:p>
            <a:endParaRPr lang="es-ES" sz="2000" b="1" dirty="0">
              <a:latin typeface="MingLiU_HKSCS-ExtB" panose="02020500000000000000" pitchFamily="18" charset="-120"/>
              <a:ea typeface="MingLiU_HKSCS-ExtB" panose="02020500000000000000" pitchFamily="18" charset="-120"/>
            </a:endParaRPr>
          </a:p>
          <a:p>
            <a:pPr marL="285750" indent="-285750">
              <a:buFontTx/>
              <a:buChar char="-"/>
            </a:pPr>
            <a:r>
              <a:rPr lang="es-ES" sz="2000" b="1" dirty="0">
                <a:latin typeface="MingLiU_HKSCS-ExtB" panose="02020500000000000000" pitchFamily="18" charset="-120"/>
                <a:ea typeface="MingLiU_HKSCS-ExtB" panose="02020500000000000000" pitchFamily="18" charset="-120"/>
              </a:rPr>
              <a:t>Al to rendimiento, rápido y eficiente.</a:t>
            </a:r>
          </a:p>
        </p:txBody>
      </p:sp>
    </p:spTree>
    <p:extLst>
      <p:ext uri="{BB962C8B-B14F-4D97-AF65-F5344CB8AC3E}">
        <p14:creationId xmlns:p14="http://schemas.microsoft.com/office/powerpoint/2010/main" val="2845467360"/>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ción">
  <a:themeElements>
    <a:clrScheme name="Retrospección">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131</TotalTime>
  <Words>312</Words>
  <Application>Microsoft Office PowerPoint</Application>
  <PresentationFormat>Panorámica</PresentationFormat>
  <Paragraphs>57</Paragraphs>
  <Slides>19</Slides>
  <Notes>1</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19</vt:i4>
      </vt:variant>
    </vt:vector>
  </HeadingPairs>
  <TitlesOfParts>
    <vt:vector size="27" baseType="lpstr">
      <vt:lpstr>Microsoft YaHei Light</vt:lpstr>
      <vt:lpstr>MingLiU_HKSCS-ExtB</vt:lpstr>
      <vt:lpstr>Arial</vt:lpstr>
      <vt:lpstr>Arial Rounded MT Bold</vt:lpstr>
      <vt:lpstr>Calibri</vt:lpstr>
      <vt:lpstr>Calibri Light</vt:lpstr>
      <vt:lpstr>Nanum Pen Script</vt:lpstr>
      <vt:lpstr>Retrospección</vt:lpstr>
      <vt:lpstr>    PARKING</vt:lpstr>
      <vt:lpstr>ÍNDICE:</vt:lpstr>
      <vt:lpstr>Introducción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Carloos</dc:creator>
  <cp:lastModifiedBy>Carloos</cp:lastModifiedBy>
  <cp:revision>16</cp:revision>
  <dcterms:created xsi:type="dcterms:W3CDTF">2023-06-13T19:50:37Z</dcterms:created>
  <dcterms:modified xsi:type="dcterms:W3CDTF">2023-06-13T22:02:31Z</dcterms:modified>
</cp:coreProperties>
</file>