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11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Imagem 34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Imagem 35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1" name="Imagem 7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Imagem 71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6880F-9BA6-4C9B-A7FC-33E42FA90680}" type="datetimeFigureOut">
              <a:rPr lang="pt-BR" smtClean="0"/>
              <a:pPr/>
              <a:t>28/11/2016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02A44-70F7-496C-92F1-8C8CA75C9E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5" Type="http://schemas.openxmlformats.org/officeDocument/2006/relationships/image" Target="../media/image3.jpe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492000" y="4509000"/>
            <a:ext cx="521604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pt-BR" strike="noStrike" dirty="0">
                <a:solidFill>
                  <a:srgbClr val="8B8B8B"/>
                </a:solidFill>
                <a:latin typeface="Calibri"/>
              </a:rPr>
              <a:t>Guilherme Pacheco Marcondes RGM: 11131103404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trike="noStrike" dirty="0">
                <a:solidFill>
                  <a:srgbClr val="8B8B8B"/>
                </a:solidFill>
                <a:latin typeface="Calibri"/>
              </a:rPr>
              <a:t>Marcelo Cerqueira Galvão RGM: 11151506200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trike="noStrike" dirty="0">
                <a:solidFill>
                  <a:srgbClr val="8B8B8B"/>
                </a:solidFill>
                <a:latin typeface="Calibri"/>
              </a:rPr>
              <a:t>Ricardo Augusto Santiago Miguel RGM: 11131100681</a:t>
            </a:r>
            <a:endParaRPr dirty="0"/>
          </a:p>
        </p:txBody>
      </p:sp>
      <p:pic>
        <p:nvPicPr>
          <p:cNvPr id="74" name="Picture 2"/>
          <p:cNvPicPr/>
          <p:nvPr/>
        </p:nvPicPr>
        <p:blipFill>
          <a:blip r:embed="rId2" cstate="print"/>
          <a:stretch/>
        </p:blipFill>
        <p:spPr>
          <a:xfrm>
            <a:off x="2195640" y="0"/>
            <a:ext cx="4505760" cy="381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360000"/>
            <a:ext cx="8038440" cy="94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Um pouco sobre o Virtual Book: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781200" y="1695240"/>
            <a:ext cx="7714440" cy="37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3200" strike="noStrike" dirty="0">
                <a:solidFill>
                  <a:srgbClr val="000000"/>
                </a:solidFill>
                <a:latin typeface="Calibri"/>
              </a:rPr>
              <a:t>  No Virtual Book você tem acesso a um ótimo </a:t>
            </a:r>
            <a:r>
              <a:rPr lang="pt-BR" sz="3200" strike="noStrike" dirty="0" smtClean="0">
                <a:solidFill>
                  <a:srgbClr val="000000"/>
                </a:solidFill>
                <a:latin typeface="Calibri"/>
              </a:rPr>
              <a:t>acervo digital. </a:t>
            </a:r>
            <a:r>
              <a:rPr lang="pt-BR" sz="3200" strike="noStrike" dirty="0">
                <a:solidFill>
                  <a:srgbClr val="000000"/>
                </a:solidFill>
                <a:latin typeface="Calibri"/>
              </a:rPr>
              <a:t>Um site </a:t>
            </a:r>
            <a:r>
              <a:rPr lang="pt-BR" sz="3200" strike="noStrike" dirty="0" smtClean="0">
                <a:solidFill>
                  <a:srgbClr val="000000"/>
                </a:solidFill>
                <a:latin typeface="Calibri"/>
              </a:rPr>
              <a:t>projetado para facilitar a interação do usuário com a leitura. </a:t>
            </a:r>
            <a:r>
              <a:rPr lang="pt-BR" sz="3200" strike="noStrike" dirty="0">
                <a:solidFill>
                  <a:srgbClr val="000000"/>
                </a:solidFill>
                <a:latin typeface="Calibri"/>
              </a:rPr>
              <a:t>Acesse sua conta, gaste pouco e aproveite muito!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5" name="Imagem 5"/>
          <p:cNvPicPr/>
          <p:nvPr/>
        </p:nvPicPr>
        <p:blipFill>
          <a:blip r:embed="rId2" cstate="print"/>
          <a:stretch/>
        </p:blipFill>
        <p:spPr>
          <a:xfrm>
            <a:off x="8351640" y="6186600"/>
            <a:ext cx="791640" cy="67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32000" y="164256"/>
            <a:ext cx="7812000" cy="110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3200" strike="noStrike" dirty="0">
                <a:solidFill>
                  <a:srgbClr val="000000"/>
                </a:solidFill>
                <a:latin typeface="Calibri"/>
              </a:rPr>
              <a:t>Padrões e ferramentas </a:t>
            </a:r>
            <a:r>
              <a:rPr lang="pt-BR" sz="3200" strike="noStrike" dirty="0" smtClean="0">
                <a:solidFill>
                  <a:srgbClr val="000000"/>
                </a:solidFill>
                <a:latin typeface="Calibri"/>
              </a:rPr>
              <a:t>utilizadas</a:t>
            </a:r>
            <a:endParaRPr dirty="0"/>
          </a:p>
        </p:txBody>
      </p:sp>
      <p:pic>
        <p:nvPicPr>
          <p:cNvPr id="79" name="Espaço Reservado para Conteúdo 3"/>
          <p:cNvPicPr/>
          <p:nvPr/>
        </p:nvPicPr>
        <p:blipFill>
          <a:blip r:embed="rId2" cstate="print"/>
          <a:stretch/>
        </p:blipFill>
        <p:spPr>
          <a:xfrm>
            <a:off x="1196640" y="1845000"/>
            <a:ext cx="1538280" cy="1586880"/>
          </a:xfrm>
          <a:prstGeom prst="rect">
            <a:avLst/>
          </a:prstGeom>
          <a:ln>
            <a:noFill/>
          </a:ln>
        </p:spPr>
      </p:pic>
      <p:pic>
        <p:nvPicPr>
          <p:cNvPr id="81" name="Imagem 6"/>
          <p:cNvPicPr/>
          <p:nvPr/>
        </p:nvPicPr>
        <p:blipFill>
          <a:blip r:embed="rId3" cstate="print"/>
          <a:stretch/>
        </p:blipFill>
        <p:spPr>
          <a:xfrm>
            <a:off x="0" y="3645000"/>
            <a:ext cx="1754280" cy="947160"/>
          </a:xfrm>
          <a:prstGeom prst="rect">
            <a:avLst/>
          </a:prstGeom>
          <a:ln>
            <a:noFill/>
          </a:ln>
        </p:spPr>
      </p:pic>
      <p:pic>
        <p:nvPicPr>
          <p:cNvPr id="82" name="Imagem 7"/>
          <p:cNvPicPr/>
          <p:nvPr/>
        </p:nvPicPr>
        <p:blipFill>
          <a:blip r:embed="rId4" cstate="print"/>
          <a:stretch/>
        </p:blipFill>
        <p:spPr>
          <a:xfrm>
            <a:off x="5004000" y="1484640"/>
            <a:ext cx="1613160" cy="872280"/>
          </a:xfrm>
          <a:prstGeom prst="rect">
            <a:avLst/>
          </a:prstGeom>
          <a:ln>
            <a:noFill/>
          </a:ln>
        </p:spPr>
      </p:pic>
      <p:pic>
        <p:nvPicPr>
          <p:cNvPr id="83" name="Imagem 8"/>
          <p:cNvPicPr/>
          <p:nvPr/>
        </p:nvPicPr>
        <p:blipFill>
          <a:blip r:embed="rId5" cstate="print"/>
          <a:stretch/>
        </p:blipFill>
        <p:spPr>
          <a:xfrm>
            <a:off x="3060000" y="1556640"/>
            <a:ext cx="1549080" cy="1030680"/>
          </a:xfrm>
          <a:prstGeom prst="rect">
            <a:avLst/>
          </a:prstGeom>
          <a:ln>
            <a:noFill/>
          </a:ln>
        </p:spPr>
      </p:pic>
      <p:pic>
        <p:nvPicPr>
          <p:cNvPr id="84" name="Imagem 9"/>
          <p:cNvPicPr/>
          <p:nvPr/>
        </p:nvPicPr>
        <p:blipFill>
          <a:blip r:embed="rId6" cstate="print"/>
          <a:stretch/>
        </p:blipFill>
        <p:spPr>
          <a:xfrm>
            <a:off x="6588360" y="4077000"/>
            <a:ext cx="2375640" cy="980640"/>
          </a:xfrm>
          <a:prstGeom prst="rect">
            <a:avLst/>
          </a:prstGeom>
          <a:ln>
            <a:noFill/>
          </a:ln>
        </p:spPr>
      </p:pic>
      <p:pic>
        <p:nvPicPr>
          <p:cNvPr id="85" name="Imagem 10"/>
          <p:cNvPicPr/>
          <p:nvPr/>
        </p:nvPicPr>
        <p:blipFill>
          <a:blip r:embed="rId7" cstate="print"/>
          <a:stretch/>
        </p:blipFill>
        <p:spPr>
          <a:xfrm>
            <a:off x="4860000" y="3213000"/>
            <a:ext cx="1596960" cy="978840"/>
          </a:xfrm>
          <a:prstGeom prst="rect">
            <a:avLst/>
          </a:prstGeom>
          <a:ln>
            <a:noFill/>
          </a:ln>
        </p:spPr>
      </p:pic>
      <p:pic>
        <p:nvPicPr>
          <p:cNvPr id="86" name="Imagem 11"/>
          <p:cNvPicPr/>
          <p:nvPr/>
        </p:nvPicPr>
        <p:blipFill>
          <a:blip r:embed="rId8" cstate="print"/>
          <a:stretch/>
        </p:blipFill>
        <p:spPr>
          <a:xfrm>
            <a:off x="3132000" y="2997000"/>
            <a:ext cx="1064160" cy="1064160"/>
          </a:xfrm>
          <a:prstGeom prst="rect">
            <a:avLst/>
          </a:prstGeom>
          <a:ln>
            <a:noFill/>
          </a:ln>
        </p:spPr>
      </p:pic>
      <p:pic>
        <p:nvPicPr>
          <p:cNvPr id="87" name="Imagem 12"/>
          <p:cNvPicPr/>
          <p:nvPr/>
        </p:nvPicPr>
        <p:blipFill>
          <a:blip r:embed="rId9" cstate="print"/>
          <a:stretch/>
        </p:blipFill>
        <p:spPr>
          <a:xfrm>
            <a:off x="7092360" y="1124640"/>
            <a:ext cx="1727640" cy="1036440"/>
          </a:xfrm>
          <a:prstGeom prst="rect">
            <a:avLst/>
          </a:prstGeom>
          <a:ln>
            <a:noFill/>
          </a:ln>
        </p:spPr>
      </p:pic>
      <p:pic>
        <p:nvPicPr>
          <p:cNvPr id="88" name="Imagem 13"/>
          <p:cNvPicPr/>
          <p:nvPr/>
        </p:nvPicPr>
        <p:blipFill>
          <a:blip r:embed="rId10" cstate="print"/>
          <a:stretch/>
        </p:blipFill>
        <p:spPr>
          <a:xfrm>
            <a:off x="6948360" y="2853000"/>
            <a:ext cx="1750680" cy="896760"/>
          </a:xfrm>
          <a:prstGeom prst="rect">
            <a:avLst/>
          </a:prstGeom>
          <a:ln>
            <a:noFill/>
          </a:ln>
        </p:spPr>
      </p:pic>
      <p:pic>
        <p:nvPicPr>
          <p:cNvPr id="89" name="Imagem 14"/>
          <p:cNvPicPr/>
          <p:nvPr/>
        </p:nvPicPr>
        <p:blipFill>
          <a:blip r:embed="rId11" cstate="print"/>
          <a:stretch/>
        </p:blipFill>
        <p:spPr>
          <a:xfrm>
            <a:off x="2483640" y="4005000"/>
            <a:ext cx="2231640" cy="1021320"/>
          </a:xfrm>
          <a:prstGeom prst="rect">
            <a:avLst/>
          </a:prstGeom>
          <a:ln>
            <a:noFill/>
          </a:ln>
        </p:spPr>
      </p:pic>
      <p:pic>
        <p:nvPicPr>
          <p:cNvPr id="90" name="Imagem 15"/>
          <p:cNvPicPr/>
          <p:nvPr/>
        </p:nvPicPr>
        <p:blipFill>
          <a:blip r:embed="rId12" cstate="print"/>
          <a:stretch/>
        </p:blipFill>
        <p:spPr>
          <a:xfrm>
            <a:off x="467640" y="5373360"/>
            <a:ext cx="1469520" cy="353880"/>
          </a:xfrm>
          <a:prstGeom prst="rect">
            <a:avLst/>
          </a:prstGeom>
          <a:ln>
            <a:noFill/>
          </a:ln>
        </p:spPr>
      </p:pic>
      <p:pic>
        <p:nvPicPr>
          <p:cNvPr id="91" name="Imagem 16"/>
          <p:cNvPicPr/>
          <p:nvPr/>
        </p:nvPicPr>
        <p:blipFill>
          <a:blip r:embed="rId13" cstate="print"/>
          <a:stretch/>
        </p:blipFill>
        <p:spPr>
          <a:xfrm>
            <a:off x="4572000" y="4941000"/>
            <a:ext cx="1783440" cy="1001520"/>
          </a:xfrm>
          <a:prstGeom prst="rect">
            <a:avLst/>
          </a:prstGeom>
          <a:ln>
            <a:noFill/>
          </a:ln>
        </p:spPr>
      </p:pic>
      <p:pic>
        <p:nvPicPr>
          <p:cNvPr id="92" name="Imagem 17"/>
          <p:cNvPicPr/>
          <p:nvPr/>
        </p:nvPicPr>
        <p:blipFill>
          <a:blip r:embed="rId14" cstate="print"/>
          <a:stretch/>
        </p:blipFill>
        <p:spPr>
          <a:xfrm>
            <a:off x="0" y="1196640"/>
            <a:ext cx="1380960" cy="1095840"/>
          </a:xfrm>
          <a:prstGeom prst="rect">
            <a:avLst/>
          </a:prstGeom>
          <a:ln>
            <a:noFill/>
          </a:ln>
        </p:spPr>
      </p:pic>
      <p:pic>
        <p:nvPicPr>
          <p:cNvPr id="17" name="Imagem 5"/>
          <p:cNvPicPr/>
          <p:nvPr/>
        </p:nvPicPr>
        <p:blipFill>
          <a:blip r:embed="rId15" cstate="print"/>
          <a:stretch/>
        </p:blipFill>
        <p:spPr>
          <a:xfrm>
            <a:off x="8351640" y="6186600"/>
            <a:ext cx="791640" cy="67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87360" y="-1537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latin typeface="Calibri"/>
              </a:rPr>
              <a:t>Modelo Entidade-Relacionamento (MER)</a:t>
            </a:r>
            <a:endParaRPr/>
          </a:p>
        </p:txBody>
      </p:sp>
      <p:pic>
        <p:nvPicPr>
          <p:cNvPr id="94" name="Imagem 5"/>
          <p:cNvPicPr/>
          <p:nvPr/>
        </p:nvPicPr>
        <p:blipFill>
          <a:blip r:embed="rId2" cstate="print"/>
          <a:stretch/>
        </p:blipFill>
        <p:spPr>
          <a:xfrm>
            <a:off x="8352360" y="6187320"/>
            <a:ext cx="791640" cy="670680"/>
          </a:xfrm>
          <a:prstGeom prst="rect">
            <a:avLst/>
          </a:prstGeom>
          <a:ln>
            <a:noFill/>
          </a:ln>
        </p:spPr>
      </p:pic>
      <p:pic>
        <p:nvPicPr>
          <p:cNvPr id="95" name="Imagem 94"/>
          <p:cNvPicPr/>
          <p:nvPr/>
        </p:nvPicPr>
        <p:blipFill>
          <a:blip r:embed="rId3" cstate="print"/>
          <a:stretch/>
        </p:blipFill>
        <p:spPr>
          <a:xfrm>
            <a:off x="1584000" y="1152000"/>
            <a:ext cx="6001200" cy="4251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m 5"/>
          <p:cNvPicPr/>
          <p:nvPr/>
        </p:nvPicPr>
        <p:blipFill>
          <a:blip r:embed="rId2" cstate="print"/>
          <a:stretch/>
        </p:blipFill>
        <p:spPr>
          <a:xfrm>
            <a:off x="8352000" y="6186960"/>
            <a:ext cx="791640" cy="67068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432000" y="-1537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latin typeface="Calibri"/>
              </a:rPr>
              <a:t>Diagrama de Caso de Uso</a:t>
            </a:r>
            <a:endParaRPr/>
          </a:p>
        </p:txBody>
      </p:sp>
      <p:pic>
        <p:nvPicPr>
          <p:cNvPr id="98" name="Imagem 97"/>
          <p:cNvPicPr/>
          <p:nvPr/>
        </p:nvPicPr>
        <p:blipFill>
          <a:blip r:embed="rId3" cstate="print"/>
          <a:stretch/>
        </p:blipFill>
        <p:spPr>
          <a:xfrm>
            <a:off x="864000" y="993600"/>
            <a:ext cx="7506000" cy="469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87360" y="-1537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latin typeface="Calibri"/>
              </a:rPr>
              <a:t>Diagrama de Classe</a:t>
            </a:r>
            <a:endParaRPr/>
          </a:p>
        </p:txBody>
      </p:sp>
      <p:pic>
        <p:nvPicPr>
          <p:cNvPr id="100" name="Imagem 5"/>
          <p:cNvPicPr/>
          <p:nvPr/>
        </p:nvPicPr>
        <p:blipFill>
          <a:blip r:embed="rId2" cstate="print"/>
          <a:stretch/>
        </p:blipFill>
        <p:spPr>
          <a:xfrm>
            <a:off x="8352000" y="6186960"/>
            <a:ext cx="791640" cy="670680"/>
          </a:xfrm>
          <a:prstGeom prst="rect">
            <a:avLst/>
          </a:prstGeom>
          <a:ln>
            <a:noFill/>
          </a:ln>
        </p:spPr>
      </p:pic>
      <p:pic>
        <p:nvPicPr>
          <p:cNvPr id="101" name="Imagem 100"/>
          <p:cNvPicPr/>
          <p:nvPr/>
        </p:nvPicPr>
        <p:blipFill>
          <a:blip r:embed="rId3" cstate="print"/>
          <a:stretch/>
        </p:blipFill>
        <p:spPr>
          <a:xfrm>
            <a:off x="1204200" y="757440"/>
            <a:ext cx="6448680" cy="567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87720" y="-1537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latin typeface="Calibri"/>
              </a:rPr>
              <a:t>Diagrama de Estado</a:t>
            </a:r>
            <a:endParaRPr/>
          </a:p>
        </p:txBody>
      </p:sp>
      <p:pic>
        <p:nvPicPr>
          <p:cNvPr id="103" name="Imagem 5"/>
          <p:cNvPicPr/>
          <p:nvPr/>
        </p:nvPicPr>
        <p:blipFill>
          <a:blip r:embed="rId2" cstate="print"/>
          <a:stretch/>
        </p:blipFill>
        <p:spPr>
          <a:xfrm>
            <a:off x="8351640" y="6186600"/>
            <a:ext cx="791640" cy="670680"/>
          </a:xfrm>
          <a:prstGeom prst="rect">
            <a:avLst/>
          </a:prstGeom>
          <a:ln>
            <a:noFill/>
          </a:ln>
        </p:spPr>
      </p:pic>
      <p:pic>
        <p:nvPicPr>
          <p:cNvPr id="104" name="Imagem 103"/>
          <p:cNvPicPr/>
          <p:nvPr/>
        </p:nvPicPr>
        <p:blipFill>
          <a:blip r:embed="rId3" cstate="print"/>
          <a:stretch/>
        </p:blipFill>
        <p:spPr>
          <a:xfrm>
            <a:off x="820800" y="1150560"/>
            <a:ext cx="7515360" cy="512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4378</TotalTime>
  <Words>82</Words>
  <Application>Microsoft Office PowerPoint</Application>
  <PresentationFormat>Apresentação na tela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Tema do Office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raphael</dc:creator>
  <cp:lastModifiedBy>guilherme</cp:lastModifiedBy>
  <cp:revision>31</cp:revision>
  <dcterms:created xsi:type="dcterms:W3CDTF">2016-11-27T16:49:05Z</dcterms:created>
  <dcterms:modified xsi:type="dcterms:W3CDTF">2016-11-28T21:01:32Z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