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21"/>
  </p:notesMasterIdLst>
  <p:sldIdLst>
    <p:sldId id="256" r:id="rId2"/>
    <p:sldId id="274" r:id="rId3"/>
    <p:sldId id="257" r:id="rId4"/>
    <p:sldId id="258" r:id="rId5"/>
    <p:sldId id="259" r:id="rId6"/>
    <p:sldId id="275" r:id="rId7"/>
    <p:sldId id="260" r:id="rId8"/>
    <p:sldId id="276" r:id="rId9"/>
    <p:sldId id="263" r:id="rId10"/>
    <p:sldId id="261" r:id="rId11"/>
    <p:sldId id="262" r:id="rId12"/>
    <p:sldId id="264" r:id="rId13"/>
    <p:sldId id="277" r:id="rId14"/>
    <p:sldId id="265" r:id="rId15"/>
    <p:sldId id="266" r:id="rId16"/>
    <p:sldId id="267" r:id="rId17"/>
    <p:sldId id="268" r:id="rId18"/>
    <p:sldId id="27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us Cerquides Bueno" initials="JCB" lastIdx="1" clrIdx="0">
    <p:extLst>
      <p:ext uri="{19B8F6BF-5375-455C-9EA6-DF929625EA0E}">
        <p15:presenceInfo xmlns:p15="http://schemas.microsoft.com/office/powerpoint/2012/main" userId="Jesus Cerquides Bue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2203C-5F94-441D-BF95-6C2F9D3BCA10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3C737-E104-4D0B-B97D-9F06008EDB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37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Randomized experiments vs 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3C737-E104-4D0B-B97D-9F06008EDB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31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 not properly understand this, so I will not explain it.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3C737-E104-4D0B-B97D-9F06008EDB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6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9FEA4F5-2152-4A46-8D7F-CBBE2DD0EC4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059B-5F46-4A44-BFAB-9747FD291A13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83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A4F5-2152-4A46-8D7F-CBBE2DD0EC4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059B-5F46-4A44-BFAB-9747FD291A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0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A4F5-2152-4A46-8D7F-CBBE2DD0EC4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059B-5F46-4A44-BFAB-9747FD291A13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28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A4F5-2152-4A46-8D7F-CBBE2DD0EC4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059B-5F46-4A44-BFAB-9747FD291A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0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A4F5-2152-4A46-8D7F-CBBE2DD0EC4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059B-5F46-4A44-BFAB-9747FD291A13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59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A4F5-2152-4A46-8D7F-CBBE2DD0EC4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059B-5F46-4A44-BFAB-9747FD291A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6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A4F5-2152-4A46-8D7F-CBBE2DD0EC4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059B-5F46-4A44-BFAB-9747FD291A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5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A4F5-2152-4A46-8D7F-CBBE2DD0EC4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059B-5F46-4A44-BFAB-9747FD291A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1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A4F5-2152-4A46-8D7F-CBBE2DD0EC4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059B-5F46-4A44-BFAB-9747FD291A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7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A4F5-2152-4A46-8D7F-CBBE2DD0EC4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059B-5F46-4A44-BFAB-9747FD291A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4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A4F5-2152-4A46-8D7F-CBBE2DD0EC4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059B-5F46-4A44-BFAB-9747FD291A13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33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9FEA4F5-2152-4A46-8D7F-CBBE2DD0EC4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6BD059B-5F46-4A44-BFAB-9747FD291A13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71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B6B8B-F66A-4C97-AF79-ADEAD771B3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Fundamental ideas from RoRu83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E4FDF5-260C-4624-BD3C-F863BDEEE0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Jesus Cerquides</a:t>
            </a:r>
          </a:p>
          <a:p>
            <a:r>
              <a:rPr lang="en-US" dirty="0"/>
              <a:t>IIIA-CSIC</a:t>
            </a:r>
          </a:p>
          <a:p>
            <a:endParaRPr lang="en-US" dirty="0"/>
          </a:p>
          <a:p>
            <a:r>
              <a:rPr lang="en-US" dirty="0"/>
              <a:t>10/10/2020 ALGO group</a:t>
            </a:r>
          </a:p>
        </p:txBody>
      </p:sp>
    </p:spTree>
    <p:extLst>
      <p:ext uri="{BB962C8B-B14F-4D97-AF65-F5344CB8AC3E}">
        <p14:creationId xmlns:p14="http://schemas.microsoft.com/office/powerpoint/2010/main" val="604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7D55B-706E-42D0-911C-74437EDA2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PROPENSITY 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901BAE2-56B9-41FE-B443-E432E67FC7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propensity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the propensity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towards exposure to treatment 1, or the probability of treating a unit with characteristics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propensity score is known for randomized trials but unknown for nonrandomized trials. There, it may be estimated from observed data by means of, for example, logistic regression.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901BAE2-56B9-41FE-B443-E432E67FC7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818" r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3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7808A-B548-49FA-A9B6-ADAFC8B0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THEORETICAL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511C07F-16A7-4D18-9B94-D0E517DCF0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Large sample theory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/>
                  <a:t> is assumed to be known):</a:t>
                </a:r>
              </a:p>
              <a:p>
                <a:pPr lvl="1"/>
                <a:r>
                  <a:rPr lang="en-US" sz="2400" dirty="0"/>
                  <a:t>The propensity score is the “thinnest” balancing score, and any score “thicker” than it is also a balancing score.</a:t>
                </a:r>
              </a:p>
              <a:p>
                <a:pPr lvl="1"/>
                <a:r>
                  <a:rPr lang="en-US" sz="2400" dirty="0"/>
                  <a:t>If treatment assignment is strongly ignorable (given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b="0" dirty="0"/>
                  <a:t>):</a:t>
                </a:r>
              </a:p>
              <a:p>
                <a:pPr lvl="2"/>
                <a:r>
                  <a:rPr lang="en-US" sz="1800" dirty="0"/>
                  <a:t>It is strongly ignorable given any balancing score.</a:t>
                </a:r>
              </a:p>
              <a:p>
                <a:pPr lvl="2"/>
                <a:r>
                  <a:rPr lang="en-US" sz="1800" dirty="0"/>
                  <a:t>At any value of a balancing score, the difference between the treatment and control means is an unbiased estimate of the average treatment effect at that value of the balancing.</a:t>
                </a:r>
              </a:p>
              <a:p>
                <a:r>
                  <a:rPr lang="en-US" sz="2800" dirty="0"/>
                  <a:t>Small sample theory</a:t>
                </a:r>
              </a:p>
              <a:p>
                <a:pPr lvl="1"/>
                <a:r>
                  <a:rPr lang="en-US" sz="2400" dirty="0"/>
                  <a:t>Using sample estimates of balancing scores can produce sample balance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511C07F-16A7-4D18-9B94-D0E517DCF0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2" t="-2576" r="-2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494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7808A-B548-49FA-A9B6-ADAFC8B0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METHODS. PAIR MATCHING ON BALANCING SCORES 1.0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511C07F-16A7-4D18-9B94-D0E517DCF0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When we have a small set of treated patients and a large reservoir of control patients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Select a balancing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For each treated patient</a:t>
                </a:r>
              </a:p>
              <a:p>
                <a:pPr marL="630936" lvl="1" indent="-457200">
                  <a:buFont typeface="+mj-lt"/>
                  <a:buAutoNum type="arabicPeriod"/>
                </a:pPr>
                <a:r>
                  <a:rPr lang="en-US" dirty="0"/>
                  <a:t>Compute the balancing score of the patient</a:t>
                </a:r>
              </a:p>
              <a:p>
                <a:pPr marL="630936" lvl="1" indent="-457200">
                  <a:buFont typeface="+mj-lt"/>
                  <a:buAutoNum type="arabicPeriod"/>
                </a:pPr>
                <a:r>
                  <a:rPr lang="en-US" dirty="0"/>
                  <a:t>Sample a control unit with an equal (similar) balancing score.</a:t>
                </a:r>
              </a:p>
              <a:p>
                <a:pPr marL="630936" lvl="1" indent="-457200">
                  <a:buFont typeface="+mj-lt"/>
                  <a:buAutoNum type="arabicPeriod"/>
                </a:pPr>
                <a:r>
                  <a:rPr lang="en-US" dirty="0"/>
                  <a:t>Compute the difference in response between the two units.</a:t>
                </a:r>
              </a:p>
              <a:p>
                <a:pPr marL="297180" indent="-342900">
                  <a:buFont typeface="+mj-lt"/>
                  <a:buAutoNum type="arabicPeriod"/>
                </a:pPr>
                <a:r>
                  <a:rPr lang="en-US" dirty="0"/>
                  <a:t>Compute the average all the differences computed in step 2.3</a:t>
                </a:r>
              </a:p>
              <a:p>
                <a:pPr marL="297180" indent="-342900">
                  <a:buFont typeface="+mj-lt"/>
                  <a:buAutoNum type="arabicPeriod"/>
                </a:pPr>
                <a:endParaRPr lang="en-US" dirty="0"/>
              </a:p>
              <a:p>
                <a:r>
                  <a:rPr lang="en-US" b="1" dirty="0"/>
                  <a:t>Use the average computed in step 2 as an estimate of the ATE.</a:t>
                </a:r>
              </a:p>
              <a:p>
                <a:pPr marL="128016" lvl="1" indent="0">
                  <a:buNone/>
                </a:pPr>
                <a:endParaRPr lang="en-US" dirty="0"/>
              </a:p>
              <a:p>
                <a:pPr marL="128016" lvl="1" indent="0">
                  <a:buNone/>
                </a:pPr>
                <a:endParaRPr lang="en-US" dirty="0"/>
              </a:p>
              <a:p>
                <a:pPr marL="128016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511C07F-16A7-4D18-9B94-D0E517DCF0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9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866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7808A-B548-49FA-A9B6-ADAFC8B0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METHODS. PAIR MATCHING ON BALANCING SCORES 2.0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511C07F-16A7-4D18-9B94-D0E517DCF0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Select a balancing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determine its distribution on the population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Repeat</a:t>
                </a:r>
              </a:p>
              <a:p>
                <a:pPr lvl="1"/>
                <a:r>
                  <a:rPr lang="en-US" dirty="0"/>
                  <a:t>Sample a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of the balancing score</a:t>
                </a:r>
              </a:p>
              <a:p>
                <a:pPr lvl="1"/>
                <a:r>
                  <a:rPr lang="en-US" dirty="0"/>
                  <a:t>Sample a treated unit and a control unit both with balancing score equal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Compute the difference in response between the two units.</a:t>
                </a:r>
              </a:p>
              <a:p>
                <a:pPr marL="297180" indent="-342900">
                  <a:buFont typeface="+mj-lt"/>
                  <a:buAutoNum type="arabicPeriod"/>
                </a:pPr>
                <a:r>
                  <a:rPr lang="en-US" dirty="0"/>
                  <a:t>Compute the average all the differences computed in step 2.</a:t>
                </a:r>
              </a:p>
              <a:p>
                <a:pPr marL="297180" indent="-342900">
                  <a:buFont typeface="+mj-lt"/>
                  <a:buAutoNum type="arabicPeriod"/>
                </a:pPr>
                <a:endParaRPr lang="en-US" dirty="0"/>
              </a:p>
              <a:p>
                <a:r>
                  <a:rPr lang="en-US" b="1" dirty="0"/>
                  <a:t>The average computed in step 3 is unbiased for the ATE.</a:t>
                </a:r>
              </a:p>
              <a:p>
                <a:pPr marL="128016" lvl="1" indent="0">
                  <a:buNone/>
                </a:pPr>
                <a:endParaRPr lang="en-US" dirty="0"/>
              </a:p>
              <a:p>
                <a:pPr marL="128016" lvl="1" indent="0">
                  <a:buNone/>
                </a:pPr>
                <a:endParaRPr lang="en-US" dirty="0"/>
              </a:p>
              <a:p>
                <a:pPr marL="128016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511C07F-16A7-4D18-9B94-D0E517DCF0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9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950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7808A-B548-49FA-A9B6-ADAFC8B0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METHODS. SUBCLASSIFICATION ON BALANCING 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511C07F-16A7-4D18-9B94-D0E517DCF0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Sample a group of units such that</a:t>
                </a:r>
              </a:p>
              <a:p>
                <a:pPr marL="630936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constant in the group, and </a:t>
                </a:r>
              </a:p>
              <a:p>
                <a:pPr marL="630936" lvl="1" indent="-457200">
                  <a:buFont typeface="+mj-lt"/>
                  <a:buAutoNum type="arabicPeriod"/>
                </a:pPr>
                <a:r>
                  <a:rPr lang="en-US" dirty="0"/>
                  <a:t>at least one unit in the group received each treatment. </a:t>
                </a:r>
              </a:p>
              <a:p>
                <a:r>
                  <a:rPr lang="en-US" b="1" dirty="0"/>
                  <a:t>The expected difference in treatment means equals the ATE 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The weighted average of such differences, when the weights equal the fraction of population 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, is unbiased for the ATE</a:t>
                </a:r>
              </a:p>
              <a:p>
                <a:pPr marL="128016" lvl="1" indent="0">
                  <a:buNone/>
                </a:pPr>
                <a:endParaRPr lang="en-US" dirty="0"/>
              </a:p>
              <a:p>
                <a:pPr marL="128016" lvl="1" indent="0">
                  <a:buNone/>
                </a:pPr>
                <a:endParaRPr lang="en-US" dirty="0"/>
              </a:p>
              <a:p>
                <a:pPr marL="128016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511C07F-16A7-4D18-9B94-D0E517DCF0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9" t="-1818" r="-1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804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7808A-B548-49FA-A9B6-ADAFC8B0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PRACTICAL METHODS. COVARIANCE ADJUSTMENT ON BALANCING 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511C07F-16A7-4D18-9B94-D0E517DCF0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the conditional expectation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linear, namely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sz="6000" dirty="0">
                    <a:solidFill>
                      <a:srgbClr val="FF0000"/>
                    </a:solidFill>
                  </a:rPr>
                  <a:t>I do not properly understand this, so I will not explain it.</a:t>
                </a:r>
              </a:p>
              <a:p>
                <a:pPr algn="ctr"/>
                <a:endParaRPr lang="en-US" dirty="0"/>
              </a:p>
              <a:p>
                <a:pPr marL="128016" lvl="1" indent="0">
                  <a:buNone/>
                </a:pPr>
                <a:endParaRPr lang="en-US" dirty="0"/>
              </a:p>
              <a:p>
                <a:pPr marL="128016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511C07F-16A7-4D18-9B94-D0E517DCF0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1818" r="-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371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7808A-B548-49FA-A9B6-ADAFC8B0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METHODS. CAVEATS ON approximating the propensity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511C07F-16A7-4D18-9B94-D0E517DCF0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847072" cy="40233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Usually the propensity score is unknown for an observational study.</a:t>
                </a:r>
              </a:p>
              <a:p>
                <a:r>
                  <a:rPr lang="en-US" dirty="0"/>
                  <a:t>We can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the proportion in our sample.</a:t>
                </a:r>
              </a:p>
              <a:p>
                <a:r>
                  <a:rPr lang="en-US" dirty="0"/>
                  <a:t>Sample balance is only guaranteed for those values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&lt;1.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raises </a:t>
                </a:r>
                <a:r>
                  <a:rPr lang="en-US" b="1" dirty="0"/>
                  <a:t>serious concerns </a:t>
                </a:r>
                <a:r>
                  <a:rPr lang="en-US" dirty="0"/>
                  <a:t>about these methods when the distribution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does not have </a:t>
                </a:r>
                <a:r>
                  <a:rPr lang="en-US" b="1" dirty="0"/>
                  <a:t>finite support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In particular, subclassification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is guaranteed to work on large samples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takes only finitely many values. </a:t>
                </a:r>
              </a:p>
              <a:p>
                <a:pPr marL="128016" lvl="1" indent="0">
                  <a:buNone/>
                </a:pPr>
                <a:endParaRPr lang="en-US" dirty="0"/>
              </a:p>
              <a:p>
                <a:pPr marL="128016" lvl="1" indent="0">
                  <a:buNone/>
                </a:pPr>
                <a:endParaRPr lang="en-US" dirty="0"/>
              </a:p>
              <a:p>
                <a:pPr marL="128016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511C07F-16A7-4D18-9B94-D0E517DCF0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847072" cy="4023360"/>
              </a:xfrm>
              <a:blipFill>
                <a:blip r:embed="rId2"/>
                <a:stretch>
                  <a:fillRect l="-310" t="-1818" r="-1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4E3DE431-885A-4137-B677-C15D5ACB9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463" y="5478115"/>
            <a:ext cx="9847073" cy="914589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45501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7808A-B548-49FA-A9B6-ADAFC8B0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METHODS. MODELING the propensity 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511C07F-16A7-4D18-9B94-D0E517DCF0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847072" cy="4023360"/>
              </a:xfrm>
            </p:spPr>
            <p:txBody>
              <a:bodyPr>
                <a:normAutofit/>
              </a:bodyPr>
              <a:lstStyle/>
              <a:p>
                <a:pPr marL="128016" lvl="1" indent="0">
                  <a:buNone/>
                </a:pPr>
                <a:r>
                  <a:rPr lang="en-US" dirty="0"/>
                  <a:t>Different models impose specific parametric families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b="0" dirty="0"/>
              </a:p>
              <a:p>
                <a:pPr marL="128016" lvl="1" indent="0">
                  <a:buNone/>
                </a:pPr>
                <a:endParaRPr lang="en-US" dirty="0"/>
              </a:p>
              <a:p>
                <a:pPr marL="128016" lvl="1" indent="0">
                  <a:buNone/>
                </a:pPr>
                <a:r>
                  <a:rPr lang="en-US" dirty="0"/>
                  <a:t>Discriminant matching (Cochran &amp; Rubin, 1973):</a:t>
                </a:r>
              </a:p>
              <a:p>
                <a:pPr marL="128016" lvl="1" indent="0">
                  <a:buNone/>
                </a:pPr>
                <a:r>
                  <a:rPr lang="en-US" dirty="0"/>
                  <a:t>Assumes that</a:t>
                </a:r>
              </a:p>
              <a:p>
                <a:pPr marL="12801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128016" lvl="1" indent="0">
                  <a:buNone/>
                </a:pPr>
                <a:endParaRPr lang="en-US" dirty="0"/>
              </a:p>
              <a:p>
                <a:pPr marL="128016" lvl="1" indent="0">
                  <a:buNone/>
                </a:pPr>
                <a:r>
                  <a:rPr lang="en-US" dirty="0"/>
                  <a:t>Using logistic regression 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This is assuming the logit model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128016" lvl="1" indent="0">
                  <a:buNone/>
                </a:pPr>
                <a:r>
                  <a:rPr lang="en-US" dirty="0"/>
                  <a:t>Assumes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12801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128016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511C07F-16A7-4D18-9B94-D0E517DCF0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847072" cy="4023360"/>
              </a:xfrm>
              <a:blipFill>
                <a:blip r:embed="rId2"/>
                <a:stretch>
                  <a:fillRect t="-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173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7808A-B548-49FA-A9B6-ADAFC8B0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511C07F-16A7-4D18-9B94-D0E517DCF0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018120" cy="4023360"/>
              </a:xfrm>
            </p:spPr>
            <p:txBody>
              <a:bodyPr>
                <a:normAutofit fontScale="85000" lnSpcReduction="10000"/>
              </a:bodyPr>
              <a:lstStyle/>
              <a:p>
                <a:pPr marL="128016" lvl="1" indent="0">
                  <a:buNone/>
                </a:pPr>
                <a:r>
                  <a:rPr lang="en-US" sz="2400" dirty="0"/>
                  <a:t>Balancing score = Captures the information from the covariates that is relevant to determine the treatment</a:t>
                </a:r>
              </a:p>
              <a:p>
                <a:pPr marL="128016" lvl="1" indent="0">
                  <a:buNone/>
                </a:pPr>
                <a:r>
                  <a:rPr lang="en-US" sz="2400" dirty="0"/>
                  <a:t>Strongly ignorable treatment assignment = There is no relevant covariate for the determination of the treatment or of the response which is not included in our data sample.</a:t>
                </a:r>
              </a:p>
              <a:p>
                <a:pPr marL="128016" lvl="1" indent="0">
                  <a:buNone/>
                </a:pPr>
                <a:r>
                  <a:rPr lang="en-US" sz="2400" dirty="0"/>
                  <a:t>Strongly ignorable treatment assignment given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provides us an efficient way to compute the ATE</a:t>
                </a:r>
              </a:p>
              <a:p>
                <a:pPr marL="128016" lvl="1" indent="0">
                  <a:buNone/>
                </a:pPr>
                <a:r>
                  <a:rPr lang="en-US" sz="2400" dirty="0"/>
                  <a:t>The propensity score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is the probability of treating a unit with characteristics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128016" lvl="1" indent="0">
                  <a:buNone/>
                </a:pPr>
                <a:r>
                  <a:rPr lang="en-US" sz="2400" dirty="0"/>
                  <a:t>Strongly ignorable treatment assignment =&gt; </a:t>
                </a:r>
              </a:p>
              <a:p>
                <a:pPr marL="128016" lvl="1" indent="0">
                  <a:buNone/>
                </a:pPr>
                <a:r>
                  <a:rPr lang="en-US" sz="2400" dirty="0"/>
                  <a:t>	Strongly ignorable treatment assignment 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128016" lvl="1" indent="0">
                  <a:buNone/>
                </a:pPr>
                <a:r>
                  <a:rPr lang="en-US" sz="2400" dirty="0"/>
                  <a:t>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is the “thinnest” balancing score (look no further).</a:t>
                </a:r>
              </a:p>
              <a:p>
                <a:pPr marL="128016" lvl="1" indent="0">
                  <a:buNone/>
                </a:pPr>
                <a:r>
                  <a:rPr lang="en-US" sz="2400" dirty="0"/>
                  <a:t>The theory provides three different practical methods for estimating ATE:</a:t>
                </a:r>
              </a:p>
              <a:p>
                <a:pPr marL="128016" lvl="1" indent="0">
                  <a:buNone/>
                </a:pPr>
                <a:r>
                  <a:rPr lang="en-US" sz="2400" dirty="0"/>
                  <a:t>	Matched samples, subclassification,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covariance adjustment</a:t>
                </a:r>
              </a:p>
              <a:p>
                <a:pPr marL="128016" lvl="1" indent="0">
                  <a:buNone/>
                </a:pPr>
                <a:r>
                  <a:rPr lang="en-US" sz="2400" dirty="0"/>
                  <a:t>	</a:t>
                </a:r>
              </a:p>
              <a:p>
                <a:pPr marL="128016" lvl="1" indent="0">
                  <a:buNone/>
                </a:pPr>
                <a:endParaRPr lang="en-US" dirty="0"/>
              </a:p>
              <a:p>
                <a:pPr marL="128016" lvl="1" indent="0">
                  <a:buNone/>
                </a:pPr>
                <a:endParaRPr lang="en-US" dirty="0"/>
              </a:p>
              <a:p>
                <a:pPr marL="128016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511C07F-16A7-4D18-9B94-D0E517DCF0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018120" cy="4023360"/>
              </a:xfrm>
              <a:blipFill>
                <a:blip r:embed="rId2"/>
                <a:stretch>
                  <a:fillRect t="-2121" r="-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8517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7808A-B548-49FA-A9B6-ADAFC8B0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5" name="Marcador de contenido 4" descr="Ayuda">
            <a:extLst>
              <a:ext uri="{FF2B5EF4-FFF2-40B4-BE49-F238E27FC236}">
                <a16:creationId xmlns:a16="http://schemas.microsoft.com/office/drawing/2014/main" id="{19BA83AF-C04E-4CD9-8618-8266737C5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0292" y="1404117"/>
            <a:ext cx="4891416" cy="4891416"/>
          </a:xfrm>
        </p:spPr>
      </p:pic>
    </p:spTree>
    <p:extLst>
      <p:ext uri="{BB962C8B-B14F-4D97-AF65-F5344CB8AC3E}">
        <p14:creationId xmlns:p14="http://schemas.microsoft.com/office/powerpoint/2010/main" val="59721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75487-C746-445C-AF73-EE028F8D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HEAR THIS TALK?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6D5B6E-03F3-4667-895C-DAD1C82FD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to the notebook…</a:t>
            </a:r>
          </a:p>
        </p:txBody>
      </p:sp>
    </p:spTree>
    <p:extLst>
      <p:ext uri="{BB962C8B-B14F-4D97-AF65-F5344CB8AC3E}">
        <p14:creationId xmlns:p14="http://schemas.microsoft.com/office/powerpoint/2010/main" val="348676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851B1-323E-4129-956E-47280DAD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¿RoRu83?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6A76B04-B884-4034-8E18-20BBE6CA8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7948" y="500540"/>
            <a:ext cx="7381301" cy="310932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FAC79E4-3756-4AE9-A698-8B69D3BB91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34" t="19931" r="51298" b="59157"/>
          <a:stretch/>
        </p:blipFill>
        <p:spPr>
          <a:xfrm>
            <a:off x="2927513" y="4186863"/>
            <a:ext cx="6336974" cy="2170597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7A23729B-CA11-4BAC-AD36-48A10C692DC5}"/>
              </a:ext>
            </a:extLst>
          </p:cNvPr>
          <p:cNvSpPr/>
          <p:nvPr/>
        </p:nvSpPr>
        <p:spPr>
          <a:xfrm>
            <a:off x="4084821" y="5641607"/>
            <a:ext cx="734829" cy="3465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6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9B97E-56DC-48F9-9B72-964354EF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 to causal inference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9E9C42C-1337-4472-B5F8-BDC2B95210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N units</a:t>
                </a:r>
              </a:p>
              <a:p>
                <a:r>
                  <a:rPr lang="en-US" dirty="0"/>
                  <a:t>2 treatments {0,1}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Observed pretreatment measurements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Treatment assigned to unit </a:t>
                </a:r>
                <a:r>
                  <a:rPr lang="en-US" dirty="0" err="1"/>
                  <a:t>i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: Response of unit </a:t>
                </a:r>
                <a:r>
                  <a:rPr lang="en-US" b="0" dirty="0" err="1"/>
                  <a:t>i</a:t>
                </a:r>
                <a:r>
                  <a:rPr lang="en-US" b="0" dirty="0"/>
                  <a:t> to treatment t </a:t>
                </a:r>
              </a:p>
              <a:p>
                <a:endParaRPr lang="en-US" dirty="0"/>
              </a:p>
              <a:p>
                <a:r>
                  <a:rPr lang="en-US" i="1" dirty="0"/>
                  <a:t>Causal effects are comparisons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,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i="1" dirty="0"/>
                  <a:t>Estimating the causal effects of treatments is a missing data problem</a:t>
                </a:r>
              </a:p>
              <a:p>
                <a:r>
                  <a:rPr lang="en-US" i="1" dirty="0"/>
                  <a:t>The quantity to be estimated is the average treatment effect: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/>
                  <a:t>	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9E9C42C-1337-4472-B5F8-BDC2B95210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8" t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a 5">
                <a:extLst>
                  <a:ext uri="{FF2B5EF4-FFF2-40B4-BE49-F238E27FC236}">
                    <a16:creationId xmlns:a16="http://schemas.microsoft.com/office/drawing/2014/main" id="{864A79FF-9C59-40B2-810B-87C5AAFDF6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1591457"/>
                  </p:ext>
                </p:extLst>
              </p:nvPr>
            </p:nvGraphicFramePr>
            <p:xfrm>
              <a:off x="6953250" y="3100916"/>
              <a:ext cx="3160007" cy="15113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67423">
                      <a:extLst>
                        <a:ext uri="{9D8B030D-6E8A-4147-A177-3AD203B41FA5}">
                          <a16:colId xmlns:a16="http://schemas.microsoft.com/office/drawing/2014/main" val="3718347210"/>
                        </a:ext>
                      </a:extLst>
                    </a:gridCol>
                    <a:gridCol w="926916">
                      <a:extLst>
                        <a:ext uri="{9D8B030D-6E8A-4147-A177-3AD203B41FA5}">
                          <a16:colId xmlns:a16="http://schemas.microsoft.com/office/drawing/2014/main" val="2882435866"/>
                        </a:ext>
                      </a:extLst>
                    </a:gridCol>
                    <a:gridCol w="882834">
                      <a:extLst>
                        <a:ext uri="{9D8B030D-6E8A-4147-A177-3AD203B41FA5}">
                          <a16:colId xmlns:a16="http://schemas.microsoft.com/office/drawing/2014/main" val="933837706"/>
                        </a:ext>
                      </a:extLst>
                    </a:gridCol>
                    <a:gridCol w="882834">
                      <a:extLst>
                        <a:ext uri="{9D8B030D-6E8A-4147-A177-3AD203B41FA5}">
                          <a16:colId xmlns:a16="http://schemas.microsoft.com/office/drawing/2014/main" val="13697440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rgbClr val="00B05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rgbClr val="00B05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37563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kern="1200" dirty="0">
                            <a:solidFill>
                              <a:srgbClr val="00B05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800" b="1" kern="1200" dirty="0">
                            <a:solidFill>
                              <a:srgbClr val="00B05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6526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87223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35272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a 5">
                <a:extLst>
                  <a:ext uri="{FF2B5EF4-FFF2-40B4-BE49-F238E27FC236}">
                    <a16:creationId xmlns:a16="http://schemas.microsoft.com/office/drawing/2014/main" id="{864A79FF-9C59-40B2-810B-87C5AAFDF6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1591457"/>
                  </p:ext>
                </p:extLst>
              </p:nvPr>
            </p:nvGraphicFramePr>
            <p:xfrm>
              <a:off x="6953250" y="3100916"/>
              <a:ext cx="3160007" cy="15113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67423">
                      <a:extLst>
                        <a:ext uri="{9D8B030D-6E8A-4147-A177-3AD203B41FA5}">
                          <a16:colId xmlns:a16="http://schemas.microsoft.com/office/drawing/2014/main" val="3718347210"/>
                        </a:ext>
                      </a:extLst>
                    </a:gridCol>
                    <a:gridCol w="926916">
                      <a:extLst>
                        <a:ext uri="{9D8B030D-6E8A-4147-A177-3AD203B41FA5}">
                          <a16:colId xmlns:a16="http://schemas.microsoft.com/office/drawing/2014/main" val="2882435866"/>
                        </a:ext>
                      </a:extLst>
                    </a:gridCol>
                    <a:gridCol w="882834">
                      <a:extLst>
                        <a:ext uri="{9D8B030D-6E8A-4147-A177-3AD203B41FA5}">
                          <a16:colId xmlns:a16="http://schemas.microsoft.com/office/drawing/2014/main" val="933837706"/>
                        </a:ext>
                      </a:extLst>
                    </a:gridCol>
                    <a:gridCol w="882834">
                      <a:extLst>
                        <a:ext uri="{9D8B030D-6E8A-4147-A177-3AD203B41FA5}">
                          <a16:colId xmlns:a16="http://schemas.microsoft.com/office/drawing/2014/main" val="1369744075"/>
                        </a:ext>
                      </a:extLst>
                    </a:gridCol>
                  </a:tblGrid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99" t="-1613" r="-577922" b="-3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1316" t="-1613" r="-192763" b="-3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8621" t="-1613" r="-102069" b="-3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8621" t="-1613" r="-2069" b="-304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756311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99" t="-100000" r="-57792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1316" t="-100000" r="-19276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8621" t="-100000" r="-10206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8621" t="-100000" r="-206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6526288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99" t="-203226" r="-577922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1316" t="-203226" r="-192763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8621" t="-203226" r="-102069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8621" t="-203226" r="-2069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8722397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99" t="-303226" r="-57792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1316" t="-303226" r="-19276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8621" t="-303226" r="-10206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8621" t="-303226" r="-2069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35272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Bocadillo: rectángulo 7">
            <a:extLst>
              <a:ext uri="{FF2B5EF4-FFF2-40B4-BE49-F238E27FC236}">
                <a16:creationId xmlns:a16="http://schemas.microsoft.com/office/drawing/2014/main" id="{CAA53F77-E821-4D18-961E-0AADAA759295}"/>
              </a:ext>
            </a:extLst>
          </p:cNvPr>
          <p:cNvSpPr/>
          <p:nvPr/>
        </p:nvSpPr>
        <p:spPr>
          <a:xfrm>
            <a:off x="5343524" y="2057104"/>
            <a:ext cx="2667000" cy="876300"/>
          </a:xfrm>
          <a:prstGeom prst="wedgeRectCallout">
            <a:avLst>
              <a:gd name="adj1" fmla="val -66547"/>
              <a:gd name="adj2" fmla="val 2211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Stable unit-treatment value assumption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B1F6904-1C39-4C07-BE85-CDB2FF16E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534" y="233266"/>
            <a:ext cx="1356189" cy="2612572"/>
          </a:xfrm>
          <a:prstGeom prst="rect">
            <a:avLst/>
          </a:prstGeom>
        </p:spPr>
      </p:pic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id="{7DD9CC05-66E5-4D60-9070-16247FBAB963}"/>
              </a:ext>
            </a:extLst>
          </p:cNvPr>
          <p:cNvSpPr/>
          <p:nvPr/>
        </p:nvSpPr>
        <p:spPr>
          <a:xfrm>
            <a:off x="6998462" y="46482"/>
            <a:ext cx="2667000" cy="876300"/>
          </a:xfrm>
          <a:prstGeom prst="wedgeRectCallout">
            <a:avLst>
              <a:gd name="adj1" fmla="val 82841"/>
              <a:gd name="adj2" fmla="val 572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problem is brought in by this dependence</a:t>
            </a:r>
          </a:p>
        </p:txBody>
      </p:sp>
    </p:spTree>
    <p:extLst>
      <p:ext uri="{BB962C8B-B14F-4D97-AF65-F5344CB8AC3E}">
        <p14:creationId xmlns:p14="http://schemas.microsoft.com/office/powerpoint/2010/main" val="399170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2E8B6-3B8E-4315-BA9F-754C638D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scores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7E0E916-3F63-4788-AAAB-B56B1BCB48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933182" cy="40233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balancing score is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0" dirty="0"/>
                  <a:t>     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Intuitively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captures at least “all the information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that is dependent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”</a:t>
                </a:r>
              </a:p>
              <a:p>
                <a:r>
                  <a:rPr lang="en-US" dirty="0"/>
                  <a:t>It chops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into equivalence classes that are indistinguishable from the point of view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7E0E916-3F63-4788-AAAB-B56B1BCB48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933182" cy="4023360"/>
              </a:xfrm>
              <a:blipFill>
                <a:blip r:embed="rId3"/>
                <a:stretch>
                  <a:fillRect l="-30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BD2D4929-C944-4654-87C2-F302778B6924}"/>
                  </a:ext>
                </a:extLst>
              </p:cNvPr>
              <p:cNvSpPr/>
              <p:nvPr/>
            </p:nvSpPr>
            <p:spPr>
              <a:xfrm>
                <a:off x="2199890" y="3001813"/>
                <a:ext cx="763335" cy="565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BD2D4929-C944-4654-87C2-F302778B6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890" y="3001813"/>
                <a:ext cx="763335" cy="56572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7374C9E9-AF30-4B26-B7C9-E3EEF82FF0CB}"/>
                  </a:ext>
                </a:extLst>
              </p:cNvPr>
              <p:cNvSpPr/>
              <p:nvPr/>
            </p:nvSpPr>
            <p:spPr>
              <a:xfrm>
                <a:off x="1234690" y="4162919"/>
                <a:ext cx="763335" cy="565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7374C9E9-AF30-4B26-B7C9-E3EEF82FF0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690" y="4162919"/>
                <a:ext cx="763335" cy="56572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C619A5FB-1DA5-4F0D-BADA-0C39CD1B7CCD}"/>
                  </a:ext>
                </a:extLst>
              </p:cNvPr>
              <p:cNvSpPr/>
              <p:nvPr/>
            </p:nvSpPr>
            <p:spPr>
              <a:xfrm>
                <a:off x="3172018" y="4184337"/>
                <a:ext cx="763335" cy="565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C619A5FB-1DA5-4F0D-BADA-0C39CD1B7C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018" y="4184337"/>
                <a:ext cx="763335" cy="56572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2D4097D-422C-4130-8345-DF108B0C2589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1616358" y="3484691"/>
            <a:ext cx="695320" cy="678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BE81702A-4D28-43E5-8252-EFD175FCE416}"/>
              </a:ext>
            </a:extLst>
          </p:cNvPr>
          <p:cNvCxnSpPr>
            <a:cxnSpLocks/>
            <a:stCxn id="9" idx="5"/>
            <a:endCxn id="13" idx="0"/>
          </p:cNvCxnSpPr>
          <p:nvPr/>
        </p:nvCxnSpPr>
        <p:spPr>
          <a:xfrm>
            <a:off x="2851437" y="3484691"/>
            <a:ext cx="702249" cy="6996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94A75870-B389-4E4C-A953-ADA92828D6EC}"/>
                  </a:ext>
                </a:extLst>
              </p:cNvPr>
              <p:cNvSpPr/>
              <p:nvPr/>
            </p:nvSpPr>
            <p:spPr>
              <a:xfrm>
                <a:off x="5483422" y="3006433"/>
                <a:ext cx="763335" cy="565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94A75870-B389-4E4C-A953-ADA92828D6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422" y="3006433"/>
                <a:ext cx="763335" cy="56572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6858A094-983C-4C4F-BACE-6B57B98A7CF3}"/>
                  </a:ext>
                </a:extLst>
              </p:cNvPr>
              <p:cNvSpPr/>
              <p:nvPr/>
            </p:nvSpPr>
            <p:spPr>
              <a:xfrm>
                <a:off x="4518222" y="4167539"/>
                <a:ext cx="763335" cy="565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6858A094-983C-4C4F-BACE-6B57B98A7C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222" y="4167539"/>
                <a:ext cx="763335" cy="56572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85E29946-F9BC-4374-B613-5AF4F20EC2F2}"/>
                  </a:ext>
                </a:extLst>
              </p:cNvPr>
              <p:cNvSpPr/>
              <p:nvPr/>
            </p:nvSpPr>
            <p:spPr>
              <a:xfrm>
                <a:off x="6455550" y="4188957"/>
                <a:ext cx="763335" cy="565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85E29946-F9BC-4374-B613-5AF4F20EC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550" y="4188957"/>
                <a:ext cx="763335" cy="56572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6E2FC6D-2646-46DE-A635-2E308A7D6054}"/>
              </a:ext>
            </a:extLst>
          </p:cNvPr>
          <p:cNvCxnSpPr>
            <a:cxnSpLocks/>
            <a:stCxn id="20" idx="3"/>
            <a:endCxn id="21" idx="0"/>
          </p:cNvCxnSpPr>
          <p:nvPr/>
        </p:nvCxnSpPr>
        <p:spPr>
          <a:xfrm flipH="1">
            <a:off x="4899890" y="3489311"/>
            <a:ext cx="695320" cy="67822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72639C73-EDEB-48B9-8097-959CD1A053DF}"/>
              </a:ext>
            </a:extLst>
          </p:cNvPr>
          <p:cNvCxnSpPr>
            <a:cxnSpLocks/>
            <a:stCxn id="20" idx="5"/>
            <a:endCxn id="22" idx="0"/>
          </p:cNvCxnSpPr>
          <p:nvPr/>
        </p:nvCxnSpPr>
        <p:spPr>
          <a:xfrm>
            <a:off x="6134969" y="3489311"/>
            <a:ext cx="702249" cy="69964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30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5E3F5-D80E-4F55-AA30-E4AAACC08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SCORES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AE6A2B-33BA-4B28-9B0E-0B2CF8DBE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6A994DE1-9319-4A27-9075-6D14A15C4CD0}"/>
                  </a:ext>
                </a:extLst>
              </p:cNvPr>
              <p:cNvSpPr/>
              <p:nvPr/>
            </p:nvSpPr>
            <p:spPr>
              <a:xfrm>
                <a:off x="2642840" y="3052850"/>
                <a:ext cx="1025911" cy="9169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6A994DE1-9319-4A27-9075-6D14A15C4C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840" y="3052850"/>
                <a:ext cx="1025911" cy="91699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01BFEED5-F170-4A5C-84F7-71148533148E}"/>
                  </a:ext>
                </a:extLst>
              </p:cNvPr>
              <p:cNvSpPr/>
              <p:nvPr/>
            </p:nvSpPr>
            <p:spPr>
              <a:xfrm>
                <a:off x="7355473" y="2685256"/>
                <a:ext cx="1643562" cy="16414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01BFEED5-F170-4A5C-84F7-7114853314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473" y="2685256"/>
                <a:ext cx="1643562" cy="164141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8839766-2EF7-4009-842C-0B8D4F3F8FD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3668751" y="3505965"/>
            <a:ext cx="3686722" cy="5380"/>
          </a:xfrm>
          <a:prstGeom prst="line">
            <a:avLst/>
          </a:prstGeom>
          <a:ln w="6350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D2E41128-F4E5-4AFB-A71D-7C8521E87A8D}"/>
                  </a:ext>
                </a:extLst>
              </p:cNvPr>
              <p:cNvSpPr/>
              <p:nvPr/>
            </p:nvSpPr>
            <p:spPr>
              <a:xfrm>
                <a:off x="5418420" y="5361394"/>
                <a:ext cx="279853" cy="27519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D2E41128-F4E5-4AFB-A71D-7C8521E87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420" y="5361394"/>
                <a:ext cx="279853" cy="275196"/>
              </a:xfrm>
              <a:prstGeom prst="ellipse">
                <a:avLst/>
              </a:prstGeom>
              <a:blipFill>
                <a:blip r:embed="rId4"/>
                <a:stretch>
                  <a:fillRect l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E9CD6C9-7F08-45FF-B466-92CCC9012018}"/>
              </a:ext>
            </a:extLst>
          </p:cNvPr>
          <p:cNvCxnSpPr>
            <a:cxnSpLocks/>
            <a:stCxn id="12" idx="2"/>
            <a:endCxn id="30" idx="6"/>
          </p:cNvCxnSpPr>
          <p:nvPr/>
        </p:nvCxnSpPr>
        <p:spPr>
          <a:xfrm flipH="1" flipV="1">
            <a:off x="3676923" y="5495729"/>
            <a:ext cx="1741497" cy="3263"/>
          </a:xfrm>
          <a:prstGeom prst="line">
            <a:avLst/>
          </a:prstGeom>
          <a:ln w="1270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25152B9-8E18-4F49-8B7D-B552F6A125BF}"/>
              </a:ext>
            </a:extLst>
          </p:cNvPr>
          <p:cNvCxnSpPr>
            <a:cxnSpLocks/>
            <a:stCxn id="12" idx="6"/>
            <a:endCxn id="47" idx="2"/>
          </p:cNvCxnSpPr>
          <p:nvPr/>
        </p:nvCxnSpPr>
        <p:spPr>
          <a:xfrm flipV="1">
            <a:off x="5698273" y="5485528"/>
            <a:ext cx="1706214" cy="13464"/>
          </a:xfrm>
          <a:prstGeom prst="line">
            <a:avLst/>
          </a:prstGeom>
          <a:ln w="1270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8FF1E8E3-F08D-4975-BB0A-9C45E296CA68}"/>
                  </a:ext>
                </a:extLst>
              </p:cNvPr>
              <p:cNvSpPr/>
              <p:nvPr/>
            </p:nvSpPr>
            <p:spPr>
              <a:xfrm>
                <a:off x="2651012" y="5037234"/>
                <a:ext cx="1025911" cy="9169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8FF1E8E3-F08D-4975-BB0A-9C45E296CA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012" y="5037234"/>
                <a:ext cx="1025911" cy="91699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0B8F2DF0-1503-448C-991E-451F86CA7045}"/>
                  </a:ext>
                </a:extLst>
              </p:cNvPr>
              <p:cNvSpPr/>
              <p:nvPr/>
            </p:nvSpPr>
            <p:spPr>
              <a:xfrm>
                <a:off x="7404487" y="4664819"/>
                <a:ext cx="1643562" cy="16414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0B8F2DF0-1503-448C-991E-451F86CA7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487" y="4664819"/>
                <a:ext cx="1643562" cy="164141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Bocadillo: rectángulo 51">
            <a:extLst>
              <a:ext uri="{FF2B5EF4-FFF2-40B4-BE49-F238E27FC236}">
                <a16:creationId xmlns:a16="http://schemas.microsoft.com/office/drawing/2014/main" id="{D1CD30E1-C4BB-48C9-B935-770454493462}"/>
              </a:ext>
            </a:extLst>
          </p:cNvPr>
          <p:cNvSpPr/>
          <p:nvPr/>
        </p:nvSpPr>
        <p:spPr>
          <a:xfrm>
            <a:off x="6701883" y="350936"/>
            <a:ext cx="3320590" cy="1180846"/>
          </a:xfrm>
          <a:prstGeom prst="wedgeRectCallout">
            <a:avLst>
              <a:gd name="adj1" fmla="val -82306"/>
              <a:gd name="adj2" fmla="val 2126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model the relationship between x and z, we have to estimate a lot of parameters</a:t>
            </a:r>
          </a:p>
        </p:txBody>
      </p:sp>
      <p:sp>
        <p:nvSpPr>
          <p:cNvPr id="54" name="Bocadillo: rectángulo 53">
            <a:extLst>
              <a:ext uri="{FF2B5EF4-FFF2-40B4-BE49-F238E27FC236}">
                <a16:creationId xmlns:a16="http://schemas.microsoft.com/office/drawing/2014/main" id="{68BE8E5C-73F6-4DB7-B3A9-41F686362366}"/>
              </a:ext>
            </a:extLst>
          </p:cNvPr>
          <p:cNvSpPr/>
          <p:nvPr/>
        </p:nvSpPr>
        <p:spPr>
          <a:xfrm>
            <a:off x="1360896" y="1628744"/>
            <a:ext cx="3320590" cy="1180846"/>
          </a:xfrm>
          <a:prstGeom prst="wedgeRectCallout">
            <a:avLst>
              <a:gd name="adj1" fmla="val 74522"/>
              <a:gd name="adj2" fmla="val 270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balancing score allows us to estimate far less</a:t>
            </a:r>
          </a:p>
        </p:txBody>
      </p:sp>
    </p:spTree>
    <p:extLst>
      <p:ext uri="{BB962C8B-B14F-4D97-AF65-F5344CB8AC3E}">
        <p14:creationId xmlns:p14="http://schemas.microsoft.com/office/powerpoint/2010/main" val="404744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0" grpId="0" animBg="1"/>
      <p:bldP spid="47" grpId="0" animBg="1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E2AED-B3AD-494A-8A1C-4B5BD39E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ignorable treatment assignment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7E5AAA7-DC3B-4724-A0B5-6127D5D899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Treatment assignment is </a:t>
                </a:r>
                <a:r>
                  <a:rPr lang="en-US" b="1" dirty="0"/>
                  <a:t>strongly ignorable </a:t>
                </a:r>
                <a:r>
                  <a:rPr lang="en-US" dirty="0"/>
                  <a:t>given a vector of covariates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if</a:t>
                </a:r>
              </a:p>
              <a:p>
                <a:pPr lvl="1"/>
                <a:r>
                  <a:rPr lang="en-US" dirty="0"/>
                  <a:t>Every unit in the population has a chance of receiving each treatment</a:t>
                </a:r>
              </a:p>
              <a:p>
                <a:pPr lvl="1"/>
                <a:endParaRPr lang="en-US" dirty="0"/>
              </a:p>
              <a:p>
                <a:pPr marL="12801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Treatment assignment and response are conditionally independent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12801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pPr marL="128016" lvl="1" indent="0">
                  <a:buNone/>
                </a:pPr>
                <a:endParaRPr lang="en-US" dirty="0"/>
              </a:p>
              <a:p>
                <a:pPr marL="128016" lvl="1" indent="0">
                  <a:buNone/>
                </a:pPr>
                <a:r>
                  <a:rPr lang="en-US" dirty="0"/>
                  <a:t>Intuitively, there is no variable outside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which has a correlation with the treatment and with the response, thus creating a dependence between them. That is, every relevant variable either for response or for treatment is included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7E5AAA7-DC3B-4724-A0B5-6127D5D899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818" r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44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DBDA19B8-4791-4D1D-82C3-E2D3C14A4A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Strongly ignorable treatment assignment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DBDA19B8-4791-4D1D-82C3-E2D3C14A4A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09" t="-13008" r="-1254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8D1372-1CBC-4D0F-920C-508B5425F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1F1C9C59-0891-4585-B839-FC81739DDC84}"/>
                  </a:ext>
                </a:extLst>
              </p:cNvPr>
              <p:cNvSpPr/>
              <p:nvPr/>
            </p:nvSpPr>
            <p:spPr>
              <a:xfrm>
                <a:off x="2674470" y="2084832"/>
                <a:ext cx="1643562" cy="16414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1F1C9C59-0891-4585-B839-FC81739DDC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470" y="2084832"/>
                <a:ext cx="1643562" cy="164141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37A7A6D6-6220-4061-8C9E-73BFB9F7997C}"/>
                  </a:ext>
                </a:extLst>
              </p:cNvPr>
              <p:cNvSpPr/>
              <p:nvPr/>
            </p:nvSpPr>
            <p:spPr>
              <a:xfrm>
                <a:off x="1204177" y="4090687"/>
                <a:ext cx="1025911" cy="9169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37A7A6D6-6220-4061-8C9E-73BFB9F79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177" y="4090687"/>
                <a:ext cx="1025911" cy="91699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8B329F79-84AF-4AB9-9AD3-8457F2345820}"/>
                  </a:ext>
                </a:extLst>
              </p:cNvPr>
              <p:cNvSpPr/>
              <p:nvPr/>
            </p:nvSpPr>
            <p:spPr>
              <a:xfrm>
                <a:off x="2983296" y="5007677"/>
                <a:ext cx="1025911" cy="9169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8B329F79-84AF-4AB9-9AD3-8457F2345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296" y="5007677"/>
                <a:ext cx="1025911" cy="91699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F795333-BCFA-4A3C-BDF3-E29FFE7F5F9F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2079847" y="3485870"/>
            <a:ext cx="835317" cy="739107"/>
          </a:xfrm>
          <a:prstGeom prst="line">
            <a:avLst/>
          </a:prstGeom>
          <a:ln w="6350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77ED968-0C8F-45B4-BEC5-1D7412D99F6D}"/>
              </a:ext>
            </a:extLst>
          </p:cNvPr>
          <p:cNvCxnSpPr>
            <a:cxnSpLocks/>
            <a:stCxn id="11" idx="0"/>
            <a:endCxn id="9" idx="4"/>
          </p:cNvCxnSpPr>
          <p:nvPr/>
        </p:nvCxnSpPr>
        <p:spPr>
          <a:xfrm flipH="1" flipV="1">
            <a:off x="3496251" y="3726250"/>
            <a:ext cx="1" cy="1281427"/>
          </a:xfrm>
          <a:prstGeom prst="line">
            <a:avLst/>
          </a:prstGeom>
          <a:ln w="6350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3E39812-176A-4753-BC32-556251E58D70}"/>
              </a:ext>
            </a:extLst>
          </p:cNvPr>
          <p:cNvCxnSpPr>
            <a:cxnSpLocks/>
            <a:stCxn id="11" idx="2"/>
            <a:endCxn id="10" idx="5"/>
          </p:cNvCxnSpPr>
          <p:nvPr/>
        </p:nvCxnSpPr>
        <p:spPr>
          <a:xfrm flipH="1" flipV="1">
            <a:off x="2079847" y="4873387"/>
            <a:ext cx="903449" cy="592785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4F6AE4EA-82F3-4436-AEAE-15C87971E0A0}"/>
              </a:ext>
            </a:extLst>
          </p:cNvPr>
          <p:cNvSpPr/>
          <p:nvPr/>
        </p:nvSpPr>
        <p:spPr>
          <a:xfrm>
            <a:off x="9084299" y="4157199"/>
            <a:ext cx="471907" cy="592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8AF046C9-09AA-4D4C-B445-184055127FEE}"/>
                  </a:ext>
                </a:extLst>
              </p:cNvPr>
              <p:cNvSpPr/>
              <p:nvPr/>
            </p:nvSpPr>
            <p:spPr>
              <a:xfrm>
                <a:off x="7028179" y="4798666"/>
                <a:ext cx="1025911" cy="9169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8AF046C9-09AA-4D4C-B445-184055127F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179" y="4798666"/>
                <a:ext cx="1025911" cy="91699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C5BB4C48-F5E8-4DBF-9D1B-613A8B975A4C}"/>
                  </a:ext>
                </a:extLst>
              </p:cNvPr>
              <p:cNvSpPr/>
              <p:nvPr/>
            </p:nvSpPr>
            <p:spPr>
              <a:xfrm>
                <a:off x="8807298" y="5715656"/>
                <a:ext cx="1025911" cy="9169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C5BB4C48-F5E8-4DBF-9D1B-613A8B975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298" y="5715656"/>
                <a:ext cx="1025911" cy="91699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C8A05A8C-F22C-4F11-9FDD-C48A0DA198BE}"/>
              </a:ext>
            </a:extLst>
          </p:cNvPr>
          <p:cNvCxnSpPr>
            <a:cxnSpLocks/>
            <a:stCxn id="25" idx="7"/>
            <a:endCxn id="24" idx="3"/>
          </p:cNvCxnSpPr>
          <p:nvPr/>
        </p:nvCxnSpPr>
        <p:spPr>
          <a:xfrm flipV="1">
            <a:off x="7903849" y="4663173"/>
            <a:ext cx="1249559" cy="269783"/>
          </a:xfrm>
          <a:prstGeom prst="line">
            <a:avLst/>
          </a:prstGeom>
          <a:ln w="1270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CE2D6FC7-ECFC-46BF-9AAF-BB695A42676A}"/>
              </a:ext>
            </a:extLst>
          </p:cNvPr>
          <p:cNvCxnSpPr>
            <a:cxnSpLocks/>
            <a:stCxn id="26" idx="0"/>
            <a:endCxn id="24" idx="4"/>
          </p:cNvCxnSpPr>
          <p:nvPr/>
        </p:nvCxnSpPr>
        <p:spPr>
          <a:xfrm flipH="1" flipV="1">
            <a:off x="9320253" y="4749984"/>
            <a:ext cx="1" cy="965672"/>
          </a:xfrm>
          <a:prstGeom prst="line">
            <a:avLst/>
          </a:prstGeom>
          <a:ln w="1270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63FBD99D-2615-40D0-AEF8-F09100BA38D3}"/>
              </a:ext>
            </a:extLst>
          </p:cNvPr>
          <p:cNvCxnSpPr>
            <a:cxnSpLocks/>
            <a:stCxn id="26" idx="2"/>
            <a:endCxn id="25" idx="5"/>
          </p:cNvCxnSpPr>
          <p:nvPr/>
        </p:nvCxnSpPr>
        <p:spPr>
          <a:xfrm flipH="1" flipV="1">
            <a:off x="7903849" y="5581366"/>
            <a:ext cx="903449" cy="592785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DC4ECE69-2212-4383-8FDA-7D0EBEC27389}"/>
                  </a:ext>
                </a:extLst>
              </p:cNvPr>
              <p:cNvSpPr/>
              <p:nvPr/>
            </p:nvSpPr>
            <p:spPr>
              <a:xfrm>
                <a:off x="8505077" y="1637136"/>
                <a:ext cx="1643562" cy="16414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DC4ECE69-2212-4383-8FDA-7D0EBEC273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077" y="1637136"/>
                <a:ext cx="1643562" cy="164141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6CE270CF-10B8-4330-B819-7613442966D9}"/>
              </a:ext>
            </a:extLst>
          </p:cNvPr>
          <p:cNvCxnSpPr>
            <a:cxnSpLocks/>
            <a:stCxn id="24" idx="0"/>
            <a:endCxn id="37" idx="4"/>
          </p:cNvCxnSpPr>
          <p:nvPr/>
        </p:nvCxnSpPr>
        <p:spPr>
          <a:xfrm flipV="1">
            <a:off x="9320253" y="3278554"/>
            <a:ext cx="6605" cy="878645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Flecha: a la derecha 40">
            <a:extLst>
              <a:ext uri="{FF2B5EF4-FFF2-40B4-BE49-F238E27FC236}">
                <a16:creationId xmlns:a16="http://schemas.microsoft.com/office/drawing/2014/main" id="{7381DE85-16E6-4230-A9BC-E5090399A4D3}"/>
              </a:ext>
            </a:extLst>
          </p:cNvPr>
          <p:cNvSpPr/>
          <p:nvPr/>
        </p:nvSpPr>
        <p:spPr>
          <a:xfrm>
            <a:off x="5486400" y="3278554"/>
            <a:ext cx="1099592" cy="105037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5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4" grpId="0" animBg="1"/>
      <p:bldP spid="25" grpId="0" animBg="1"/>
      <p:bldP spid="26" grpId="0" animBg="1"/>
      <p:bldP spid="37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E2AED-B3AD-494A-8A1C-4B5BD39E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ATE COMPUTATION BASED ON Strongly ignorable treatment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7E5AAA7-DC3B-4724-A0B5-6127D5D899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041036" cy="40233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If treatment assignment is </a:t>
                </a:r>
                <a:r>
                  <a:rPr lang="en-US" b="1" dirty="0"/>
                  <a:t>strongly ignorable </a:t>
                </a: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then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and hence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/>
                  <a:t>=ATE</a:t>
                </a:r>
              </a:p>
              <a:p>
                <a:r>
                  <a:rPr lang="en-US" i="1" dirty="0"/>
                  <a:t> </a:t>
                </a:r>
                <a:endParaRPr lang="en-US" dirty="0"/>
              </a:p>
              <a:p>
                <a:r>
                  <a:rPr lang="en-US" dirty="0"/>
                  <a:t>Under strongly ignorable treatment assignment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units with the same values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but different treatments can act as controls for each other.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7E5AAA7-DC3B-4724-A0B5-6127D5D899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041036" cy="4023360"/>
              </a:xfrm>
              <a:blipFill>
                <a:blip r:embed="rId2"/>
                <a:stretch>
                  <a:fillRect l="-1093" t="-2121" b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Pergamino: horizontal 4">
                <a:extLst>
                  <a:ext uri="{FF2B5EF4-FFF2-40B4-BE49-F238E27FC236}">
                    <a16:creationId xmlns:a16="http://schemas.microsoft.com/office/drawing/2014/main" id="{92DE2EB5-6FD4-4CBC-916E-38CEC8FC89EB}"/>
                  </a:ext>
                </a:extLst>
              </p:cNvPr>
              <p:cNvSpPr/>
              <p:nvPr/>
            </p:nvSpPr>
            <p:spPr>
              <a:xfrm>
                <a:off x="7662441" y="2384385"/>
                <a:ext cx="3611301" cy="1851949"/>
              </a:xfrm>
              <a:prstGeom prst="horizontalScroll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Strongly ignorable treatment assignment given v, provides us a way to compute the ATE which is efficient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Pergamino: horizontal 4">
                <a:extLst>
                  <a:ext uri="{FF2B5EF4-FFF2-40B4-BE49-F238E27FC236}">
                    <a16:creationId xmlns:a16="http://schemas.microsoft.com/office/drawing/2014/main" id="{92DE2EB5-6FD4-4CBC-916E-38CEC8FC89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441" y="2384385"/>
                <a:ext cx="3611301" cy="1851949"/>
              </a:xfrm>
              <a:prstGeom prst="horizontalScroll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60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1942</TotalTime>
  <Words>1240</Words>
  <Application>Microsoft Office PowerPoint</Application>
  <PresentationFormat>Panorámica</PresentationFormat>
  <Paragraphs>176</Paragraphs>
  <Slides>19</Slides>
  <Notes>2</Notes>
  <HiddenSlides>1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Calibri</vt:lpstr>
      <vt:lpstr>Cambria Math</vt:lpstr>
      <vt:lpstr>Tw Cen MT</vt:lpstr>
      <vt:lpstr>Tw Cen MT Condensed</vt:lpstr>
      <vt:lpstr>Wingdings 3</vt:lpstr>
      <vt:lpstr>Integral</vt:lpstr>
      <vt:lpstr>Fundamental ideas from RoRu83</vt:lpstr>
      <vt:lpstr>Why DO WE NEED TO HEAR THIS TALK?</vt:lpstr>
      <vt:lpstr>¿RoRu83?</vt:lpstr>
      <vt:lpstr>Approach to causal inference</vt:lpstr>
      <vt:lpstr>Balancing scores</vt:lpstr>
      <vt:lpstr>BALANCING SCORES</vt:lpstr>
      <vt:lpstr>Strongly ignorable treatment assignment</vt:lpstr>
      <vt:lpstr>Strongly ignorable treatment assignment given v</vt:lpstr>
      <vt:lpstr>ATE COMPUTATION BASED ON Strongly ignorable treatment assignment</vt:lpstr>
      <vt:lpstr>PROPENSITY SCORE</vt:lpstr>
      <vt:lpstr>MAIN THEORETICAL RESULTS</vt:lpstr>
      <vt:lpstr>PRACTICAL METHODS. PAIR MATCHING ON BALANCING SCORES 1.0</vt:lpstr>
      <vt:lpstr>PRACTICAL METHODS. PAIR MATCHING ON BALANCING SCORES 2.0</vt:lpstr>
      <vt:lpstr>PRACTICAL METHODS. SUBCLASSIFICATION ON BALANCING SCORES</vt:lpstr>
      <vt:lpstr>MORE PRACTICAL METHODS. COVARIANCE ADJUSTMENT ON BALANCING SCORES</vt:lpstr>
      <vt:lpstr>PRACTICAL METHODS. CAVEATS ON approximating the propensity SCORE</vt:lpstr>
      <vt:lpstr>PRACTICAL METHODS. MODELING the propensity SCORE</vt:lpstr>
      <vt:lpstr>SUMMARY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ideas from RoRu83</dc:title>
  <dc:creator>Jesus Cerquides Bueno</dc:creator>
  <cp:lastModifiedBy>Jesus Cerquides Bueno</cp:lastModifiedBy>
  <cp:revision>50</cp:revision>
  <dcterms:created xsi:type="dcterms:W3CDTF">2020-11-06T14:35:04Z</dcterms:created>
  <dcterms:modified xsi:type="dcterms:W3CDTF">2020-11-10T15:09:32Z</dcterms:modified>
</cp:coreProperties>
</file>