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6B24-6FC7-4F46-B1E7-5E7A9260EC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CF33-3217-4AC5-AD2C-7044FC595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39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6B24-6FC7-4F46-B1E7-5E7A9260EC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CF33-3217-4AC5-AD2C-7044FC595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00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6B24-6FC7-4F46-B1E7-5E7A9260EC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CF33-3217-4AC5-AD2C-7044FC595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0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6B24-6FC7-4F46-B1E7-5E7A9260EC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CF33-3217-4AC5-AD2C-7044FC595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83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6B24-6FC7-4F46-B1E7-5E7A9260EC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CF33-3217-4AC5-AD2C-7044FC595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4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6B24-6FC7-4F46-B1E7-5E7A9260EC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CF33-3217-4AC5-AD2C-7044FC595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2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6B24-6FC7-4F46-B1E7-5E7A9260EC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CF33-3217-4AC5-AD2C-7044FC595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81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6B24-6FC7-4F46-B1E7-5E7A9260EC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CF33-3217-4AC5-AD2C-7044FC595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75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6B24-6FC7-4F46-B1E7-5E7A9260EC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CF33-3217-4AC5-AD2C-7044FC595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27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6B24-6FC7-4F46-B1E7-5E7A9260EC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CF33-3217-4AC5-AD2C-7044FC595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21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6B24-6FC7-4F46-B1E7-5E7A9260EC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CF33-3217-4AC5-AD2C-7044FC595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4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D6B24-6FC7-4F46-B1E7-5E7A9260EC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CF33-3217-4AC5-AD2C-7044FC595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3775"/>
            <a:ext cx="9144000" cy="2896188"/>
          </a:xfrm>
        </p:spPr>
        <p:txBody>
          <a:bodyPr>
            <a:normAutofit/>
          </a:bodyPr>
          <a:lstStyle/>
          <a:p>
            <a:r>
              <a:rPr lang="en-GB" dirty="0" smtClean="0"/>
              <a:t>Research technology in Arts, Humanities and Social Sciences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Fraser Muir</a:t>
            </a:r>
          </a:p>
          <a:p>
            <a:r>
              <a:rPr lang="en-GB" dirty="0" smtClean="0"/>
              <a:t>College CIO</a:t>
            </a:r>
          </a:p>
          <a:p>
            <a:r>
              <a:rPr lang="en-GB" dirty="0" smtClean="0"/>
              <a:t>University of Edinburgh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1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" y="4748060"/>
            <a:ext cx="12488448" cy="2235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 College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3 academic Colleges in the University of Edinburgh</a:t>
            </a:r>
          </a:p>
          <a:p>
            <a:r>
              <a:rPr lang="en-GB" dirty="0"/>
              <a:t>12 Schools, </a:t>
            </a:r>
            <a:r>
              <a:rPr lang="en-GB" dirty="0" smtClean="0"/>
              <a:t>23650 </a:t>
            </a:r>
            <a:r>
              <a:rPr lang="en-GB" dirty="0"/>
              <a:t>students and </a:t>
            </a:r>
            <a:r>
              <a:rPr lang="en-GB" dirty="0" smtClean="0"/>
              <a:t>3600 staff</a:t>
            </a:r>
          </a:p>
          <a:p>
            <a:r>
              <a:rPr lang="en-GB" dirty="0" smtClean="0"/>
              <a:t>Approximately 20% of income from research</a:t>
            </a:r>
          </a:p>
          <a:p>
            <a:r>
              <a:rPr lang="en-GB" dirty="0" smtClean="0"/>
              <a:t>Schools vary hugely in size, shape and requirements</a:t>
            </a:r>
          </a:p>
          <a:p>
            <a:pPr lvl="1"/>
            <a:r>
              <a:rPr lang="en-GB" dirty="0" smtClean="0"/>
              <a:t>Divinity (96 staff) &gt; ECA (570 staff)</a:t>
            </a:r>
          </a:p>
          <a:p>
            <a:r>
              <a:rPr lang="en-GB" dirty="0" smtClean="0"/>
              <a:t>ECA became part of the College in 2011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575187"/>
            <a:ext cx="10973720" cy="6858000"/>
          </a:xfrm>
          <a:prstGeom prst="rect">
            <a:avLst/>
          </a:prstGeom>
          <a:effectLst>
            <a:softEdge rad="11049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Digital scholarship in CAHSS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708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Digital </a:t>
            </a:r>
            <a:r>
              <a:rPr lang="en-GB" dirty="0"/>
              <a:t>arts, digital humanities, digital social science, digital education and digital design </a:t>
            </a:r>
            <a:endParaRPr lang="en-GB" dirty="0" smtClean="0"/>
          </a:p>
          <a:p>
            <a:r>
              <a:rPr lang="en-GB" dirty="0" smtClean="0"/>
              <a:t>Training and development programme for </a:t>
            </a:r>
            <a:br>
              <a:rPr lang="en-GB" dirty="0" smtClean="0"/>
            </a:br>
            <a:r>
              <a:rPr lang="en-GB" dirty="0" smtClean="0"/>
              <a:t>digital research in the College</a:t>
            </a:r>
          </a:p>
          <a:p>
            <a:r>
              <a:rPr lang="en-GB" dirty="0" smtClean="0"/>
              <a:t>Academic leadership from Professor Melissa </a:t>
            </a:r>
            <a:br>
              <a:rPr lang="en-GB" dirty="0" smtClean="0"/>
            </a:br>
            <a:r>
              <a:rPr lang="en-GB" dirty="0" smtClean="0"/>
              <a:t>Terras</a:t>
            </a:r>
          </a:p>
          <a:p>
            <a:r>
              <a:rPr lang="en-GB" dirty="0" smtClean="0"/>
              <a:t>Edinburgh Centre for Data, Culture and Society</a:t>
            </a:r>
            <a:endParaRPr lang="en-GB" dirty="0" smtClean="0"/>
          </a:p>
          <a:p>
            <a:r>
              <a:rPr lang="en-GB" dirty="0" smtClean="0"/>
              <a:t>Core academic team</a:t>
            </a:r>
          </a:p>
          <a:p>
            <a:r>
              <a:rPr lang="en-GB" dirty="0" smtClean="0"/>
              <a:t>Digital Scholarship Steering Group</a:t>
            </a:r>
          </a:p>
          <a:p>
            <a:pPr lvl="1"/>
            <a:r>
              <a:rPr lang="en-GB" dirty="0" smtClean="0"/>
              <a:t>60+ academics and PhD students</a:t>
            </a:r>
          </a:p>
          <a:p>
            <a:r>
              <a:rPr lang="en-GB" dirty="0" smtClean="0"/>
              <a:t>Supported by the College Digital Innovation Team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52" y="5833805"/>
            <a:ext cx="33782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365304" y="0"/>
            <a:ext cx="4826696" cy="685773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College Digital Innovation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Formed as the Web Team and renamed in 2017 to more clearly articulate the breadth of services offered</a:t>
            </a:r>
          </a:p>
          <a:p>
            <a:r>
              <a:rPr lang="en-GB" dirty="0" smtClean="0"/>
              <a:t>Team of digital </a:t>
            </a:r>
            <a:r>
              <a:rPr lang="en-GB" dirty="0"/>
              <a:t>developers, designers, copywriters and multimedia specialists who provide a digital development service to the schools within the College of Arts, Humanities and Social </a:t>
            </a:r>
            <a:r>
              <a:rPr lang="en-GB" dirty="0" smtClean="0"/>
              <a:t>Sciences</a:t>
            </a:r>
          </a:p>
          <a:p>
            <a:r>
              <a:rPr lang="en-GB" dirty="0" smtClean="0"/>
              <a:t>Support digital development and innovation across all disciplines in the College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363" b="11074"/>
          <a:stretch/>
        </p:blipFill>
        <p:spPr>
          <a:xfrm>
            <a:off x="6945576" y="4166125"/>
            <a:ext cx="5228230" cy="2685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 College level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>
            <a:normAutofit/>
          </a:bodyPr>
          <a:lstStyle/>
          <a:p>
            <a:r>
              <a:rPr lang="en-GB" dirty="0" smtClean="0"/>
              <a:t>Research technologist in the Digital Innovation Team</a:t>
            </a:r>
          </a:p>
          <a:p>
            <a:pPr lvl="1"/>
            <a:r>
              <a:rPr lang="en-GB" dirty="0" smtClean="0"/>
              <a:t>Supports all Schools in the College</a:t>
            </a:r>
            <a:endParaRPr lang="en-GB" dirty="0"/>
          </a:p>
          <a:p>
            <a:pPr lvl="1"/>
            <a:r>
              <a:rPr lang="en-GB" dirty="0"/>
              <a:t>Works to common College standards and </a:t>
            </a:r>
            <a:r>
              <a:rPr lang="en-GB" dirty="0" smtClean="0"/>
              <a:t>Strategy</a:t>
            </a:r>
          </a:p>
          <a:p>
            <a:pPr lvl="1"/>
            <a:r>
              <a:rPr lang="en-GB" dirty="0" smtClean="0"/>
              <a:t>high-level </a:t>
            </a:r>
            <a:r>
              <a:rPr lang="en-GB" dirty="0"/>
              <a:t>support, guidance and </a:t>
            </a:r>
            <a:r>
              <a:rPr lang="en-GB" dirty="0" smtClean="0"/>
              <a:t>advice</a:t>
            </a:r>
          </a:p>
          <a:p>
            <a:pPr lvl="1"/>
            <a:r>
              <a:rPr lang="en-GB" dirty="0" smtClean="0"/>
              <a:t>use </a:t>
            </a:r>
            <a:r>
              <a:rPr lang="en-GB" dirty="0"/>
              <a:t>digital techniques for data gathering, analysis or </a:t>
            </a:r>
            <a:r>
              <a:rPr lang="en-GB" dirty="0" smtClean="0"/>
              <a:t>dissemination</a:t>
            </a:r>
          </a:p>
          <a:p>
            <a:pPr lvl="1"/>
            <a:r>
              <a:rPr lang="en-GB" dirty="0" smtClean="0"/>
              <a:t>Innovate </a:t>
            </a:r>
            <a:r>
              <a:rPr lang="en-GB" dirty="0"/>
              <a:t>technical solutions and rapid </a:t>
            </a:r>
            <a:r>
              <a:rPr lang="en-GB" dirty="0" smtClean="0"/>
              <a:t>prototypes</a:t>
            </a:r>
          </a:p>
          <a:p>
            <a:r>
              <a:rPr lang="en-GB" dirty="0" smtClean="0"/>
              <a:t>Establish a common definition </a:t>
            </a:r>
            <a:r>
              <a:rPr lang="en-GB" dirty="0"/>
              <a:t>&amp; </a:t>
            </a:r>
            <a:r>
              <a:rPr lang="en-GB" dirty="0" smtClean="0"/>
              <a:t>build </a:t>
            </a:r>
            <a:r>
              <a:rPr lang="en-GB" dirty="0"/>
              <a:t>a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community </a:t>
            </a:r>
            <a:r>
              <a:rPr lang="en-GB" dirty="0"/>
              <a:t>of </a:t>
            </a:r>
            <a:r>
              <a:rPr lang="en-GB" dirty="0" smtClean="0"/>
              <a:t>practice </a:t>
            </a:r>
            <a:r>
              <a:rPr lang="en-GB" dirty="0" smtClean="0"/>
              <a:t>– </a:t>
            </a:r>
            <a:r>
              <a:rPr lang="en-GB" dirty="0" smtClean="0"/>
              <a:t>work in </a:t>
            </a:r>
            <a:r>
              <a:rPr lang="en-GB" dirty="0" smtClean="0"/>
              <a:t>progress</a:t>
            </a:r>
            <a:endParaRPr lang="en-GB" dirty="0" smtClean="0"/>
          </a:p>
          <a:p>
            <a:r>
              <a:rPr lang="en-GB" dirty="0" smtClean="0"/>
              <a:t>College </a:t>
            </a:r>
            <a:r>
              <a:rPr lang="en-GB" dirty="0" smtClean="0"/>
              <a:t>open research strategy</a:t>
            </a:r>
          </a:p>
          <a:p>
            <a:r>
              <a:rPr lang="en-GB" dirty="0" smtClean="0"/>
              <a:t>Edinburgh Futures Institute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89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oto of an outdoor performance at the Usher H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025" y="-605632"/>
            <a:ext cx="6366588" cy="3865026"/>
          </a:xfrm>
          <a:prstGeom prst="rect">
            <a:avLst/>
          </a:prstGeom>
          <a:noFill/>
          <a:effectLst>
            <a:softEdge rad="1181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 School level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r>
              <a:rPr lang="en-GB" dirty="0" smtClean="0"/>
              <a:t>Each School has a general technology support team</a:t>
            </a:r>
          </a:p>
          <a:p>
            <a:r>
              <a:rPr lang="en-GB" dirty="0" smtClean="0"/>
              <a:t>Subsidiarity </a:t>
            </a:r>
            <a:r>
              <a:rPr lang="en-GB" dirty="0" smtClean="0">
                <a:sym typeface="Wingdings" panose="05000000000000000000" pitchFamily="2" charset="2"/>
              </a:rPr>
              <a:t></a:t>
            </a:r>
            <a:r>
              <a:rPr lang="en-GB" dirty="0" smtClean="0"/>
              <a:t> complement not duplicate central services</a:t>
            </a:r>
          </a:p>
          <a:p>
            <a:r>
              <a:rPr lang="en-GB" dirty="0" smtClean="0"/>
              <a:t>Specialist and discipline specific</a:t>
            </a:r>
          </a:p>
          <a:p>
            <a:r>
              <a:rPr lang="en-GB" dirty="0" smtClean="0"/>
              <a:t>Embed the research technologist/research software engineer/research developer in that professional team</a:t>
            </a:r>
          </a:p>
          <a:p>
            <a:pPr lvl="1"/>
            <a:r>
              <a:rPr lang="en-GB" dirty="0" smtClean="0"/>
              <a:t>Not reporting to the PI</a:t>
            </a:r>
          </a:p>
          <a:p>
            <a:pPr lvl="1"/>
            <a:r>
              <a:rPr lang="en-GB" dirty="0" smtClean="0"/>
              <a:t>Even if they are temporary</a:t>
            </a:r>
          </a:p>
          <a:p>
            <a:pPr lvl="1"/>
            <a:r>
              <a:rPr lang="en-GB" dirty="0" smtClean="0"/>
              <a:t>Following same common College technology standards</a:t>
            </a:r>
          </a:p>
          <a:p>
            <a:pPr lvl="1"/>
            <a:r>
              <a:rPr lang="en-GB" dirty="0" smtClean="0"/>
              <a:t>Provide continuity and a degree of resilience</a:t>
            </a:r>
          </a:p>
          <a:p>
            <a:r>
              <a:rPr lang="en-GB" dirty="0" smtClean="0"/>
              <a:t>Temporary &gt; permanent if sufficient planned income stream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9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275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Research technology in Arts, Humanities and Social Sciences</vt:lpstr>
      <vt:lpstr>About the College</vt:lpstr>
      <vt:lpstr>Digital scholarship in CAHSS</vt:lpstr>
      <vt:lpstr>College Digital Innovation Team</vt:lpstr>
      <vt:lpstr>At College level</vt:lpstr>
      <vt:lpstr>At School level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software in CAHSS</dc:title>
  <dc:creator>MUIR Fraser</dc:creator>
  <cp:lastModifiedBy>MUIR Fraser</cp:lastModifiedBy>
  <cp:revision>17</cp:revision>
  <dcterms:created xsi:type="dcterms:W3CDTF">2018-11-03T13:46:31Z</dcterms:created>
  <dcterms:modified xsi:type="dcterms:W3CDTF">2018-11-21T12:10:20Z</dcterms:modified>
</cp:coreProperties>
</file>