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63" r:id="rId6"/>
    <p:sldId id="264" r:id="rId7"/>
    <p:sldId id="271" r:id="rId8"/>
    <p:sldId id="260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628F1-FA80-F148-807A-99647BD090D5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EA73-A4A9-A341-9C4F-684B9AEDE6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36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BB8F6-75F7-674C-8E0E-C50F6D9D46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843F-555C-2A49-9E6C-FE910C2F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869CD-CB88-6A4E-ACEC-E943AD949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72AB3-783C-B143-9DA3-B0992FAA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1224-516D-664A-A59F-207A155B75EB}" type="datetime1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6831-1A46-E344-BF9F-9EB334E4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E1F1F-0BB9-8441-BA03-D0889625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9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48BE-4A98-F146-B5FE-5DF8246F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65BA8-06B4-DC44-B3B8-94AB00D00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3C1A2-35A3-C343-9AA0-47E28C3E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4F49-9011-784E-B59E-7909D6F1E439}" type="datetime1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7586-3B1F-9341-99DB-B01E0487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3274-E6BE-344E-BDFE-AA904005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8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C3519-C73F-8A4E-8340-1FD5E3F31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504D-D3F6-A14B-8341-AC9311DA1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ACB41-7FE1-3744-B9CF-509D1AD3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6A22-A554-D045-B881-65985731D156}" type="datetime1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A61F-7DEA-F744-B93D-8569E5E6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C89E-FFB5-D74B-BAA8-FDD0AAEE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7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A492-6074-4F43-AA82-D1230656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1111-3BED-724D-AEC4-C4D832BB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D979-60A0-8046-A16D-29FF85B1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8249-EC3F-584E-96DC-908650704998}" type="datetime1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3B88-E9B0-B745-8DB4-D375CF35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CERSE Meeting on 13/05/20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8132D-2630-D246-A2AF-61A58A8E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68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1026-59AC-8D40-B48A-9A688725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314EA-3D56-4A4B-ABBB-40E7C2FCB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2417-246A-9041-AC49-A93EF145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2D01-CE6C-714F-976E-B0130AFF8027}" type="datetime1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40AB4-1254-D343-B8ED-EEE93C3E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6F45C-C7C6-2B4E-96E9-78EEA830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6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34A6-02FC-5747-9BD6-EDF15B6F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C5A8-CD3E-5F4D-A9C1-0BBAF7EEA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23790-7AB4-5C41-AA28-714DBBB2E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29C5-2FAB-0841-B60D-7025ACB1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100B-B7C4-754E-B7D1-5B0A2B1072BA}" type="datetime1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74FBF-7F9B-6840-AD2D-C7604935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96BE7-D363-F14D-A776-CAC26D60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9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1083-DB58-A945-9812-0140FC16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1E92-BDE9-A840-80E6-271967E8E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3137D-8B5B-5C41-A2D0-3A417560E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59664-8542-5F45-BFCE-D5F3F8B11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B28C4-87F2-544B-8FCE-8BB4C240F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E4811-9067-1F40-B7BB-3824B3C2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06A8-0E20-E24A-9C8E-0B0B3F68BA5A}" type="datetime1">
              <a:rPr lang="en-GB" smtClean="0"/>
              <a:t>13/05/2020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9439F-E0B3-B14D-B872-2641C39F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56516-8F60-5D4E-9DC2-A50B99FF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2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4559-F2CF-DC48-A5C0-39197E61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1D25-FCFB-2D4D-A7F6-3C0082B0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86E3-2758-444B-81A7-57B4058D13DD}" type="datetime1">
              <a:rPr lang="en-GB" smtClean="0"/>
              <a:t>13/05/2020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E4A02-0703-F448-805E-7507C5F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728A7-2D90-E848-8AC5-205727E8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79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A5792-7CD3-5A4A-9000-FC66E096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3DDD-C7F8-5040-9B52-54B87E03C114}" type="datetime1">
              <a:rPr lang="en-GB" smtClean="0"/>
              <a:t>13/05/2020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731AF-5654-C444-83EF-14A9F8F2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202FB-D85A-BA41-9E16-4683E311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92E5-DC9D-BA49-A868-00364739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80D5-5132-4040-A4A1-D762C946B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C8B36-49FE-A64A-B855-2C7811248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FEEE9-5807-764B-B9E0-891837C9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527F-2E79-B843-999A-419E95E83335}" type="datetime1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6A293-2372-354E-BF74-CDD13B7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D73D7-EF4B-754A-BD11-0F6BC0D7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42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981A-0996-AF48-AC3A-D3674522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8EFE2-CF84-E343-8540-7570DABD9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784B1-0DDB-5C47-8B20-3B7B0AD22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167C5-0738-EA4E-BB66-5005DABC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42EA-13CB-A64E-A325-2F131BEC98FD}" type="datetime1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47F6-E132-2B4D-8E8C-910735C7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FE1E4-6BFF-B447-8BBE-CD06D9A4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3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A64E7-0263-084B-B90C-97BC72E4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AC9A9-5C2B-8743-A1EF-9D4C211D2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D608-2526-2A45-B3F5-AB4AD2F7F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4D43-0BAE-8840-8BFA-33505BF54698}" type="datetime1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2925-CED8-354D-95BB-FAF898887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CERSE Meeting on 13/05/20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0E94-27AB-174A-917F-E53B76B40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D1E1A-314E-CA4B-9B16-3265DEB6B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48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scmail.ac.uk/ed-rse-community" TargetMode="External"/><Relationship Id="rId2" Type="http://schemas.openxmlformats.org/officeDocument/2006/relationships/hyperlink" Target="https://cerse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cerse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FFCF1-A0B4-4640-B178-89774284A1C2}"/>
              </a:ext>
            </a:extLst>
          </p:cNvPr>
          <p:cNvGrpSpPr/>
          <p:nvPr/>
        </p:nvGrpSpPr>
        <p:grpSpPr>
          <a:xfrm>
            <a:off x="6518998" y="793786"/>
            <a:ext cx="3223024" cy="2240618"/>
            <a:chOff x="4748074" y="527565"/>
            <a:chExt cx="3223024" cy="22406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327AE8-6107-064E-B98B-6CBB89C64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8074" y="814392"/>
              <a:ext cx="1659384" cy="1953791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8B05C79-5709-A041-A0D6-3E3F56249F49}"/>
                </a:ext>
              </a:extLst>
            </p:cNvPr>
            <p:cNvGrpSpPr/>
            <p:nvPr/>
          </p:nvGrpSpPr>
          <p:grpSpPr>
            <a:xfrm>
              <a:off x="6095999" y="527565"/>
              <a:ext cx="1875099" cy="1886674"/>
              <a:chOff x="7743462" y="972273"/>
              <a:chExt cx="1875099" cy="188667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3599210-F50C-504B-B2C0-E33731905764}"/>
                  </a:ext>
                </a:extLst>
              </p:cNvPr>
              <p:cNvGrpSpPr/>
              <p:nvPr/>
            </p:nvGrpSpPr>
            <p:grpSpPr>
              <a:xfrm>
                <a:off x="7743462" y="972273"/>
                <a:ext cx="1875099" cy="914400"/>
                <a:chOff x="7743462" y="972273"/>
                <a:chExt cx="1875099" cy="9144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8E7F80E-296D-4C4B-BF13-AEEC5EDD1268}"/>
                    </a:ext>
                  </a:extLst>
                </p:cNvPr>
                <p:cNvSpPr/>
                <p:nvPr/>
              </p:nvSpPr>
              <p:spPr>
                <a:xfrm>
                  <a:off x="7743462" y="972273"/>
                  <a:ext cx="1875099" cy="914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734BB12-6952-1247-AC67-55C85E8076F9}"/>
                    </a:ext>
                  </a:extLst>
                </p:cNvPr>
                <p:cNvSpPr txBox="1"/>
                <p:nvPr/>
              </p:nvSpPr>
              <p:spPr>
                <a:xfrm>
                  <a:off x="7824487" y="1088020"/>
                  <a:ext cx="166675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000" dirty="0"/>
                    <a:t>Virtual</a:t>
                  </a:r>
                  <a:endParaRPr lang="en-GB" dirty="0"/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BC54803-926A-A743-B66F-81DCD7E348F3}"/>
                  </a:ext>
                </a:extLst>
              </p:cNvPr>
              <p:cNvCxnSpPr/>
              <p:nvPr/>
            </p:nvCxnSpPr>
            <p:spPr>
              <a:xfrm>
                <a:off x="7743462" y="972273"/>
                <a:ext cx="0" cy="188667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92DEFE80-6FF6-BD49-8EEE-A98E4B0E6876}"/>
              </a:ext>
            </a:extLst>
          </p:cNvPr>
          <p:cNvSpPr txBox="1">
            <a:spLocks/>
          </p:cNvSpPr>
          <p:nvPr/>
        </p:nvSpPr>
        <p:spPr>
          <a:xfrm>
            <a:off x="1419828" y="267558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Welcome to the Sixth CERSE Meeting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at the Bayes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3D1AE-7C2D-704D-864E-4359E48F75B2}"/>
              </a:ext>
            </a:extLst>
          </p:cNvPr>
          <p:cNvSpPr txBox="1"/>
          <p:nvPr/>
        </p:nvSpPr>
        <p:spPr>
          <a:xfrm>
            <a:off x="5198962" y="4039565"/>
            <a:ext cx="17940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/>
              <a:t>❌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F70FF5-8290-8C48-ABF5-5F5D9A33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09" y="3694654"/>
            <a:ext cx="1659384" cy="1953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9F3A3E-A886-F74C-BFF6-BB87F690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973" y="3993693"/>
            <a:ext cx="1659384" cy="1953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30F4BD-1D3F-274E-8148-0DBE224F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09" y="3847054"/>
            <a:ext cx="1659384" cy="19537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608B9-29F7-AC4D-A480-5A23ED80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E51C-1BDA-6D4A-BE4D-59E8FF7F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97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FF5778-1EA0-F748-A555-81460F5E5A45}"/>
              </a:ext>
            </a:extLst>
          </p:cNvPr>
          <p:cNvCxnSpPr>
            <a:stCxn id="5" idx="1"/>
            <a:endCxn id="12" idx="3"/>
          </p:cNvCxnSpPr>
          <p:nvPr/>
        </p:nvCxnSpPr>
        <p:spPr>
          <a:xfrm>
            <a:off x="370085" y="5685685"/>
            <a:ext cx="11239071" cy="8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1DD3FA-EA67-D04D-925F-95877843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What are Research Software Engineers (RSEs)?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D6F4-0A34-1749-A307-A785CD79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91" y="1520419"/>
            <a:ext cx="9404723" cy="4195481"/>
          </a:xfrm>
        </p:spPr>
        <p:txBody>
          <a:bodyPr>
            <a:normAutofit/>
          </a:bodyPr>
          <a:lstStyle/>
          <a:p>
            <a:r>
              <a:rPr lang="en-US" sz="2400" dirty="0"/>
              <a:t>People who:</a:t>
            </a:r>
          </a:p>
          <a:p>
            <a:pPr lvl="1"/>
            <a:r>
              <a:rPr lang="en-US" sz="2400" dirty="0"/>
              <a:t>Develop software as part of their research or </a:t>
            </a:r>
          </a:p>
          <a:p>
            <a:pPr lvl="1"/>
            <a:r>
              <a:rPr lang="en-US" sz="2400" dirty="0"/>
              <a:t>Develop software for others to do research</a:t>
            </a:r>
          </a:p>
          <a:p>
            <a:pPr lvl="1"/>
            <a:r>
              <a:rPr lang="en-US" sz="2400" dirty="0"/>
              <a:t>It is a spectrum</a:t>
            </a:r>
          </a:p>
          <a:p>
            <a:r>
              <a:rPr lang="en-US" sz="2400" dirty="0"/>
              <a:t>Part of a bigger national movement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www.society-rse.org</a:t>
            </a:r>
            <a:r>
              <a:rPr lang="en-US" sz="2400" dirty="0"/>
              <a:t>/</a:t>
            </a:r>
          </a:p>
          <a:p>
            <a:pPr lvl="1"/>
            <a:r>
              <a:rPr lang="en-US" sz="2400" dirty="0"/>
              <a:t>Help develop career paths in academia</a:t>
            </a:r>
          </a:p>
          <a:p>
            <a:pPr lvl="1"/>
            <a:r>
              <a:rPr lang="en-US" sz="2400" dirty="0"/>
              <a:t>SSI pivotal in establishing &amp; gaining international traction</a:t>
            </a:r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32B7540-67EE-0C48-BD20-0F8CBC08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239" y="1735262"/>
            <a:ext cx="1976166" cy="25245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DCC967F-4E27-B44E-8483-22F10D236E3E}"/>
              </a:ext>
            </a:extLst>
          </p:cNvPr>
          <p:cNvGrpSpPr/>
          <p:nvPr/>
        </p:nvGrpSpPr>
        <p:grpSpPr>
          <a:xfrm>
            <a:off x="370085" y="5145685"/>
            <a:ext cx="11239071" cy="1092082"/>
            <a:chOff x="5067" y="5528468"/>
            <a:chExt cx="11239071" cy="10920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EF1E46-C963-DC42-93AD-391ABC214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25"/>
            <a:stretch/>
          </p:blipFill>
          <p:spPr>
            <a:xfrm>
              <a:off x="5067" y="5528468"/>
              <a:ext cx="3870816" cy="10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B12B59-5731-6041-A342-E76D57B2D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561"/>
            <a:stretch/>
          </p:blipFill>
          <p:spPr>
            <a:xfrm>
              <a:off x="3875659" y="5540550"/>
              <a:ext cx="3556119" cy="108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ED7B8B-39E0-F945-9562-7A66C0BB4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22352" y="5537066"/>
              <a:ext cx="3821786" cy="10800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0C6A2C-C1AF-EA4B-8781-E6CF605B85BF}"/>
              </a:ext>
            </a:extLst>
          </p:cNvPr>
          <p:cNvSpPr txBox="1"/>
          <p:nvPr/>
        </p:nvSpPr>
        <p:spPr>
          <a:xfrm>
            <a:off x="9470942" y="6266952"/>
            <a:ext cx="21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Timeline from the RSE web 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0A7FF-A845-4244-A523-14C3D4E7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2240B-48F3-5142-B706-1255581F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6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7571-D673-804A-87D3-4107803B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we doing in Edinburgh?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F85E-91C1-1946-A3D2-1AE736AD8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2556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Establishing a Community of Edinburgh RSEs (CERSE)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cerse.github.io</a:t>
            </a:r>
            <a:r>
              <a:rPr lang="en-US" dirty="0"/>
              <a:t>/</a:t>
            </a:r>
          </a:p>
          <a:p>
            <a:r>
              <a:rPr lang="en-US" dirty="0"/>
              <a:t>Hosted a number of meetings:</a:t>
            </a:r>
          </a:p>
          <a:p>
            <a:pPr lvl="1"/>
            <a:r>
              <a:rPr lang="en-US" dirty="0"/>
              <a:t>Bayes Centre –26/09/18</a:t>
            </a:r>
          </a:p>
          <a:p>
            <a:pPr lvl="1"/>
            <a:r>
              <a:rPr lang="en-US" dirty="0"/>
              <a:t>Edinburgh College of Art – 21/11/18</a:t>
            </a:r>
          </a:p>
          <a:p>
            <a:pPr lvl="1"/>
            <a:r>
              <a:rPr lang="en-US" dirty="0"/>
              <a:t>Argyle House – 25/01/19</a:t>
            </a:r>
          </a:p>
          <a:p>
            <a:pPr lvl="1"/>
            <a:r>
              <a:rPr lang="en-US" dirty="0" err="1"/>
              <a:t>BioQuarter</a:t>
            </a:r>
            <a:r>
              <a:rPr lang="en-US" dirty="0"/>
              <a:t> – 08/10/19</a:t>
            </a:r>
          </a:p>
          <a:p>
            <a:pPr lvl="1"/>
            <a:r>
              <a:rPr lang="en-US" dirty="0"/>
              <a:t>Grant Institute, King’s Buildings – 18/02/20</a:t>
            </a:r>
          </a:p>
          <a:p>
            <a:pPr lvl="1"/>
            <a:r>
              <a:rPr lang="en-US" dirty="0"/>
              <a:t>This virtual meeting  – 13/05/20</a:t>
            </a:r>
          </a:p>
          <a:p>
            <a:r>
              <a:rPr lang="en-US" dirty="0"/>
              <a:t>First phase:</a:t>
            </a:r>
          </a:p>
          <a:p>
            <a:pPr lvl="1"/>
            <a:r>
              <a:rPr lang="en-US" dirty="0"/>
              <a:t>Awareness raising exercise</a:t>
            </a:r>
          </a:p>
          <a:p>
            <a:pPr lvl="2"/>
            <a:r>
              <a:rPr lang="en-US" dirty="0"/>
              <a:t>Have meetings at different locations</a:t>
            </a:r>
          </a:p>
          <a:p>
            <a:r>
              <a:rPr lang="en-US" dirty="0"/>
              <a:t>Second phase:</a:t>
            </a:r>
          </a:p>
          <a:p>
            <a:pPr lvl="1"/>
            <a:r>
              <a:rPr lang="en-US" dirty="0"/>
              <a:t>Franchise meetings to local campuses</a:t>
            </a:r>
          </a:p>
          <a:p>
            <a:pPr lvl="1"/>
            <a:r>
              <a:rPr lang="en-US" dirty="0"/>
              <a:t>Have a number of bigger meetings less often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6F04A-E4CC-9C4B-9576-F4662AB1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162" y="2750288"/>
            <a:ext cx="2811470" cy="2987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6889E7-6AA4-2043-BBEE-8A879F5A3096}"/>
              </a:ext>
            </a:extLst>
          </p:cNvPr>
          <p:cNvSpPr txBox="1"/>
          <p:nvPr/>
        </p:nvSpPr>
        <p:spPr>
          <a:xfrm>
            <a:off x="7634176" y="5869172"/>
            <a:ext cx="4091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EPCC RSEs -  Sample of 75 Out of 91 (as listed on the EPCC Web Site).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EABB3-E12C-3747-BC8C-5EEF8F72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52E91-A580-AA42-B567-2A75CC1A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0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C883-AE97-F742-89AD-0A0DC675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doing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48C28-0478-7945-A3B3-22921332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30995" cy="4195481"/>
          </a:xfrm>
        </p:spPr>
        <p:txBody>
          <a:bodyPr>
            <a:normAutofit/>
          </a:bodyPr>
          <a:lstStyle/>
          <a:p>
            <a:r>
              <a:rPr lang="en-US" sz="2400" dirty="0"/>
              <a:t>Establish a grassroots led self-sustainable community</a:t>
            </a:r>
          </a:p>
          <a:p>
            <a:pPr lvl="1"/>
            <a:r>
              <a:rPr lang="en-US" sz="2400" dirty="0"/>
              <a:t>Act as a network for RSEs in Edinburgh</a:t>
            </a:r>
          </a:p>
          <a:p>
            <a:pPr lvl="2"/>
            <a:r>
              <a:rPr lang="en-US" dirty="0"/>
              <a:t>Many RSEs work in isolated silos, get to meet other RSEs</a:t>
            </a:r>
          </a:p>
          <a:p>
            <a:pPr lvl="1"/>
            <a:r>
              <a:rPr lang="en-US" sz="2400" dirty="0"/>
              <a:t>Inform RSEs what is happening Edinburgh/nationally/internationally</a:t>
            </a:r>
          </a:p>
          <a:p>
            <a:pPr lvl="1"/>
            <a:r>
              <a:rPr lang="en-US" sz="2400" dirty="0"/>
              <a:t>Develop best practice</a:t>
            </a:r>
          </a:p>
          <a:p>
            <a:r>
              <a:rPr lang="en-US" sz="2400" dirty="0"/>
              <a:t>Can also act as:</a:t>
            </a:r>
          </a:p>
          <a:p>
            <a:pPr lvl="1"/>
            <a:r>
              <a:rPr lang="en-US" sz="2400" dirty="0"/>
              <a:t>Lobbying point</a:t>
            </a:r>
          </a:p>
          <a:p>
            <a:pPr lvl="1"/>
            <a:r>
              <a:rPr lang="en-US" sz="2400" dirty="0"/>
              <a:t>Talent pool (for PIs, for </a:t>
            </a:r>
            <a:r>
              <a:rPr lang="en-US" sz="2400" dirty="0" err="1"/>
              <a:t>EdCarp</a:t>
            </a:r>
            <a:r>
              <a:rPr lang="en-US" sz="2400" dirty="0"/>
              <a:t>, etc.)</a:t>
            </a:r>
          </a:p>
          <a:p>
            <a:r>
              <a:rPr lang="en-US" sz="2400" dirty="0"/>
              <a:t>Still working out the best way to serve the community</a:t>
            </a:r>
          </a:p>
          <a:p>
            <a:pPr lvl="1"/>
            <a:r>
              <a:rPr lang="en-US" sz="2400" dirty="0"/>
              <a:t>If you have ideas on this, please get in touch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20376-B235-AE47-98F3-B1D85D2F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607" y="5085053"/>
            <a:ext cx="1295400" cy="1295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24C4A-3631-114A-8289-F92D3A70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41BE-4EB7-584B-91E7-5EC6AC57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FBFA-88A6-6047-9E1F-2EF47D33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out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6134-FEAB-D341-8A4C-1D73F3B31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 </a:t>
            </a:r>
            <a:r>
              <a:rPr lang="en-GB" dirty="0" err="1"/>
              <a:t>io</a:t>
            </a:r>
            <a:r>
              <a:rPr lang="en-GB" dirty="0"/>
              <a:t> pages:</a:t>
            </a:r>
          </a:p>
          <a:p>
            <a:pPr lvl="1"/>
            <a:r>
              <a:rPr lang="en-GB" dirty="0">
                <a:hlinkClick r:id="rId2"/>
              </a:rPr>
              <a:t>https://cerse.github.io/</a:t>
            </a:r>
            <a:endParaRPr lang="en-GB" dirty="0"/>
          </a:p>
          <a:p>
            <a:r>
              <a:rPr lang="en-GB" dirty="0" err="1"/>
              <a:t>Jisc</a:t>
            </a:r>
            <a:r>
              <a:rPr lang="en-GB" dirty="0"/>
              <a:t> mailing list:</a:t>
            </a:r>
          </a:p>
          <a:p>
            <a:pPr lvl="1"/>
            <a:r>
              <a:rPr lang="en-GB" dirty="0">
                <a:hlinkClick r:id="rId3"/>
              </a:rPr>
              <a:t>http://www.jiscmail.ac.uk/ed-rse-community</a:t>
            </a:r>
            <a:endParaRPr lang="en-GB" dirty="0"/>
          </a:p>
          <a:p>
            <a:r>
              <a:rPr lang="en-GB" dirty="0"/>
              <a:t>Twitter:</a:t>
            </a:r>
          </a:p>
          <a:p>
            <a:pPr lvl="1"/>
            <a:r>
              <a:rPr lang="en-GB" dirty="0">
                <a:hlinkClick r:id="rId4"/>
              </a:rPr>
              <a:t>https://twitter.com/cerse7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C1A9-C93F-3E49-9AEA-F45D5662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53D21-2F9B-D046-B9C4-60AE1DC7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99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8200-522B-114B-86AF-B1B89E5E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65F268-A6FB-3E4A-BBDD-5EA3781A8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827038"/>
              </p:ext>
            </p:extLst>
          </p:nvPr>
        </p:nvGraphicFramePr>
        <p:xfrm>
          <a:off x="1539432" y="1825625"/>
          <a:ext cx="981436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50">
                  <a:extLst>
                    <a:ext uri="{9D8B030D-6E8A-4147-A177-3AD203B41FA5}">
                      <a16:colId xmlns:a16="http://schemas.microsoft.com/office/drawing/2014/main" val="3900545049"/>
                    </a:ext>
                  </a:extLst>
                </a:gridCol>
                <a:gridCol w="2534856">
                  <a:extLst>
                    <a:ext uri="{9D8B030D-6E8A-4147-A177-3AD203B41FA5}">
                      <a16:colId xmlns:a16="http://schemas.microsoft.com/office/drawing/2014/main" val="1684497819"/>
                    </a:ext>
                  </a:extLst>
                </a:gridCol>
                <a:gridCol w="6341962">
                  <a:extLst>
                    <a:ext uri="{9D8B030D-6E8A-4147-A177-3AD203B41FA5}">
                      <a16:colId xmlns:a16="http://schemas.microsoft.com/office/drawing/2014/main" val="4159003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8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Mario Antonioletti, EPCC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Welcome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9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14:35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Ice breaking session (get to know some of your fellow attendees)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9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14:50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Reporting 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1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Simon Hetrick, </a:t>
                      </a:r>
                      <a:r>
                        <a:rPr lang="en-GB" dirty="0" err="1"/>
                        <a:t>Soton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Society of RSEs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4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James Stix, EDINA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Noteable</a:t>
                      </a:r>
                      <a:r>
                        <a:rPr lang="en-GB" dirty="0"/>
                        <a:t>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0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Pedro </a:t>
                      </a:r>
                      <a:r>
                        <a:rPr lang="en-GB" dirty="0" err="1"/>
                        <a:t>Jacobetty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Music generation from a blockchain discourse on Twitter (</a:t>
                      </a:r>
                      <a:r>
                        <a:rPr lang="en-GB" dirty="0" err="1"/>
                        <a:t>Soundchain</a:t>
                      </a:r>
                      <a:r>
                        <a:rPr lang="en-GB" dirty="0"/>
                        <a:t> project) &amp; RSEs and social</a:t>
                      </a:r>
                      <a:r>
                        <a:rPr lang="en-GB" baseline="0" dirty="0"/>
                        <a:t> scientists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3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David Fergusson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Digital Research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0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Mario Antonioletti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Edinburgh Carpentries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8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007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2C460-28B9-9A49-B56B-789293E6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C3111-45A6-FC45-959E-17ECE41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19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9784-D855-F144-9BDD-6A336241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Breakout session </a:t>
            </a:r>
            <a:br>
              <a:rPr lang="en-GB" dirty="0"/>
            </a:br>
            <a:r>
              <a:rPr lang="en-GB" dirty="0"/>
              <a:t>(get to know fellow attendees)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A947-94C2-4B41-A32D-51B03EEB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Going to break out into rooms of 5-6 people. (15 mins)</a:t>
            </a:r>
          </a:p>
          <a:p>
            <a:pPr lvl="1"/>
            <a:r>
              <a:rPr lang="en-GB" sz="2000" dirty="0"/>
              <a:t>Nominate a chair-person</a:t>
            </a:r>
          </a:p>
          <a:p>
            <a:pPr lvl="1"/>
            <a:r>
              <a:rPr lang="en-GB" sz="2000" dirty="0"/>
              <a:t>Introduce yourself to everyone in your group:</a:t>
            </a:r>
          </a:p>
          <a:p>
            <a:pPr lvl="2"/>
            <a:r>
              <a:rPr lang="en-GB" sz="1800" dirty="0"/>
              <a:t>Name, where you work, what you do and one unusual non-work thing about yourself.</a:t>
            </a:r>
          </a:p>
          <a:p>
            <a:pPr lvl="1"/>
            <a:r>
              <a:rPr lang="en-GB" sz="2000" dirty="0"/>
              <a:t>Task:</a:t>
            </a:r>
          </a:p>
          <a:p>
            <a:pPr lvl="2"/>
            <a:r>
              <a:rPr lang="en-GB" sz="1800" dirty="0"/>
              <a:t>What are the top 3 (max 1/person) work challenges that you have faced under lockdown</a:t>
            </a:r>
            <a:br>
              <a:rPr lang="en-GB" sz="1800" dirty="0"/>
            </a:br>
            <a:r>
              <a:rPr lang="en-GB" sz="1800" dirty="0"/>
              <a:t>AND</a:t>
            </a:r>
          </a:p>
          <a:p>
            <a:pPr lvl="2"/>
            <a:r>
              <a:rPr lang="en-GB" sz="1800" dirty="0"/>
              <a:t>What support do you need to overcome the above to allow you to continue your research software engineering or research work?</a:t>
            </a:r>
          </a:p>
          <a:p>
            <a:pPr lvl="3"/>
            <a:r>
              <a:rPr lang="en-GB" sz="1600" dirty="0"/>
              <a:t>E.g. a problem with a possible solution.</a:t>
            </a:r>
          </a:p>
          <a:p>
            <a:r>
              <a:rPr lang="en-GB" sz="2400" dirty="0"/>
              <a:t>When we reconvene chair reports back your group’s problem/solutions (10 mins)</a:t>
            </a:r>
          </a:p>
          <a:p>
            <a:pPr lvl="1"/>
            <a:r>
              <a:rPr lang="en-GB" sz="2000" dirty="0"/>
              <a:t>Report back verbally or use the chat facility to report back (depending on time)</a:t>
            </a:r>
          </a:p>
          <a:p>
            <a:pPr lvl="1"/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BFA54-A91B-2141-81D8-B0ACE0DE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E1A-314E-CA4B-9B16-3265DEB6B0C9}" type="slidenum">
              <a:rPr lang="en-GB" smtClean="0"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B0DF-63D9-C943-8D86-AB261D35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CERSE Meeting on 13/05/20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60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7FD1121DF664AB48D6D3550F6707B" ma:contentTypeVersion="12" ma:contentTypeDescription="Create a new document." ma:contentTypeScope="" ma:versionID="668f73d6ff899557fb495e103944bfc7">
  <xsd:schema xmlns:xsd="http://www.w3.org/2001/XMLSchema" xmlns:xs="http://www.w3.org/2001/XMLSchema" xmlns:p="http://schemas.microsoft.com/office/2006/metadata/properties" xmlns:ns3="c35609c9-a75d-46a9-be4b-95f4b463a519" xmlns:ns4="cedc83f7-b2a6-4edf-a01c-9e05844a6f90" targetNamespace="http://schemas.microsoft.com/office/2006/metadata/properties" ma:root="true" ma:fieldsID="b15133cdc9df7a63534203a7c41b1148" ns3:_="" ns4:_="">
    <xsd:import namespace="c35609c9-a75d-46a9-be4b-95f4b463a519"/>
    <xsd:import namespace="cedc83f7-b2a6-4edf-a01c-9e05844a6f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609c9-a75d-46a9-be4b-95f4b463a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dc83f7-b2a6-4edf-a01c-9e05844a6f9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7169E-AD3F-4903-BD65-29AF1BFEC06C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cedc83f7-b2a6-4edf-a01c-9e05844a6f90"/>
    <ds:schemaRef ds:uri="c35609c9-a75d-46a9-be4b-95f4b463a519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F46262C-CDA8-4D90-9440-AAA523A9D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2159B6-21BE-4C54-B8A8-638190E5BB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5609c9-a75d-46a9-be4b-95f4b463a519"/>
    <ds:schemaRef ds:uri="cedc83f7-b2a6-4edf-a01c-9e05844a6f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555</Words>
  <Application>Microsoft Macintosh PowerPoint</Application>
  <PresentationFormat>Widescreen</PresentationFormat>
  <Paragraphs>103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What are Research Software Engineers (RSEs)?</vt:lpstr>
      <vt:lpstr>What are we doing in Edinburgh?</vt:lpstr>
      <vt:lpstr>Why are we doing this?</vt:lpstr>
      <vt:lpstr>Finding out more</vt:lpstr>
      <vt:lpstr>Schedule</vt:lpstr>
      <vt:lpstr>Breakout session  (get to know fellow attendees)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ANTONIOLETTI Mario</dc:creator>
  <cp:lastModifiedBy>ANTONIOLETTI Mario</cp:lastModifiedBy>
  <cp:revision>19</cp:revision>
  <dcterms:created xsi:type="dcterms:W3CDTF">2020-05-11T14:28:22Z</dcterms:created>
  <dcterms:modified xsi:type="dcterms:W3CDTF">2020-05-13T10:43:02Z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0x010100A627FD1121DF664AB48D6D3550F6707B</vt:lpwstr>
  </property>
</Properties>
</file>