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0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04170-B1C1-45FB-BE7B-5BD3000D9F64}" v="265" dt="2023-04-26T11:35:34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54" autoAdjust="0"/>
  </p:normalViewPr>
  <p:slideViewPr>
    <p:cSldViewPr snapToGrid="0">
      <p:cViewPr varScale="1">
        <p:scale>
          <a:sx n="63" d="100"/>
          <a:sy n="63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42DE-E42A-461A-86F3-E1C59B5ABC1E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9D5DA-0F8F-465E-8EDF-B05F443F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9D5DA-0F8F-465E-8EDF-B05F443FD0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21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why is there no career for software developers in academia? </a:t>
            </a:r>
            <a:endParaRPr lang="en-US" b="1" i="0" dirty="0">
              <a:solidFill>
                <a:srgbClr val="333333"/>
              </a:solidFill>
              <a:effectLst/>
              <a:latin typeface="selfFont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9D5DA-0F8F-465E-8EDF-B05F443FD0A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5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why is there no career for software developers in academia? </a:t>
            </a:r>
            <a:endParaRPr lang="en-US" b="1" i="0" dirty="0">
              <a:solidFill>
                <a:srgbClr val="333333"/>
              </a:solidFill>
              <a:effectLst/>
              <a:latin typeface="selfFont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9D5DA-0F8F-465E-8EDF-B05F443FD0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3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9D5DA-0F8F-465E-8EDF-B05F443FD0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0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1D68-31DB-7DD7-A250-53241337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194ED-CB4F-9E7B-6C12-098497516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FA6A-668B-BEC0-BBAA-DD63810A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4A5-3BF8-AF0A-6029-CC0BF433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80AC-B39D-B395-F8E5-E7B3CBBC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6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C103-2CCF-E685-1FB4-D70CD2C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48D8E-6740-30A6-8A24-A0434396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B34B-743B-E959-417C-2414B995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8AB5-F3E7-1BE6-A27E-75AED666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029D-ECD8-CFEF-5BBF-C824E666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38990-3700-9833-A454-866892EE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769BB-2F65-A2C2-508D-9ADD9BD7E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F8FD-0ADC-EDEA-0B99-F974BF71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983C-5572-B9A3-67DD-95DB2056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B77F-BB13-41CA-6C5A-2838AE5F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09FF-2BBA-85FC-BB9E-DBB97059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F6B2-5ADB-5444-A213-46E03327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D01B-A060-E8A2-9A08-F3D88B50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CDC0-1BD8-AC8C-6F9B-EEAA9577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C57D-C52C-A6CB-6EAC-597285F9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8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9999-87D4-4282-B520-9FFECB13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889B-6AEA-5101-733D-B54B3DCD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10E4-8C0D-0084-AA39-FA39CE47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022A-78BE-5FDA-C6FF-1CA714C3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D492-1910-5B56-ADA6-6E8DD5EE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8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73CC-31BC-2826-7D99-B3313F78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F1D4-1074-99ED-4736-8DBA962CC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843C-6766-CE26-7337-E34DECB8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B29F0-1C18-723B-5F08-DDFA1315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1FA28-3B64-01EC-566D-91FDF15C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F4534-7F5C-399F-FCD5-014370BD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2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4902-6795-061C-9A29-7C1B91F8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279D8-6F83-ABC6-348D-BF407E47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8F5A-75D4-7796-2F40-A006DE774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A520A-F150-8C07-088D-535830440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E1EE-E13D-98BD-EDE0-8FED4D8E9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48DC7-D08B-1409-53EC-E9E4806B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C1660-1BA4-14A3-1DF5-11F4EFD5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A4E62-66EF-0EF0-C718-0BB21573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52D8-0D49-5EE5-4874-AD1B0FE3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30F5B-F546-5A3F-C008-FE416CD8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F710-6702-5763-253A-A99D18C8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ABC7C-F770-901F-0AD7-C2D359BC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79185-6157-1246-EF5E-E1ACBC68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F5A0-CA23-2BA7-1DDB-30603AFA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A658-2CCE-1F2B-6E4D-24C56B71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1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B9EC-11F5-E39A-A246-04912199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CAC1-DCDB-A8BC-043F-4FDE1DF4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0CE34-1639-C320-CE63-F30FCA2D1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15F6C-77BD-667E-D75C-5A7BB3FD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78358-77C0-5ED0-CBAC-572C76E1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9B8B-9904-1902-868C-564057DF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00CB-F5AD-12E7-BCF0-596AB2E9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8EF51-EA06-27C0-B80E-C79B429CE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9723C-C2A8-04F9-FA59-90C6D45E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AC18F-046F-6AFA-C39D-5368A0B9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9E95C-32F8-6C20-491A-171998C8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FB872-36A6-EE94-7F0C-B5A212CF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197A8-97A9-E6CB-EA55-85FC7815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9F318-7019-F88E-B71E-97F01B57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8C9E2-9B49-CE5F-186E-E80E7B231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F08E-2E38-42F2-9EDF-082999C7C280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ACA0-ACB2-85AD-4EA4-DC6877072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4099-E3AC-CF24-FDC8-9EA899776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DCB9-B654-4E5F-A55D-67DCA9C71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64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73285-map-parliament-blank-scotland-vector-scottis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73285-map-parliament-blank-scotland-vector-scott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FC73-2A84-ABDE-A18C-F400EE70D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906" y="892305"/>
            <a:ext cx="9660294" cy="23876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D2232A"/>
                </a:solidFill>
                <a:effectLst/>
                <a:latin typeface="Open Sans" panose="020B0606030504020204" pitchFamily="34" charset="0"/>
              </a:rPr>
              <a:t>An Introduction to the RSE movement </a:t>
            </a:r>
            <a:br>
              <a:rPr lang="en-US" b="1" i="0" dirty="0">
                <a:solidFill>
                  <a:srgbClr val="D2232A"/>
                </a:solidFill>
                <a:effectLst/>
                <a:latin typeface="Open Sans" panose="020B0606030504020204" pitchFamily="34" charset="0"/>
              </a:rPr>
            </a:br>
            <a:r>
              <a:rPr lang="en-US" sz="2700" b="1" i="0" dirty="0">
                <a:solidFill>
                  <a:srgbClr val="D2232A"/>
                </a:solidFill>
                <a:effectLst/>
                <a:latin typeface="Open Sans" panose="020B0606030504020204" pitchFamily="34" charset="0"/>
              </a:rPr>
              <a:t>(and why you want to join!)</a:t>
            </a:r>
            <a:endParaRPr lang="en-GB" sz="2700" dirty="0">
              <a:solidFill>
                <a:srgbClr val="D2232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45E30-CA22-D01D-80AD-09D86005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7194"/>
            <a:ext cx="9144000" cy="167970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Kirsty Pringle, </a:t>
            </a:r>
          </a:p>
          <a:p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Software Sustainability Institute &amp; </a:t>
            </a:r>
          </a:p>
          <a:p>
            <a:r>
              <a:rPr lang="en-US" dirty="0">
                <a:solidFill>
                  <a:srgbClr val="606C71"/>
                </a:solidFill>
                <a:latin typeface="Open Sans" panose="020B0606030504020204" pitchFamily="34" charset="0"/>
              </a:rPr>
              <a:t>Edinburgh Parallel Computing Center</a:t>
            </a:r>
            <a:endParaRPr lang="en-GB" dirty="0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73C192C-A05C-19EA-AC4B-436C86A7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102" y="5980923"/>
            <a:ext cx="2380196" cy="7605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64860CA-1A2D-577D-E4BE-3AD54E2A9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6067529"/>
            <a:ext cx="2695575" cy="6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2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A3174D8-7051-8211-13AF-1360C25E4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"/>
          <a:stretch/>
        </p:blipFill>
        <p:spPr>
          <a:xfrm>
            <a:off x="1469261" y="1180618"/>
            <a:ext cx="9253477" cy="5240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D63FBF-CCF5-70BD-4D04-81541DFCB1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3929"/>
          </a:xfrm>
          <a:prstGeom prst="rect">
            <a:avLst/>
          </a:prstGeom>
          <a:solidFill>
            <a:srgbClr val="D2232A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SSI Collaborations Workshop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D63FBF-CCF5-70BD-4D04-81541DFCB1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3929"/>
          </a:xfrm>
          <a:prstGeom prst="rect">
            <a:avLst/>
          </a:prstGeom>
          <a:solidFill>
            <a:srgbClr val="D2232A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Timeline..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1A683-D547-DEFF-30F6-53B763720772}"/>
              </a:ext>
            </a:extLst>
          </p:cNvPr>
          <p:cNvSpPr txBox="1"/>
          <p:nvPr/>
        </p:nvSpPr>
        <p:spPr>
          <a:xfrm>
            <a:off x="288480" y="1064870"/>
            <a:ext cx="10545424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2232A"/>
                </a:solidFill>
              </a:rPr>
              <a:t>2014  </a:t>
            </a:r>
            <a:r>
              <a:rPr lang="en-US" sz="2800" dirty="0"/>
              <a:t>UK Research Software Association is formed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2232A"/>
                </a:solidFill>
              </a:rPr>
              <a:t>2016  </a:t>
            </a:r>
            <a:r>
              <a:rPr lang="en-US" sz="2800" dirty="0"/>
              <a:t>First RSE conference (with attendees from 16 countries)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2232A"/>
                </a:solidFill>
              </a:rPr>
              <a:t>2017  </a:t>
            </a:r>
            <a:r>
              <a:rPr lang="en-US" sz="2800" dirty="0"/>
              <a:t>The movement grows with RSE associations forming in other countries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2232A"/>
                </a:solidFill>
              </a:rPr>
              <a:t>2019  </a:t>
            </a:r>
            <a:r>
              <a:rPr lang="en-US" sz="2800" dirty="0"/>
              <a:t>The Society of Research Software Engineering charity was formed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2232A"/>
                </a:solidFill>
              </a:rPr>
              <a:t>2020  </a:t>
            </a:r>
            <a:r>
              <a:rPr lang="en-US" sz="2800" dirty="0"/>
              <a:t>SORSE – Series of Online RSE events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2232A"/>
                </a:solidFill>
              </a:rPr>
              <a:t>2021  </a:t>
            </a:r>
            <a:r>
              <a:rPr lang="en-US" sz="2800" dirty="0"/>
              <a:t>International Council of RSE Associations formed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1695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0FFCF10-32CD-91F2-0EDA-FD53F0F01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102" y="5980923"/>
            <a:ext cx="2380196" cy="7605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367C60-641A-2283-640D-880C1762B6B4}"/>
              </a:ext>
            </a:extLst>
          </p:cNvPr>
          <p:cNvSpPr txBox="1"/>
          <p:nvPr/>
        </p:nvSpPr>
        <p:spPr>
          <a:xfrm>
            <a:off x="3078866" y="1270100"/>
            <a:ext cx="86578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herit"/>
              </a:rPr>
              <a:t>Registered charity with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herit"/>
              </a:rPr>
              <a:t>10-12 trustees from across the RSE community, voted in at each AGM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inherit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herit"/>
              </a:rPr>
              <a:t>Membership is  £20 per year</a:t>
            </a:r>
          </a:p>
          <a:p>
            <a:pPr algn="l" fontAlgn="base"/>
            <a:endParaRPr lang="en-US" sz="2800" b="0" i="0" u="none" strike="noStrike" dirty="0">
              <a:effectLst/>
              <a:latin typeface="inherit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inherit"/>
              </a:rPr>
              <a:t>Access the Events &amp; Initiatives fund</a:t>
            </a:r>
            <a:endParaRPr lang="en-US" sz="2800" dirty="0">
              <a:latin typeface="inherit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inherit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nherit"/>
              </a:rPr>
              <a:t>Contribute to </a:t>
            </a:r>
            <a:r>
              <a:rPr lang="en-US" sz="2800" b="0" i="0" u="none" strike="noStrike" dirty="0">
                <a:effectLst/>
                <a:latin typeface="inherit"/>
              </a:rPr>
              <a:t>special interest groups.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800" b="0" i="0" u="none" strike="noStrike" dirty="0">
              <a:effectLst/>
              <a:latin typeface="inherit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inherit"/>
              </a:rPr>
              <a:t>A</a:t>
            </a:r>
            <a:r>
              <a:rPr lang="en-US" sz="2800" b="0" i="0" dirty="0">
                <a:effectLst/>
                <a:latin typeface="inherit"/>
              </a:rPr>
              <a:t>pply for the Society’s </a:t>
            </a:r>
            <a:r>
              <a:rPr lang="en-US" sz="2800" b="0" i="0" u="none" strike="noStrike" dirty="0">
                <a:effectLst/>
                <a:latin typeface="inherit"/>
              </a:rPr>
              <a:t>mentorship scheme</a:t>
            </a:r>
            <a:r>
              <a:rPr lang="en-US" sz="2800" dirty="0">
                <a:latin typeface="inherit"/>
              </a:rPr>
              <a:t>.</a:t>
            </a:r>
            <a:endParaRPr lang="en-GB" sz="2800" dirty="0"/>
          </a:p>
        </p:txBody>
      </p:sp>
      <p:pic>
        <p:nvPicPr>
          <p:cNvPr id="8" name="Picture 7" descr="A large group of people outside a building&#10;&#10;Description automatically generated with low confidence">
            <a:extLst>
              <a:ext uri="{FF2B5EF4-FFF2-40B4-BE49-F238E27FC236}">
                <a16:creationId xmlns:a16="http://schemas.microsoft.com/office/drawing/2014/main" id="{7CBC2EC8-3EB7-F303-D008-8FDD4E0DAD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r="11664"/>
          <a:stretch/>
        </p:blipFill>
        <p:spPr>
          <a:xfrm>
            <a:off x="411081" y="1322516"/>
            <a:ext cx="2528305" cy="2056724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44A94ED-FCBF-A971-489C-4B3CD051B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" y="3635516"/>
            <a:ext cx="2517313" cy="25173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9B6EC92-EED4-2FE5-3009-BB6CD70BE0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3929"/>
          </a:xfrm>
          <a:prstGeom prst="rect">
            <a:avLst/>
          </a:prstGeom>
          <a:solidFill>
            <a:srgbClr val="D2232A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The Society for Research Software Engineering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3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1DA1-8B67-3EDB-FD92-E77061E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D2232A"/>
          </a:solidFill>
          <a:ln>
            <a:solidFill>
              <a:srgbClr val="D2232A"/>
            </a:solidFill>
          </a:ln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ScotRSE</a:t>
            </a:r>
            <a:r>
              <a:rPr lang="en-US" dirty="0">
                <a:solidFill>
                  <a:schemeClr val="bg1"/>
                </a:solidFill>
              </a:rPr>
              <a:t> – a Network for RSEs in Scotland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0FFCF10-32CD-91F2-0EDA-FD53F0F01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102" y="5980923"/>
            <a:ext cx="2380196" cy="760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24A721-82FB-D418-B5B7-C3ACE69B21B1}"/>
              </a:ext>
            </a:extLst>
          </p:cNvPr>
          <p:cNvSpPr txBox="1"/>
          <p:nvPr/>
        </p:nvSpPr>
        <p:spPr>
          <a:xfrm>
            <a:off x="3553427" y="2106622"/>
            <a:ext cx="8040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Scotland channel on UKRSE Slack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Mailing list:  </a:t>
            </a:r>
            <a:r>
              <a:rPr lang="en-US" sz="2800" dirty="0" err="1"/>
              <a:t>scotrse@jiscmail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Proposal: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Online meetings every other month with rotating hosts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Showcase RSE groups /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Annual in-person meeting (?)</a:t>
            </a:r>
          </a:p>
        </p:txBody>
      </p:sp>
      <p:pic>
        <p:nvPicPr>
          <p:cNvPr id="4" name="Picture 3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83F0B00B-0578-8EFD-B0F8-325BD9735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7947" y="2439194"/>
            <a:ext cx="263469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0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1DA1-8B67-3EDB-FD92-E77061E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D2232A"/>
          </a:solidFill>
          <a:ln>
            <a:solidFill>
              <a:srgbClr val="D2232A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0FFCF10-32CD-91F2-0EDA-FD53F0F01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102" y="5980923"/>
            <a:ext cx="2380196" cy="760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24A721-82FB-D418-B5B7-C3ACE69B21B1}"/>
              </a:ext>
            </a:extLst>
          </p:cNvPr>
          <p:cNvSpPr txBox="1"/>
          <p:nvPr/>
        </p:nvSpPr>
        <p:spPr>
          <a:xfrm>
            <a:off x="4259482" y="2521059"/>
            <a:ext cx="51927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questions / comments please let me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K.pringle@epcc.ed.ac.uk</a:t>
            </a:r>
          </a:p>
        </p:txBody>
      </p:sp>
      <p:pic>
        <p:nvPicPr>
          <p:cNvPr id="4" name="Picture 3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83F0B00B-0578-8EFD-B0F8-325BD9735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7947" y="2439194"/>
            <a:ext cx="263469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Lato</vt:lpstr>
      <vt:lpstr>Open Sans</vt:lpstr>
      <vt:lpstr>selfFont</vt:lpstr>
      <vt:lpstr>Office Theme</vt:lpstr>
      <vt:lpstr>An Introduction to the RSE movement  (and why you want to join!)</vt:lpstr>
      <vt:lpstr>PowerPoint Presentation</vt:lpstr>
      <vt:lpstr>PowerPoint Presentation</vt:lpstr>
      <vt:lpstr>PowerPoint Presentation</vt:lpstr>
      <vt:lpstr>ScotRSE – a Network for RSEs in Scotland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RSE movement  (and why you want to join!)</dc:title>
  <dc:creator>Kirsty Pringle</dc:creator>
  <cp:lastModifiedBy>Kirsty Pringle</cp:lastModifiedBy>
  <cp:revision>2</cp:revision>
  <dcterms:created xsi:type="dcterms:W3CDTF">2023-04-21T12:53:15Z</dcterms:created>
  <dcterms:modified xsi:type="dcterms:W3CDTF">2023-04-26T14:07:46Z</dcterms:modified>
</cp:coreProperties>
</file>