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1" r:id="rId4"/>
    <p:sldId id="265" r:id="rId5"/>
    <p:sldId id="258" r:id="rId6"/>
    <p:sldId id="260" r:id="rId7"/>
    <p:sldId id="259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1C75BC"/>
    <a:srgbClr val="0E8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E61E3-41A0-4D92-BB4C-5DCF3CC44B1D}" v="14" dt="2023-05-29T14:17:29.109"/>
    <p1510:client id="{FD272F74-4B77-4AEE-AEE5-9E86D35F6FB7}" v="1" dt="2023-05-29T15:05:35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5" autoAdjust="0"/>
  </p:normalViewPr>
  <p:slideViewPr>
    <p:cSldViewPr snapToGrid="0">
      <p:cViewPr varScale="1">
        <p:scale>
          <a:sx n="63" d="100"/>
          <a:sy n="63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405337386624141E-2"/>
          <c:y val="4.9590437956737121E-2"/>
          <c:w val="0.72942751502279324"/>
          <c:h val="0.72806654284447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DataVault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£ per TB/yr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D-4BEC-A7C1-CDBB6C8B5C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DataStore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£ per TB/yr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D-4BEC-A7C1-CDBB6C8B5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726592"/>
        <c:axId val="462596600"/>
      </c:barChart>
      <c:catAx>
        <c:axId val="45472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62596600"/>
        <c:crosses val="autoZero"/>
        <c:auto val="1"/>
        <c:lblAlgn val="ctr"/>
        <c:lblOffset val="100"/>
        <c:noMultiLvlLbl val="0"/>
      </c:catAx>
      <c:valAx>
        <c:axId val="46259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45472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E713A-FE27-4B1B-A919-0F47E092635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D975F-B6BD-4511-8C11-A5B1A4FD8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D975F-B6BD-4511-8C11-A5B1A4FD8C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D975F-B6BD-4511-8C11-A5B1A4FD8C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D975F-B6BD-4511-8C11-A5B1A4FD8C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5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D975F-B6BD-4511-8C11-A5B1A4FD8C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4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6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52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3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29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2FBD-BC8C-4C0E-A5AD-BE4B97A6BAF2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FBEC-5FE8-40FD-B09C-F8F5F80D2E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mailto:data-support@ed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doi.org/10.7488/9613095a-674e-41f7-9e86-e68c6e3570e7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91" y="1351609"/>
            <a:ext cx="6754543" cy="2668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285" y="5255060"/>
            <a:ext cx="73053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Stefano Bordoni</a:t>
            </a:r>
          </a:p>
          <a:p>
            <a:endParaRPr lang="en-GB" sz="24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Research Data Support Assistant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285" y="102912"/>
            <a:ext cx="73053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95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CRAC</a:t>
            </a:r>
            <a:r>
              <a:rPr lang="en-GB" sz="8800" b="1" dirty="0">
                <a:solidFill>
                  <a:srgbClr val="1C75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0942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84" y="4459208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…and what if the user is outside the University?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3483" y="1463400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Do you need to share with someone else?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0012" y="5476847"/>
            <a:ext cx="1040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We are experimenting </a:t>
            </a:r>
            <a:r>
              <a:rPr lang="en-GB" sz="2400" dirty="0" err="1">
                <a:latin typeface="Century Gothic" panose="020B0502020202020204" pitchFamily="34" charset="0"/>
              </a:rPr>
              <a:t>DataVault</a:t>
            </a:r>
            <a:r>
              <a:rPr lang="en-GB" sz="2400" dirty="0">
                <a:latin typeface="Century Gothic" panose="020B0502020202020204" pitchFamily="34" charset="0"/>
              </a:rPr>
              <a:t> Outward Staging Area (DOSA)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23" y="5230762"/>
            <a:ext cx="1558287" cy="872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632" y="95215"/>
            <a:ext cx="3388433" cy="2128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593" y="2179345"/>
            <a:ext cx="2250509" cy="22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86349" y="1823267"/>
            <a:ext cx="9842091" cy="4396902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i="1" dirty="0">
                <a:latin typeface="Century Gothic" panose="020B0502020202020204" pitchFamily="34" charset="0"/>
              </a:rPr>
              <a:t>Research Data Support team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  <a:hlinkClick r:id="rId2"/>
              </a:rPr>
              <a:t>data-support@ed.ac.uk</a:t>
            </a:r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sz="3200" dirty="0">
                <a:latin typeface="Century Gothic" panose="020B0502020202020204" pitchFamily="34" charset="0"/>
              </a:rPr>
              <a:t>…or through IS Helpline / </a:t>
            </a:r>
            <a:r>
              <a:rPr lang="en-GB" sz="3200" dirty="0" err="1">
                <a:latin typeface="Century Gothic" panose="020B0502020202020204" pitchFamily="34" charset="0"/>
              </a:rPr>
              <a:t>EdHelp</a:t>
            </a:r>
            <a:endParaRPr lang="en-GB" sz="3200" dirty="0">
              <a:latin typeface="Century Gothic" panose="020B0502020202020204" pitchFamily="34" charset="0"/>
            </a:endParaRPr>
          </a:p>
          <a:p>
            <a:endParaRPr lang="en-GB" sz="3200" dirty="0">
              <a:latin typeface="Century Gothic" panose="020B0502020202020204" pitchFamily="34" charset="0"/>
            </a:endParaRPr>
          </a:p>
          <a:p>
            <a:r>
              <a:rPr lang="en-GB" sz="3200" dirty="0">
                <a:latin typeface="Century Gothic" panose="020B0502020202020204" pitchFamily="34" charset="0"/>
              </a:rPr>
              <a:t>…or through your local support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572" y="705744"/>
            <a:ext cx="465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entury Gothic" panose="020B0502020202020204" pitchFamily="34" charset="0"/>
              </a:rPr>
              <a:t>Stay in touch!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1804">
            <a:off x="8300988" y="3313880"/>
            <a:ext cx="4447996" cy="33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484" y="941304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What’s </a:t>
            </a:r>
            <a:r>
              <a:rPr lang="en-GB" sz="2400" dirty="0" err="1">
                <a:latin typeface="Century Gothic" panose="020B0502020202020204" pitchFamily="34" charset="0"/>
              </a:rPr>
              <a:t>DataVault</a:t>
            </a:r>
            <a:r>
              <a:rPr lang="en-GB" sz="2400" dirty="0">
                <a:latin typeface="Century Gothic" panose="020B0502020202020204" pitchFamily="34" charset="0"/>
              </a:rPr>
              <a:t> and what’s it used for?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9557" y="2100155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entury Gothic" panose="020B0502020202020204" pitchFamily="34" charset="0"/>
              </a:rPr>
              <a:t>UoE</a:t>
            </a:r>
            <a:r>
              <a:rPr lang="en-GB" sz="2400" dirty="0">
                <a:latin typeface="Century Gothic" panose="020B0502020202020204" pitchFamily="34" charset="0"/>
              </a:rPr>
              <a:t> restricted access 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3198" y="3079643"/>
            <a:ext cx="9592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It’s used to 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	- safely store personal and sensitive data (full encryption).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	- long-term retention at project’s end.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	- big deposits (above 100 GB).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04" y="391083"/>
            <a:ext cx="3444251" cy="13604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9483" y="5599666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entury Gothic" panose="020B0502020202020204" pitchFamily="34" charset="0"/>
              </a:rPr>
              <a:t>Wanna</a:t>
            </a:r>
            <a:r>
              <a:rPr lang="en-GB" sz="2400" dirty="0">
                <a:latin typeface="Century Gothic" panose="020B0502020202020204" pitchFamily="34" charset="0"/>
              </a:rPr>
              <a:t> go “open access” instead? </a:t>
            </a:r>
          </a:p>
        </p:txBody>
      </p:sp>
      <p:pic>
        <p:nvPicPr>
          <p:cNvPr id="12" name="Picture 4" descr="Edinburgh DataSh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40" y="5436007"/>
            <a:ext cx="1822664" cy="7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05" y="3564768"/>
            <a:ext cx="982853" cy="9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9485" y="4109884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I am a PGR… can I use </a:t>
            </a:r>
            <a:r>
              <a:rPr lang="en-GB" sz="2400" dirty="0" err="1">
                <a:latin typeface="Century Gothic" panose="020B0502020202020204" pitchFamily="34" charset="0"/>
              </a:rPr>
              <a:t>DataVault</a:t>
            </a:r>
            <a:r>
              <a:rPr lang="en-GB" sz="24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5678" y="1649190"/>
            <a:ext cx="974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entury Gothic" panose="020B0502020202020204" pitchFamily="34" charset="0"/>
              </a:rPr>
              <a:t>DataVault</a:t>
            </a:r>
            <a:r>
              <a:rPr lang="en-GB" sz="2000" dirty="0">
                <a:latin typeface="Century Gothic" panose="020B0502020202020204" pitchFamily="34" charset="0"/>
              </a:rPr>
              <a:t> is available to University staff members, usually Principal Investigators (PIs) of a certain project.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5677" y="4817770"/>
            <a:ext cx="88588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sz="2000" dirty="0">
                <a:latin typeface="Century Gothic"/>
              </a:rPr>
              <a:t>PGRs at Roslin are allowed to use DataVault thanks to an agreement between the Institute and Research Data Support.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484" y="941304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Who can use </a:t>
            </a:r>
            <a:r>
              <a:rPr lang="en-GB" sz="2400" dirty="0" err="1">
                <a:latin typeface="Century Gothic" panose="020B0502020202020204" pitchFamily="34" charset="0"/>
              </a:rPr>
              <a:t>DataVault</a:t>
            </a:r>
            <a:r>
              <a:rPr lang="en-GB" sz="2400" dirty="0"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20" y="2119386"/>
            <a:ext cx="2330243" cy="23302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06" y="4817770"/>
            <a:ext cx="711857" cy="7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5005" y="4717439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What happens at the review?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9917" y="1489628"/>
            <a:ext cx="99070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The retention period varies depending on the nature of the data, funding available and </a:t>
            </a: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funder’s requirements</a:t>
            </a:r>
            <a:r>
              <a:rPr lang="en-GB" sz="2000" dirty="0"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Your funder may ask you to deposit your data for a number of years.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Our </a:t>
            </a: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minimum retention period </a:t>
            </a:r>
            <a:r>
              <a:rPr lang="en-GB" sz="2000" dirty="0">
                <a:latin typeface="Century Gothic" panose="020B0502020202020204" pitchFamily="34" charset="0"/>
              </a:rPr>
              <a:t>is 3 years (up to 30 years!).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dirty="0">
                <a:latin typeface="Century Gothic" panose="020B0502020202020204" pitchFamily="34" charset="0"/>
              </a:rPr>
              <a:t>At the end of the retention period, your vault will go through a review process.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9917" y="5425325"/>
            <a:ext cx="922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Century Gothic" panose="020B0502020202020204" pitchFamily="34" charset="0"/>
              </a:rPr>
              <a:t>You will be notified that the </a:t>
            </a:r>
            <a:r>
              <a:rPr lang="en-GB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review</a:t>
            </a:r>
            <a:r>
              <a:rPr lang="en-GB" sz="2000" dirty="0">
                <a:latin typeface="Century Gothic" panose="020B0502020202020204" pitchFamily="34" charset="0"/>
              </a:rPr>
              <a:t> is approaching and asked if your data is worth being kept or deleted.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004" y="781742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How long will my data be kept?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44" y="1243407"/>
            <a:ext cx="931907" cy="978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902" y="2834521"/>
            <a:ext cx="1133449" cy="1133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 t="9055" r="55201" b="7671"/>
          <a:stretch/>
        </p:blipFill>
        <p:spPr>
          <a:xfrm>
            <a:off x="11332771" y="5587907"/>
            <a:ext cx="859229" cy="1090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66" y="5737213"/>
            <a:ext cx="807672" cy="8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085" y="835742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Is there any cost charged?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6684" y="4081611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&gt; 100 GB - £50/year per TB pro rata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6685" y="2743200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Free up to 100 GB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328" y="253773"/>
            <a:ext cx="2543257" cy="2543257"/>
          </a:xfrm>
          <a:prstGeom prst="rect">
            <a:avLst/>
          </a:prstGeom>
        </p:spPr>
      </p:pic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043108524"/>
              </p:ext>
            </p:extLst>
          </p:nvPr>
        </p:nvGraphicFramePr>
        <p:xfrm>
          <a:off x="8589625" y="3706707"/>
          <a:ext cx="3088640" cy="3151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713">
            <a:off x="4336007" y="2026789"/>
            <a:ext cx="1595999" cy="1595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7004" y="5152502"/>
            <a:ext cx="10804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Century Gothic" panose="020B0502020202020204" pitchFamily="34" charset="0"/>
              </a:rPr>
              <a:t>E.g. You must deposit 0.65 TB for 3 years=</a:t>
            </a: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r>
              <a:rPr lang="en-GB" sz="2000" dirty="0">
                <a:latin typeface="Century Gothic" panose="020B0502020202020204" pitchFamily="34" charset="0"/>
              </a:rPr>
              <a:t>0.65*3*50= £ 97.50</a:t>
            </a:r>
          </a:p>
        </p:txBody>
      </p:sp>
    </p:spTree>
    <p:extLst>
      <p:ext uri="{BB962C8B-B14F-4D97-AF65-F5344CB8AC3E}">
        <p14:creationId xmlns:p14="http://schemas.microsoft.com/office/powerpoint/2010/main" val="59324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085" y="835742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What happens if I don’t deposit straight away?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6685" y="2082800"/>
            <a:ext cx="812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Nothing really! Time starts from your first deposit...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085" y="3171483"/>
            <a:ext cx="108049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Century Gothic" panose="020B0502020202020204" pitchFamily="34" charset="0"/>
              </a:rPr>
              <a:t>Short, happy story…</a:t>
            </a:r>
          </a:p>
          <a:p>
            <a:pPr algn="just"/>
            <a:r>
              <a:rPr lang="en-GB" sz="2000" dirty="0">
                <a:latin typeface="Century Gothic" panose="020B0502020202020204" pitchFamily="34" charset="0"/>
              </a:rPr>
              <a:t>In January 2024, you pay for reserved storage for 3 years, but then time passes by and you don’t deposit anything until June 2026. No worries! We will consider June 2026 as the beginning of the three-years period. Hence, the vault will be reviewed in June 2029.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33" y="736497"/>
            <a:ext cx="2371725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40" y="2093819"/>
            <a:ext cx="1278646" cy="1278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085" y="5577840"/>
            <a:ext cx="812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…but make sure to pay </a:t>
            </a:r>
            <a:r>
              <a:rPr lang="en-GB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before</a:t>
            </a:r>
            <a:r>
              <a:rPr lang="en-GB" sz="2400" dirty="0">
                <a:latin typeface="Century Gothic" panose="020B0502020202020204" pitchFamily="34" charset="0"/>
              </a:rPr>
              <a:t> your grant expires!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48" y="4798292"/>
            <a:ext cx="1226312" cy="20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84" y="339492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Depositing…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2193715"/>
            <a:ext cx="5435928" cy="479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683750">
            <a:off x="8492091" y="5340690"/>
            <a:ext cx="491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Ink Free" panose="03080402000500000000" pitchFamily="66" charset="0"/>
              </a:rPr>
              <a:t>My Vault</a:t>
            </a:r>
          </a:p>
        </p:txBody>
      </p:sp>
      <p:sp>
        <p:nvSpPr>
          <p:cNvPr id="19" name="Striped Right Arrow 18"/>
          <p:cNvSpPr/>
          <p:nvPr/>
        </p:nvSpPr>
        <p:spPr>
          <a:xfrm rot="5400000">
            <a:off x="7384284" y="3022644"/>
            <a:ext cx="1623317" cy="356539"/>
          </a:xfrm>
          <a:prstGeom prst="stripedRightArrow">
            <a:avLst>
              <a:gd name="adj1" fmla="val 50000"/>
              <a:gd name="adj2" fmla="val 4727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 rot="8732393">
            <a:off x="8412249" y="3090979"/>
            <a:ext cx="1623317" cy="356539"/>
          </a:xfrm>
          <a:prstGeom prst="stripedRightArrow">
            <a:avLst>
              <a:gd name="adj1" fmla="val 50000"/>
              <a:gd name="adj2" fmla="val 4727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21" name="Striped Right Arrow 20"/>
          <p:cNvSpPr/>
          <p:nvPr/>
        </p:nvSpPr>
        <p:spPr>
          <a:xfrm rot="2316062">
            <a:off x="6392026" y="3051521"/>
            <a:ext cx="1623317" cy="356539"/>
          </a:xfrm>
          <a:prstGeom prst="stripedRightArrow">
            <a:avLst>
              <a:gd name="adj1" fmla="val 50000"/>
              <a:gd name="adj2" fmla="val 4727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3" y="3580061"/>
            <a:ext cx="2143125" cy="21431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4922" y="5995587"/>
            <a:ext cx="408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1 year time from the first deposit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113">
            <a:off x="7752530" y="5825402"/>
            <a:ext cx="544454" cy="62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87" y="5534653"/>
            <a:ext cx="943155" cy="9431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0866994">
            <a:off x="9214316" y="5332872"/>
            <a:ext cx="4917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trike="sngStrike" dirty="0">
                <a:latin typeface="Ink Free" panose="03080402000500000000" pitchFamily="66" charset="0"/>
              </a:rPr>
              <a:t>FRAGILE</a:t>
            </a:r>
          </a:p>
          <a:p>
            <a:r>
              <a:rPr lang="en-GB" sz="1100" dirty="0">
                <a:solidFill>
                  <a:srgbClr val="FF0000"/>
                </a:solidFill>
                <a:latin typeface="Ink Free" panose="03080402000500000000" pitchFamily="66" charset="0"/>
              </a:rPr>
              <a:t>SENSITIVE</a:t>
            </a:r>
          </a:p>
        </p:txBody>
      </p:sp>
      <p:sp>
        <p:nvSpPr>
          <p:cNvPr id="27" name="TextBox 26"/>
          <p:cNvSpPr txBox="1"/>
          <p:nvPr/>
        </p:nvSpPr>
        <p:spPr>
          <a:xfrm rot="20866994">
            <a:off x="8511021" y="4815292"/>
            <a:ext cx="4917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Ink Free" panose="03080402000500000000" pitchFamily="66" charset="0"/>
              </a:rPr>
              <a:t>Contains:</a:t>
            </a:r>
          </a:p>
          <a:p>
            <a:r>
              <a:rPr lang="en-GB" sz="1100" dirty="0">
                <a:latin typeface="Ink Free" panose="03080402000500000000" pitchFamily="66" charset="0"/>
              </a:rPr>
              <a:t>Lots of stuff…</a:t>
            </a:r>
          </a:p>
          <a:p>
            <a:r>
              <a:rPr lang="en-GB" sz="1100" dirty="0">
                <a:latin typeface="Ink Free" panose="03080402000500000000" pitchFamily="66" charset="0"/>
              </a:rPr>
              <a:t>from a cool project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3770" y="290318"/>
            <a:ext cx="3019516" cy="3019516"/>
            <a:chOff x="3733770" y="290318"/>
            <a:chExt cx="3019516" cy="30195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770" y="290318"/>
              <a:ext cx="3019516" cy="301951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rot="1018878">
              <a:off x="4134191" y="1986116"/>
              <a:ext cx="2558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Ink Free" panose="03080402000500000000" pitchFamily="66" charset="0"/>
                </a:rPr>
                <a:t>Deposit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063352">
              <a:off x="4055463" y="2189174"/>
              <a:ext cx="1336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u="sng" dirty="0">
                  <a:latin typeface="Ink Free" panose="03080402000500000000" pitchFamily="66" charset="0"/>
                </a:rPr>
                <a:t>MAX load: 10 TB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149269">
            <a:off x="6304144" y="5810943"/>
            <a:ext cx="4917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Ink Free" panose="03080402000500000000" pitchFamily="66" charset="0"/>
              </a:rPr>
              <a:t>Best before: 2027-01-30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808333" y="-315470"/>
            <a:ext cx="3019516" cy="3019516"/>
            <a:chOff x="3733770" y="290318"/>
            <a:chExt cx="3019516" cy="301951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770" y="290318"/>
              <a:ext cx="3019516" cy="301951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 rot="1018878">
              <a:off x="4134191" y="1986116"/>
              <a:ext cx="2558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Ink Free" panose="03080402000500000000" pitchFamily="66" charset="0"/>
                </a:rPr>
                <a:t>Deposit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063352">
              <a:off x="4055463" y="2189174"/>
              <a:ext cx="1336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u="sng" dirty="0">
                  <a:latin typeface="Ink Free" panose="03080402000500000000" pitchFamily="66" charset="0"/>
                </a:rPr>
                <a:t>MAX load: 10 TB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459983" y="110826"/>
            <a:ext cx="3019516" cy="3019516"/>
            <a:chOff x="3733770" y="290318"/>
            <a:chExt cx="3019516" cy="30195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770" y="290318"/>
              <a:ext cx="3019516" cy="301951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 rot="1018878">
              <a:off x="4134191" y="1986116"/>
              <a:ext cx="2558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Ink Free" panose="03080402000500000000" pitchFamily="66" charset="0"/>
                </a:rPr>
                <a:t>Deposit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063352">
              <a:off x="4055463" y="2189174"/>
              <a:ext cx="1336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u="sng" dirty="0">
                  <a:latin typeface="Ink Free" panose="03080402000500000000" pitchFamily="66" charset="0"/>
                </a:rPr>
                <a:t>MAX load: 10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7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79346" y="913931"/>
            <a:ext cx="3407166" cy="34071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555095">
            <a:off x="3545157" y="2656288"/>
            <a:ext cx="280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Title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7252" y="2090713"/>
            <a:ext cx="3407166" cy="34071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1555095">
            <a:off x="5938231" y="3879969"/>
            <a:ext cx="280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1664" y="3291113"/>
            <a:ext cx="3407166" cy="340716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874045" y="282817"/>
            <a:ext cx="3791236" cy="3407166"/>
            <a:chOff x="7382597" y="1148713"/>
            <a:chExt cx="3791236" cy="34071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66667" y="1148713"/>
              <a:ext cx="3407166" cy="34071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1555095">
              <a:off x="7382597" y="3027296"/>
              <a:ext cx="2804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Century Gothic" panose="020B0502020202020204" pitchFamily="34" charset="0"/>
                </a:rPr>
                <a:t>Owner/Creators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1555095">
            <a:off x="8175063" y="5093105"/>
            <a:ext cx="280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DOI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19" y="1568599"/>
            <a:ext cx="2850595" cy="285059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9498" y="4962087"/>
            <a:ext cx="7568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Century Gothic" panose="020B0502020202020204" pitchFamily="34" charset="0"/>
              </a:rPr>
              <a:t>Agarwal, D. (Creator), Pinnock, H. (Owner), Gonzalez </a:t>
            </a:r>
            <a:r>
              <a:rPr lang="en-GB" dirty="0" err="1">
                <a:latin typeface="Century Gothic" panose="020B0502020202020204" pitchFamily="34" charset="0"/>
              </a:rPr>
              <a:t>Rienda</a:t>
            </a:r>
            <a:r>
              <a:rPr lang="en-GB" dirty="0">
                <a:latin typeface="Century Gothic" panose="020B0502020202020204" pitchFamily="34" charset="0"/>
              </a:rPr>
              <a:t>, L. (Data Manager) (2022). Formulating and testing a strategy for introducing Pulmonary Rehabilitation (PR) for Chronic Obstructive Pulmonary Disease management in a rural Indian setting. Edinburgh </a:t>
            </a:r>
            <a:r>
              <a:rPr lang="en-GB" dirty="0" err="1">
                <a:latin typeface="Century Gothic" panose="020B0502020202020204" pitchFamily="34" charset="0"/>
              </a:rPr>
              <a:t>DataVault</a:t>
            </a:r>
            <a:r>
              <a:rPr lang="en-GB" dirty="0">
                <a:latin typeface="Century Gothic" panose="020B0502020202020204" pitchFamily="34" charset="0"/>
              </a:rPr>
              <a:t>. </a:t>
            </a:r>
          </a:p>
          <a:p>
            <a:r>
              <a:rPr lang="en-GB" dirty="0">
                <a:latin typeface="Century Gothic" panose="020B0502020202020204" pitchFamily="34" charset="0"/>
                <a:hlinkClick r:id="rId7"/>
              </a:rPr>
              <a:t>https://doi.org/10.7488/9613095a-674e-41f7-9e86-e68c6e3570e7</a:t>
            </a:r>
            <a:r>
              <a:rPr lang="en-GB" dirty="0">
                <a:latin typeface="Century Gothic" panose="020B0502020202020204" pitchFamily="34" charset="0"/>
              </a:rPr>
              <a:t>    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484" y="491892"/>
            <a:ext cx="730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How can my vault be cited?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2438" y="1472824"/>
            <a:ext cx="3407166" cy="34071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555095">
            <a:off x="7201063" y="3325082"/>
            <a:ext cx="280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19355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0659" y="676247"/>
            <a:ext cx="90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What happens to my data when I leave the University?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0" t="6748" r="5180" b="65238"/>
          <a:stretch/>
        </p:blipFill>
        <p:spPr>
          <a:xfrm>
            <a:off x="9777717" y="201283"/>
            <a:ext cx="2139314" cy="1322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2249" y="894785"/>
            <a:ext cx="1106041" cy="400110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E8C4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UoE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E8C4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013" y="1572059"/>
            <a:ext cx="89571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Century Gothic" panose="020B0502020202020204" pitchFamily="34" charset="0"/>
              </a:rPr>
              <a:t>At the time of the vault creation, you have the option to nominate Data Managers (</a:t>
            </a:r>
            <a:r>
              <a:rPr lang="en-GB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NDM</a:t>
            </a:r>
            <a:r>
              <a:rPr lang="en-GB" sz="2400" dirty="0">
                <a:latin typeface="Century Gothic" panose="020B0502020202020204" pitchFamily="34" charset="0"/>
              </a:rPr>
              <a:t>), so you can decide who will inherit your data when you leave. </a:t>
            </a:r>
          </a:p>
          <a:p>
            <a:pPr algn="just"/>
            <a:endParaRPr lang="en-GB" sz="2400" dirty="0">
              <a:latin typeface="Century Gothic" panose="020B0502020202020204" pitchFamily="34" charset="0"/>
            </a:endParaRPr>
          </a:p>
          <a:p>
            <a:pPr algn="just"/>
            <a:endParaRPr lang="en-GB" sz="2400" dirty="0">
              <a:latin typeface="Century Gothic" panose="020B0502020202020204" pitchFamily="34" charset="0"/>
            </a:endParaRPr>
          </a:p>
          <a:p>
            <a:pPr algn="just"/>
            <a:r>
              <a:rPr lang="en-GB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School-level roles </a:t>
            </a:r>
            <a:r>
              <a:rPr lang="en-GB" sz="2400" dirty="0">
                <a:latin typeface="Century Gothic" panose="020B0502020202020204" pitchFamily="34" charset="0"/>
              </a:rPr>
              <a:t>may intervene whenever a vault is “orphan”.</a:t>
            </a:r>
          </a:p>
          <a:p>
            <a:pPr algn="just"/>
            <a:endParaRPr lang="en-GB" sz="2400" dirty="0">
              <a:latin typeface="Century Gothic" panose="020B0502020202020204" pitchFamily="34" charset="0"/>
            </a:endParaRPr>
          </a:p>
          <a:p>
            <a:pPr algn="just"/>
            <a:endParaRPr lang="en-GB" sz="2400" dirty="0">
              <a:latin typeface="Century Gothic" panose="020B0502020202020204" pitchFamily="34" charset="0"/>
            </a:endParaRPr>
          </a:p>
          <a:p>
            <a:pPr algn="just"/>
            <a:r>
              <a:rPr lang="en-GB" sz="2400" dirty="0">
                <a:latin typeface="Century Gothic" panose="020B0502020202020204" pitchFamily="34" charset="0"/>
              </a:rPr>
              <a:t>You can also assign </a:t>
            </a:r>
            <a:r>
              <a:rPr lang="en-GB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depositor</a:t>
            </a:r>
            <a:r>
              <a:rPr lang="en-GB" sz="2400" dirty="0">
                <a:latin typeface="Century Gothic" panose="020B0502020202020204" pitchFamily="34" charset="0"/>
              </a:rPr>
              <a:t> roles to </a:t>
            </a:r>
          </a:p>
          <a:p>
            <a:pPr algn="just"/>
            <a:r>
              <a:rPr lang="en-GB" sz="2400" dirty="0">
                <a:latin typeface="Century Gothic" panose="020B0502020202020204" pitchFamily="34" charset="0"/>
              </a:rPr>
              <a:t>other project members.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33" y="4448226"/>
            <a:ext cx="1720645" cy="1720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34" y="4290268"/>
            <a:ext cx="1531510" cy="15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630</Words>
  <Application>Microsoft Office PowerPoint</Application>
  <PresentationFormat>Widescreen</PresentationFormat>
  <Paragraphs>86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Bordoni</dc:creator>
  <cp:lastModifiedBy>Stefano Bordoni</cp:lastModifiedBy>
  <cp:revision>33</cp:revision>
  <dcterms:created xsi:type="dcterms:W3CDTF">2023-05-26T14:10:48Z</dcterms:created>
  <dcterms:modified xsi:type="dcterms:W3CDTF">2023-05-29T15:06:40Z</dcterms:modified>
</cp:coreProperties>
</file>