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9" name="Shape 59"/>
          <p:cNvSpPr/>
          <p:nvPr>
            <p:ph type="sldImg"/>
          </p:nvPr>
        </p:nvSpPr>
        <p:spPr>
          <a:xfrm>
            <a:off x="1143000" y="685800"/>
            <a:ext cx="4572000" cy="3429000"/>
          </a:xfrm>
          <a:prstGeom prst="rect">
            <a:avLst/>
          </a:prstGeom>
        </p:spPr>
        <p:txBody>
          <a:bodyPr/>
          <a:lstStyle/>
          <a:p>
            <a:pPr/>
          </a:p>
        </p:txBody>
      </p:sp>
      <p:sp>
        <p:nvSpPr>
          <p:cNvPr id="60" name="Shape 6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exto del título"/>
          <p:cNvSpPr txBox="1"/>
          <p:nvPr>
            <p:ph type="title"/>
          </p:nvPr>
        </p:nvSpPr>
        <p:spPr>
          <a:xfrm>
            <a:off x="2152356" y="1463038"/>
            <a:ext cx="5275386" cy="1589653"/>
          </a:xfrm>
          <a:prstGeom prst="rect">
            <a:avLst/>
          </a:prstGeom>
        </p:spPr>
        <p:txBody>
          <a:bodyPr/>
          <a:lstStyle>
            <a:lvl1pPr algn="ctr">
              <a:defRPr sz="8600">
                <a:solidFill>
                  <a:srgbClr val="FFFFFF"/>
                </a:solidFill>
                <a:latin typeface="Baumans"/>
                <a:ea typeface="Baumans"/>
                <a:cs typeface="Baumans"/>
                <a:sym typeface="Baumans"/>
              </a:defRPr>
            </a:lvl1pPr>
          </a:lstStyle>
          <a:p>
            <a:pPr/>
            <a:r>
              <a:t>Texto del título</a:t>
            </a:r>
          </a:p>
        </p:txBody>
      </p:sp>
      <p:sp>
        <p:nvSpPr>
          <p:cNvPr id="12" name="Nivel de texto 1…"/>
          <p:cNvSpPr txBox="1"/>
          <p:nvPr>
            <p:ph type="body" sz="quarter" idx="1"/>
          </p:nvPr>
        </p:nvSpPr>
        <p:spPr>
          <a:xfrm>
            <a:off x="2278967" y="3193365"/>
            <a:ext cx="4684543" cy="1420838"/>
          </a:xfrm>
          <a:prstGeom prst="rect">
            <a:avLst/>
          </a:prstGeom>
        </p:spPr>
        <p:txBody>
          <a:bodyPr/>
          <a:lstStyle>
            <a:lvl1pPr marL="0" algn="r">
              <a:defRPr sz="2400">
                <a:solidFill>
                  <a:srgbClr val="7F7F7F"/>
                </a:solidFill>
                <a:latin typeface="Century Gothic"/>
                <a:ea typeface="Century Gothic"/>
                <a:cs typeface="Century Gothic"/>
                <a:sym typeface="Century Gothic"/>
              </a:defRPr>
            </a:lvl1pPr>
            <a:lvl2pPr marL="0" indent="0" algn="r">
              <a:defRPr sz="2400">
                <a:solidFill>
                  <a:srgbClr val="7F7F7F"/>
                </a:solidFill>
                <a:latin typeface="Century Gothic"/>
                <a:ea typeface="Century Gothic"/>
                <a:cs typeface="Century Gothic"/>
                <a:sym typeface="Century Gothic"/>
              </a:defRPr>
            </a:lvl2pPr>
            <a:lvl3pPr marL="0" indent="0" algn="r">
              <a:defRPr sz="2400">
                <a:solidFill>
                  <a:srgbClr val="7F7F7F"/>
                </a:solidFill>
                <a:latin typeface="Century Gothic"/>
                <a:ea typeface="Century Gothic"/>
                <a:cs typeface="Century Gothic"/>
                <a:sym typeface="Century Gothic"/>
              </a:defRPr>
            </a:lvl3pPr>
            <a:lvl4pPr marL="0" indent="0" algn="r">
              <a:defRPr sz="2400">
                <a:solidFill>
                  <a:srgbClr val="7F7F7F"/>
                </a:solidFill>
                <a:latin typeface="Century Gothic"/>
                <a:ea typeface="Century Gothic"/>
                <a:cs typeface="Century Gothic"/>
                <a:sym typeface="Century Gothic"/>
              </a:defRPr>
            </a:lvl4pPr>
            <a:lvl5pPr marL="0" indent="0" algn="r">
              <a:defRPr sz="2400">
                <a:solidFill>
                  <a:srgbClr val="7F7F7F"/>
                </a:solidFill>
                <a:latin typeface="Century Gothic"/>
                <a:ea typeface="Century Gothic"/>
                <a:cs typeface="Century Gothic"/>
                <a:sym typeface="Century Gothic"/>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exto del título"/>
          <p:cNvSpPr txBox="1"/>
          <p:nvPr>
            <p:ph type="title"/>
          </p:nvPr>
        </p:nvSpPr>
        <p:spPr>
          <a:xfrm>
            <a:off x="2458329" y="211015"/>
            <a:ext cx="6246056" cy="928470"/>
          </a:xfrm>
          <a:prstGeom prst="rect">
            <a:avLst/>
          </a:prstGeom>
        </p:spPr>
        <p:txBody>
          <a:bodyPr anchor="t"/>
          <a:lstStyle>
            <a:lvl1pPr>
              <a:defRPr sz="3300">
                <a:solidFill>
                  <a:schemeClr val="accent4"/>
                </a:solidFill>
                <a:latin typeface="Century Gothic"/>
                <a:ea typeface="Century Gothic"/>
                <a:cs typeface="Century Gothic"/>
                <a:sym typeface="Century Gothic"/>
              </a:defRPr>
            </a:lvl1pPr>
          </a:lstStyle>
          <a:p>
            <a:pPr/>
            <a:r>
              <a:t>Texto del título</a:t>
            </a:r>
          </a:p>
        </p:txBody>
      </p:sp>
      <p:sp>
        <p:nvSpPr>
          <p:cNvPr id="21" name="Nivel de texto 1…"/>
          <p:cNvSpPr txBox="1"/>
          <p:nvPr>
            <p:ph type="body" idx="1"/>
          </p:nvPr>
        </p:nvSpPr>
        <p:spPr>
          <a:xfrm>
            <a:off x="1645920" y="1786596"/>
            <a:ext cx="6773593" cy="4445393"/>
          </a:xfrm>
          <a:prstGeom prst="rect">
            <a:avLst/>
          </a:prstGeom>
        </p:spPr>
        <p:txBody>
          <a:bodyPr/>
          <a:lstStyle>
            <a:lvl1pPr>
              <a:defRPr sz="2100">
                <a:solidFill>
                  <a:srgbClr val="595959"/>
                </a:solidFill>
                <a:latin typeface="Century Gothic"/>
                <a:ea typeface="Century Gothic"/>
                <a:cs typeface="Century Gothic"/>
                <a:sym typeface="Century Gothic"/>
              </a:defRPr>
            </a:lvl1pPr>
            <a:lvl2pPr marL="971550" indent="-400050">
              <a:buSzPts val="2100"/>
              <a:buChar char="•"/>
              <a:defRPr sz="2100">
                <a:solidFill>
                  <a:srgbClr val="595959"/>
                </a:solidFill>
                <a:latin typeface="Century Gothic"/>
                <a:ea typeface="Century Gothic"/>
                <a:cs typeface="Century Gothic"/>
                <a:sym typeface="Century Gothic"/>
              </a:defRPr>
            </a:lvl2pPr>
            <a:lvl3pPr marL="1501139" indent="-453389">
              <a:buSzPts val="2100"/>
              <a:buChar char="•"/>
              <a:defRPr sz="2100">
                <a:solidFill>
                  <a:srgbClr val="595959"/>
                </a:solidFill>
                <a:latin typeface="Century Gothic"/>
                <a:ea typeface="Century Gothic"/>
                <a:cs typeface="Century Gothic"/>
                <a:sym typeface="Century Gothic"/>
              </a:defRPr>
            </a:lvl3pPr>
            <a:lvl4pPr marL="2022230" indent="-507755">
              <a:buSzPts val="2100"/>
              <a:buChar char="•"/>
              <a:defRPr sz="2100">
                <a:solidFill>
                  <a:srgbClr val="595959"/>
                </a:solidFill>
                <a:latin typeface="Century Gothic"/>
                <a:ea typeface="Century Gothic"/>
                <a:cs typeface="Century Gothic"/>
                <a:sym typeface="Century Gothic"/>
              </a:defRPr>
            </a:lvl4pPr>
            <a:lvl5pPr marL="2479430" indent="-507755">
              <a:buSzPts val="2100"/>
              <a:buChar char="•"/>
              <a:defRPr sz="2100">
                <a:solidFill>
                  <a:srgbClr val="595959"/>
                </a:solidFill>
                <a:latin typeface="Century Gothic"/>
                <a:ea typeface="Century Gothic"/>
                <a:cs typeface="Century Gothic"/>
                <a:sym typeface="Century Gothic"/>
              </a:defRPr>
            </a:lvl5pPr>
          </a:lstStyle>
          <a:p>
            <a:pPr/>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exto del título"/>
          <p:cNvSpPr txBox="1"/>
          <p:nvPr>
            <p:ph type="title"/>
          </p:nvPr>
        </p:nvSpPr>
        <p:spPr>
          <a:prstGeom prst="rect">
            <a:avLst/>
          </a:prstGeom>
        </p:spPr>
        <p:txBody>
          <a:bodyPr/>
          <a:lstStyle/>
          <a:p>
            <a:pPr/>
            <a:r>
              <a:t>Texto del título</a:t>
            </a:r>
          </a:p>
        </p:txBody>
      </p:sp>
      <p:sp>
        <p:nvSpPr>
          <p:cNvPr id="30" name="Nivel de texto 1…"/>
          <p:cNvSpPr txBox="1"/>
          <p:nvPr>
            <p:ph type="body" sz="quarter"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exto del título"/>
          <p:cNvSpPr txBox="1"/>
          <p:nvPr>
            <p:ph type="title"/>
          </p:nvPr>
        </p:nvSpPr>
        <p:spPr>
          <a:xfrm>
            <a:off x="2131255" y="1324610"/>
            <a:ext cx="5317589" cy="1671809"/>
          </a:xfrm>
          <a:prstGeom prst="rect">
            <a:avLst/>
          </a:prstGeom>
        </p:spPr>
        <p:txBody>
          <a:bodyPr anchor="t"/>
          <a:lstStyle>
            <a:lvl1pPr>
              <a:defRPr sz="3300"/>
            </a:lvl1pPr>
          </a:lstStyle>
          <a:p>
            <a:pPr/>
            <a:r>
              <a:t>Texto del título</a:t>
            </a:r>
          </a:p>
        </p:txBody>
      </p:sp>
      <p:sp>
        <p:nvSpPr>
          <p:cNvPr id="39" name="Nivel de texto 1…"/>
          <p:cNvSpPr txBox="1"/>
          <p:nvPr>
            <p:ph type="body" sz="half" idx="1"/>
          </p:nvPr>
        </p:nvSpPr>
        <p:spPr>
          <a:xfrm>
            <a:off x="628650" y="1825625"/>
            <a:ext cx="3886200" cy="4351338"/>
          </a:xfrm>
          <a:prstGeom prst="rect">
            <a:avLst/>
          </a:prstGeom>
        </p:spPr>
        <p:txBody>
          <a:bodyPr/>
          <a:lstStyle>
            <a:lvl1pPr>
              <a:defRPr sz="2100">
                <a:solidFill>
                  <a:srgbClr val="000000"/>
                </a:solidFill>
              </a:defRPr>
            </a:lvl1pPr>
            <a:lvl2pPr marL="971550" indent="-400050">
              <a:buSzPts val="2100"/>
              <a:buChar char="•"/>
              <a:defRPr sz="2100">
                <a:solidFill>
                  <a:srgbClr val="000000"/>
                </a:solidFill>
              </a:defRPr>
            </a:lvl2pPr>
            <a:lvl3pPr marL="1501139" indent="-453389">
              <a:buSzPts val="2100"/>
              <a:buChar char="•"/>
              <a:defRPr sz="2100">
                <a:solidFill>
                  <a:srgbClr val="000000"/>
                </a:solidFill>
              </a:defRPr>
            </a:lvl3pPr>
            <a:lvl4pPr marL="2022230" indent="-507755">
              <a:buSzPts val="2100"/>
              <a:buChar char="•"/>
              <a:defRPr sz="2100">
                <a:solidFill>
                  <a:srgbClr val="000000"/>
                </a:solidFill>
              </a:defRPr>
            </a:lvl4pPr>
            <a:lvl5pPr marL="2479430" indent="-507755">
              <a:buSzPts val="2100"/>
              <a:buChar char="•"/>
              <a:defRPr sz="2100">
                <a:solidFill>
                  <a:srgbClr val="000000"/>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40" name="Google Shape;26;p5"/>
          <p:cNvSpPr txBox="1"/>
          <p:nvPr>
            <p:ph type="body" sz="half" idx="13"/>
          </p:nvPr>
        </p:nvSpPr>
        <p:spPr>
          <a:xfrm>
            <a:off x="4629150" y="1825625"/>
            <a:ext cx="3886200" cy="4351338"/>
          </a:xfrm>
          <a:prstGeom prst="rect">
            <a:avLst/>
          </a:prstGeom>
        </p:spPr>
        <p:txBody>
          <a:bodyPr/>
          <a:lstStyle/>
          <a:p>
            <a:pPr>
              <a:defRPr sz="2100">
                <a:solidFill>
                  <a:srgbClr val="000000"/>
                </a:solidFill>
              </a:defRPr>
            </a:pPr>
          </a:p>
        </p:txBody>
      </p:sp>
      <p:sp>
        <p:nvSpPr>
          <p:cNvPr id="4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exto del título"/>
          <p:cNvSpPr txBox="1"/>
          <p:nvPr>
            <p:ph type="title"/>
          </p:nvPr>
        </p:nvSpPr>
        <p:spPr>
          <a:xfrm>
            <a:off x="629841" y="365125"/>
            <a:ext cx="7886701" cy="1325564"/>
          </a:xfrm>
          <a:prstGeom prst="rect">
            <a:avLst/>
          </a:prstGeom>
        </p:spPr>
        <p:txBody>
          <a:bodyPr anchor="t"/>
          <a:lstStyle>
            <a:lvl1pPr>
              <a:defRPr sz="3300"/>
            </a:lvl1pPr>
          </a:lstStyle>
          <a:p>
            <a:pPr/>
            <a:r>
              <a:t>Texto del título</a:t>
            </a:r>
          </a:p>
        </p:txBody>
      </p:sp>
      <p:sp>
        <p:nvSpPr>
          <p:cNvPr id="49" name="Nivel de texto 1…"/>
          <p:cNvSpPr txBox="1"/>
          <p:nvPr>
            <p:ph type="body" sz="quarter" idx="1"/>
          </p:nvPr>
        </p:nvSpPr>
        <p:spPr>
          <a:xfrm>
            <a:off x="629841" y="1681163"/>
            <a:ext cx="3868341" cy="823913"/>
          </a:xfrm>
          <a:prstGeom prst="rect">
            <a:avLst/>
          </a:prstGeom>
        </p:spPr>
        <p:txBody>
          <a:bodyPr anchor="b"/>
          <a:lstStyle>
            <a:lvl1pPr>
              <a:defRPr b="1">
                <a:solidFill>
                  <a:srgbClr val="000000"/>
                </a:solidFill>
              </a:defRPr>
            </a:lvl1pPr>
            <a:lvl2pPr>
              <a:defRPr b="1">
                <a:solidFill>
                  <a:srgbClr val="000000"/>
                </a:solidFill>
              </a:defRPr>
            </a:lvl2pPr>
            <a:lvl3pPr>
              <a:defRPr b="1">
                <a:solidFill>
                  <a:srgbClr val="000000"/>
                </a:solidFill>
              </a:defRPr>
            </a:lvl3pPr>
            <a:lvl4pPr>
              <a:defRPr b="1">
                <a:solidFill>
                  <a:srgbClr val="000000"/>
                </a:solidFill>
              </a:defRPr>
            </a:lvl4pPr>
            <a:lvl5pPr>
              <a:defRPr b="1">
                <a:solidFill>
                  <a:srgbClr val="000000"/>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50" name="Google Shape;33;p6"/>
          <p:cNvSpPr txBox="1"/>
          <p:nvPr>
            <p:ph type="body" sz="half" idx="13"/>
          </p:nvPr>
        </p:nvSpPr>
        <p:spPr>
          <a:xfrm>
            <a:off x="629841" y="2505075"/>
            <a:ext cx="3868341" cy="3684588"/>
          </a:xfrm>
          <a:prstGeom prst="rect">
            <a:avLst/>
          </a:prstGeom>
        </p:spPr>
        <p:txBody>
          <a:bodyPr/>
          <a:lstStyle/>
          <a:p>
            <a:pPr>
              <a:defRPr sz="2100">
                <a:solidFill>
                  <a:srgbClr val="000000"/>
                </a:solidFill>
              </a:defRPr>
            </a:pPr>
          </a:p>
        </p:txBody>
      </p:sp>
      <p:sp>
        <p:nvSpPr>
          <p:cNvPr id="51" name="Google Shape;34;p6"/>
          <p:cNvSpPr txBox="1"/>
          <p:nvPr>
            <p:ph type="body" sz="quarter" idx="14"/>
          </p:nvPr>
        </p:nvSpPr>
        <p:spPr>
          <a:xfrm>
            <a:off x="4629149" y="1681163"/>
            <a:ext cx="3887393" cy="823913"/>
          </a:xfrm>
          <a:prstGeom prst="rect">
            <a:avLst/>
          </a:prstGeom>
        </p:spPr>
        <p:txBody>
          <a:bodyPr anchor="b"/>
          <a:lstStyle/>
          <a:p>
            <a:pPr>
              <a:defRPr b="1">
                <a:solidFill>
                  <a:srgbClr val="000000"/>
                </a:solidFill>
              </a:defRPr>
            </a:pPr>
          </a:p>
        </p:txBody>
      </p:sp>
      <p:sp>
        <p:nvSpPr>
          <p:cNvPr id="52" name="Google Shape;35;p6"/>
          <p:cNvSpPr txBox="1"/>
          <p:nvPr>
            <p:ph type="body" sz="half" idx="15"/>
          </p:nvPr>
        </p:nvSpPr>
        <p:spPr>
          <a:xfrm>
            <a:off x="4629149" y="2505075"/>
            <a:ext cx="3887393" cy="3684588"/>
          </a:xfrm>
          <a:prstGeom prst="rect">
            <a:avLst/>
          </a:prstGeom>
        </p:spPr>
        <p:txBody>
          <a:bodyPr/>
          <a:lstStyle/>
          <a:p>
            <a:pPr>
              <a:defRPr sz="2100">
                <a:solidFill>
                  <a:srgbClr val="000000"/>
                </a:solidFill>
              </a:defRPr>
            </a:pPr>
          </a:p>
        </p:txBody>
      </p:sp>
      <p:sp>
        <p:nvSpPr>
          <p:cNvPr id="5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o del título"/>
          <p:cNvSpPr txBox="1"/>
          <p:nvPr>
            <p:ph type="title"/>
          </p:nvPr>
        </p:nvSpPr>
        <p:spPr>
          <a:xfrm>
            <a:off x="623887" y="1709739"/>
            <a:ext cx="7886701" cy="285273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p>
            <a:pPr/>
            <a:r>
              <a:t>Texto del título</a:t>
            </a:r>
          </a:p>
        </p:txBody>
      </p:sp>
      <p:sp>
        <p:nvSpPr>
          <p:cNvPr id="3" name="Nivel de texto 1…"/>
          <p:cNvSpPr txBox="1"/>
          <p:nvPr>
            <p:ph type="body" idx="1"/>
          </p:nvPr>
        </p:nvSpPr>
        <p:spPr>
          <a:xfrm>
            <a:off x="623887" y="4589464"/>
            <a:ext cx="7886701" cy="150018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8291368" y="6429713"/>
            <a:ext cx="223982" cy="218401"/>
          </a:xfrm>
          <a:prstGeom prst="rect">
            <a:avLst/>
          </a:prstGeom>
          <a:ln w="12700">
            <a:miter lim="400000"/>
          </a:ln>
        </p:spPr>
        <p:txBody>
          <a:bodyPr wrap="none" lIns="45699" tIns="45699" rIns="45699" bIns="45699" anchor="ctr">
            <a:spAutoFit/>
          </a:bodyPr>
          <a:lstStyle>
            <a:lvl1pPr algn="r">
              <a:defRPr sz="9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500" u="none">
          <a:ln>
            <a:noFill/>
          </a:ln>
          <a:solidFill>
            <a:srgbClr val="000000"/>
          </a:solidFill>
          <a:uFillTx/>
          <a:latin typeface="Calibri"/>
          <a:ea typeface="Calibri"/>
          <a:cs typeface="Calibri"/>
          <a:sym typeface="Calibri"/>
        </a:defRPr>
      </a:lvl9pPr>
    </p:titleStyle>
    <p:bodyStyle>
      <a:lvl1pPr marL="228600" marR="0" indent="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1pPr>
      <a:lvl2pPr marL="228600" marR="0" indent="4572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2pPr>
      <a:lvl3pPr marL="228600" marR="0" indent="9144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3pPr>
      <a:lvl4pPr marL="228600" marR="0" indent="13716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4pPr>
      <a:lvl5pPr marL="228600" marR="0" indent="18288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5pPr>
      <a:lvl6pPr marL="228600" marR="0" indent="22860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6pPr>
      <a:lvl7pPr marL="228600" marR="0" indent="27432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7pPr>
      <a:lvl8pPr marL="228600" marR="0" indent="32004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8pPr>
      <a:lvl9pPr marL="228600" marR="0" indent="3657600" algn="l" defTabSz="914400" rtl="0" latinLnBrk="0">
        <a:lnSpc>
          <a:spcPct val="90000"/>
        </a:lnSpc>
        <a:spcBef>
          <a:spcPts val="700"/>
        </a:spcBef>
        <a:spcAft>
          <a:spcPts val="0"/>
        </a:spcAft>
        <a:buClrTx/>
        <a:buSzTx/>
        <a:buFontTx/>
        <a:buNone/>
        <a:tabLst/>
        <a:defRPr b="0" baseline="0" cap="none" i="0" spc="0" strike="noStrike" sz="1800" u="none">
          <a:ln>
            <a:noFill/>
          </a:ln>
          <a:solidFill>
            <a:srgbClr val="888888"/>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Google Shape;43;p7"/>
          <p:cNvSpPr txBox="1"/>
          <p:nvPr>
            <p:ph type="ctrTitle"/>
          </p:nvPr>
        </p:nvSpPr>
        <p:spPr>
          <a:xfrm>
            <a:off x="2017766" y="1473430"/>
            <a:ext cx="5275386" cy="1192239"/>
          </a:xfrm>
          <a:prstGeom prst="rect">
            <a:avLst/>
          </a:prstGeom>
        </p:spPr>
        <p:txBody>
          <a:bodyPr/>
          <a:lstStyle>
            <a:lvl1pPr>
              <a:defRPr sz="5000"/>
            </a:lvl1pPr>
          </a:lstStyle>
          <a:p>
            <a:pPr/>
            <a:r>
              <a:t>Java avanzado</a:t>
            </a:r>
          </a:p>
        </p:txBody>
      </p:sp>
      <p:sp>
        <p:nvSpPr>
          <p:cNvPr id="63" name="CuadroTexto 1"/>
          <p:cNvSpPr txBox="1"/>
          <p:nvPr/>
        </p:nvSpPr>
        <p:spPr>
          <a:xfrm>
            <a:off x="2276418" y="3611057"/>
            <a:ext cx="5220841" cy="586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latin typeface="Century Gothic"/>
                <a:ea typeface="Century Gothic"/>
                <a:cs typeface="Century Gothic"/>
                <a:sym typeface="Century Gothic"/>
              </a:defRPr>
            </a:lvl1pPr>
          </a:lstStyle>
          <a:p>
            <a:pPr/>
            <a:r>
              <a:t>Componentes Atómicos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Componentes para dar información"/>
          <p:cNvSpPr txBox="1"/>
          <p:nvPr>
            <p:ph type="title"/>
          </p:nvPr>
        </p:nvSpPr>
        <p:spPr>
          <a:xfrm>
            <a:off x="2458329" y="376115"/>
            <a:ext cx="6246056" cy="928470"/>
          </a:xfrm>
          <a:prstGeom prst="rect">
            <a:avLst/>
          </a:prstGeom>
        </p:spPr>
        <p:txBody>
          <a:bodyPr/>
          <a:lstStyle>
            <a:lvl1pPr defTabSz="777240">
              <a:defRPr sz="2805"/>
            </a:lvl1pPr>
          </a:lstStyle>
          <a:p>
            <a:pPr/>
            <a:r>
              <a:t>Componentes para dar información</a:t>
            </a:r>
          </a:p>
        </p:txBody>
      </p:sp>
      <p:sp>
        <p:nvSpPr>
          <p:cNvPr id="97" name="JLabel…"/>
          <p:cNvSpPr txBox="1"/>
          <p:nvPr>
            <p:ph type="body" idx="1"/>
          </p:nvPr>
        </p:nvSpPr>
        <p:spPr>
          <a:prstGeom prst="rect">
            <a:avLst/>
          </a:prstGeom>
        </p:spPr>
        <p:txBody>
          <a:bodyPr/>
          <a:lstStyle/>
          <a:p>
            <a:pPr marL="210552" indent="-210552">
              <a:buSzPct val="100000"/>
              <a:buChar char="•"/>
            </a:pPr>
            <a:r>
              <a:t>JLabel</a:t>
            </a:r>
          </a:p>
          <a:p>
            <a:pPr marL="210552" indent="-210552">
              <a:buSzPct val="100000"/>
              <a:buChar char="•"/>
            </a:pPr>
            <a:r>
              <a:t>JTooltip</a:t>
            </a:r>
          </a:p>
          <a:p>
            <a:pPr marL="210552" indent="-210552">
              <a:buSzPct val="100000"/>
              <a:buChar char="•"/>
            </a:pPr>
            <a:r>
              <a:t>JProgressBar</a:t>
            </a:r>
          </a:p>
          <a:p>
            <a:pPr marL="210552" indent="-210552">
              <a:buSzPct val="100000"/>
              <a:buChar char="•"/>
            </a:pPr>
            <a:r>
              <a:t>JColorChooser</a:t>
            </a:r>
          </a:p>
          <a:p>
            <a:pPr marL="210552" indent="-210552">
              <a:buSzPct val="100000"/>
              <a:buChar char="•"/>
            </a:pPr>
            <a:r>
              <a:t>JFileChooser</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JLabel"/>
          <p:cNvSpPr txBox="1"/>
          <p:nvPr>
            <p:ph type="title"/>
          </p:nvPr>
        </p:nvSpPr>
        <p:spPr>
          <a:xfrm>
            <a:off x="2458329" y="426915"/>
            <a:ext cx="6246056" cy="928470"/>
          </a:xfrm>
          <a:prstGeom prst="rect">
            <a:avLst/>
          </a:prstGeom>
        </p:spPr>
        <p:txBody>
          <a:bodyPr/>
          <a:lstStyle/>
          <a:p>
            <a:pPr/>
            <a:r>
              <a:t>JLabel</a:t>
            </a:r>
          </a:p>
        </p:txBody>
      </p:sp>
      <p:pic>
        <p:nvPicPr>
          <p:cNvPr id="100" name="Captura de pantalla 2019-01-21 a la(s) 23.45.04.png" descr="Captura de pantalla 2019-01-21 a la(s) 23.45.04.png"/>
          <p:cNvPicPr>
            <a:picLocks noChangeAspect="1"/>
          </p:cNvPicPr>
          <p:nvPr/>
        </p:nvPicPr>
        <p:blipFill>
          <a:blip r:embed="rId2">
            <a:extLst/>
          </a:blip>
          <a:stretch>
            <a:fillRect/>
          </a:stretch>
        </p:blipFill>
        <p:spPr>
          <a:xfrm>
            <a:off x="1319034" y="1366162"/>
            <a:ext cx="6505932" cy="551479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JToolTip"/>
          <p:cNvSpPr txBox="1"/>
          <p:nvPr>
            <p:ph type="title"/>
          </p:nvPr>
        </p:nvSpPr>
        <p:spPr>
          <a:xfrm>
            <a:off x="2458329" y="528515"/>
            <a:ext cx="6246056" cy="928470"/>
          </a:xfrm>
          <a:prstGeom prst="rect">
            <a:avLst/>
          </a:prstGeom>
        </p:spPr>
        <p:txBody>
          <a:bodyPr/>
          <a:lstStyle/>
          <a:p>
            <a:pPr/>
            <a:r>
              <a:t>JToolTip</a:t>
            </a:r>
          </a:p>
        </p:txBody>
      </p:sp>
      <p:pic>
        <p:nvPicPr>
          <p:cNvPr id="103" name="Captura de pantalla 2019-01-21 a la(s) 23.51.43.png" descr="Captura de pantalla 2019-01-21 a la(s) 23.51.43.png"/>
          <p:cNvPicPr>
            <a:picLocks noChangeAspect="1"/>
          </p:cNvPicPr>
          <p:nvPr/>
        </p:nvPicPr>
        <p:blipFill>
          <a:blip r:embed="rId2">
            <a:extLst/>
          </a:blip>
          <a:stretch>
            <a:fillRect/>
          </a:stretch>
        </p:blipFill>
        <p:spPr>
          <a:xfrm>
            <a:off x="1987443" y="1628020"/>
            <a:ext cx="5169114" cy="418763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JProgressBar"/>
          <p:cNvSpPr txBox="1"/>
          <p:nvPr>
            <p:ph type="title"/>
          </p:nvPr>
        </p:nvSpPr>
        <p:spPr>
          <a:xfrm>
            <a:off x="2458329" y="350715"/>
            <a:ext cx="6246056" cy="928470"/>
          </a:xfrm>
          <a:prstGeom prst="rect">
            <a:avLst/>
          </a:prstGeom>
        </p:spPr>
        <p:txBody>
          <a:bodyPr/>
          <a:lstStyle/>
          <a:p>
            <a:pPr/>
            <a:r>
              <a:t>JProgressBar</a:t>
            </a:r>
          </a:p>
        </p:txBody>
      </p:sp>
      <p:pic>
        <p:nvPicPr>
          <p:cNvPr id="106" name="Captura de pantalla 2019-01-21 a la(s) 23.53.10.png" descr="Captura de pantalla 2019-01-21 a la(s) 23.53.10.png"/>
          <p:cNvPicPr>
            <a:picLocks noChangeAspect="1"/>
          </p:cNvPicPr>
          <p:nvPr/>
        </p:nvPicPr>
        <p:blipFill>
          <a:blip r:embed="rId2">
            <a:extLst/>
          </a:blip>
          <a:stretch>
            <a:fillRect/>
          </a:stretch>
        </p:blipFill>
        <p:spPr>
          <a:xfrm>
            <a:off x="1320800" y="1368226"/>
            <a:ext cx="6502400" cy="55118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JColorChooser"/>
          <p:cNvSpPr txBox="1"/>
          <p:nvPr>
            <p:ph type="title"/>
          </p:nvPr>
        </p:nvSpPr>
        <p:spPr>
          <a:xfrm>
            <a:off x="2458329" y="439615"/>
            <a:ext cx="6246056" cy="928470"/>
          </a:xfrm>
          <a:prstGeom prst="rect">
            <a:avLst/>
          </a:prstGeom>
        </p:spPr>
        <p:txBody>
          <a:bodyPr/>
          <a:lstStyle/>
          <a:p>
            <a:pPr/>
            <a:r>
              <a:t>JColorChooser</a:t>
            </a:r>
          </a:p>
        </p:txBody>
      </p:sp>
      <p:pic>
        <p:nvPicPr>
          <p:cNvPr id="109" name="Captura de pantalla 2019-01-21 a la(s) 23.55.27.png" descr="Captura de pantalla 2019-01-21 a la(s) 23.55.27.png"/>
          <p:cNvPicPr>
            <a:picLocks noChangeAspect="1"/>
          </p:cNvPicPr>
          <p:nvPr/>
        </p:nvPicPr>
        <p:blipFill>
          <a:blip r:embed="rId2">
            <a:extLst/>
          </a:blip>
          <a:stretch>
            <a:fillRect/>
          </a:stretch>
        </p:blipFill>
        <p:spPr>
          <a:xfrm>
            <a:off x="0" y="947702"/>
            <a:ext cx="9144000" cy="584137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JFileChooser"/>
          <p:cNvSpPr txBox="1"/>
          <p:nvPr>
            <p:ph type="title"/>
          </p:nvPr>
        </p:nvSpPr>
        <p:spPr>
          <a:xfrm>
            <a:off x="2458329" y="477715"/>
            <a:ext cx="6246056" cy="928470"/>
          </a:xfrm>
          <a:prstGeom prst="rect">
            <a:avLst/>
          </a:prstGeom>
        </p:spPr>
        <p:txBody>
          <a:bodyPr/>
          <a:lstStyle/>
          <a:p>
            <a:pPr/>
            <a:r>
              <a:t>JFileChooser</a:t>
            </a:r>
          </a:p>
        </p:txBody>
      </p:sp>
      <p:pic>
        <p:nvPicPr>
          <p:cNvPr id="112" name="Captura de pantalla 2019-01-21 a la(s) 23.56.15.png" descr="Captura de pantalla 2019-01-21 a la(s) 23.56.15.png"/>
          <p:cNvPicPr>
            <a:picLocks noChangeAspect="1"/>
          </p:cNvPicPr>
          <p:nvPr/>
        </p:nvPicPr>
        <p:blipFill>
          <a:blip r:embed="rId2">
            <a:extLst/>
          </a:blip>
          <a:stretch>
            <a:fillRect/>
          </a:stretch>
        </p:blipFill>
        <p:spPr>
          <a:xfrm>
            <a:off x="0" y="892105"/>
            <a:ext cx="9144000" cy="61334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Título 1"/>
          <p:cNvSpPr txBox="1"/>
          <p:nvPr>
            <p:ph type="title"/>
          </p:nvPr>
        </p:nvSpPr>
        <p:spPr>
          <a:xfrm>
            <a:off x="2513084" y="491632"/>
            <a:ext cx="6246056" cy="928470"/>
          </a:xfrm>
          <a:prstGeom prst="rect">
            <a:avLst/>
          </a:prstGeom>
        </p:spPr>
        <p:txBody>
          <a:bodyPr/>
          <a:lstStyle>
            <a:lvl1pPr algn="r"/>
          </a:lstStyle>
          <a:p>
            <a:pPr/>
            <a:r>
              <a:t>Componentes Atómicos</a:t>
            </a:r>
          </a:p>
        </p:txBody>
      </p:sp>
      <p:sp>
        <p:nvSpPr>
          <p:cNvPr id="66" name="Marcador de texto 2"/>
          <p:cNvSpPr txBox="1"/>
          <p:nvPr>
            <p:ph type="body" idx="1"/>
          </p:nvPr>
        </p:nvSpPr>
        <p:spPr>
          <a:xfrm>
            <a:off x="1645920" y="1786596"/>
            <a:ext cx="6773593" cy="4445392"/>
          </a:xfrm>
          <a:prstGeom prst="rect">
            <a:avLst/>
          </a:prstGeom>
        </p:spPr>
        <p:txBody>
          <a:bodyPr/>
          <a:lstStyle>
            <a:lvl1pPr marL="0" indent="228600"/>
          </a:lstStyle>
          <a:p>
            <a:pPr/>
            <a:r>
              <a:t>Elementos que se añaden a contenedores. Usualmente los componentes tienen aspecto gráfico, como un botón.</a:t>
            </a:r>
          </a:p>
        </p:txBody>
      </p:sp>
      <p:pic>
        <p:nvPicPr>
          <p:cNvPr id="67" name="Imagen 4" descr="Imagen 4"/>
          <p:cNvPicPr>
            <a:picLocks noChangeAspect="1"/>
          </p:cNvPicPr>
          <p:nvPr/>
        </p:nvPicPr>
        <p:blipFill>
          <a:blip r:embed="rId2">
            <a:extLst/>
          </a:blip>
          <a:stretch>
            <a:fillRect/>
          </a:stretch>
        </p:blipFill>
        <p:spPr>
          <a:xfrm>
            <a:off x="2481746" y="4013365"/>
            <a:ext cx="5556212" cy="160321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Título 1"/>
          <p:cNvSpPr txBox="1"/>
          <p:nvPr>
            <p:ph type="title"/>
          </p:nvPr>
        </p:nvSpPr>
        <p:spPr>
          <a:xfrm>
            <a:off x="1397460" y="2736564"/>
            <a:ext cx="6896267" cy="1647122"/>
          </a:xfrm>
          <a:prstGeom prst="rect">
            <a:avLst/>
          </a:prstGeom>
        </p:spPr>
        <p:txBody>
          <a:bodyPr/>
          <a:lstStyle>
            <a:lvl1pPr algn="ctr">
              <a:defRPr sz="4400"/>
            </a:lvl1pPr>
          </a:lstStyle>
          <a:p>
            <a:pPr/>
            <a:r>
              <a:t>Componentes para obtener Información </a:t>
            </a:r>
          </a:p>
        </p:txBody>
      </p:sp>
      <p:pic>
        <p:nvPicPr>
          <p:cNvPr id="70" name="Imagen 10" descr="Imagen 10"/>
          <p:cNvPicPr>
            <a:picLocks noChangeAspect="1"/>
          </p:cNvPicPr>
          <p:nvPr/>
        </p:nvPicPr>
        <p:blipFill>
          <a:blip r:embed="rId2">
            <a:extLst/>
          </a:blip>
          <a:stretch>
            <a:fillRect/>
          </a:stretch>
        </p:blipFill>
        <p:spPr>
          <a:xfrm>
            <a:off x="6670465" y="4281801"/>
            <a:ext cx="2079303" cy="207245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Título 1"/>
          <p:cNvSpPr txBox="1"/>
          <p:nvPr>
            <p:ph type="title"/>
          </p:nvPr>
        </p:nvSpPr>
        <p:spPr>
          <a:xfrm>
            <a:off x="2540461" y="457410"/>
            <a:ext cx="6246056" cy="928470"/>
          </a:xfrm>
          <a:prstGeom prst="rect">
            <a:avLst/>
          </a:prstGeom>
        </p:spPr>
        <p:txBody>
          <a:bodyPr/>
          <a:lstStyle>
            <a:lvl1pPr algn="r"/>
          </a:lstStyle>
          <a:p>
            <a:pPr/>
            <a:r>
              <a:t>JButton</a:t>
            </a:r>
          </a:p>
        </p:txBody>
      </p:sp>
      <p:sp>
        <p:nvSpPr>
          <p:cNvPr id="73" name="CuadroTexto 5"/>
          <p:cNvSpPr txBox="1"/>
          <p:nvPr/>
        </p:nvSpPr>
        <p:spPr>
          <a:xfrm>
            <a:off x="1642634" y="1783627"/>
            <a:ext cx="5632870"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latin typeface="Century Gothic"/>
                <a:ea typeface="Century Gothic"/>
                <a:cs typeface="Century Gothic"/>
                <a:sym typeface="Century Gothic"/>
              </a:defRPr>
            </a:lvl1pPr>
          </a:lstStyle>
          <a:p>
            <a:pPr/>
            <a:r>
              <a:t>Un botón es un componente en el que el usuario hace clic para desencadenar cierta acción. Una aplicación de Java puede utilizar varios tipos de botones, incluyendo botones de comando, casillas de verificación, botones interruptores y botones de opción.</a:t>
            </a:r>
          </a:p>
        </p:txBody>
      </p:sp>
      <p:pic>
        <p:nvPicPr>
          <p:cNvPr id="74" name="Imagen 7" descr="Imagen 7"/>
          <p:cNvPicPr>
            <a:picLocks noChangeAspect="1"/>
          </p:cNvPicPr>
          <p:nvPr/>
        </p:nvPicPr>
        <p:blipFill>
          <a:blip r:embed="rId2">
            <a:extLst/>
          </a:blip>
          <a:stretch>
            <a:fillRect/>
          </a:stretch>
        </p:blipFill>
        <p:spPr>
          <a:xfrm>
            <a:off x="5007297" y="4026337"/>
            <a:ext cx="3509763" cy="198108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Título 1"/>
          <p:cNvSpPr txBox="1"/>
          <p:nvPr>
            <p:ph type="title"/>
          </p:nvPr>
        </p:nvSpPr>
        <p:spPr>
          <a:xfrm>
            <a:off x="2170868" y="471099"/>
            <a:ext cx="6246057" cy="928470"/>
          </a:xfrm>
          <a:prstGeom prst="rect">
            <a:avLst/>
          </a:prstGeom>
        </p:spPr>
        <p:txBody>
          <a:bodyPr/>
          <a:lstStyle>
            <a:lvl1pPr algn="r"/>
          </a:lstStyle>
          <a:p>
            <a:pPr/>
            <a:r>
              <a:t>JCheckBox</a:t>
            </a:r>
          </a:p>
        </p:txBody>
      </p:sp>
      <p:sp>
        <p:nvSpPr>
          <p:cNvPr id="77" name="CuadroTexto 3"/>
          <p:cNvSpPr txBox="1"/>
          <p:nvPr/>
        </p:nvSpPr>
        <p:spPr>
          <a:xfrm>
            <a:off x="1882185" y="1763096"/>
            <a:ext cx="6577384"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333333"/>
                </a:solidFill>
                <a:latin typeface="Century Gothic"/>
                <a:ea typeface="Century Gothic"/>
                <a:cs typeface="Century Gothic"/>
                <a:sym typeface="Century Gothic"/>
              </a:defRPr>
            </a:pPr>
            <a:r>
              <a:t>Los CheckBox (botones de comprobación) se utilizan generalmente como botones de estado. Es decir proporcionan información del tipo Sí o No. </a:t>
            </a:r>
          </a:p>
          <a:p>
            <a:pPr>
              <a:defRPr sz="2000">
                <a:solidFill>
                  <a:srgbClr val="333333"/>
                </a:solidFill>
                <a:latin typeface="Century Gothic"/>
                <a:ea typeface="Century Gothic"/>
                <a:cs typeface="Century Gothic"/>
                <a:sym typeface="Century Gothic"/>
              </a:defRPr>
            </a:pPr>
            <a:r>
              <a:t>El estado del botón se devuelve en el argumento Object de los eventos Checkbox; el argumento es de tipo booleano: verdadero (true) si la caja se ha seleccionado y falso (false) en otro caso.</a:t>
            </a:r>
          </a:p>
        </p:txBody>
      </p:sp>
      <p:pic>
        <p:nvPicPr>
          <p:cNvPr id="78" name="Imagen 5" descr="Imagen 5"/>
          <p:cNvPicPr>
            <a:picLocks noChangeAspect="1"/>
          </p:cNvPicPr>
          <p:nvPr/>
        </p:nvPicPr>
        <p:blipFill>
          <a:blip r:embed="rId2">
            <a:extLst/>
          </a:blip>
          <a:stretch>
            <a:fillRect/>
          </a:stretch>
        </p:blipFill>
        <p:spPr>
          <a:xfrm>
            <a:off x="6033944" y="4126310"/>
            <a:ext cx="2743201" cy="22602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Título 1"/>
          <p:cNvSpPr txBox="1"/>
          <p:nvPr>
            <p:ph type="title"/>
          </p:nvPr>
        </p:nvSpPr>
        <p:spPr>
          <a:xfrm>
            <a:off x="1773897" y="614828"/>
            <a:ext cx="6246057" cy="928470"/>
          </a:xfrm>
          <a:prstGeom prst="rect">
            <a:avLst/>
          </a:prstGeom>
        </p:spPr>
        <p:txBody>
          <a:bodyPr/>
          <a:lstStyle>
            <a:lvl1pPr algn="r"/>
          </a:lstStyle>
          <a:p>
            <a:pPr/>
            <a:r>
              <a:t>JRadioButton</a:t>
            </a:r>
          </a:p>
        </p:txBody>
      </p:sp>
      <p:pic>
        <p:nvPicPr>
          <p:cNvPr id="81" name="Imagen 4" descr="Imagen 4"/>
          <p:cNvPicPr>
            <a:picLocks noChangeAspect="1"/>
          </p:cNvPicPr>
          <p:nvPr/>
        </p:nvPicPr>
        <p:blipFill>
          <a:blip r:embed="rId2">
            <a:extLst/>
          </a:blip>
          <a:stretch>
            <a:fillRect/>
          </a:stretch>
        </p:blipFill>
        <p:spPr>
          <a:xfrm>
            <a:off x="5075740" y="3749433"/>
            <a:ext cx="3147015" cy="2090014"/>
          </a:xfrm>
          <a:prstGeom prst="rect">
            <a:avLst/>
          </a:prstGeom>
          <a:ln w="12700">
            <a:miter lim="400000"/>
          </a:ln>
        </p:spPr>
      </p:pic>
      <p:sp>
        <p:nvSpPr>
          <p:cNvPr id="82" name="CuadroTexto 6"/>
          <p:cNvSpPr txBox="1"/>
          <p:nvPr/>
        </p:nvSpPr>
        <p:spPr>
          <a:xfrm>
            <a:off x="1581035" y="1961578"/>
            <a:ext cx="6638981"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444444"/>
                </a:solidFill>
                <a:latin typeface="Century Gothic"/>
                <a:ea typeface="Century Gothic"/>
                <a:cs typeface="Century Gothic"/>
                <a:sym typeface="Century Gothic"/>
              </a:defRPr>
            </a:lvl1pPr>
          </a:lstStyle>
          <a:p>
            <a:pPr/>
            <a:r>
              <a:t>Los botones de opción RadioButton se utilizan para seleccionar solo un elemento de un conjunto de elementos.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Título 1"/>
          <p:cNvSpPr txBox="1"/>
          <p:nvPr>
            <p:ph type="title"/>
          </p:nvPr>
        </p:nvSpPr>
        <p:spPr>
          <a:xfrm>
            <a:off x="2389885" y="553231"/>
            <a:ext cx="6246057" cy="928470"/>
          </a:xfrm>
          <a:prstGeom prst="rect">
            <a:avLst/>
          </a:prstGeom>
        </p:spPr>
        <p:txBody>
          <a:bodyPr/>
          <a:lstStyle>
            <a:lvl1pPr algn="r"/>
          </a:lstStyle>
          <a:p>
            <a:pPr/>
            <a:r>
              <a:t>JComboBox</a:t>
            </a:r>
          </a:p>
        </p:txBody>
      </p:sp>
      <p:sp>
        <p:nvSpPr>
          <p:cNvPr id="85" name="CuadroTexto 5"/>
          <p:cNvSpPr txBox="1"/>
          <p:nvPr/>
        </p:nvSpPr>
        <p:spPr>
          <a:xfrm>
            <a:off x="1478370" y="2036866"/>
            <a:ext cx="6139348"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Century Gothic"/>
                <a:ea typeface="Century Gothic"/>
                <a:cs typeface="Century Gothic"/>
                <a:sym typeface="Century Gothic"/>
              </a:defRPr>
            </a:pPr>
            <a:r>
              <a:t>JComboBox  lista desplegable con entrada</a:t>
            </a:r>
            <a:r>
              <a:rPr>
                <a:solidFill>
                  <a:srgbClr val="33CC00"/>
                </a:solidFill>
              </a:rPr>
              <a:t>)</a:t>
            </a:r>
            <a:r>
              <a:t> Elemento GUI que permite al usuario escribir sobre este o seleccionar una opción de una lista existente de opciones. </a:t>
            </a:r>
          </a:p>
          <a:p>
            <a:pPr>
              <a:defRPr sz="2000">
                <a:latin typeface="Century Gothic"/>
                <a:ea typeface="Century Gothic"/>
                <a:cs typeface="Century Gothic"/>
                <a:sym typeface="Century Gothic"/>
              </a:defRPr>
            </a:pPr>
            <a:r>
              <a:t>Un ejemplo de combo box son las barras de direcciones usadas en los navegadores web.</a:t>
            </a:r>
          </a:p>
        </p:txBody>
      </p:sp>
      <p:pic>
        <p:nvPicPr>
          <p:cNvPr id="86" name="Imagen 7" descr="Imagen 7"/>
          <p:cNvPicPr>
            <a:picLocks noChangeAspect="1"/>
          </p:cNvPicPr>
          <p:nvPr/>
        </p:nvPicPr>
        <p:blipFill>
          <a:blip r:embed="rId2">
            <a:extLst/>
          </a:blip>
          <a:stretch>
            <a:fillRect/>
          </a:stretch>
        </p:blipFill>
        <p:spPr>
          <a:xfrm>
            <a:off x="5109962" y="4090646"/>
            <a:ext cx="3297590" cy="19619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Título 1"/>
          <p:cNvSpPr txBox="1"/>
          <p:nvPr>
            <p:ph type="title"/>
          </p:nvPr>
        </p:nvSpPr>
        <p:spPr>
          <a:xfrm>
            <a:off x="1575413" y="491632"/>
            <a:ext cx="7149505" cy="928470"/>
          </a:xfrm>
          <a:prstGeom prst="rect">
            <a:avLst/>
          </a:prstGeom>
        </p:spPr>
        <p:txBody>
          <a:bodyPr/>
          <a:lstStyle>
            <a:lvl1pPr algn="r"/>
          </a:lstStyle>
          <a:p>
            <a:pPr/>
            <a:r>
              <a:t>JMenuBar, JMenu y JMenuItem</a:t>
            </a:r>
          </a:p>
        </p:txBody>
      </p:sp>
      <p:sp>
        <p:nvSpPr>
          <p:cNvPr id="89" name="CuadroTexto 2"/>
          <p:cNvSpPr txBox="1"/>
          <p:nvPr/>
        </p:nvSpPr>
        <p:spPr>
          <a:xfrm>
            <a:off x="1355173" y="1530386"/>
            <a:ext cx="6680049"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latin typeface="Century Gothic"/>
                <a:ea typeface="Century Gothic"/>
                <a:cs typeface="Century Gothic"/>
                <a:sym typeface="Century Gothic"/>
              </a:defRPr>
            </a:pPr>
            <a:r>
              <a:t>JMenuBar</a:t>
            </a:r>
            <a:r>
              <a:rPr b="0"/>
              <a:t> : Este componente es muy útil ya que representa la barra de menú que vemos siempre en todo programa y es muy útil para acceder a la información de forma mas fácil y organizada. </a:t>
            </a:r>
          </a:p>
          <a:p>
            <a:pPr>
              <a:defRPr sz="2000">
                <a:latin typeface="Century Gothic"/>
                <a:ea typeface="Century Gothic"/>
                <a:cs typeface="Century Gothic"/>
                <a:sym typeface="Century Gothic"/>
              </a:defRPr>
            </a:pPr>
          </a:p>
          <a:p>
            <a:pPr lvl="2">
              <a:defRPr b="1" sz="2000">
                <a:latin typeface="Century Gothic"/>
                <a:ea typeface="Century Gothic"/>
                <a:cs typeface="Century Gothic"/>
                <a:sym typeface="Century Gothic"/>
              </a:defRPr>
            </a:pPr>
            <a:r>
              <a:t>JMenu</a:t>
            </a:r>
            <a:r>
              <a:rPr b="0"/>
              <a:t> : Un menu es un objeto que se le añade a    JMenuBar, y sirve para almacenar items comunes. </a:t>
            </a:r>
            <a:endParaRPr b="0"/>
          </a:p>
          <a:p>
            <a:pPr lvl="2">
              <a:defRPr sz="2000">
                <a:latin typeface="Century Gothic"/>
                <a:ea typeface="Century Gothic"/>
                <a:cs typeface="Century Gothic"/>
                <a:sym typeface="Century Gothic"/>
              </a:defRPr>
            </a:pPr>
          </a:p>
          <a:p>
            <a:pPr lvl="2">
              <a:defRPr b="1" sz="2000">
                <a:latin typeface="Century Gothic"/>
                <a:ea typeface="Century Gothic"/>
                <a:cs typeface="Century Gothic"/>
                <a:sym typeface="Century Gothic"/>
              </a:defRPr>
            </a:pPr>
            <a:r>
              <a:t>JMenuItem </a:t>
            </a:r>
            <a:r>
              <a:rPr b="0"/>
              <a:t>: Un JMenuItem es un elemento del        menu y al ser pulsado genera un evento, o sea,        abre una ventana, pide datos o cualquier evento.</a:t>
            </a:r>
          </a:p>
        </p:txBody>
      </p:sp>
      <p:pic>
        <p:nvPicPr>
          <p:cNvPr id="90" name="Imagen 5" descr="Imagen 5"/>
          <p:cNvPicPr>
            <a:picLocks noChangeAspect="1"/>
          </p:cNvPicPr>
          <p:nvPr/>
        </p:nvPicPr>
        <p:blipFill>
          <a:blip r:embed="rId2">
            <a:extLst/>
          </a:blip>
          <a:stretch>
            <a:fillRect/>
          </a:stretch>
        </p:blipFill>
        <p:spPr>
          <a:xfrm>
            <a:off x="5411111" y="5314164"/>
            <a:ext cx="3667183" cy="14792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Título 1"/>
          <p:cNvSpPr txBox="1"/>
          <p:nvPr>
            <p:ph type="title"/>
          </p:nvPr>
        </p:nvSpPr>
        <p:spPr>
          <a:xfrm>
            <a:off x="2170868" y="662740"/>
            <a:ext cx="6246057" cy="928470"/>
          </a:xfrm>
          <a:prstGeom prst="rect">
            <a:avLst/>
          </a:prstGeom>
        </p:spPr>
        <p:txBody>
          <a:bodyPr/>
          <a:lstStyle>
            <a:lvl1pPr algn="r"/>
          </a:lstStyle>
          <a:p>
            <a:pPr/>
            <a:r>
              <a:t>JSlider</a:t>
            </a:r>
          </a:p>
        </p:txBody>
      </p:sp>
      <p:sp>
        <p:nvSpPr>
          <p:cNvPr id="93" name="CuadroTexto 3"/>
          <p:cNvSpPr txBox="1"/>
          <p:nvPr/>
        </p:nvSpPr>
        <p:spPr>
          <a:xfrm>
            <a:off x="1567347" y="1783627"/>
            <a:ext cx="6926444"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br/>
            <a:r>
              <a:rPr sz="2000">
                <a:latin typeface="Century Gothic"/>
                <a:ea typeface="Century Gothic"/>
                <a:cs typeface="Century Gothic"/>
                <a:sym typeface="Century Gothic"/>
              </a:rPr>
              <a:t>Este componente es el que se usa para subir o bajar el volumen, por decir una de sus muchas funciones</a:t>
            </a:r>
          </a:p>
        </p:txBody>
      </p:sp>
      <p:pic>
        <p:nvPicPr>
          <p:cNvPr id="94" name="Imagen 5" descr="Imagen 5"/>
          <p:cNvPicPr>
            <a:picLocks noChangeAspect="1"/>
          </p:cNvPicPr>
          <p:nvPr/>
        </p:nvPicPr>
        <p:blipFill>
          <a:blip r:embed="rId2">
            <a:extLst/>
          </a:blip>
          <a:stretch>
            <a:fillRect/>
          </a:stretch>
        </p:blipFill>
        <p:spPr>
          <a:xfrm>
            <a:off x="3853346" y="3868377"/>
            <a:ext cx="4209252" cy="209167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Arial"/>
        <a:ea typeface="Arial"/>
        <a:cs typeface="Arial"/>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Tema de Office">
      <a:majorFont>
        <a:latin typeface="Helvetica"/>
        <a:ea typeface="Helvetica"/>
        <a:cs typeface="Helvetica"/>
      </a:majorFont>
      <a:minorFont>
        <a:latin typeface="Arial"/>
        <a:ea typeface="Arial"/>
        <a:cs typeface="Arial"/>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