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3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ck Ldk" userId="6733552b8a5fcc47" providerId="Windows Live" clId="Web-{913C2F9B-77BE-4E34-9660-88EC2A34A3B4}"/>
    <pc:docChg chg="addSld delSld modSld">
      <pc:chgData name="Gock Ldk" userId="6733552b8a5fcc47" providerId="Windows Live" clId="Web-{913C2F9B-77BE-4E34-9660-88EC2A34A3B4}" dt="2019-01-22T02:52:10.667" v="30" actId="20577"/>
      <pc:docMkLst>
        <pc:docMk/>
      </pc:docMkLst>
      <pc:sldChg chg="modSp">
        <pc:chgData name="Gock Ldk" userId="6733552b8a5fcc47" providerId="Windows Live" clId="Web-{913C2F9B-77BE-4E34-9660-88EC2A34A3B4}" dt="2019-01-22T02:52:10.667" v="30" actId="20577"/>
        <pc:sldMkLst>
          <pc:docMk/>
          <pc:sldMk cId="0" sldId="256"/>
        </pc:sldMkLst>
        <pc:spChg chg="mod">
          <ac:chgData name="Gock Ldk" userId="6733552b8a5fcc47" providerId="Windows Live" clId="Web-{913C2F9B-77BE-4E34-9660-88EC2A34A3B4}" dt="2019-01-22T02:52:10.667" v="30" actId="20577"/>
          <ac:spMkLst>
            <pc:docMk/>
            <pc:sldMk cId="0" sldId="256"/>
            <ac:spMk id="43" creationId="{00000000-0000-0000-0000-000000000000}"/>
          </ac:spMkLst>
        </pc:spChg>
        <pc:spChg chg="mod">
          <ac:chgData name="Gock Ldk" userId="6733552b8a5fcc47" providerId="Windows Live" clId="Web-{913C2F9B-77BE-4E34-9660-88EC2A34A3B4}" dt="2019-01-22T02:52:07.354" v="28" actId="20577"/>
          <ac:spMkLst>
            <pc:docMk/>
            <pc:sldMk cId="0" sldId="256"/>
            <ac:spMk id="45" creationId="{00000000-0000-0000-0000-000000000000}"/>
          </ac:spMkLst>
        </pc:spChg>
      </pc:sldChg>
      <pc:sldChg chg="modSp new">
        <pc:chgData name="Gock Ldk" userId="6733552b8a5fcc47" providerId="Windows Live" clId="Web-{913C2F9B-77BE-4E34-9660-88EC2A34A3B4}" dt="2019-01-22T02:24:43.100" v="27" actId="20577"/>
        <pc:sldMkLst>
          <pc:docMk/>
          <pc:sldMk cId="262502274" sldId="257"/>
        </pc:sldMkLst>
        <pc:spChg chg="mod">
          <ac:chgData name="Gock Ldk" userId="6733552b8a5fcc47" providerId="Windows Live" clId="Web-{913C2F9B-77BE-4E34-9660-88EC2A34A3B4}" dt="2019-01-22T02:24:43.100" v="27" actId="20577"/>
          <ac:spMkLst>
            <pc:docMk/>
            <pc:sldMk cId="262502274" sldId="257"/>
            <ac:spMk id="2" creationId="{02AEE669-D924-4253-9C06-D6D3C93AD485}"/>
          </ac:spMkLst>
        </pc:spChg>
      </pc:sldChg>
      <pc:sldChg chg="del">
        <pc:chgData name="Gock Ldk" userId="6733552b8a5fcc47" providerId="Windows Live" clId="Web-{913C2F9B-77BE-4E34-9660-88EC2A34A3B4}" dt="2019-01-22T02:21:40.584" v="0"/>
        <pc:sldMkLst>
          <pc:docMk/>
          <pc:sldMk cId="262502274" sldId="257"/>
        </pc:sldMkLst>
      </pc:sldChg>
      <pc:sldChg chg="del">
        <pc:chgData name="Gock Ldk" userId="6733552b8a5fcc47" providerId="Windows Live" clId="Web-{913C2F9B-77BE-4E34-9660-88EC2A34A3B4}" dt="2019-01-22T02:21:43.490" v="1"/>
        <pc:sldMkLst>
          <pc:docMk/>
          <pc:sldMk cId="0" sldId="258"/>
        </pc:sldMkLst>
      </pc:sldChg>
      <pc:sldChg chg="del">
        <pc:chgData name="Gock Ldk" userId="6733552b8a5fcc47" providerId="Windows Live" clId="Web-{913C2F9B-77BE-4E34-9660-88EC2A34A3B4}" dt="2019-01-22T02:21:45.771" v="2"/>
        <pc:sldMkLst>
          <pc:docMk/>
          <pc:sldMk cId="0" sldId="260"/>
        </pc:sldMkLst>
      </pc:sldChg>
      <pc:sldChg chg="del">
        <pc:chgData name="Gock Ldk" userId="6733552b8a5fcc47" providerId="Windows Live" clId="Web-{913C2F9B-77BE-4E34-9660-88EC2A34A3B4}" dt="2019-01-22T02:21:47.256" v="3"/>
        <pc:sldMkLst>
          <pc:docMk/>
          <pc:sldMk cId="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3913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25"/>
              <a:buFont typeface="Baumans"/>
              <a:buNone/>
              <a:defRPr sz="8625" b="0" i="0" u="none" strike="noStrike" cap="none">
                <a:solidFill>
                  <a:schemeClr val="lt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430508" y="5991226"/>
            <a:ext cx="29480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  <a:defRPr sz="33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102870" y="211015"/>
            <a:ext cx="21866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Font typeface="Baumans"/>
              <a:buNone/>
            </a:pPr>
            <a:r>
              <a:rPr lang="es-MX" sz="5000" dirty="0" smtClean="0"/>
              <a:t>Java Avanzado</a:t>
            </a:r>
            <a:endParaRPr lang="es-MX" sz="5000" dirty="0"/>
          </a:p>
        </p:txBody>
      </p:sp>
      <p:sp>
        <p:nvSpPr>
          <p:cNvPr id="45" name="Google Shape;45;p7"/>
          <p:cNvSpPr/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lnSpc>
                <a:spcPct val="90000"/>
              </a:lnSpc>
              <a:buClr>
                <a:srgbClr val="7F7F7F"/>
              </a:buClr>
              <a:buSzPts val="3200"/>
            </a:pPr>
            <a:endParaRPr lang="es-MX" sz="3200" b="0" i="0" u="none" strike="noStrike" cap="none" dirty="0" err="1">
              <a:solidFill>
                <a:srgbClr val="7F7F7F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231740" y="395222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800" dirty="0" smtClean="0"/>
              <a:t>Funciones Lambda</a:t>
            </a:r>
            <a:endParaRPr lang="es-MX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660777" cy="697705"/>
          </a:xfrm>
        </p:spPr>
        <p:txBody>
          <a:bodyPr/>
          <a:lstStyle/>
          <a:p>
            <a:pPr algn="r"/>
            <a:r>
              <a:rPr lang="es-MX" dirty="0" smtClean="0"/>
              <a:t>¿Que </a:t>
            </a:r>
            <a:r>
              <a:rPr lang="es-MX" dirty="0"/>
              <a:t>es una interfaz funcional?</a:t>
            </a:r>
            <a:br>
              <a:rPr lang="es-MX" dirty="0"/>
            </a:b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1331640" y="2060849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sz="1800" dirty="0"/>
              <a:t>Tener un sólo método abstracto.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800" dirty="0"/>
              <a:t>Una interfaz funcional debe implementar los métodos dentro la misma interfaz </a:t>
            </a:r>
            <a:r>
              <a:rPr lang="es-MX" sz="1800" dirty="0" smtClean="0"/>
              <a:t>, para </a:t>
            </a:r>
            <a:r>
              <a:rPr lang="es-MX" sz="1800" dirty="0"/>
              <a:t>esto se debe anteponer la palabra reservada default al inicio de la declaración del método.</a:t>
            </a:r>
            <a:endParaRPr lang="es-MX" sz="1800" dirty="0">
              <a:effectLst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067944" y="551723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i="1" dirty="0"/>
              <a:t>Nota:</a:t>
            </a:r>
            <a:r>
              <a:rPr lang="es-MX" i="1" dirty="0"/>
              <a:t> </a:t>
            </a:r>
            <a:r>
              <a:rPr lang="es-MX" dirty="0"/>
              <a:t>Claro está que sólo un método debe ser abstracto, si la interfaz tuviera más métodos estos deben implementarse dentro de la misma. </a:t>
            </a:r>
          </a:p>
        </p:txBody>
      </p:sp>
      <p:pic>
        <p:nvPicPr>
          <p:cNvPr id="8194" name="Picture 2" descr="http://image.digitalinsightresearch.in/uploads/imagelibrary/cbr/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2" y="3402215"/>
            <a:ext cx="3446792" cy="20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09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476672"/>
            <a:ext cx="6246056" cy="928469"/>
          </a:xfrm>
        </p:spPr>
        <p:txBody>
          <a:bodyPr/>
          <a:lstStyle/>
          <a:p>
            <a:pPr algn="r"/>
            <a:r>
              <a:rPr lang="es-MX" dirty="0"/>
              <a:t>Predicados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1115616" y="1700808"/>
            <a:ext cx="5958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Los predicados son expresiones que reciben un argumento y devuelven un valor lógico por ejemplo, se usa la interface </a:t>
            </a:r>
            <a:r>
              <a:rPr lang="es-MX" sz="2000" b="1" i="1" dirty="0" err="1"/>
              <a:t>Predicate</a:t>
            </a:r>
            <a:r>
              <a:rPr lang="es-MX" sz="2000" b="1" i="1" dirty="0"/>
              <a:t>&lt;T</a:t>
            </a:r>
            <a:r>
              <a:rPr lang="es-MX" sz="2000" b="1" i="1" dirty="0" smtClean="0"/>
              <a:t>&gt; </a:t>
            </a:r>
            <a:r>
              <a:rPr lang="es-MX" sz="2000" dirty="0" smtClean="0"/>
              <a:t>:</a:t>
            </a:r>
            <a:endParaRPr lang="es-MX" sz="2000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93450"/>
            <a:ext cx="6617097" cy="98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99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5736" y="476672"/>
            <a:ext cx="6246056" cy="928469"/>
          </a:xfrm>
        </p:spPr>
        <p:txBody>
          <a:bodyPr/>
          <a:lstStyle/>
          <a:p>
            <a:pPr algn="r"/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1403648" y="1844824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dirty="0"/>
              <a:t>Las funciones reciben un argumento y devuelven un resultado, usan la interface </a:t>
            </a:r>
            <a:r>
              <a:rPr lang="es-MX" sz="1800" b="1" i="1" dirty="0" err="1"/>
              <a:t>Function</a:t>
            </a:r>
            <a:r>
              <a:rPr lang="es-MX" sz="1800" b="1" i="1" dirty="0"/>
              <a:t>&lt;T,R</a:t>
            </a:r>
            <a:r>
              <a:rPr lang="es-MX" sz="1800" b="1" i="1" dirty="0" smtClean="0"/>
              <a:t>&gt;</a:t>
            </a:r>
            <a:r>
              <a:rPr lang="es-MX" sz="18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6610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55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1760" y="404664"/>
            <a:ext cx="6246056" cy="928469"/>
          </a:xfrm>
        </p:spPr>
        <p:txBody>
          <a:bodyPr/>
          <a:lstStyle/>
          <a:p>
            <a:pPr algn="r"/>
            <a:r>
              <a:rPr lang="es-MX" dirty="0" smtClean="0"/>
              <a:t>Proveedores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1259632" y="2039353"/>
            <a:ext cx="6633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dirty="0"/>
              <a:t>Las expresiones Lambda de este tipo no tiene </a:t>
            </a:r>
            <a:r>
              <a:rPr lang="es-MX" sz="1800" b="1" i="1" dirty="0"/>
              <a:t>parámetros</a:t>
            </a:r>
            <a:r>
              <a:rPr lang="es-MX" sz="1800" i="1" dirty="0"/>
              <a:t> </a:t>
            </a:r>
            <a:r>
              <a:rPr lang="es-MX" sz="1800" dirty="0"/>
              <a:t>de entrada, pero si devuelven un resultado, utilizan la interface </a:t>
            </a:r>
            <a:r>
              <a:rPr lang="es-MX" sz="1800" b="1" i="1" dirty="0" err="1"/>
              <a:t>Supplier</a:t>
            </a:r>
            <a:r>
              <a:rPr lang="es-MX" sz="1800" b="1" i="1" dirty="0"/>
              <a:t>&lt;T&gt;</a:t>
            </a:r>
            <a:r>
              <a:rPr lang="es-MX" sz="1800" dirty="0"/>
              <a:t>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04" y="3501008"/>
            <a:ext cx="6324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7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1760" y="620688"/>
            <a:ext cx="6246056" cy="928469"/>
          </a:xfrm>
        </p:spPr>
        <p:txBody>
          <a:bodyPr/>
          <a:lstStyle/>
          <a:p>
            <a:pPr algn="r"/>
            <a:r>
              <a:rPr lang="es-MX" dirty="0" smtClean="0"/>
              <a:t>Consumidor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1403648" y="1988841"/>
            <a:ext cx="6480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Utilizan la interfaz </a:t>
            </a:r>
            <a:r>
              <a:rPr lang="es-MX" b="1" i="1" dirty="0" err="1"/>
              <a:t>Consumer</a:t>
            </a:r>
            <a:r>
              <a:rPr lang="es-MX" b="1" i="1" dirty="0"/>
              <a:t>&lt;T&gt;</a:t>
            </a:r>
            <a:r>
              <a:rPr lang="es-MX" dirty="0"/>
              <a:t>, tienen un sólo argumento de entrada y no devuelven ningún valor, en este ejemplo se usa la misma clase Persona que se utilizó en el ejemplo de tipo proveedor. </a:t>
            </a:r>
          </a:p>
        </p:txBody>
      </p:sp>
      <p:pic>
        <p:nvPicPr>
          <p:cNvPr id="10242" name="Picture 2" descr="http://2.bp.blogspot.com/-8cqZlVj9mbQ/UD0F4CZ3oNI/AAAAAAAAAIw/9GyqoFp6c9k/s1600/java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2976"/>
            <a:ext cx="3045986" cy="304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9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AEE669-D924-4253-9C06-D6D3C93A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491632"/>
            <a:ext cx="7355492" cy="928469"/>
          </a:xfrm>
        </p:spPr>
        <p:txBody>
          <a:bodyPr/>
          <a:lstStyle/>
          <a:p>
            <a:pPr algn="r"/>
            <a:r>
              <a:rPr lang="es-MX" dirty="0" smtClean="0"/>
              <a:t>¿</a:t>
            </a:r>
            <a:r>
              <a:rPr lang="es-MX" dirty="0" smtClean="0"/>
              <a:t>Que es una función Lambda?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1691680" y="1988840"/>
            <a:ext cx="67687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Una </a:t>
            </a:r>
            <a:r>
              <a:rPr lang="es-MX" sz="2000" b="1" dirty="0"/>
              <a:t>expresión Lambda </a:t>
            </a:r>
            <a:r>
              <a:rPr lang="es-MX" sz="2000" dirty="0"/>
              <a:t>es una función anónima, básicamente es un método abstracto es decir un método que sólo está definido en una interfaz pero no implementado, y esa es la clave de </a:t>
            </a:r>
            <a:r>
              <a:rPr lang="es-MX" sz="2000" dirty="0" smtClean="0"/>
              <a:t>las </a:t>
            </a:r>
            <a:r>
              <a:rPr lang="es-MX" sz="2000" dirty="0"/>
              <a:t>funciones lambda, </a:t>
            </a:r>
            <a:r>
              <a:rPr lang="es-MX" sz="2000" dirty="0" smtClean="0"/>
              <a:t>que al </a:t>
            </a:r>
            <a:r>
              <a:rPr lang="es-MX" sz="2000" dirty="0"/>
              <a:t>no estar </a:t>
            </a:r>
            <a:r>
              <a:rPr lang="es-MX" sz="2000" dirty="0" smtClean="0"/>
              <a:t>implementadas, </a:t>
            </a:r>
            <a:r>
              <a:rPr lang="es-MX" sz="2000" dirty="0"/>
              <a:t>el programador </a:t>
            </a:r>
            <a:r>
              <a:rPr lang="es-MX" sz="2000" dirty="0" smtClean="0"/>
              <a:t>las </a:t>
            </a:r>
            <a:r>
              <a:rPr lang="es-MX" sz="2000" dirty="0"/>
              <a:t>puede implementar dónde el crea conveniente sin haber heredado de la interfaz. </a:t>
            </a:r>
          </a:p>
        </p:txBody>
      </p:sp>
      <p:pic>
        <p:nvPicPr>
          <p:cNvPr id="1026" name="Picture 2" descr="https://upload.wikimedia.org/wikipedia/commons/thumb/5/5d/Duke_%28Java_mascot%29_waving.svg/1200px-Duke_%28Java_mascot%29_wav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05064"/>
            <a:ext cx="1257447" cy="226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728" y="476672"/>
            <a:ext cx="6246056" cy="928469"/>
          </a:xfrm>
        </p:spPr>
        <p:txBody>
          <a:bodyPr/>
          <a:lstStyle/>
          <a:p>
            <a:pPr algn="r"/>
            <a:r>
              <a:rPr lang="es-MX" dirty="0" smtClean="0"/>
              <a:t>Sintaxis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(argumentos)-&gt;{cuerpo</a:t>
            </a:r>
            <a:r>
              <a:rPr lang="es-MX" b="1" dirty="0" smtClean="0"/>
              <a:t>}</a:t>
            </a:r>
          </a:p>
          <a:p>
            <a:endParaRPr lang="es-MX" b="1" dirty="0"/>
          </a:p>
          <a:p>
            <a:r>
              <a:rPr lang="es-MX" dirty="0"/>
              <a:t>Por ejemplo:</a:t>
            </a:r>
          </a:p>
          <a:p>
            <a:r>
              <a:rPr lang="es-MX" dirty="0"/>
              <a:t>(arg1, </a:t>
            </a:r>
            <a:r>
              <a:rPr lang="es-MX" dirty="0" smtClean="0"/>
              <a:t>arg2) </a:t>
            </a:r>
            <a:r>
              <a:rPr lang="es-MX" dirty="0"/>
              <a:t>-&gt; { </a:t>
            </a:r>
            <a:r>
              <a:rPr lang="es-MX" dirty="0" smtClean="0"/>
              <a:t>arg1+arg2}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Esta </a:t>
            </a:r>
            <a:r>
              <a:rPr lang="es-MX" dirty="0"/>
              <a:t>sintaxis puede cambiar tanto como para los argumentos o el cuerpo de la expresión Lambda  de acuerdo a lo siguiente.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19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1760" y="476672"/>
            <a:ext cx="6246056" cy="928469"/>
          </a:xfrm>
        </p:spPr>
        <p:txBody>
          <a:bodyPr/>
          <a:lstStyle/>
          <a:p>
            <a:pPr algn="r"/>
            <a:r>
              <a:rPr lang="es-MX" dirty="0"/>
              <a:t>Para los argumentos: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1403648" y="1772816"/>
            <a:ext cx="6120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Los </a:t>
            </a:r>
            <a:r>
              <a:rPr lang="es-MX" sz="2000" b="1" i="1" dirty="0"/>
              <a:t>argumentos</a:t>
            </a:r>
            <a:r>
              <a:rPr lang="es-MX" sz="2000" i="1" dirty="0"/>
              <a:t> </a:t>
            </a:r>
            <a:r>
              <a:rPr lang="es-MX" sz="2000" dirty="0"/>
              <a:t>de una función Lambda pueden ser declarados </a:t>
            </a:r>
            <a:r>
              <a:rPr lang="es-MX" sz="2000" b="1" i="1" dirty="0"/>
              <a:t>explícitamente</a:t>
            </a:r>
            <a:r>
              <a:rPr lang="es-MX" sz="2000" i="1" dirty="0"/>
              <a:t> </a:t>
            </a:r>
            <a:r>
              <a:rPr lang="es-MX" sz="2000" dirty="0"/>
              <a:t>o a su vez pueden ser </a:t>
            </a:r>
            <a:r>
              <a:rPr lang="es-MX" sz="2000" b="1" i="1" dirty="0"/>
              <a:t>inferidos</a:t>
            </a:r>
            <a:r>
              <a:rPr lang="es-MX" sz="2000" i="1" dirty="0"/>
              <a:t> </a:t>
            </a:r>
            <a:r>
              <a:rPr lang="es-MX" sz="2000" dirty="0"/>
              <a:t>por el compilador de acuerdo al </a:t>
            </a:r>
            <a:r>
              <a:rPr lang="es-MX" sz="2000" dirty="0" smtClean="0"/>
              <a:t>contexto. </a:t>
            </a:r>
            <a:endParaRPr lang="es-MX" sz="2000" dirty="0"/>
          </a:p>
        </p:txBody>
      </p:sp>
      <p:sp>
        <p:nvSpPr>
          <p:cNvPr id="5" name="4 Rectángulo"/>
          <p:cNvSpPr/>
          <p:nvPr/>
        </p:nvSpPr>
        <p:spPr>
          <a:xfrm>
            <a:off x="1619672" y="4077072"/>
            <a:ext cx="3054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/>
              <a:t>Explícitamente</a:t>
            </a:r>
          </a:p>
          <a:p>
            <a:r>
              <a:rPr lang="es-MX" sz="1600" dirty="0" smtClean="0"/>
              <a:t>por </a:t>
            </a:r>
            <a:r>
              <a:rPr lang="es-MX" sz="1600" dirty="0"/>
              <a:t>ejemplo: </a:t>
            </a:r>
            <a:r>
              <a:rPr lang="es-MX" sz="1600" i="1" dirty="0"/>
              <a:t>(</a:t>
            </a:r>
            <a:r>
              <a:rPr lang="es-MX" sz="1600" i="1" dirty="0" err="1"/>
              <a:t>int</a:t>
            </a:r>
            <a:r>
              <a:rPr lang="es-MX" sz="1600" i="1" dirty="0"/>
              <a:t> x</a:t>
            </a:r>
            <a:r>
              <a:rPr lang="es-MX" sz="1600" i="1" dirty="0" smtClean="0"/>
              <a:t>) -&gt; </a:t>
            </a:r>
            <a:r>
              <a:rPr lang="es-MX" sz="1600" i="1" dirty="0"/>
              <a:t>{cuerpo}</a:t>
            </a:r>
            <a:r>
              <a:rPr lang="es-MX" dirty="0"/>
              <a:t> 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873579" y="4077072"/>
            <a:ext cx="2642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/>
              <a:t>Inferido</a:t>
            </a:r>
          </a:p>
          <a:p>
            <a:r>
              <a:rPr lang="es-MX" sz="1600" dirty="0" smtClean="0"/>
              <a:t>por </a:t>
            </a:r>
            <a:r>
              <a:rPr lang="es-MX" sz="1600" dirty="0"/>
              <a:t>ejemplo: </a:t>
            </a:r>
            <a:r>
              <a:rPr lang="es-MX" sz="1600" i="1" dirty="0" smtClean="0"/>
              <a:t>x -&gt; </a:t>
            </a:r>
            <a:r>
              <a:rPr lang="es-MX" sz="1600" i="1" dirty="0"/>
              <a:t>{cuerpo}</a:t>
            </a:r>
            <a:r>
              <a:rPr lang="es-MX" dirty="0"/>
              <a:t> 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291071" y="5270766"/>
            <a:ext cx="26773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/>
              <a:t>Sin argumentos</a:t>
            </a:r>
          </a:p>
          <a:p>
            <a:r>
              <a:rPr lang="es-MX" sz="1600" dirty="0" smtClean="0"/>
              <a:t>por </a:t>
            </a:r>
            <a:r>
              <a:rPr lang="es-MX" sz="1600" dirty="0"/>
              <a:t>ejemplo: </a:t>
            </a:r>
            <a:r>
              <a:rPr lang="es-MX" sz="1600" i="1" dirty="0" smtClean="0"/>
              <a:t>() -&gt; </a:t>
            </a:r>
            <a:r>
              <a:rPr lang="es-MX" sz="1600" i="1" dirty="0"/>
              <a:t>{cuerpo}</a:t>
            </a:r>
            <a:r>
              <a:rPr lang="es-MX" dirty="0"/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38005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548680"/>
            <a:ext cx="6894128" cy="928469"/>
          </a:xfrm>
        </p:spPr>
        <p:txBody>
          <a:bodyPr/>
          <a:lstStyle/>
          <a:p>
            <a:pPr algn="r"/>
            <a:r>
              <a:rPr lang="es-MX" dirty="0"/>
              <a:t>Para el cuerpo de la </a:t>
            </a:r>
            <a:r>
              <a:rPr lang="es-MX" dirty="0" smtClean="0"/>
              <a:t>expresión: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1475656" y="1988840"/>
            <a:ext cx="7056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El cuerpo de la expresión puede ir o no dentro de llaves esto puede </a:t>
            </a:r>
            <a:r>
              <a:rPr lang="es-MX" sz="2000" dirty="0" smtClean="0"/>
              <a:t>variar.</a:t>
            </a:r>
            <a:endParaRPr lang="es-MX" sz="2000" dirty="0"/>
          </a:p>
        </p:txBody>
      </p:sp>
      <p:sp>
        <p:nvSpPr>
          <p:cNvPr id="5" name="4 Rectángulo"/>
          <p:cNvSpPr/>
          <p:nvPr/>
        </p:nvSpPr>
        <p:spPr>
          <a:xfrm>
            <a:off x="1691680" y="2844224"/>
            <a:ext cx="3960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Obligatoria</a:t>
            </a:r>
          </a:p>
          <a:p>
            <a:r>
              <a:rPr lang="es-MX" dirty="0" smtClean="0"/>
              <a:t>Cuando </a:t>
            </a:r>
            <a:r>
              <a:rPr lang="es-MX" dirty="0"/>
              <a:t>devuelve más de un valor o la sentencia tiene más de una </a:t>
            </a:r>
            <a:r>
              <a:rPr lang="es-MX" dirty="0" smtClean="0"/>
              <a:t>instrucción.</a:t>
            </a:r>
          </a:p>
          <a:p>
            <a:endParaRPr lang="es-MX" dirty="0" smtClean="0"/>
          </a:p>
          <a:p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 a, </a:t>
            </a:r>
            <a:r>
              <a:rPr lang="en-US" i="1" dirty="0" err="1"/>
              <a:t>int</a:t>
            </a:r>
            <a:r>
              <a:rPr lang="en-US" i="1" dirty="0"/>
              <a:t> b) -&gt; {  return a + b; }</a:t>
            </a:r>
            <a:r>
              <a:rPr lang="en-US" dirty="0"/>
              <a:t>.</a:t>
            </a:r>
          </a:p>
          <a:p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4427984" y="4221088"/>
            <a:ext cx="3960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No Obligatoria</a:t>
            </a:r>
          </a:p>
          <a:p>
            <a:r>
              <a:rPr lang="es-MX" dirty="0"/>
              <a:t>Cuando </a:t>
            </a:r>
            <a:r>
              <a:rPr lang="es-MX" dirty="0" smtClean="0"/>
              <a:t>devuelve </a:t>
            </a:r>
            <a:r>
              <a:rPr lang="es-MX" dirty="0"/>
              <a:t>un valor o la sentencia </a:t>
            </a:r>
            <a:r>
              <a:rPr lang="es-MX" dirty="0" smtClean="0"/>
              <a:t>es </a:t>
            </a:r>
            <a:r>
              <a:rPr lang="es-MX" dirty="0"/>
              <a:t>de una instrucción.</a:t>
            </a:r>
          </a:p>
          <a:p>
            <a:endParaRPr lang="es-MX" dirty="0" smtClean="0"/>
          </a:p>
          <a:p>
            <a:r>
              <a:rPr lang="es-MX" i="1" dirty="0"/>
              <a:t>() -&gt; 10</a:t>
            </a:r>
            <a:endParaRPr lang="es-MX" dirty="0"/>
          </a:p>
          <a:p>
            <a:r>
              <a:rPr lang="es-MX" i="1" dirty="0"/>
              <a:t>n -&gt; </a:t>
            </a:r>
            <a:r>
              <a:rPr lang="es-MX" i="1" dirty="0" err="1"/>
              <a:t>System.out.print</a:t>
            </a:r>
            <a:r>
              <a:rPr lang="es-MX" i="1" dirty="0"/>
              <a:t>(n + ” “)</a:t>
            </a:r>
            <a:endParaRPr lang="es-MX" dirty="0"/>
          </a:p>
          <a:p>
            <a:endParaRPr lang="es-MX" dirty="0" smtClean="0"/>
          </a:p>
          <a:p>
            <a:r>
              <a:rPr lang="es-MX" i="1" dirty="0"/>
              <a:t>n -&gt; {</a:t>
            </a:r>
            <a:r>
              <a:rPr lang="es-MX" i="1" dirty="0" err="1"/>
              <a:t>System.out.print</a:t>
            </a:r>
            <a:r>
              <a:rPr lang="es-MX" i="1" dirty="0"/>
              <a:t>(n + ” “);}</a:t>
            </a:r>
            <a:r>
              <a:rPr lang="es-MX" dirty="0"/>
              <a:t> </a:t>
            </a:r>
          </a:p>
          <a:p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92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3768" y="548680"/>
            <a:ext cx="6246056" cy="928469"/>
          </a:xfrm>
        </p:spPr>
        <p:txBody>
          <a:bodyPr/>
          <a:lstStyle/>
          <a:p>
            <a:pPr algn="r"/>
            <a:r>
              <a:rPr lang="es-MX" dirty="0"/>
              <a:t>REFERENCIA A MÉTODOS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1619672" y="1967779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dirty="0"/>
              <a:t>Con esta funcionalidad no sólo se puede utilizar expresiones lambda sino que se puede hacer referencia a los métodos del objeto utilizando el operador </a:t>
            </a:r>
            <a:r>
              <a:rPr lang="es-MX" sz="1800" b="1" dirty="0" smtClean="0"/>
              <a:t>::</a:t>
            </a:r>
            <a:r>
              <a:rPr lang="es-MX" sz="1800" b="1" i="1" dirty="0" smtClean="0"/>
              <a:t> </a:t>
            </a:r>
            <a:r>
              <a:rPr lang="es-MX" sz="1800" dirty="0" smtClean="0"/>
              <a:t>, </a:t>
            </a:r>
            <a:r>
              <a:rPr lang="es-MX" sz="1800" dirty="0"/>
              <a:t>existen 3 tipos: </a:t>
            </a:r>
          </a:p>
        </p:txBody>
      </p:sp>
      <p:pic>
        <p:nvPicPr>
          <p:cNvPr id="4098" name="Picture 2" descr="http://okhosting.com/resources/uploads/2016/06/Java-Programa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38672"/>
            <a:ext cx="4667103" cy="262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86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476672"/>
            <a:ext cx="6246056" cy="928469"/>
          </a:xfrm>
        </p:spPr>
        <p:txBody>
          <a:bodyPr/>
          <a:lstStyle/>
          <a:p>
            <a:pPr algn="r"/>
            <a:r>
              <a:rPr lang="es-MX" dirty="0"/>
              <a:t>Métodos estáticos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4712221" cy="33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843808" y="5445224"/>
            <a:ext cx="5364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En este ejemplo se utiliza el método </a:t>
            </a:r>
            <a:r>
              <a:rPr lang="es-MX" dirty="0" err="1"/>
              <a:t>System.out</a:t>
            </a:r>
            <a:r>
              <a:rPr lang="es-MX" dirty="0"/>
              <a:t>::</a:t>
            </a:r>
            <a:r>
              <a:rPr lang="es-MX" dirty="0" err="1"/>
              <a:t>println</a:t>
            </a:r>
            <a:r>
              <a:rPr lang="es-MX" dirty="0"/>
              <a:t>, como referencia a métodos estáticos.</a:t>
            </a:r>
          </a:p>
        </p:txBody>
      </p:sp>
    </p:spTree>
    <p:extLst>
      <p:ext uri="{BB962C8B-B14F-4D97-AF65-F5344CB8AC3E}">
        <p14:creationId xmlns:p14="http://schemas.microsoft.com/office/powerpoint/2010/main" val="424689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476672"/>
            <a:ext cx="6246056" cy="928469"/>
          </a:xfrm>
        </p:spPr>
        <p:txBody>
          <a:bodyPr/>
          <a:lstStyle/>
          <a:p>
            <a:pPr algn="r"/>
            <a:r>
              <a:rPr lang="es-MX" dirty="0"/>
              <a:t>Métodos de instancia</a:t>
            </a:r>
            <a:br>
              <a:rPr lang="es-MX" dirty="0"/>
            </a:br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22269"/>
            <a:ext cx="8680476" cy="45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915816" y="472514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En este ejemplo se utiliza el método </a:t>
            </a:r>
            <a:r>
              <a:rPr lang="es-MX" dirty="0" err="1"/>
              <a:t>toString</a:t>
            </a:r>
            <a:r>
              <a:rPr lang="es-MX" dirty="0"/>
              <a:t>() que fue redefinido en </a:t>
            </a:r>
            <a:r>
              <a:rPr lang="es-MX" dirty="0" smtClean="0"/>
              <a:t>una </a:t>
            </a:r>
            <a:r>
              <a:rPr lang="es-MX" dirty="0"/>
              <a:t>clase Usuario. </a:t>
            </a:r>
          </a:p>
        </p:txBody>
      </p:sp>
    </p:spTree>
    <p:extLst>
      <p:ext uri="{BB962C8B-B14F-4D97-AF65-F5344CB8AC3E}">
        <p14:creationId xmlns:p14="http://schemas.microsoft.com/office/powerpoint/2010/main" val="424213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1760" y="404664"/>
            <a:ext cx="6246056" cy="928469"/>
          </a:xfrm>
        </p:spPr>
        <p:txBody>
          <a:bodyPr/>
          <a:lstStyle/>
          <a:p>
            <a:pPr algn="r"/>
            <a:r>
              <a:rPr lang="es-MX" dirty="0"/>
              <a:t>Referencia a constructores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0" y="2578089"/>
            <a:ext cx="8397379" cy="85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131840" y="486916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En este ejemplo se utiliza el operador  </a:t>
            </a:r>
            <a:r>
              <a:rPr lang="es-MX" i="1" dirty="0"/>
              <a:t>new</a:t>
            </a:r>
            <a:r>
              <a:rPr lang="es-MX" dirty="0"/>
              <a:t> para crea una referencia a un objeto de tipo Usuario. </a:t>
            </a:r>
          </a:p>
        </p:txBody>
      </p:sp>
    </p:spTree>
    <p:extLst>
      <p:ext uri="{BB962C8B-B14F-4D97-AF65-F5344CB8AC3E}">
        <p14:creationId xmlns:p14="http://schemas.microsoft.com/office/powerpoint/2010/main" val="681549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480</Words>
  <Application>Microsoft Office PowerPoint</Application>
  <PresentationFormat>Presentación en pantalla (4:3)</PresentationFormat>
  <Paragraphs>54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Baumans</vt:lpstr>
      <vt:lpstr>Calibri</vt:lpstr>
      <vt:lpstr>Century Gothic</vt:lpstr>
      <vt:lpstr>Tema de Office</vt:lpstr>
      <vt:lpstr>Java Avanzado</vt:lpstr>
      <vt:lpstr>¿Que es una función Lambda?</vt:lpstr>
      <vt:lpstr>Sintaxis</vt:lpstr>
      <vt:lpstr>Para los argumentos: </vt:lpstr>
      <vt:lpstr>Para el cuerpo de la expresión: </vt:lpstr>
      <vt:lpstr>REFERENCIA A MÉTODOS </vt:lpstr>
      <vt:lpstr>Métodos estáticos </vt:lpstr>
      <vt:lpstr>Métodos de instancia </vt:lpstr>
      <vt:lpstr>Referencia a constructores </vt:lpstr>
      <vt:lpstr>¿Que es una interfaz funcional? </vt:lpstr>
      <vt:lpstr>Predicados </vt:lpstr>
      <vt:lpstr>Funciones</vt:lpstr>
      <vt:lpstr>Proveedores</vt:lpstr>
      <vt:lpstr>Consumidor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Avanzado</dc:title>
  <cp:lastModifiedBy>gock</cp:lastModifiedBy>
  <cp:revision>36</cp:revision>
  <dcterms:modified xsi:type="dcterms:W3CDTF">2019-01-23T11:32:28Z</dcterms:modified>
</cp:coreProperties>
</file>