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150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REST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REST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90321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652629" y="289234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460648" y="289234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88962" y="258752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641960" y="2587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888647" y="3444719"/>
            <a:ext cx="7735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6. </a:t>
            </a:r>
            <a:r>
              <a:rPr lang="es-ES" b="1" dirty="0" err="1">
                <a:solidFill>
                  <a:schemeClr val="bg1"/>
                </a:solidFill>
              </a:rPr>
              <a:t>Uniform</a:t>
            </a:r>
            <a:r>
              <a:rPr lang="es-ES" b="1" dirty="0">
                <a:solidFill>
                  <a:schemeClr val="bg1"/>
                </a:solidFill>
              </a:rPr>
              <a:t> interface</a:t>
            </a:r>
          </a:p>
          <a:p>
            <a:r>
              <a:rPr lang="es-ES" dirty="0">
                <a:solidFill>
                  <a:schemeClr val="bg1"/>
                </a:solidFill>
              </a:rPr>
              <a:t>Establece que el API y el consumidor deben compartir una sola interfaz técnica: URI, métodos, media </a:t>
            </a:r>
            <a:r>
              <a:rPr lang="es-ES" dirty="0" err="1">
                <a:solidFill>
                  <a:schemeClr val="bg1"/>
                </a:solidFill>
              </a:rPr>
              <a:t>type</a:t>
            </a:r>
            <a:r>
              <a:rPr lang="es-ES" dirty="0">
                <a:solidFill>
                  <a:schemeClr val="bg1"/>
                </a:solidFill>
              </a:rPr>
              <a:t>, etc. Esta restricción se </a:t>
            </a:r>
            <a:r>
              <a:rPr lang="es-ES" dirty="0" err="1">
                <a:solidFill>
                  <a:schemeClr val="bg1"/>
                </a:solidFill>
              </a:rPr>
              <a:t>sub-divide</a:t>
            </a:r>
            <a:r>
              <a:rPr lang="es-ES" dirty="0">
                <a:solidFill>
                  <a:schemeClr val="bg1"/>
                </a:solidFill>
              </a:rPr>
              <a:t> en 4: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97CF-2A96-4D9F-930D-6A30099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API REST - Características</a:t>
            </a:r>
            <a:br>
              <a:rPr lang="es-ES" b="1" dirty="0">
                <a:solidFill>
                  <a:schemeClr val="bg1"/>
                </a:solidFill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1BA88-F0A5-4A8F-B67F-02FFADA3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067070"/>
            <a:ext cx="7038900" cy="2911200"/>
          </a:xfrm>
        </p:spPr>
        <p:txBody>
          <a:bodyPr/>
          <a:lstStyle/>
          <a:p>
            <a:r>
              <a:rPr lang="es-ES" sz="1800" b="1" dirty="0">
                <a:solidFill>
                  <a:schemeClr val="bg1"/>
                </a:solidFill>
              </a:rPr>
              <a:t>6. </a:t>
            </a:r>
            <a:r>
              <a:rPr lang="es-ES" sz="1800" b="1" dirty="0" err="1">
                <a:solidFill>
                  <a:schemeClr val="bg1"/>
                </a:solidFill>
              </a:rPr>
              <a:t>Uniform</a:t>
            </a:r>
            <a:r>
              <a:rPr lang="es-ES" sz="1800" b="1" dirty="0">
                <a:solidFill>
                  <a:schemeClr val="bg1"/>
                </a:solidFill>
              </a:rPr>
              <a:t> interface: </a:t>
            </a:r>
            <a:r>
              <a:rPr lang="es-ES" sz="1400" dirty="0">
                <a:solidFill>
                  <a:schemeClr val="bg1"/>
                </a:solidFill>
              </a:rPr>
              <a:t>Esta restricción se divide en cuatro subprincipios:</a:t>
            </a:r>
          </a:p>
          <a:p>
            <a:pPr marL="14605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algn="l"/>
            <a:r>
              <a:rPr lang="es-ES" sz="1800" b="1" i="0" dirty="0">
                <a:solidFill>
                  <a:srgbClr val="ECECEC"/>
                </a:solidFill>
                <a:effectLst/>
                <a:latin typeface="ui-sans-serif"/>
              </a:rPr>
              <a:t>1. Identificación de recursos</a:t>
            </a:r>
          </a:p>
          <a:p>
            <a:pPr marL="603250" lvl="1" indent="0">
              <a:buNone/>
            </a:pPr>
            <a:r>
              <a:rPr lang="es-ES" sz="1600" b="0" i="0" dirty="0">
                <a:solidFill>
                  <a:srgbClr val="ECECEC"/>
                </a:solidFill>
                <a:effectLst/>
                <a:latin typeface="ui-sans-serif"/>
              </a:rPr>
              <a:t>Cada recurso se identifica de manera única a través de una URI (</a:t>
            </a:r>
            <a:r>
              <a:rPr lang="es-ES" sz="1600" b="0" i="0" dirty="0" err="1">
                <a:solidFill>
                  <a:srgbClr val="ECECEC"/>
                </a:solidFill>
                <a:effectLst/>
                <a:latin typeface="ui-sans-serif"/>
              </a:rPr>
              <a:t>Uniform</a:t>
            </a:r>
            <a:r>
              <a:rPr lang="es-ES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s-ES" sz="1600" b="0" i="0" dirty="0" err="1">
                <a:solidFill>
                  <a:srgbClr val="ECECEC"/>
                </a:solidFill>
                <a:effectLst/>
                <a:latin typeface="ui-sans-serif"/>
              </a:rPr>
              <a:t>Resource</a:t>
            </a:r>
            <a:r>
              <a:rPr lang="es-ES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s-ES" sz="1600" b="0" i="0" dirty="0" err="1">
                <a:solidFill>
                  <a:srgbClr val="ECECEC"/>
                </a:solidFill>
                <a:effectLst/>
                <a:latin typeface="ui-sans-serif"/>
              </a:rPr>
              <a:t>Identifier</a:t>
            </a:r>
            <a:r>
              <a:rPr lang="es-ES" sz="1600" b="0" i="0" dirty="0">
                <a:solidFill>
                  <a:srgbClr val="ECECEC"/>
                </a:solidFill>
                <a:effectLst/>
                <a:latin typeface="ui-sans-serif"/>
              </a:rPr>
              <a:t>). Esto significa que cualquier recurso puede ser accesible a través de un URL único.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14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endParaRPr lang="es-A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B39B69-88FB-44C8-8CD5-615EA2FC9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216" y="2962092"/>
            <a:ext cx="6656295" cy="1016178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Ejemplo:</a:t>
            </a:r>
            <a:endParaRPr kumimoji="0" lang="es-AR" altLang="es-A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URI para un recurso de usuario: 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https://api.ejemplo.com/usuarios/123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Aquí, 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monospace"/>
              </a:rPr>
              <a:t>https://api.ejemplo.com/usuarios/123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ui-sans-serif"/>
              </a:rPr>
              <a:t> identifica de manera única al usuario con ID 123.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97CF-2A96-4D9F-930D-6A30099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API REST - Características</a:t>
            </a:r>
            <a:br>
              <a:rPr lang="es-ES" b="1" dirty="0">
                <a:solidFill>
                  <a:schemeClr val="bg1"/>
                </a:solidFill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1BA88-F0A5-4A8F-B67F-02FFADA3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067070"/>
            <a:ext cx="7038900" cy="1978689"/>
          </a:xfrm>
        </p:spPr>
        <p:txBody>
          <a:bodyPr/>
          <a:lstStyle/>
          <a:p>
            <a:r>
              <a:rPr lang="es-ES" sz="1800" b="1" dirty="0">
                <a:solidFill>
                  <a:schemeClr val="bg1"/>
                </a:solidFill>
              </a:rPr>
              <a:t>6. </a:t>
            </a:r>
            <a:r>
              <a:rPr lang="es-ES" sz="1800" b="1" dirty="0" err="1">
                <a:solidFill>
                  <a:schemeClr val="bg1"/>
                </a:solidFill>
              </a:rPr>
              <a:t>Uniform</a:t>
            </a:r>
            <a:r>
              <a:rPr lang="es-ES" sz="1800" b="1" dirty="0">
                <a:solidFill>
                  <a:schemeClr val="bg1"/>
                </a:solidFill>
              </a:rPr>
              <a:t> interface: </a:t>
            </a:r>
            <a:r>
              <a:rPr lang="es-ES" sz="1400" dirty="0">
                <a:solidFill>
                  <a:schemeClr val="bg1"/>
                </a:solidFill>
              </a:rPr>
              <a:t>Esta restricción se divide en cuatro subprincipios:</a:t>
            </a:r>
          </a:p>
          <a:p>
            <a:pPr marL="14605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6707CF-EBF7-4486-93F1-6129FB5B715C}"/>
              </a:ext>
            </a:extLst>
          </p:cNvPr>
          <p:cNvSpPr txBox="1"/>
          <p:nvPr/>
        </p:nvSpPr>
        <p:spPr>
          <a:xfrm>
            <a:off x="1465728" y="1630336"/>
            <a:ext cx="757069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b="1" i="0" dirty="0">
                <a:solidFill>
                  <a:srgbClr val="ECECEC"/>
                </a:solidFill>
                <a:effectLst/>
                <a:latin typeface="ui-sans-serif"/>
              </a:rPr>
              <a:t>2. Manipulación de recursos a través de representaciones</a:t>
            </a:r>
          </a:p>
          <a:p>
            <a:pPr algn="l"/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El cliente interactúa con los recursos utilizando representaciones de los mismos, que suelen ser documentos JSON o XML. Estas representaciones se transfieren entre el cliente y el servidor.</a:t>
            </a:r>
          </a:p>
          <a:p>
            <a:pPr algn="l"/>
            <a:r>
              <a:rPr lang="es-ES" b="1" i="0" dirty="0">
                <a:solidFill>
                  <a:srgbClr val="ECECEC"/>
                </a:solidFill>
                <a:effectLst/>
                <a:latin typeface="ui-sans-serif"/>
              </a:rPr>
              <a:t>Ejemplo:</a:t>
            </a:r>
            <a:endParaRPr lang="es-E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ECECEC"/>
                </a:solidFill>
                <a:effectLst/>
                <a:latin typeface="ui-sans-serif"/>
              </a:rPr>
              <a:t>Solicitud (GET):</a:t>
            </a:r>
            <a:endParaRPr lang="es-E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95BE4F-AE1E-47A0-B783-A5C7127D1A64}"/>
              </a:ext>
            </a:extLst>
          </p:cNvPr>
          <p:cNvSpPr txBox="1"/>
          <p:nvPr/>
        </p:nvSpPr>
        <p:spPr>
          <a:xfrm>
            <a:off x="1533104" y="2980415"/>
            <a:ext cx="63133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GET /usuarios/123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Host: api.ejemplo.com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Accept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application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4E92CC-413F-4C70-9685-0ED3918A58A8}"/>
              </a:ext>
            </a:extLst>
          </p:cNvPr>
          <p:cNvSpPr txBox="1"/>
          <p:nvPr/>
        </p:nvSpPr>
        <p:spPr>
          <a:xfrm>
            <a:off x="1533104" y="383805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"id": 123,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"nombre": "Juan Pérez",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"email": "juan.perez@ejemplo.com"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3C5C19-61D7-45E0-BFB7-36D360A7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333" y="407643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32922CB-69C6-4BA4-8BD6-6FB37A63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84" y="4114530"/>
            <a:ext cx="6762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52D326B-EF63-44C1-A9A9-C90142C9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04" y="2546710"/>
            <a:ext cx="4377057" cy="15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2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97CF-2A96-4D9F-930D-6A30099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API REST - Características</a:t>
            </a:r>
            <a:br>
              <a:rPr lang="es-ES" b="1" dirty="0">
                <a:solidFill>
                  <a:schemeClr val="bg1"/>
                </a:solidFill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1BA88-F0A5-4A8F-B67F-02FFADA3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1067070"/>
            <a:ext cx="7295171" cy="1750089"/>
          </a:xfrm>
        </p:spPr>
        <p:txBody>
          <a:bodyPr>
            <a:normAutofit fontScale="85000" lnSpcReduction="20000"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6. </a:t>
            </a:r>
            <a:r>
              <a:rPr lang="es-ES" sz="1800" b="1" dirty="0" err="1">
                <a:solidFill>
                  <a:schemeClr val="bg1"/>
                </a:solidFill>
              </a:rPr>
              <a:t>Uniform</a:t>
            </a:r>
            <a:r>
              <a:rPr lang="es-ES" sz="1800" b="1" dirty="0">
                <a:solidFill>
                  <a:schemeClr val="bg1"/>
                </a:solidFill>
              </a:rPr>
              <a:t> interface: </a:t>
            </a:r>
            <a:r>
              <a:rPr lang="es-ES" sz="1400" dirty="0">
                <a:solidFill>
                  <a:schemeClr val="bg1"/>
                </a:solidFill>
              </a:rPr>
              <a:t>Esta restricción se divide en cuatro subprincipios:</a:t>
            </a:r>
          </a:p>
          <a:p>
            <a:pPr marL="14605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algn="l"/>
            <a:r>
              <a:rPr lang="es-ES" sz="1800" b="1" i="0" dirty="0">
                <a:solidFill>
                  <a:srgbClr val="ECECEC"/>
                </a:solidFill>
                <a:effectLst/>
                <a:latin typeface="ui-sans-serif"/>
              </a:rPr>
              <a:t>3. Mensajes </a:t>
            </a:r>
            <a:r>
              <a:rPr lang="es-ES" sz="1800" b="1" i="0" dirty="0" err="1">
                <a:solidFill>
                  <a:srgbClr val="ECECEC"/>
                </a:solidFill>
                <a:effectLst/>
                <a:latin typeface="ui-sans-serif"/>
              </a:rPr>
              <a:t>auto-descriptivos</a:t>
            </a:r>
            <a:endParaRPr lang="es-ES" sz="18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mensaje en la comunicación entre el cliente y el servidor debe contener suficiente información para describir cómo procesar el mensaje. Esto incluye el uso de encabezados HTTP que describen el tipo de contenido y cómo manejarlo.</a:t>
            </a:r>
            <a:r>
              <a:rPr lang="es-AR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Ejemplo</a:t>
            </a:r>
            <a:r>
              <a:rPr lang="es-AR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600" b="1" dirty="0">
                <a:solidFill>
                  <a:schemeClr val="lt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Lato"/>
              </a:rPr>
              <a:t>Solicitud (POST):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462ADC-A604-4E5C-80B6-8B295660F467}"/>
              </a:ext>
            </a:extLst>
          </p:cNvPr>
          <p:cNvSpPr txBox="1"/>
          <p:nvPr/>
        </p:nvSpPr>
        <p:spPr>
          <a:xfrm>
            <a:off x="1395628" y="2565729"/>
            <a:ext cx="33511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POST /usuarios</a:t>
            </a:r>
          </a:p>
          <a:p>
            <a:r>
              <a:rPr lang="es-AR" sz="1000" dirty="0">
                <a:solidFill>
                  <a:schemeClr val="bg1"/>
                </a:solidFill>
              </a:rPr>
              <a:t>Host: api.ejemplo.com</a:t>
            </a:r>
          </a:p>
          <a:p>
            <a:r>
              <a:rPr lang="es-AR" sz="1000" dirty="0">
                <a:solidFill>
                  <a:schemeClr val="bg1"/>
                </a:solidFill>
              </a:rPr>
              <a:t>Content-</a:t>
            </a:r>
            <a:r>
              <a:rPr lang="es-AR" sz="1000" dirty="0" err="1">
                <a:solidFill>
                  <a:schemeClr val="bg1"/>
                </a:solidFill>
              </a:rPr>
              <a:t>Type</a:t>
            </a:r>
            <a:r>
              <a:rPr lang="es-AR" sz="1000" dirty="0">
                <a:solidFill>
                  <a:schemeClr val="bg1"/>
                </a:solidFill>
              </a:rPr>
              <a:t>: </a:t>
            </a:r>
            <a:r>
              <a:rPr lang="es-AR" sz="1000" dirty="0" err="1">
                <a:solidFill>
                  <a:schemeClr val="bg1"/>
                </a:solidFill>
              </a:rPr>
              <a:t>application</a:t>
            </a:r>
            <a:r>
              <a:rPr lang="es-AR" sz="1000" dirty="0">
                <a:solidFill>
                  <a:schemeClr val="bg1"/>
                </a:solidFill>
              </a:rPr>
              <a:t>/</a:t>
            </a:r>
            <a:r>
              <a:rPr lang="es-AR" sz="1000" dirty="0" err="1">
                <a:solidFill>
                  <a:schemeClr val="bg1"/>
                </a:solidFill>
              </a:rPr>
              <a:t>json</a:t>
            </a:r>
            <a:endParaRPr lang="es-AR" sz="10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4C9F0E-A12B-4B51-B609-326782436766}"/>
              </a:ext>
            </a:extLst>
          </p:cNvPr>
          <p:cNvSpPr txBox="1"/>
          <p:nvPr/>
        </p:nvSpPr>
        <p:spPr>
          <a:xfrm>
            <a:off x="1427315" y="3113013"/>
            <a:ext cx="32878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"nombre": "Ana Gómez",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"email": "ana.gomez@ejemplo.com"</a:t>
            </a:r>
          </a:p>
          <a:p>
            <a:r>
              <a:rPr lang="es-AR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DE7665-BCD5-42C6-A159-D0A0C1AE9C27}"/>
              </a:ext>
            </a:extLst>
          </p:cNvPr>
          <p:cNvSpPr txBox="1"/>
          <p:nvPr/>
        </p:nvSpPr>
        <p:spPr>
          <a:xfrm>
            <a:off x="5264523" y="2201840"/>
            <a:ext cx="2716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solidFill>
                  <a:srgbClr val="ECECEC"/>
                </a:solidFill>
                <a:effectLst/>
                <a:latin typeface="ui-sans-serif"/>
              </a:rPr>
              <a:t>Respuesta (201 </a:t>
            </a:r>
            <a:r>
              <a:rPr lang="es-AR" b="1" i="0" dirty="0" err="1">
                <a:solidFill>
                  <a:srgbClr val="ECECEC"/>
                </a:solidFill>
                <a:effectLst/>
                <a:latin typeface="ui-sans-serif"/>
              </a:rPr>
              <a:t>Created</a:t>
            </a:r>
            <a:r>
              <a:rPr lang="es-AR" b="1" i="0" dirty="0">
                <a:solidFill>
                  <a:srgbClr val="ECECEC"/>
                </a:solidFill>
                <a:effectLst/>
                <a:latin typeface="ui-sans-serif"/>
              </a:rPr>
              <a:t>):</a:t>
            </a:r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366E1D-5D11-4F57-9D8A-184DED55048C}"/>
              </a:ext>
            </a:extLst>
          </p:cNvPr>
          <p:cNvSpPr txBox="1"/>
          <p:nvPr/>
        </p:nvSpPr>
        <p:spPr>
          <a:xfrm>
            <a:off x="5296230" y="2653638"/>
            <a:ext cx="29449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HTTP/1.1 201 </a:t>
            </a:r>
            <a:r>
              <a:rPr lang="es-AR" sz="1000" dirty="0" err="1">
                <a:solidFill>
                  <a:schemeClr val="bg1"/>
                </a:solidFill>
              </a:rPr>
              <a:t>Created</a:t>
            </a:r>
            <a:endParaRPr lang="es-AR" sz="1000" dirty="0">
              <a:solidFill>
                <a:schemeClr val="bg1"/>
              </a:solidFill>
            </a:endParaRPr>
          </a:p>
          <a:p>
            <a:r>
              <a:rPr lang="es-AR" sz="1000" dirty="0">
                <a:solidFill>
                  <a:schemeClr val="bg1"/>
                </a:solidFill>
              </a:rPr>
              <a:t>Content-</a:t>
            </a:r>
            <a:r>
              <a:rPr lang="es-AR" sz="1000" dirty="0" err="1">
                <a:solidFill>
                  <a:schemeClr val="bg1"/>
                </a:solidFill>
              </a:rPr>
              <a:t>Type</a:t>
            </a:r>
            <a:r>
              <a:rPr lang="es-AR" sz="1000" dirty="0">
                <a:solidFill>
                  <a:schemeClr val="bg1"/>
                </a:solidFill>
              </a:rPr>
              <a:t>: </a:t>
            </a:r>
            <a:r>
              <a:rPr lang="es-AR" sz="1000" dirty="0" err="1">
                <a:solidFill>
                  <a:schemeClr val="bg1"/>
                </a:solidFill>
              </a:rPr>
              <a:t>application</a:t>
            </a:r>
            <a:r>
              <a:rPr lang="es-AR" sz="1000" dirty="0">
                <a:solidFill>
                  <a:schemeClr val="bg1"/>
                </a:solidFill>
              </a:rPr>
              <a:t>/</a:t>
            </a:r>
            <a:r>
              <a:rPr lang="es-AR" sz="1000" dirty="0" err="1">
                <a:solidFill>
                  <a:schemeClr val="bg1"/>
                </a:solidFill>
              </a:rPr>
              <a:t>json</a:t>
            </a:r>
            <a:endParaRPr lang="es-AR" sz="1000" dirty="0">
              <a:solidFill>
                <a:schemeClr val="bg1"/>
              </a:solidFill>
            </a:endParaRPr>
          </a:p>
          <a:p>
            <a:r>
              <a:rPr lang="es-AR" sz="1000" dirty="0" err="1">
                <a:solidFill>
                  <a:schemeClr val="bg1"/>
                </a:solidFill>
              </a:rPr>
              <a:t>Location</a:t>
            </a:r>
            <a:r>
              <a:rPr lang="es-AR" sz="1000" dirty="0">
                <a:solidFill>
                  <a:schemeClr val="bg1"/>
                </a:solidFill>
              </a:rPr>
              <a:t>: /usuarios/124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66AD00-0006-4A40-86CF-CF257E8D3003}"/>
              </a:ext>
            </a:extLst>
          </p:cNvPr>
          <p:cNvSpPr txBox="1"/>
          <p:nvPr/>
        </p:nvSpPr>
        <p:spPr>
          <a:xfrm>
            <a:off x="5316399" y="3268068"/>
            <a:ext cx="32878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"id": 124,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"nombre": "Ana Gómez",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"email": "ana.gomez@ejemplo.com"</a:t>
            </a:r>
          </a:p>
          <a:p>
            <a:r>
              <a:rPr lang="es-AR" sz="1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FEB94A-AA7D-4F73-897A-F9108BBF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32" y="3649580"/>
            <a:ext cx="1904067" cy="14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8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597CF-2A96-4D9F-930D-6A30099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API REST - Características</a:t>
            </a:r>
            <a:br>
              <a:rPr lang="es-ES" b="1" dirty="0">
                <a:solidFill>
                  <a:schemeClr val="bg1"/>
                </a:solidFill>
              </a:rPr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1BA88-F0A5-4A8F-B67F-02FFADA3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1067070"/>
            <a:ext cx="7295171" cy="1750089"/>
          </a:xfrm>
        </p:spPr>
        <p:txBody>
          <a:bodyPr>
            <a:norm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6. </a:t>
            </a:r>
            <a:r>
              <a:rPr lang="es-ES" sz="1800" b="1" dirty="0" err="1">
                <a:solidFill>
                  <a:schemeClr val="bg1"/>
                </a:solidFill>
              </a:rPr>
              <a:t>Uniform</a:t>
            </a:r>
            <a:r>
              <a:rPr lang="es-ES" sz="1800" b="1" dirty="0">
                <a:solidFill>
                  <a:schemeClr val="bg1"/>
                </a:solidFill>
              </a:rPr>
              <a:t> interface: </a:t>
            </a:r>
            <a:r>
              <a:rPr lang="es-ES" sz="1400" dirty="0">
                <a:solidFill>
                  <a:schemeClr val="bg1"/>
                </a:solidFill>
              </a:rPr>
              <a:t>Esta restricción se divide en cuatro subprincipios:</a:t>
            </a:r>
          </a:p>
          <a:p>
            <a:pPr marL="14605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3A1EDA-F2CE-4220-98DB-DE8409D99AD1}"/>
              </a:ext>
            </a:extLst>
          </p:cNvPr>
          <p:cNvSpPr txBox="1"/>
          <p:nvPr/>
        </p:nvSpPr>
        <p:spPr>
          <a:xfrm>
            <a:off x="406636" y="1627665"/>
            <a:ext cx="611168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0" dirty="0">
                <a:solidFill>
                  <a:srgbClr val="ECECEC"/>
                </a:solidFill>
                <a:effectLst/>
                <a:latin typeface="ui-sans-serif"/>
              </a:rPr>
              <a:t>4. Hipermedios como el motor del estado de la aplicación (HATEOAS)</a:t>
            </a:r>
          </a:p>
          <a:p>
            <a:pPr algn="l"/>
            <a:r>
              <a:rPr lang="es-ES" sz="1600" b="0" i="0" dirty="0">
                <a:solidFill>
                  <a:srgbClr val="ECECEC"/>
                </a:solidFill>
                <a:effectLst/>
                <a:latin typeface="ui-sans-serif"/>
              </a:rPr>
              <a:t>El cliente debe ser capaz de descubrir todas las acciones disponibles dinámicamente a través de hipermedios proporcionados por el servidor en las respuestas. Esto significa que las respuestas incluirán enlaces a otras acciones posibles.</a:t>
            </a:r>
          </a:p>
          <a:p>
            <a:pPr algn="l"/>
            <a:r>
              <a:rPr lang="es-ES" sz="1200" b="1" i="0" dirty="0">
                <a:solidFill>
                  <a:srgbClr val="ECECEC"/>
                </a:solidFill>
                <a:effectLst/>
                <a:latin typeface="ui-sans-serif"/>
              </a:rPr>
              <a:t>Ejemplo:</a:t>
            </a:r>
            <a:endParaRPr lang="es-ES" sz="12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072729-3D93-458C-A2BB-102ACE80BBC4}"/>
              </a:ext>
            </a:extLst>
          </p:cNvPr>
          <p:cNvSpPr txBox="1"/>
          <p:nvPr/>
        </p:nvSpPr>
        <p:spPr>
          <a:xfrm>
            <a:off x="1163171" y="3223865"/>
            <a:ext cx="2877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solidFill>
                  <a:srgbClr val="ECECEC"/>
                </a:solidFill>
                <a:effectLst/>
                <a:latin typeface="ui-sans-serif"/>
              </a:rPr>
              <a:t>Solicitud (GET):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D6AC9-F72A-45C3-905C-3A7BD53CECD9}"/>
              </a:ext>
            </a:extLst>
          </p:cNvPr>
          <p:cNvSpPr txBox="1"/>
          <p:nvPr/>
        </p:nvSpPr>
        <p:spPr>
          <a:xfrm>
            <a:off x="2860790" y="3223865"/>
            <a:ext cx="2084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GET /usuarios/123</a:t>
            </a:r>
          </a:p>
          <a:p>
            <a:r>
              <a:rPr lang="es-AR" sz="1000" dirty="0">
                <a:solidFill>
                  <a:schemeClr val="bg1"/>
                </a:solidFill>
              </a:rPr>
              <a:t>Host: api.ejemplo.com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F02A227-2B2C-43B8-9E07-9D2F8B6530BC}"/>
              </a:ext>
            </a:extLst>
          </p:cNvPr>
          <p:cNvSpPr txBox="1"/>
          <p:nvPr/>
        </p:nvSpPr>
        <p:spPr>
          <a:xfrm>
            <a:off x="7069785" y="1361501"/>
            <a:ext cx="1788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i="0" dirty="0">
                <a:solidFill>
                  <a:srgbClr val="ECECEC"/>
                </a:solidFill>
                <a:effectLst/>
                <a:latin typeface="ui-sans-serif"/>
              </a:rPr>
              <a:t>Respuesta (200 OK):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C11CFF9-1251-41EF-8333-F29ACE3CAB27}"/>
              </a:ext>
            </a:extLst>
          </p:cNvPr>
          <p:cNvSpPr txBox="1"/>
          <p:nvPr/>
        </p:nvSpPr>
        <p:spPr>
          <a:xfrm>
            <a:off x="6783897" y="1669278"/>
            <a:ext cx="241374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"id": 123,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"nombre": "Juan Pérez",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"email": "juan.perez@ejemplo.com",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"links": [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rel</a:t>
            </a:r>
            <a:r>
              <a:rPr lang="es-AR" sz="1000" dirty="0">
                <a:solidFill>
                  <a:schemeClr val="bg1"/>
                </a:solidFill>
              </a:rPr>
              <a:t>": "</a:t>
            </a:r>
            <a:r>
              <a:rPr lang="es-AR" sz="1000" dirty="0" err="1">
                <a:solidFill>
                  <a:schemeClr val="bg1"/>
                </a:solidFill>
              </a:rPr>
              <a:t>self</a:t>
            </a:r>
            <a:r>
              <a:rPr lang="es-AR" sz="1000" dirty="0">
                <a:solidFill>
                  <a:schemeClr val="bg1"/>
                </a:solidFill>
              </a:rPr>
              <a:t>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href</a:t>
            </a:r>
            <a:r>
              <a:rPr lang="es-AR" sz="1000" dirty="0">
                <a:solidFill>
                  <a:schemeClr val="bg1"/>
                </a:solidFill>
              </a:rPr>
              <a:t>": "/usuarios/123"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},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rel</a:t>
            </a:r>
            <a:r>
              <a:rPr lang="es-AR" sz="1000" dirty="0">
                <a:solidFill>
                  <a:schemeClr val="bg1"/>
                </a:solidFill>
              </a:rPr>
              <a:t>": "actualizar",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href</a:t>
            </a:r>
            <a:r>
              <a:rPr lang="es-AR" sz="1000" dirty="0">
                <a:solidFill>
                  <a:schemeClr val="bg1"/>
                </a:solidFill>
              </a:rPr>
              <a:t>": "/usuarios/123",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method</a:t>
            </a:r>
            <a:r>
              <a:rPr lang="es-AR" sz="1000" dirty="0">
                <a:solidFill>
                  <a:schemeClr val="bg1"/>
                </a:solidFill>
              </a:rPr>
              <a:t>": "PUT"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},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rel</a:t>
            </a:r>
            <a:r>
              <a:rPr lang="es-AR" sz="1000" dirty="0">
                <a:solidFill>
                  <a:schemeClr val="bg1"/>
                </a:solidFill>
              </a:rPr>
              <a:t>": "borrar",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href</a:t>
            </a:r>
            <a:r>
              <a:rPr lang="es-AR" sz="1000" dirty="0">
                <a:solidFill>
                  <a:schemeClr val="bg1"/>
                </a:solidFill>
              </a:rPr>
              <a:t>": "/usuarios/123",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    "</a:t>
            </a:r>
            <a:r>
              <a:rPr lang="es-AR" sz="1000" dirty="0" err="1">
                <a:solidFill>
                  <a:schemeClr val="bg1"/>
                </a:solidFill>
              </a:rPr>
              <a:t>method</a:t>
            </a:r>
            <a:r>
              <a:rPr lang="es-AR" sz="1000" dirty="0">
                <a:solidFill>
                  <a:schemeClr val="bg1"/>
                </a:solidFill>
              </a:rPr>
              <a:t>": "DELETE"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s-AR" sz="1000" dirty="0">
                <a:solidFill>
                  <a:schemeClr val="bg1"/>
                </a:solidFill>
              </a:rPr>
              <a:t>    ]</a:t>
            </a:r>
          </a:p>
          <a:p>
            <a:r>
              <a:rPr lang="es-AR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80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6724-50F5-45C1-99CA-E5A6D594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/>
              <a:t>RESTful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C3F67-4192-4911-8964-070CB13A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850" y="2643124"/>
            <a:ext cx="5012174" cy="1700276"/>
          </a:xfrm>
        </p:spPr>
        <p:txBody>
          <a:bodyPr>
            <a:noAutofit/>
          </a:bodyPr>
          <a:lstStyle/>
          <a:p>
            <a:r>
              <a:rPr lang="es-AR" sz="2800" dirty="0"/>
              <a:t>Si cumple con todas las restricciones decimos que es una API </a:t>
            </a:r>
            <a:r>
              <a:rPr lang="es-AR" sz="2800" dirty="0" err="1"/>
              <a:t>RESTful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82748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D7E7F-B3C4-476E-8119-530DC0E34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70065-3955-43C3-9F9C-A0B8D5E28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GRACIAS!!!!</a:t>
            </a:r>
          </a:p>
        </p:txBody>
      </p:sp>
    </p:spTree>
    <p:extLst>
      <p:ext uri="{BB962C8B-B14F-4D97-AF65-F5344CB8AC3E}">
        <p14:creationId xmlns:p14="http://schemas.microsoft.com/office/powerpoint/2010/main" val="9098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9A15A-53A1-40D4-9091-573EA2F1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Introducción a las API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8CEB4C-FE94-4E11-997A-0441ACA9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54" y="1060940"/>
            <a:ext cx="2091109" cy="493819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45A975E-2B44-4DDD-A8BC-4176917E6CAB}"/>
              </a:ext>
            </a:extLst>
          </p:cNvPr>
          <p:cNvSpPr txBox="1"/>
          <p:nvPr/>
        </p:nvSpPr>
        <p:spPr>
          <a:xfrm>
            <a:off x="872837" y="3196098"/>
            <a:ext cx="804949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2100"/>
              </a:spcAft>
            </a:pPr>
            <a:r>
              <a:rPr lang="es-ES" b="1" dirty="0">
                <a:solidFill>
                  <a:srgbClr val="ECECEC"/>
                </a:solidFill>
                <a:latin typeface="ui-sans-serif"/>
              </a:rPr>
              <a:t>Definición</a:t>
            </a:r>
            <a:r>
              <a:rPr lang="es-ES" dirty="0">
                <a:solidFill>
                  <a:srgbClr val="ECECEC"/>
                </a:solidFill>
                <a:latin typeface="ui-sans-serif"/>
              </a:rPr>
              <a:t>: API significa Interfaz de Programación de Aplicaciones (</a:t>
            </a:r>
            <a:r>
              <a:rPr lang="es-ES" dirty="0" err="1">
                <a:solidFill>
                  <a:srgbClr val="ECECEC"/>
                </a:solidFill>
                <a:latin typeface="ui-sans-serif"/>
              </a:rPr>
              <a:t>Application</a:t>
            </a:r>
            <a:r>
              <a:rPr lang="es-ES" dirty="0">
                <a:solidFill>
                  <a:srgbClr val="ECECEC"/>
                </a:solidFill>
                <a:latin typeface="ui-sans-serif"/>
              </a:rPr>
              <a:t> </a:t>
            </a:r>
            <a:r>
              <a:rPr lang="es-ES" dirty="0" err="1">
                <a:solidFill>
                  <a:srgbClr val="ECECEC"/>
                </a:solidFill>
                <a:latin typeface="ui-sans-serif"/>
              </a:rPr>
              <a:t>Programming</a:t>
            </a:r>
            <a:r>
              <a:rPr lang="es-ES" dirty="0">
                <a:solidFill>
                  <a:srgbClr val="ECECEC"/>
                </a:solidFill>
                <a:latin typeface="ui-sans-serif"/>
              </a:rPr>
              <a:t> Interface).</a:t>
            </a:r>
          </a:p>
          <a:p>
            <a:pPr marL="342900" indent="-342900">
              <a:spcBef>
                <a:spcPts val="1200"/>
              </a:spcBef>
              <a:spcAft>
                <a:spcPts val="2100"/>
              </a:spcAft>
            </a:pPr>
            <a:r>
              <a:rPr lang="es-ES" sz="1400" b="1" dirty="0">
                <a:solidFill>
                  <a:srgbClr val="ECECEC"/>
                </a:solidFill>
                <a:latin typeface="ui-sans-serif"/>
              </a:rPr>
              <a:t>Función</a:t>
            </a:r>
            <a:r>
              <a:rPr lang="es-ES" sz="1400" dirty="0">
                <a:solidFill>
                  <a:srgbClr val="ECECEC"/>
                </a:solidFill>
                <a:latin typeface="ui-sans-serif"/>
              </a:rPr>
              <a:t>: Permite la comunicación entre diferentes sistemas de software</a:t>
            </a:r>
            <a:r>
              <a:rPr lang="es-ES" sz="1200" dirty="0">
                <a:solidFill>
                  <a:srgbClr val="ECECEC"/>
                </a:solidFill>
                <a:latin typeface="ui-sans-serif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2100"/>
              </a:spcAft>
            </a:pPr>
            <a:r>
              <a:rPr lang="es-ES" sz="1400" b="1" i="0" dirty="0">
                <a:solidFill>
                  <a:srgbClr val="ECECEC"/>
                </a:solidFill>
                <a:effectLst/>
                <a:latin typeface="ui-sans-serif"/>
              </a:rPr>
              <a:t>Ejemplo</a:t>
            </a:r>
            <a:r>
              <a:rPr lang="es-ES" sz="1400" b="0" i="0" dirty="0">
                <a:solidFill>
                  <a:srgbClr val="ECECEC"/>
                </a:solidFill>
                <a:effectLst/>
                <a:latin typeface="ui-sans-serif"/>
              </a:rPr>
              <a:t>: Cómo una app de java obtiene datos desde de un servicio de base de datos.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9BC69131-F0C8-488D-B661-0966B6B6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48" y="1700672"/>
            <a:ext cx="61912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3A9F85F-F684-4D41-A592-30173D97C69B}"/>
              </a:ext>
            </a:extLst>
          </p:cNvPr>
          <p:cNvSpPr txBox="1"/>
          <p:nvPr/>
        </p:nvSpPr>
        <p:spPr>
          <a:xfrm>
            <a:off x="3325554" y="2919098"/>
            <a:ext cx="337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Comunicación por protocolo TCP</a:t>
            </a:r>
          </a:p>
        </p:txBody>
      </p:sp>
    </p:spTree>
    <p:extLst>
      <p:ext uri="{BB962C8B-B14F-4D97-AF65-F5344CB8AC3E}">
        <p14:creationId xmlns:p14="http://schemas.microsoft.com/office/powerpoint/2010/main" val="23398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09AD-9A13-4729-AEF3-6A67E739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Introducción a las API REST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3DAEB-1512-4793-B5CB-9182F1666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ECECEC"/>
                </a:solidFill>
                <a:effectLst/>
                <a:latin typeface="ui-sans-serif"/>
              </a:rPr>
              <a:t>REST</a:t>
            </a:r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 (Representational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ui-sans-serif"/>
              </a:rPr>
              <a:t>State</a:t>
            </a:r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 Transfer) es un acrónimo para las siglas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ui-sans-serif"/>
              </a:rPr>
              <a:t>REpresentational</a:t>
            </a:r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s-ES" b="0" i="0" dirty="0" err="1">
                <a:solidFill>
                  <a:srgbClr val="ECECEC"/>
                </a:solidFill>
                <a:effectLst/>
                <a:latin typeface="ui-sans-serif"/>
              </a:rPr>
              <a:t>State</a:t>
            </a:r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 Transfer fue definido por Roy Fielding en su tesis doctoral en el año 2000.</a:t>
            </a:r>
          </a:p>
          <a:p>
            <a:pPr marL="146050" indent="0">
              <a:buNone/>
            </a:pPr>
            <a:endParaRPr lang="es-ES" b="0" i="0" dirty="0">
              <a:solidFill>
                <a:srgbClr val="ECECEC"/>
              </a:solidFill>
              <a:effectLst/>
              <a:latin typeface="ui-sans-serif"/>
            </a:endParaRPr>
          </a:p>
          <a:p>
            <a:r>
              <a:rPr lang="es-ES" b="1" dirty="0"/>
              <a:t>REST</a:t>
            </a:r>
            <a:r>
              <a:rPr lang="es-ES" dirty="0"/>
              <a:t>: Es una lógica de restricciones y recomendaciones bajo la cual se construye la API </a:t>
            </a:r>
            <a:r>
              <a:rPr lang="es-ES" b="1" i="1" dirty="0"/>
              <a:t>(estilo de arquitectura)</a:t>
            </a:r>
          </a:p>
          <a:p>
            <a:endParaRPr lang="es-ES" b="1" i="1" dirty="0"/>
          </a:p>
          <a:p>
            <a:r>
              <a:rPr lang="es-ES" b="1" i="0" dirty="0">
                <a:solidFill>
                  <a:srgbClr val="ECECEC"/>
                </a:solidFill>
                <a:effectLst/>
                <a:latin typeface="ui-sans-serif"/>
              </a:rPr>
              <a:t>Motivación</a:t>
            </a:r>
            <a:r>
              <a:rPr lang="es-ES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s-ES" dirty="0"/>
              <a:t>Crear un estándar para sistemas distribuidos escalables y flexibles.</a:t>
            </a:r>
          </a:p>
          <a:p>
            <a:pPr marL="146050" indent="0">
              <a:buNone/>
            </a:pP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327905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REST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90321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652629" y="289234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460648" y="289234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88962" y="258752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641960" y="2587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156592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REST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90321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652629" y="289234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460648" y="289234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88962" y="258752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641960" y="2587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888647" y="3444719"/>
            <a:ext cx="7735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1. Client-Server</a:t>
            </a:r>
          </a:p>
          <a:p>
            <a:r>
              <a:rPr lang="es-ES" dirty="0">
                <a:solidFill>
                  <a:schemeClr val="bg1"/>
                </a:solidFill>
              </a:rPr>
              <a:t>Establece que el cliente y el servidor deben estar separados. El cliente no debe saber qué hay en el servidor ni viceversa.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REST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90321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652629" y="289234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460648" y="289234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88962" y="258752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641960" y="2587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888647" y="3444719"/>
            <a:ext cx="7735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 </a:t>
            </a:r>
            <a:r>
              <a:rPr lang="es-ES" b="1" dirty="0" err="1">
                <a:solidFill>
                  <a:schemeClr val="bg1"/>
                </a:solidFill>
              </a:rPr>
              <a:t>Stateless</a:t>
            </a:r>
            <a:r>
              <a:rPr lang="es-ES" b="1" dirty="0">
                <a:solidFill>
                  <a:schemeClr val="bg1"/>
                </a:solidFill>
              </a:rPr>
              <a:t> (sin estado)</a:t>
            </a:r>
          </a:p>
          <a:p>
            <a:r>
              <a:rPr lang="es-ES" dirty="0">
                <a:solidFill>
                  <a:schemeClr val="bg1"/>
                </a:solidFill>
              </a:rPr>
              <a:t>El estado necesario para manejar cada 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debe estar contenido en el mismo 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. No se debe guardar </a:t>
            </a:r>
            <a:r>
              <a:rPr lang="es-ES" dirty="0" err="1">
                <a:solidFill>
                  <a:schemeClr val="bg1"/>
                </a:solidFill>
              </a:rPr>
              <a:t>session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state</a:t>
            </a:r>
            <a:r>
              <a:rPr lang="es-ES" dirty="0">
                <a:solidFill>
                  <a:schemeClr val="bg1"/>
                </a:solidFill>
              </a:rPr>
              <a:t> variables del lado del servidor.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6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172184"/>
            <a:ext cx="7038900" cy="914100"/>
          </a:xfrm>
        </p:spPr>
        <p:txBody>
          <a:bodyPr/>
          <a:lstStyle/>
          <a:p>
            <a:r>
              <a:rPr lang="es-AR" dirty="0"/>
              <a:t>API REST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716389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01" y="98378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417306" y="1874756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148505" y="1882450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09120" y="1600365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223207" y="1697784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949046" y="2617061"/>
            <a:ext cx="77358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3. </a:t>
            </a:r>
            <a:r>
              <a:rPr lang="es-ES" b="1" dirty="0" err="1">
                <a:solidFill>
                  <a:schemeClr val="bg1"/>
                </a:solidFill>
              </a:rPr>
              <a:t>Cacheable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Cada mensaje de respuesta debe especificar explícitamente si puede ser cacheado o no. De este modo podemos eliminar algunas interacciones cliente-servidor y prevenir que el cliente use data desactualizada.</a:t>
            </a:r>
          </a:p>
          <a:p>
            <a:r>
              <a:rPr lang="es-AR" dirty="0">
                <a:solidFill>
                  <a:schemeClr val="bg1"/>
                </a:solidFill>
              </a:rPr>
              <a:t>Esto se hace por medios de los encabezados HTTP Cache-Control, Expires, y </a:t>
            </a:r>
            <a:r>
              <a:rPr lang="es-AR" dirty="0" err="1">
                <a:solidFill>
                  <a:schemeClr val="bg1"/>
                </a:solidFill>
              </a:rPr>
              <a:t>ETag</a:t>
            </a:r>
            <a:r>
              <a:rPr lang="es-AR" dirty="0">
                <a:solidFill>
                  <a:schemeClr val="bg1"/>
                </a:solidFill>
              </a:rPr>
              <a:t> : Ejemplo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0F6E17-A468-4BEF-BD35-6BA1FBEE0906}"/>
              </a:ext>
            </a:extLst>
          </p:cNvPr>
          <p:cNvSpPr txBox="1"/>
          <p:nvPr/>
        </p:nvSpPr>
        <p:spPr>
          <a:xfrm>
            <a:off x="1781736" y="3918424"/>
            <a:ext cx="4969832" cy="10106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HTTP/</a:t>
            </a:r>
            <a:r>
              <a:rPr lang="es-AR" sz="1400" b="1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1.1</a:t>
            </a:r>
            <a:r>
              <a:rPr lang="es-AR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400" b="1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s-AR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b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Cache-HTTP/</a:t>
            </a:r>
            <a:r>
              <a:rPr lang="es-AR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1.1</a:t>
            </a: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OK</a:t>
            </a:r>
            <a:b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Cache-Control: </a:t>
            </a:r>
            <a:r>
              <a:rPr lang="es-AR" sz="1400" b="1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140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max-age</a:t>
            </a: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AR" sz="14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3600</a:t>
            </a:r>
            <a:b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AR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s-A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API REST - Características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1903216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652629" y="289234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460648" y="2892345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688962" y="2587527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641960" y="258752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888647" y="3444719"/>
            <a:ext cx="77358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4. </a:t>
            </a:r>
            <a:r>
              <a:rPr lang="es-ES" b="1" dirty="0" err="1">
                <a:solidFill>
                  <a:schemeClr val="bg1"/>
                </a:solidFill>
              </a:rPr>
              <a:t>Layered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system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cliente no debería poder identificar a qué capa del sistema está conectado. El servidor debe restringir el conocimiento a una sola capa (</a:t>
            </a:r>
            <a:r>
              <a:rPr lang="es-ES" dirty="0" err="1">
                <a:solidFill>
                  <a:schemeClr val="bg1"/>
                </a:solidFill>
              </a:rPr>
              <a:t>outer-face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contract</a:t>
            </a:r>
            <a:r>
              <a:rPr lang="es-ES" dirty="0">
                <a:solidFill>
                  <a:schemeClr val="bg1"/>
                </a:solidFill>
              </a:rPr>
              <a:t>).</a:t>
            </a:r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E5DF2DE-B3A4-4A2C-A56B-F4227532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22" y="1140952"/>
            <a:ext cx="867059" cy="4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11AF902-AE37-4F51-8C19-331A8C1D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95" y="1634099"/>
            <a:ext cx="851515" cy="4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43361D6-A589-4D97-B493-AFF861A6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95" y="2117905"/>
            <a:ext cx="851515" cy="4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DCA3-2732-4156-9B39-A659FEB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API REST - Características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862A-5D66-4C15-ACD9-E4140C80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9" y="1005644"/>
            <a:ext cx="7038900" cy="2911200"/>
          </a:xfrm>
        </p:spPr>
        <p:txBody>
          <a:bodyPr/>
          <a:lstStyle/>
          <a:p>
            <a:pPr marL="146050" indent="0">
              <a:buNone/>
            </a:pPr>
            <a:r>
              <a:rPr lang="es-AR" dirty="0"/>
              <a:t>Funcionamiento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E928BB-F6B2-487C-8152-3DCB23C7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38" y="1189484"/>
            <a:ext cx="5143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DD731A-77BA-48AE-AB53-8D49D720088A}"/>
              </a:ext>
            </a:extLst>
          </p:cNvPr>
          <p:cNvSpPr txBox="1"/>
          <p:nvPr/>
        </p:nvSpPr>
        <p:spPr>
          <a:xfrm>
            <a:off x="3558500" y="222456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</a:t>
            </a:r>
            <a:r>
              <a:rPr lang="es-AR" sz="1050" dirty="0" err="1">
                <a:solidFill>
                  <a:schemeClr val="bg1"/>
                </a:solidFill>
              </a:rPr>
              <a:t>request</a:t>
            </a:r>
            <a:endParaRPr lang="es-AR" sz="105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E6C145-4524-4D45-8E2D-BBF96174B290}"/>
              </a:ext>
            </a:extLst>
          </p:cNvPr>
          <p:cNvSpPr txBox="1"/>
          <p:nvPr/>
        </p:nvSpPr>
        <p:spPr>
          <a:xfrm>
            <a:off x="5366519" y="2224562"/>
            <a:ext cx="1128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HTTP response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A8FD6-E62D-4208-9D48-D0DB71CE76EF}"/>
              </a:ext>
            </a:extLst>
          </p:cNvPr>
          <p:cNvSpPr txBox="1"/>
          <p:nvPr/>
        </p:nvSpPr>
        <p:spPr>
          <a:xfrm>
            <a:off x="1594833" y="191974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F85341-FA03-4CBA-BEB0-233AC442CCA3}"/>
              </a:ext>
            </a:extLst>
          </p:cNvPr>
          <p:cNvSpPr txBox="1"/>
          <p:nvPr/>
        </p:nvSpPr>
        <p:spPr>
          <a:xfrm>
            <a:off x="7547831" y="1919744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B8F885-9A2B-4F46-9443-A88B82679618}"/>
              </a:ext>
            </a:extLst>
          </p:cNvPr>
          <p:cNvSpPr txBox="1"/>
          <p:nvPr/>
        </p:nvSpPr>
        <p:spPr>
          <a:xfrm>
            <a:off x="949046" y="3614638"/>
            <a:ext cx="77358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5. </a:t>
            </a:r>
            <a:r>
              <a:rPr lang="es-ES" b="1" dirty="0" err="1">
                <a:solidFill>
                  <a:schemeClr val="bg1"/>
                </a:solidFill>
              </a:rPr>
              <a:t>Code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on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demand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AR" b="1" i="0" dirty="0">
                <a:solidFill>
                  <a:srgbClr val="ECECEC"/>
                </a:solidFill>
                <a:effectLst/>
                <a:latin typeface="ui-sans-serif"/>
              </a:rPr>
              <a:t>Código bajo demanda, opcional)</a:t>
            </a:r>
            <a:endParaRPr lang="es-ES" b="1" dirty="0">
              <a:solidFill>
                <a:schemeClr val="bg1"/>
              </a:solidFill>
            </a:endParaRPr>
          </a:p>
          <a:p>
            <a:pPr algn="l"/>
            <a:r>
              <a:rPr lang="es-ES" dirty="0">
                <a:solidFill>
                  <a:schemeClr val="bg1"/>
                </a:solidFill>
              </a:rPr>
              <a:t>Los servidores pueden proporcionar código ejecutable (JavaScript) al cliente, permitiendo que este código se ejecute en el contexto del cliente. Este principio es opcional y se utiliza para extender la funcionalidad del cliente.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14FB706-E825-4CCE-84B0-B491176831C3}"/>
              </a:ext>
            </a:extLst>
          </p:cNvPr>
          <p:cNvSpPr txBox="1"/>
          <p:nvPr/>
        </p:nvSpPr>
        <p:spPr>
          <a:xfrm>
            <a:off x="807601" y="2497901"/>
            <a:ext cx="8316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"tarea"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"Comprar leche"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"completada"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"tarea"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"Llamar a mamá"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"completada"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],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"script"</a:t>
            </a: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mostrarAlertasDeTareas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(tareas) {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tareas.forEach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(t =&gt; {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t.completada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('Tarea pendiente: ' +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t.tarea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); } }); } 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mostrarAlertasDeTareas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900" b="0" i="0" u="none" strike="noStrike" dirty="0" err="1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s-ES" sz="9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);"</a:t>
            </a:r>
            <a:b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9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s-AR" sz="9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3EC06E9-7BD2-4BEE-8DA2-4BA9FB05571A}"/>
              </a:ext>
            </a:extLst>
          </p:cNvPr>
          <p:cNvSpPr txBox="1"/>
          <p:nvPr/>
        </p:nvSpPr>
        <p:spPr>
          <a:xfrm>
            <a:off x="235212" y="1206415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"tarea"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"Comprar leche"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"completada"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"tarea"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"Llamar a mamá"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800" b="0" i="0" u="none" strike="noStrike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"completada"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800" b="0" i="0" u="none" strike="no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</a:br>
            <a:r>
              <a:rPr lang="es-ES" sz="800" b="0" i="0" u="none" strike="noStrike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2599239897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1192</Words>
  <Application>Microsoft Office PowerPoint</Application>
  <PresentationFormat>Presentación en pantalla (16:9)</PresentationFormat>
  <Paragraphs>149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Calibri</vt:lpstr>
      <vt:lpstr>ui-monospace</vt:lpstr>
      <vt:lpstr>Lato</vt:lpstr>
      <vt:lpstr>Consolas</vt:lpstr>
      <vt:lpstr>Montserrat</vt:lpstr>
      <vt:lpstr>Arial</vt:lpstr>
      <vt:lpstr>ui-sans-serif</vt:lpstr>
      <vt:lpstr>Courier New</vt:lpstr>
      <vt:lpstr>Focus</vt:lpstr>
      <vt:lpstr>API REST</vt:lpstr>
      <vt:lpstr>Introducción a las API</vt:lpstr>
      <vt:lpstr>Introducción a las API REST</vt:lpstr>
      <vt:lpstr>API REST</vt:lpstr>
      <vt:lpstr>API REST - Características</vt:lpstr>
      <vt:lpstr>API REST - Características</vt:lpstr>
      <vt:lpstr>API REST - Características</vt:lpstr>
      <vt:lpstr>API REST - Características</vt:lpstr>
      <vt:lpstr>API REST - Características</vt:lpstr>
      <vt:lpstr>API REST - Características</vt:lpstr>
      <vt:lpstr>API REST - Características </vt:lpstr>
      <vt:lpstr>API REST - Características </vt:lpstr>
      <vt:lpstr>API REST - Características </vt:lpstr>
      <vt:lpstr>API REST - Características </vt:lpstr>
      <vt:lpstr>RESTful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</dc:title>
  <cp:lastModifiedBy>vicente cersosimo</cp:lastModifiedBy>
  <cp:revision>27</cp:revision>
  <dcterms:modified xsi:type="dcterms:W3CDTF">2024-05-23T21:56:17Z</dcterms:modified>
</cp:coreProperties>
</file>