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80" r:id="rId2"/>
    <p:sldId id="1325" r:id="rId3"/>
    <p:sldId id="1326" r:id="rId4"/>
    <p:sldId id="329" r:id="rId5"/>
    <p:sldId id="305" r:id="rId6"/>
    <p:sldId id="306" r:id="rId7"/>
    <p:sldId id="332" r:id="rId8"/>
    <p:sldId id="322" r:id="rId9"/>
    <p:sldId id="331" r:id="rId10"/>
    <p:sldId id="1328" r:id="rId11"/>
    <p:sldId id="328" r:id="rId12"/>
    <p:sldId id="330" r:id="rId13"/>
    <p:sldId id="1327" r:id="rId14"/>
    <p:sldId id="308" r:id="rId15"/>
    <p:sldId id="31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18EB6"/>
    <a:srgbClr val="FFFFFF"/>
    <a:srgbClr val="5B9BD5"/>
    <a:srgbClr val="2C3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1842" autoAdjust="0"/>
  </p:normalViewPr>
  <p:slideViewPr>
    <p:cSldViewPr snapToGrid="0">
      <p:cViewPr varScale="1">
        <p:scale>
          <a:sx n="99" d="100"/>
          <a:sy n="9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84F00B-D2AD-4124-A8EC-0A0CD51C847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6F99F5-B1F3-4A49-B2BA-D68B640D5D9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Recap of strategy behind </a:t>
          </a:r>
          <a:r>
            <a:rPr lang="en-US" sz="2000" dirty="0" err="1"/>
            <a:t>RsNLME</a:t>
          </a:r>
          <a:endParaRPr lang="en-US" sz="2000" dirty="0"/>
        </a:p>
      </dgm:t>
    </dgm:pt>
    <dgm:pt modelId="{26D2FCC0-982D-495D-9963-DD1EEFA565B9}" type="parTrans" cxnId="{99488CB8-C983-4968-99B1-92802F3CAE11}">
      <dgm:prSet/>
      <dgm:spPr/>
      <dgm:t>
        <a:bodyPr/>
        <a:lstStyle/>
        <a:p>
          <a:endParaRPr lang="en-US" sz="2800"/>
        </a:p>
      </dgm:t>
    </dgm:pt>
    <dgm:pt modelId="{F7A1B761-F293-46C6-84FD-0E739D850345}" type="sibTrans" cxnId="{99488CB8-C983-4968-99B1-92802F3CAE11}">
      <dgm:prSet custT="1"/>
      <dgm:spPr/>
      <dgm:t>
        <a:bodyPr/>
        <a:lstStyle/>
        <a:p>
          <a:endParaRPr lang="en-US" sz="1100"/>
        </a:p>
      </dgm:t>
    </dgm:pt>
    <dgm:pt modelId="{DA6881B6-FF74-45AB-B4D2-EA6E60C50CA8}">
      <dgm:prSet phldrT="[Text]" custT="1"/>
      <dgm:spPr>
        <a:solidFill>
          <a:srgbClr val="006276"/>
        </a:solidFill>
      </dgm:spPr>
      <dgm:t>
        <a:bodyPr/>
        <a:lstStyle/>
        <a:p>
          <a:r>
            <a:rPr lang="en-US" sz="2000" dirty="0"/>
            <a:t>There’s an “R” in Reporting!</a:t>
          </a:r>
        </a:p>
      </dgm:t>
    </dgm:pt>
    <dgm:pt modelId="{3D37170B-2883-40E2-A4EF-F474BE3AF64E}" type="parTrans" cxnId="{72B6773B-F9F3-4344-AFA8-C2BDCD13A760}">
      <dgm:prSet/>
      <dgm:spPr/>
      <dgm:t>
        <a:bodyPr/>
        <a:lstStyle/>
        <a:p>
          <a:endParaRPr lang="en-US" sz="2800"/>
        </a:p>
      </dgm:t>
    </dgm:pt>
    <dgm:pt modelId="{BBA3BB1A-52A4-45B9-AE99-734702501B24}" type="sibTrans" cxnId="{72B6773B-F9F3-4344-AFA8-C2BDCD13A760}">
      <dgm:prSet custT="1"/>
      <dgm:spPr/>
      <dgm:t>
        <a:bodyPr/>
        <a:lstStyle/>
        <a:p>
          <a:endParaRPr lang="en-US" sz="1100"/>
        </a:p>
      </dgm:t>
    </dgm:pt>
    <dgm:pt modelId="{9665D311-4B49-4FB4-850A-E4CCC94F54CF}">
      <dgm:prSet custT="1"/>
      <dgm:spPr/>
      <dgm:t>
        <a:bodyPr/>
        <a:lstStyle/>
        <a:p>
          <a:r>
            <a:rPr lang="en-US" sz="2000" b="0" dirty="0"/>
            <a:t>Demo:  Using </a:t>
          </a:r>
          <a:r>
            <a:rPr lang="en-US" sz="2000" b="0" dirty="0" err="1"/>
            <a:t>RsNLME</a:t>
          </a:r>
          <a:r>
            <a:rPr lang="en-US" sz="2000" b="0" dirty="0"/>
            <a:t> in parallel with </a:t>
          </a:r>
          <a:br>
            <a:rPr lang="en-US" sz="2000" b="0" dirty="0"/>
          </a:br>
          <a:r>
            <a:rPr lang="en-US" sz="2000" b="0" dirty="0" err="1"/>
            <a:t>Rmarkdown</a:t>
          </a:r>
          <a:r>
            <a:rPr lang="en-US" sz="2000" b="0" dirty="0"/>
            <a:t> for efficient reporting</a:t>
          </a:r>
        </a:p>
      </dgm:t>
    </dgm:pt>
    <dgm:pt modelId="{849B7FA6-97ED-4741-AE28-DB327D4E469C}" type="parTrans" cxnId="{2E90D00E-BDE5-482F-A880-543F48BA0597}">
      <dgm:prSet/>
      <dgm:spPr/>
      <dgm:t>
        <a:bodyPr/>
        <a:lstStyle/>
        <a:p>
          <a:endParaRPr lang="en-US" sz="2800"/>
        </a:p>
      </dgm:t>
    </dgm:pt>
    <dgm:pt modelId="{4A20E908-4740-4D29-9FBD-26D3A3C10ED3}" type="sibTrans" cxnId="{2E90D00E-BDE5-482F-A880-543F48BA0597}">
      <dgm:prSet custT="1"/>
      <dgm:spPr/>
      <dgm:t>
        <a:bodyPr/>
        <a:lstStyle/>
        <a:p>
          <a:endParaRPr lang="en-US" sz="1100"/>
        </a:p>
      </dgm:t>
    </dgm:pt>
    <dgm:pt modelId="{4C03F841-32C7-43F3-84A6-FE9D13877E32}" type="pres">
      <dgm:prSet presAssocID="{0B84F00B-D2AD-4124-A8EC-0A0CD51C8471}" presName="linearFlow" presStyleCnt="0">
        <dgm:presLayoutVars>
          <dgm:resizeHandles val="exact"/>
        </dgm:presLayoutVars>
      </dgm:prSet>
      <dgm:spPr/>
    </dgm:pt>
    <dgm:pt modelId="{441DC781-624D-447F-84CD-B5159C1CD7EE}" type="pres">
      <dgm:prSet presAssocID="{B56F99F5-B1F3-4A49-B2BA-D68B640D5D91}" presName="node" presStyleLbl="node1" presStyleIdx="0" presStyleCnt="3" custScaleX="454663" custLinFactNeighborX="56573" custLinFactNeighborY="-774">
        <dgm:presLayoutVars>
          <dgm:bulletEnabled val="1"/>
        </dgm:presLayoutVars>
      </dgm:prSet>
      <dgm:spPr/>
    </dgm:pt>
    <dgm:pt modelId="{CB7D9233-185F-4E87-8958-0C5F2F2BFE65}" type="pres">
      <dgm:prSet presAssocID="{F7A1B761-F293-46C6-84FD-0E739D850345}" presName="sibTrans" presStyleLbl="sibTrans2D1" presStyleIdx="0" presStyleCnt="2"/>
      <dgm:spPr/>
    </dgm:pt>
    <dgm:pt modelId="{EE0468C3-735A-4F68-9867-3FE7CF403395}" type="pres">
      <dgm:prSet presAssocID="{F7A1B761-F293-46C6-84FD-0E739D850345}" presName="connectorText" presStyleLbl="sibTrans2D1" presStyleIdx="0" presStyleCnt="2"/>
      <dgm:spPr/>
    </dgm:pt>
    <dgm:pt modelId="{226A78FA-F9BC-40A7-87DC-4887C20F9BD2}" type="pres">
      <dgm:prSet presAssocID="{DA6881B6-FF74-45AB-B4D2-EA6E60C50CA8}" presName="node" presStyleLbl="node1" presStyleIdx="1" presStyleCnt="3" custScaleX="454663" custLinFactNeighborX="56573" custLinFactNeighborY="-774">
        <dgm:presLayoutVars>
          <dgm:bulletEnabled val="1"/>
        </dgm:presLayoutVars>
      </dgm:prSet>
      <dgm:spPr/>
    </dgm:pt>
    <dgm:pt modelId="{B29E05EE-8D28-442F-AE2D-057218DD9332}" type="pres">
      <dgm:prSet presAssocID="{BBA3BB1A-52A4-45B9-AE99-734702501B24}" presName="sibTrans" presStyleLbl="sibTrans2D1" presStyleIdx="1" presStyleCnt="2"/>
      <dgm:spPr/>
    </dgm:pt>
    <dgm:pt modelId="{4A0108B1-2C08-4984-B6BA-B654D71BC6B5}" type="pres">
      <dgm:prSet presAssocID="{BBA3BB1A-52A4-45B9-AE99-734702501B24}" presName="connectorText" presStyleLbl="sibTrans2D1" presStyleIdx="1" presStyleCnt="2"/>
      <dgm:spPr/>
    </dgm:pt>
    <dgm:pt modelId="{AA53D555-3363-4C16-B671-598AC200693B}" type="pres">
      <dgm:prSet presAssocID="{9665D311-4B49-4FB4-850A-E4CCC94F54CF}" presName="node" presStyleLbl="node1" presStyleIdx="2" presStyleCnt="3" custScaleX="454284" custScaleY="161561" custLinFactNeighborX="56573" custLinFactNeighborY="-774">
        <dgm:presLayoutVars>
          <dgm:bulletEnabled val="1"/>
        </dgm:presLayoutVars>
      </dgm:prSet>
      <dgm:spPr/>
    </dgm:pt>
  </dgm:ptLst>
  <dgm:cxnLst>
    <dgm:cxn modelId="{A5DBC201-10FF-417F-B8C5-003D4D97D2AE}" type="presOf" srcId="{BBA3BB1A-52A4-45B9-AE99-734702501B24}" destId="{B29E05EE-8D28-442F-AE2D-057218DD9332}" srcOrd="0" destOrd="0" presId="urn:microsoft.com/office/officeart/2005/8/layout/process2"/>
    <dgm:cxn modelId="{6A4BC80A-106F-41B0-9631-2F3A6164BC0B}" type="presOf" srcId="{B56F99F5-B1F3-4A49-B2BA-D68B640D5D91}" destId="{441DC781-624D-447F-84CD-B5159C1CD7EE}" srcOrd="0" destOrd="0" presId="urn:microsoft.com/office/officeart/2005/8/layout/process2"/>
    <dgm:cxn modelId="{2E90D00E-BDE5-482F-A880-543F48BA0597}" srcId="{0B84F00B-D2AD-4124-A8EC-0A0CD51C8471}" destId="{9665D311-4B49-4FB4-850A-E4CCC94F54CF}" srcOrd="2" destOrd="0" parTransId="{849B7FA6-97ED-4741-AE28-DB327D4E469C}" sibTransId="{4A20E908-4740-4D29-9FBD-26D3A3C10ED3}"/>
    <dgm:cxn modelId="{72B6773B-F9F3-4344-AFA8-C2BDCD13A760}" srcId="{0B84F00B-D2AD-4124-A8EC-0A0CD51C8471}" destId="{DA6881B6-FF74-45AB-B4D2-EA6E60C50CA8}" srcOrd="1" destOrd="0" parTransId="{3D37170B-2883-40E2-A4EF-F474BE3AF64E}" sibTransId="{BBA3BB1A-52A4-45B9-AE99-734702501B24}"/>
    <dgm:cxn modelId="{03FA516D-7165-4A8C-9261-69B0DD175C85}" type="presOf" srcId="{DA6881B6-FF74-45AB-B4D2-EA6E60C50CA8}" destId="{226A78FA-F9BC-40A7-87DC-4887C20F9BD2}" srcOrd="0" destOrd="0" presId="urn:microsoft.com/office/officeart/2005/8/layout/process2"/>
    <dgm:cxn modelId="{0ECFD670-B986-4927-A588-FE1A00617A7C}" type="presOf" srcId="{BBA3BB1A-52A4-45B9-AE99-734702501B24}" destId="{4A0108B1-2C08-4984-B6BA-B654D71BC6B5}" srcOrd="1" destOrd="0" presId="urn:microsoft.com/office/officeart/2005/8/layout/process2"/>
    <dgm:cxn modelId="{99488CB8-C983-4968-99B1-92802F3CAE11}" srcId="{0B84F00B-D2AD-4124-A8EC-0A0CD51C8471}" destId="{B56F99F5-B1F3-4A49-B2BA-D68B640D5D91}" srcOrd="0" destOrd="0" parTransId="{26D2FCC0-982D-495D-9963-DD1EEFA565B9}" sibTransId="{F7A1B761-F293-46C6-84FD-0E739D850345}"/>
    <dgm:cxn modelId="{667C7AD2-EECB-4D31-8056-550CC612647D}" type="presOf" srcId="{F7A1B761-F293-46C6-84FD-0E739D850345}" destId="{EE0468C3-735A-4F68-9867-3FE7CF403395}" srcOrd="1" destOrd="0" presId="urn:microsoft.com/office/officeart/2005/8/layout/process2"/>
    <dgm:cxn modelId="{96FA61D4-2184-453E-AC8D-6751B514B6EB}" type="presOf" srcId="{9665D311-4B49-4FB4-850A-E4CCC94F54CF}" destId="{AA53D555-3363-4C16-B671-598AC200693B}" srcOrd="0" destOrd="0" presId="urn:microsoft.com/office/officeart/2005/8/layout/process2"/>
    <dgm:cxn modelId="{D64DECEA-4E6A-4FB7-A757-33809CDFCA06}" type="presOf" srcId="{F7A1B761-F293-46C6-84FD-0E739D850345}" destId="{CB7D9233-185F-4E87-8958-0C5F2F2BFE65}" srcOrd="0" destOrd="0" presId="urn:microsoft.com/office/officeart/2005/8/layout/process2"/>
    <dgm:cxn modelId="{C9984AFD-B0DD-4B7F-AB52-E9ED34481567}" type="presOf" srcId="{0B84F00B-D2AD-4124-A8EC-0A0CD51C8471}" destId="{4C03F841-32C7-43F3-84A6-FE9D13877E32}" srcOrd="0" destOrd="0" presId="urn:microsoft.com/office/officeart/2005/8/layout/process2"/>
    <dgm:cxn modelId="{4573C062-3765-471F-8403-E689DABB3EE0}" type="presParOf" srcId="{4C03F841-32C7-43F3-84A6-FE9D13877E32}" destId="{441DC781-624D-447F-84CD-B5159C1CD7EE}" srcOrd="0" destOrd="0" presId="urn:microsoft.com/office/officeart/2005/8/layout/process2"/>
    <dgm:cxn modelId="{49A29954-C840-4D54-891E-67C975009EAD}" type="presParOf" srcId="{4C03F841-32C7-43F3-84A6-FE9D13877E32}" destId="{CB7D9233-185F-4E87-8958-0C5F2F2BFE65}" srcOrd="1" destOrd="0" presId="urn:microsoft.com/office/officeart/2005/8/layout/process2"/>
    <dgm:cxn modelId="{23D6C449-267D-4C6A-80A3-DC20F3B4F76E}" type="presParOf" srcId="{CB7D9233-185F-4E87-8958-0C5F2F2BFE65}" destId="{EE0468C3-735A-4F68-9867-3FE7CF403395}" srcOrd="0" destOrd="0" presId="urn:microsoft.com/office/officeart/2005/8/layout/process2"/>
    <dgm:cxn modelId="{164BF9B5-2375-4AB3-89F2-525853D009DD}" type="presParOf" srcId="{4C03F841-32C7-43F3-84A6-FE9D13877E32}" destId="{226A78FA-F9BC-40A7-87DC-4887C20F9BD2}" srcOrd="2" destOrd="0" presId="urn:microsoft.com/office/officeart/2005/8/layout/process2"/>
    <dgm:cxn modelId="{8F620A8F-C806-46F5-AADC-1A6AD736645E}" type="presParOf" srcId="{4C03F841-32C7-43F3-84A6-FE9D13877E32}" destId="{B29E05EE-8D28-442F-AE2D-057218DD9332}" srcOrd="3" destOrd="0" presId="urn:microsoft.com/office/officeart/2005/8/layout/process2"/>
    <dgm:cxn modelId="{54AA6EAB-2401-48D8-865E-DD5CA85C0D23}" type="presParOf" srcId="{B29E05EE-8D28-442F-AE2D-057218DD9332}" destId="{4A0108B1-2C08-4984-B6BA-B654D71BC6B5}" srcOrd="0" destOrd="0" presId="urn:microsoft.com/office/officeart/2005/8/layout/process2"/>
    <dgm:cxn modelId="{48F3B3B1-3810-4C1D-A1F6-4E70421D07A1}" type="presParOf" srcId="{4C03F841-32C7-43F3-84A6-FE9D13877E32}" destId="{AA53D555-3363-4C16-B671-598AC200693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DC781-624D-447F-84CD-B5159C1CD7EE}">
      <dsp:nvSpPr>
        <dsp:cNvPr id="0" name=""/>
        <dsp:cNvSpPr/>
      </dsp:nvSpPr>
      <dsp:spPr>
        <a:xfrm>
          <a:off x="0" y="0"/>
          <a:ext cx="6734503" cy="104493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Recap of strategy behind </a:t>
          </a:r>
          <a:r>
            <a:rPr lang="en-US" sz="2000" kern="1200" dirty="0" err="1"/>
            <a:t>RsNLME</a:t>
          </a:r>
          <a:endParaRPr lang="en-US" sz="2000" kern="1200" dirty="0"/>
        </a:p>
      </dsp:txBody>
      <dsp:txXfrm>
        <a:off x="30605" y="30605"/>
        <a:ext cx="6673293" cy="983721"/>
      </dsp:txXfrm>
    </dsp:sp>
    <dsp:sp modelId="{CB7D9233-185F-4E87-8958-0C5F2F2BFE65}">
      <dsp:nvSpPr>
        <dsp:cNvPr id="0" name=""/>
        <dsp:cNvSpPr/>
      </dsp:nvSpPr>
      <dsp:spPr>
        <a:xfrm rot="5400000">
          <a:off x="3172411" y="1069608"/>
          <a:ext cx="389679" cy="4702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226185" y="1109878"/>
        <a:ext cx="282131" cy="272775"/>
      </dsp:txXfrm>
    </dsp:sp>
    <dsp:sp modelId="{226A78FA-F9BC-40A7-87DC-4887C20F9BD2}">
      <dsp:nvSpPr>
        <dsp:cNvPr id="0" name=""/>
        <dsp:cNvSpPr/>
      </dsp:nvSpPr>
      <dsp:spPr>
        <a:xfrm>
          <a:off x="0" y="1564504"/>
          <a:ext cx="6734503" cy="1044931"/>
        </a:xfrm>
        <a:prstGeom prst="roundRect">
          <a:avLst>
            <a:gd name="adj" fmla="val 10000"/>
          </a:avLst>
        </a:prstGeom>
        <a:solidFill>
          <a:srgbClr val="00627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There’s an “R” in Reporting!</a:t>
          </a:r>
        </a:p>
      </dsp:txBody>
      <dsp:txXfrm>
        <a:off x="30605" y="1595109"/>
        <a:ext cx="6673293" cy="983721"/>
      </dsp:txXfrm>
    </dsp:sp>
    <dsp:sp modelId="{B29E05EE-8D28-442F-AE2D-057218DD9332}">
      <dsp:nvSpPr>
        <dsp:cNvPr id="0" name=""/>
        <dsp:cNvSpPr/>
      </dsp:nvSpPr>
      <dsp:spPr>
        <a:xfrm rot="5394892">
          <a:off x="3172491" y="2635559"/>
          <a:ext cx="391849" cy="4702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227263" y="2674744"/>
        <a:ext cx="282131" cy="274294"/>
      </dsp:txXfrm>
    </dsp:sp>
    <dsp:sp modelId="{AA53D555-3363-4C16-B671-598AC200693B}">
      <dsp:nvSpPr>
        <dsp:cNvPr id="0" name=""/>
        <dsp:cNvSpPr/>
      </dsp:nvSpPr>
      <dsp:spPr>
        <a:xfrm>
          <a:off x="5613" y="3131902"/>
          <a:ext cx="6728889" cy="1688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Demo:  Using </a:t>
          </a:r>
          <a:r>
            <a:rPr lang="en-US" sz="2000" b="0" kern="1200" dirty="0" err="1"/>
            <a:t>RsNLME</a:t>
          </a:r>
          <a:r>
            <a:rPr lang="en-US" sz="2000" b="0" kern="1200" dirty="0"/>
            <a:t> in parallel with </a:t>
          </a:r>
          <a:br>
            <a:rPr lang="en-US" sz="2000" b="0" kern="1200" dirty="0"/>
          </a:br>
          <a:r>
            <a:rPr lang="en-US" sz="2000" b="0" kern="1200" dirty="0" err="1"/>
            <a:t>Rmarkdown</a:t>
          </a:r>
          <a:r>
            <a:rPr lang="en-US" sz="2000" b="0" kern="1200" dirty="0"/>
            <a:t> for efficient reporting</a:t>
          </a:r>
        </a:p>
      </dsp:txBody>
      <dsp:txXfrm>
        <a:off x="55059" y="3181348"/>
        <a:ext cx="6629997" cy="158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79BE6-E156-4C1D-A308-ED8C026EEB8C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CCEC4-B717-4146-949C-7126E154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4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CCEC4-B717-4146-949C-7126E15483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FCC946-0BFA-4896-87F7-393362B2217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7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FCC946-0BFA-4896-87F7-393362B2217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39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CCEC4-B717-4146-949C-7126E15483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92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1BD7C-491E-4F51-9866-53374FC9620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332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-Layout-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750094"/>
          </a:xfrm>
          <a:prstGeom prst="rect">
            <a:avLst/>
          </a:prstGeom>
          <a:gradFill>
            <a:gsLst>
              <a:gs pos="100000">
                <a:srgbClr val="23708C"/>
              </a:gs>
              <a:gs pos="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35732"/>
            <a:ext cx="11906250" cy="542924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120948" y="6359358"/>
            <a:ext cx="0" cy="498642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5750" y="882650"/>
            <a:ext cx="11906250" cy="46037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24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Slide Number Placeholder 2"/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‹#›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9" y="6539791"/>
            <a:ext cx="1180979" cy="2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3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76200"/>
            <a:ext cx="118262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762000"/>
            <a:ext cx="11826240" cy="5568696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E3124"/>
              </a:buClr>
              <a:buSzPct val="120000"/>
              <a:buFont typeface="Arial" pitchFamily="34" charset="0"/>
              <a:buChar char="•"/>
              <a:tabLst/>
              <a:defRPr/>
            </a:lvl1pPr>
            <a:lvl2pPr marL="687388" indent="-230188">
              <a:buClr>
                <a:schemeClr val="tx2"/>
              </a:buClr>
              <a:buSzPct val="80000"/>
              <a:buFont typeface="Courier New"/>
              <a:buChar char="o"/>
              <a:defRPr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Lucida Grande"/>
              <a:buChar char="-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550"/>
              </a:spcBef>
              <a:buClr>
                <a:schemeClr val="accent6"/>
              </a:buClr>
              <a:buSzPct val="70000"/>
              <a:buFont typeface="Courier New"/>
              <a:buChar char="o"/>
              <a:defRPr sz="1600" baseline="0">
                <a:solidFill>
                  <a:srgbClr val="004080"/>
                </a:solidFill>
              </a:defRPr>
            </a:lvl4pPr>
            <a:lvl5pPr marL="2057400" indent="-228600">
              <a:spcBef>
                <a:spcPts val="550"/>
              </a:spcBef>
              <a:buClr>
                <a:schemeClr val="accent6"/>
              </a:buClr>
              <a:buSzPct val="70000"/>
              <a:buFont typeface="Courier New"/>
              <a:buChar char="o"/>
              <a:defRPr sz="1600" baseline="30000">
                <a:solidFill>
                  <a:schemeClr val="accent6"/>
                </a:solidFill>
              </a:defRPr>
            </a:lvl5pPr>
            <a:lvl6pPr marL="2514600" indent="-228600">
              <a:spcBef>
                <a:spcPts val="550"/>
              </a:spcBef>
              <a:buClr>
                <a:schemeClr val="accent6"/>
              </a:buClr>
              <a:buSzPct val="70000"/>
              <a:buFont typeface="Courier New"/>
              <a:buChar char="o"/>
              <a:defRPr sz="1600" baseline="30000">
                <a:solidFill>
                  <a:schemeClr val="accent6"/>
                </a:solidFill>
              </a:defRPr>
            </a:lvl6pPr>
            <a:lvl7pPr>
              <a:buClr>
                <a:schemeClr val="accent6"/>
              </a:buClr>
              <a:buSzPct val="70000"/>
              <a:buFont typeface="Courier New"/>
              <a:buChar char="o"/>
              <a:defRPr baseline="30000">
                <a:solidFill>
                  <a:schemeClr val="accent6"/>
                </a:solidFill>
              </a:defRPr>
            </a:lvl7pPr>
            <a:lvl8pPr marL="3200400" indent="0">
              <a:buNone/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304570" y="6422880"/>
            <a:ext cx="1504517" cy="355239"/>
          </a:xfrm>
        </p:spPr>
        <p:txBody>
          <a:bodyPr anchor="ctr"/>
          <a:lstStyle>
            <a:lvl1pPr marL="0" indent="0" algn="ctr">
              <a:buNone/>
              <a:defRPr sz="1100"/>
            </a:lvl1pPr>
            <a:lvl2pPr>
              <a:defRPr/>
            </a:lvl2pPr>
          </a:lstStyle>
          <a:p>
            <a:r>
              <a:rPr lang="en-US" dirty="0"/>
              <a:t>Speaker logo</a:t>
            </a:r>
          </a:p>
        </p:txBody>
      </p:sp>
    </p:spTree>
    <p:extLst>
      <p:ext uri="{BB962C8B-B14F-4D97-AF65-F5344CB8AC3E}">
        <p14:creationId xmlns:p14="http://schemas.microsoft.com/office/powerpoint/2010/main" val="35257301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8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-Text-Layout-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750094"/>
          </a:xfrm>
          <a:prstGeom prst="rect">
            <a:avLst/>
          </a:prstGeom>
          <a:gradFill>
            <a:gsLst>
              <a:gs pos="100000">
                <a:srgbClr val="23708C"/>
              </a:gs>
              <a:gs pos="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35732"/>
            <a:ext cx="11906250" cy="542924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120948" y="6359358"/>
            <a:ext cx="0" cy="498642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5750" y="882650"/>
            <a:ext cx="11906250" cy="46037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 typeface="+mj-lt"/>
              <a:buNone/>
              <a:defRPr sz="24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5750" y="1602502"/>
            <a:ext cx="11612067" cy="342106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1"/>
                </a:solidFill>
              </a:defRPr>
            </a:lvl1pPr>
            <a:lvl2pPr marL="800100" indent="-342900">
              <a:buClr>
                <a:schemeClr val="accent1"/>
              </a:buClr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1257300" indent="-342900">
              <a:buClr>
                <a:schemeClr val="accent1"/>
              </a:buClr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371600" indent="0">
              <a:buNone/>
              <a:defRPr sz="1600">
                <a:solidFill>
                  <a:schemeClr val="accent5"/>
                </a:solidFill>
              </a:defRPr>
            </a:lvl4pPr>
            <a:lvl5pPr marL="1828800" indent="0">
              <a:buNone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Edit Master Style</a:t>
            </a:r>
          </a:p>
          <a:p>
            <a:pPr lvl="2"/>
            <a:r>
              <a:rPr lang="en-US" dirty="0"/>
              <a:t>Edit master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Slide Number Placeholder 2"/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‹#›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9" y="6539791"/>
            <a:ext cx="1180979" cy="2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5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sic-Text-Layout-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750094"/>
          </a:xfrm>
          <a:prstGeom prst="rect">
            <a:avLst/>
          </a:prstGeom>
          <a:gradFill>
            <a:gsLst>
              <a:gs pos="100000">
                <a:srgbClr val="23708C"/>
              </a:gs>
              <a:gs pos="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35732"/>
            <a:ext cx="11906250" cy="542924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120948" y="6359358"/>
            <a:ext cx="0" cy="498642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5750" y="885826"/>
            <a:ext cx="11612067" cy="540209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 sz="2400" baseline="0">
                <a:solidFill>
                  <a:schemeClr val="tx1"/>
                </a:solidFill>
              </a:defRPr>
            </a:lvl1pPr>
            <a:lvl2pPr marL="800100" indent="-342900">
              <a:buClr>
                <a:schemeClr val="accent1"/>
              </a:buClr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1200150" indent="-285750">
              <a:buClr>
                <a:schemeClr val="accent1"/>
              </a:buClr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371600" indent="0">
              <a:buNone/>
              <a:defRPr sz="1600">
                <a:solidFill>
                  <a:schemeClr val="accent5"/>
                </a:solidFill>
              </a:defRPr>
            </a:lvl4pPr>
            <a:lvl5pPr marL="1828800" indent="0">
              <a:buNone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Edit Master Style</a:t>
            </a:r>
          </a:p>
          <a:p>
            <a:pPr lvl="2"/>
            <a:r>
              <a:rPr lang="en-US" dirty="0"/>
              <a:t>Edit master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Slide Number Placeholder 2"/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‹#›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9" y="6539791"/>
            <a:ext cx="1180979" cy="2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5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-Text-with-Image-Layout-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750094"/>
          </a:xfrm>
          <a:prstGeom prst="rect">
            <a:avLst/>
          </a:prstGeom>
          <a:gradFill>
            <a:gsLst>
              <a:gs pos="100000">
                <a:srgbClr val="23708C"/>
              </a:gs>
              <a:gs pos="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35732"/>
            <a:ext cx="11906250" cy="542924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120948" y="6359358"/>
            <a:ext cx="0" cy="498642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5750" y="882650"/>
            <a:ext cx="11906250" cy="46037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 typeface="+mj-lt"/>
              <a:buNone/>
              <a:defRPr sz="24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85750" y="1602502"/>
            <a:ext cx="11612067" cy="2175019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800100" indent="-34290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1257300" indent="-34290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371600" indent="0">
              <a:buNone/>
              <a:defRPr sz="1600">
                <a:solidFill>
                  <a:schemeClr val="accent5"/>
                </a:solidFill>
              </a:defRPr>
            </a:lvl4pPr>
            <a:lvl5pPr marL="1828800" indent="0">
              <a:buNone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Edit Master Style</a:t>
            </a:r>
          </a:p>
          <a:p>
            <a:pPr lvl="2"/>
            <a:r>
              <a:rPr lang="en-US" dirty="0"/>
              <a:t>Edit master style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2799414" y="3964293"/>
            <a:ext cx="2174875" cy="1922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097855" y="3964293"/>
            <a:ext cx="2174875" cy="1922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442949" y="3964293"/>
            <a:ext cx="2174875" cy="1922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Slide Number Placeholder 2"/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‹#›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9" y="6539791"/>
            <a:ext cx="1180979" cy="2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5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-Text-with-Chart-Layout-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750094"/>
          </a:xfrm>
          <a:prstGeom prst="rect">
            <a:avLst/>
          </a:prstGeom>
          <a:gradFill>
            <a:gsLst>
              <a:gs pos="100000">
                <a:srgbClr val="23708C"/>
              </a:gs>
              <a:gs pos="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35732"/>
            <a:ext cx="11906250" cy="542924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120948" y="6359358"/>
            <a:ext cx="0" cy="498642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5750" y="882650"/>
            <a:ext cx="11906250" cy="46037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 typeface="+mj-lt"/>
              <a:buNone/>
              <a:defRPr sz="24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23679" y="1602502"/>
            <a:ext cx="6074138" cy="449849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800100" indent="-34290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1257300" indent="-34290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371600" indent="0">
              <a:buNone/>
              <a:defRPr sz="1600">
                <a:solidFill>
                  <a:schemeClr val="accent5"/>
                </a:solidFill>
              </a:defRPr>
            </a:lvl4pPr>
            <a:lvl5pPr marL="1828800" indent="0">
              <a:buNone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Edit Master Style</a:t>
            </a:r>
          </a:p>
          <a:p>
            <a:pPr lvl="2"/>
            <a:r>
              <a:rPr lang="en-US" dirty="0"/>
              <a:t>Edit master style</a:t>
            </a:r>
          </a:p>
        </p:txBody>
      </p:sp>
      <p:sp>
        <p:nvSpPr>
          <p:cNvPr id="16" name="Chart Placeholder 9"/>
          <p:cNvSpPr>
            <a:spLocks noGrp="1"/>
          </p:cNvSpPr>
          <p:nvPr>
            <p:ph type="chart" sz="quarter" idx="12"/>
          </p:nvPr>
        </p:nvSpPr>
        <p:spPr>
          <a:xfrm>
            <a:off x="285750" y="1602501"/>
            <a:ext cx="5343057" cy="44984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Slide Number Placeholder 2"/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‹#›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9" y="6539791"/>
            <a:ext cx="1180979" cy="2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4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sic-Text-with-Chart-Layout-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750094"/>
          </a:xfrm>
          <a:prstGeom prst="rect">
            <a:avLst/>
          </a:prstGeom>
          <a:gradFill>
            <a:gsLst>
              <a:gs pos="100000">
                <a:srgbClr val="23708C"/>
              </a:gs>
              <a:gs pos="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35732"/>
            <a:ext cx="11906250" cy="542924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0120948" y="6359358"/>
            <a:ext cx="0" cy="498642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5750" y="882650"/>
            <a:ext cx="11906250" cy="46037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 typeface="+mj-lt"/>
              <a:buNone/>
              <a:defRPr sz="24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23679" y="1602502"/>
            <a:ext cx="6074138" cy="449849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800100" indent="-34290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1257300" indent="-34290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3pPr>
            <a:lvl4pPr marL="1371600" indent="0">
              <a:buNone/>
              <a:defRPr sz="1600">
                <a:solidFill>
                  <a:schemeClr val="accent5"/>
                </a:solidFill>
              </a:defRPr>
            </a:lvl4pPr>
            <a:lvl5pPr marL="1828800" indent="0">
              <a:buNone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Edit Master Style</a:t>
            </a:r>
          </a:p>
          <a:p>
            <a:pPr lvl="2"/>
            <a:r>
              <a:rPr lang="en-US" dirty="0"/>
              <a:t>Edit master style</a:t>
            </a:r>
          </a:p>
        </p:txBody>
      </p:sp>
      <p:sp>
        <p:nvSpPr>
          <p:cNvPr id="13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285750" y="1602501"/>
            <a:ext cx="5325910" cy="44984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Slide Number Placeholder 2"/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‹#›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9" y="6539791"/>
            <a:ext cx="1180979" cy="2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1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Layout-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43400" y="357188"/>
            <a:ext cx="7848600" cy="542924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43400" y="1000125"/>
            <a:ext cx="7848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343400" y="1100139"/>
            <a:ext cx="7848600" cy="46037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 typeface="+mj-lt"/>
              <a:buNone/>
              <a:defRPr sz="24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59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-Text-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43400" y="357188"/>
            <a:ext cx="7848600" cy="542924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43400" y="1000125"/>
            <a:ext cx="7848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343400" y="1100139"/>
            <a:ext cx="7848600" cy="46037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 typeface="+mj-lt"/>
              <a:buNone/>
              <a:defRPr sz="240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343400" y="1878013"/>
            <a:ext cx="7848600" cy="342106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800100" indent="-342900">
              <a:buClr>
                <a:schemeClr val="accent1"/>
              </a:buClr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</a:defRPr>
            </a:lvl2pPr>
            <a:lvl3pPr marL="914400" indent="0">
              <a:buNone/>
              <a:defRPr sz="1600">
                <a:solidFill>
                  <a:schemeClr val="accent5"/>
                </a:solidFill>
              </a:defRPr>
            </a:lvl3pPr>
            <a:lvl4pPr marL="1371600" indent="0">
              <a:buNone/>
              <a:defRPr sz="1600">
                <a:solidFill>
                  <a:schemeClr val="accent5"/>
                </a:solidFill>
              </a:defRPr>
            </a:lvl4pPr>
            <a:lvl5pPr marL="1828800" indent="0">
              <a:buNone/>
              <a:defRPr sz="16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Edit Master Style</a:t>
            </a:r>
          </a:p>
        </p:txBody>
      </p:sp>
    </p:spTree>
    <p:extLst>
      <p:ext uri="{BB962C8B-B14F-4D97-AF65-F5344CB8AC3E}">
        <p14:creationId xmlns:p14="http://schemas.microsoft.com/office/powerpoint/2010/main" val="37897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ion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43400" y="2228850"/>
            <a:ext cx="7848600" cy="542924"/>
          </a:xfrm>
          <a:prstGeom prst="rect">
            <a:avLst/>
          </a:prstGeom>
        </p:spPr>
        <p:txBody>
          <a:bodyPr/>
          <a:lstStyle>
            <a:lvl1pPr>
              <a:defRPr sz="4400" b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43400" y="2871787"/>
            <a:ext cx="7848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343400" y="2971801"/>
            <a:ext cx="7848600" cy="46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Slide Number Placeholder 2"/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‹#›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9" y="6539791"/>
            <a:ext cx="1180979" cy="2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1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Slide Number Placeholder 2"/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‹#›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9" y="6539791"/>
            <a:ext cx="1180979" cy="2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3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60" r:id="rId3"/>
    <p:sldLayoutId id="2147483657" r:id="rId4"/>
    <p:sldLayoutId id="2147483658" r:id="rId5"/>
    <p:sldLayoutId id="2147483659" r:id="rId6"/>
    <p:sldLayoutId id="2147483650" r:id="rId7"/>
    <p:sldLayoutId id="2147483652" r:id="rId8"/>
    <p:sldLayoutId id="2147483651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EE3124"/>
        </a:buClr>
        <a:buSzPct val="120000"/>
        <a:buFont typeface="Arial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EE3124"/>
        </a:buClr>
        <a:buSzPct val="70000"/>
        <a:buFont typeface="Courier New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3A414C"/>
        </a:buClr>
        <a:buSzPct val="70000"/>
        <a:buFont typeface="Lucida Grande"/>
        <a:buChar char="-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3A414C"/>
        </a:buClr>
        <a:buSzPct val="70000"/>
        <a:buFont typeface="Lucida Grande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3A414C"/>
        </a:buClr>
        <a:buSzPct val="70000"/>
        <a:buFont typeface="Lucida Grande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3A414C"/>
        </a:buClr>
        <a:buSzPct val="70000"/>
        <a:buFont typeface="Lucida Grande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hyperlink" Target="https://certara.github.io/R-model-results/articles/rmd_styling.html#use-ms-word-docx-style-template-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hyperlink" Target="http://theselftaughtcook.blogspot.com/2012/04/fresh-vegetable-saut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ertara.github.io/R-RsNLME/index.html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github.com/certara/RsNLME-Rmd-Report-Exam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ertara.github.io/R-Certara/articles/lessons.html" TargetMode="External"/><Relationship Id="rId5" Type="http://schemas.openxmlformats.org/officeDocument/2006/relationships/hyperlink" Target="https://pharmacometrics.shinyapps.io/rsnlmecommandlinetutorialfinal/" TargetMode="External"/><Relationship Id="rId4" Type="http://schemas.openxmlformats.org/officeDocument/2006/relationships/hyperlink" Target="https://certara.github.io/R-Certara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ertara.com/software/r-speaks-nlme-rsnlme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ertara.github.io/R-RsNLM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hyperlink" Target="https://github.com/certara/RsNLME-Rmd-Report-Exampl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43400" y="1938955"/>
            <a:ext cx="7848600" cy="460375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Improved Workflow and Expanded Functionality of </a:t>
            </a:r>
            <a:r>
              <a:rPr lang="en-US" sz="2800" dirty="0" err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RsNLME</a:t>
            </a:r>
            <a:r>
              <a:rPr lang="en-US" sz="28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version 1.1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343400" y="2958095"/>
            <a:ext cx="7848600" cy="4603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E3124"/>
              </a:buClr>
              <a:buSzPct val="120000"/>
              <a:buFont typeface="Arial" pitchFamily="34" charset="0"/>
              <a:buNone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E3124"/>
              </a:buClr>
              <a:buSzPct val="70000"/>
              <a:buFont typeface="Courier New"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A414C"/>
              </a:buClr>
              <a:buSzPct val="70000"/>
              <a:buFont typeface="Lucida Grande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A414C"/>
              </a:buClr>
              <a:buSzPct val="70000"/>
              <a:buFont typeface="Lucida Grande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A414C"/>
              </a:buClr>
              <a:buSzPct val="70000"/>
              <a:buFont typeface="Lucida Grande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A414C"/>
              </a:buClr>
              <a:buSzPct val="70000"/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March 2</a:t>
            </a:r>
            <a:r>
              <a:rPr lang="en-US" sz="2800" baseline="30000" dirty="0">
                <a:solidFill>
                  <a:schemeClr val="bg2">
                    <a:lumMod val="50000"/>
                  </a:schemeClr>
                </a:solidFill>
              </a:rPr>
              <a:t>nd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, 2022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Slide Number Placeholder 2"/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1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9" y="6539791"/>
            <a:ext cx="1180979" cy="2691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87" y="226871"/>
            <a:ext cx="4858513" cy="1107152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1FFD998-9358-4881-8E00-17CBD3D50799}"/>
              </a:ext>
            </a:extLst>
          </p:cNvPr>
          <p:cNvSpPr txBox="1">
            <a:spLocks/>
          </p:cNvSpPr>
          <p:nvPr/>
        </p:nvSpPr>
        <p:spPr>
          <a:xfrm>
            <a:off x="5449604" y="3511626"/>
            <a:ext cx="6072574" cy="73149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E3124"/>
              </a:buClr>
              <a:buSzPct val="120000"/>
              <a:buFont typeface="Arial" pitchFamily="34" charset="0"/>
              <a:buNone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E3124"/>
              </a:buClr>
              <a:buSzPct val="70000"/>
              <a:buFont typeface="Courier New"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A414C"/>
              </a:buClr>
              <a:buSzPct val="70000"/>
              <a:buFont typeface="Lucida Grande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A414C"/>
              </a:buClr>
              <a:buSzPct val="70000"/>
              <a:buFont typeface="Lucida Grande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A414C"/>
              </a:buClr>
              <a:buSzPct val="70000"/>
              <a:buFont typeface="Lucida Grande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A414C"/>
              </a:buClr>
              <a:buSzPct val="70000"/>
              <a:buFont typeface="Lucida Grande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Keith Nieforth, 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Senior Director, Software Product Management</a:t>
            </a:r>
            <a:br>
              <a:rPr lang="en-US" sz="16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16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1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James Craig, 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R Software Engineer and Shiny Developer</a:t>
            </a: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5EBE3A-6D3F-4FEA-AB6C-C5F7DFDCC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522" y="3484777"/>
            <a:ext cx="800317" cy="9231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B9A299-0C14-4DEA-BB3B-D27D470F74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44" y="4522271"/>
            <a:ext cx="809397" cy="9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2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5557-98EC-458A-B71E-4B420BEB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Code Pictorial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E6501-88F2-4286-B46D-80D1B2D9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31" y="1923173"/>
            <a:ext cx="4709568" cy="35817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9F2B91EC-6440-40A4-A3FE-5D8DB8AC364A}"/>
              </a:ext>
            </a:extLst>
          </p:cNvPr>
          <p:cNvSpPr/>
          <p:nvPr/>
        </p:nvSpPr>
        <p:spPr>
          <a:xfrm>
            <a:off x="629248" y="1433859"/>
            <a:ext cx="1799925" cy="447274"/>
          </a:xfrm>
          <a:prstGeom prst="borderCallout1">
            <a:avLst>
              <a:gd name="adj1" fmla="val 109133"/>
              <a:gd name="adj2" fmla="val 48351"/>
              <a:gd name="adj3" fmla="val 149083"/>
              <a:gd name="adj4" fmla="val 798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# indicates level of header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7972E71C-C210-421A-973D-869BA73983BD}"/>
              </a:ext>
            </a:extLst>
          </p:cNvPr>
          <p:cNvSpPr/>
          <p:nvPr/>
        </p:nvSpPr>
        <p:spPr>
          <a:xfrm>
            <a:off x="3527860" y="1284533"/>
            <a:ext cx="1799925" cy="447274"/>
          </a:xfrm>
          <a:prstGeom prst="borderCallout1">
            <a:avLst>
              <a:gd name="adj1" fmla="val 109133"/>
              <a:gd name="adj2" fmla="val 48351"/>
              <a:gd name="adj3" fmla="val 164147"/>
              <a:gd name="adj4" fmla="val 376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tabset</a:t>
            </a:r>
            <a:r>
              <a:rPr lang="en-US" sz="1100" dirty="0">
                <a:solidFill>
                  <a:schemeClr val="tx1"/>
                </a:solidFill>
              </a:rPr>
              <a:t> option to use tabs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91C2398A-A05F-41DE-B982-E1C433089DC5}"/>
              </a:ext>
            </a:extLst>
          </p:cNvPr>
          <p:cNvSpPr/>
          <p:nvPr/>
        </p:nvSpPr>
        <p:spPr>
          <a:xfrm>
            <a:off x="454189" y="2197925"/>
            <a:ext cx="936260" cy="460374"/>
          </a:xfrm>
          <a:prstGeom prst="borderCallout1">
            <a:avLst>
              <a:gd name="adj1" fmla="val 31223"/>
              <a:gd name="adj2" fmla="val 172891"/>
              <a:gd name="adj3" fmla="val 46707"/>
              <a:gd name="adj4" fmla="val 1085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Level 2 header = tab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E274AA30-D8E2-40F5-9689-D66CC4586473}"/>
              </a:ext>
            </a:extLst>
          </p:cNvPr>
          <p:cNvSpPr/>
          <p:nvPr/>
        </p:nvSpPr>
        <p:spPr>
          <a:xfrm>
            <a:off x="454189" y="3165599"/>
            <a:ext cx="1270535" cy="547472"/>
          </a:xfrm>
          <a:prstGeom prst="borderCallout1">
            <a:avLst>
              <a:gd name="adj1" fmla="val 65052"/>
              <a:gd name="adj2" fmla="val 135350"/>
              <a:gd name="adj3" fmla="val 43995"/>
              <a:gd name="adj4" fmla="val 1051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“Backticks” enclose code “chunks”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1885F0A-164A-4A7E-B994-568D320E1290}"/>
              </a:ext>
            </a:extLst>
          </p:cNvPr>
          <p:cNvSpPr/>
          <p:nvPr/>
        </p:nvSpPr>
        <p:spPr>
          <a:xfrm>
            <a:off x="4970046" y="3874628"/>
            <a:ext cx="1270535" cy="223637"/>
          </a:xfrm>
          <a:prstGeom prst="borderCallout1">
            <a:avLst>
              <a:gd name="adj1" fmla="val 36499"/>
              <a:gd name="adj2" fmla="val -13135"/>
              <a:gd name="adj3" fmla="val 52603"/>
              <a:gd name="adj4" fmla="val -47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 code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094E0319-E68D-4030-87A0-F3235C621C81}"/>
              </a:ext>
            </a:extLst>
          </p:cNvPr>
          <p:cNvSpPr/>
          <p:nvPr/>
        </p:nvSpPr>
        <p:spPr>
          <a:xfrm>
            <a:off x="4970046" y="5123476"/>
            <a:ext cx="1270535" cy="223637"/>
          </a:xfrm>
          <a:prstGeom prst="borderCallout1">
            <a:avLst>
              <a:gd name="adj1" fmla="val 36499"/>
              <a:gd name="adj2" fmla="val -13135"/>
              <a:gd name="adj3" fmla="val 52603"/>
              <a:gd name="adj4" fmla="val -47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more R code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CD77D58B-9534-490A-9229-E607C01FA0A3}"/>
              </a:ext>
            </a:extLst>
          </p:cNvPr>
          <p:cNvSpPr/>
          <p:nvPr/>
        </p:nvSpPr>
        <p:spPr>
          <a:xfrm>
            <a:off x="539406" y="4467883"/>
            <a:ext cx="936260" cy="460374"/>
          </a:xfrm>
          <a:prstGeom prst="borderCallout1">
            <a:avLst>
              <a:gd name="adj1" fmla="val 35405"/>
              <a:gd name="adj2" fmla="val 164667"/>
              <a:gd name="adj3" fmla="val 46707"/>
              <a:gd name="adj4" fmla="val 1085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Another Level 2 header = tab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5031B8-4BF1-4D17-A119-CC95183BA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252" y="1480240"/>
            <a:ext cx="4568498" cy="146172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7AE0FA-B309-4404-873A-540B7F9CD7BD}"/>
              </a:ext>
            </a:extLst>
          </p:cNvPr>
          <p:cNvSpPr/>
          <p:nvPr/>
        </p:nvSpPr>
        <p:spPr>
          <a:xfrm>
            <a:off x="1995264" y="2009766"/>
            <a:ext cx="1485569" cy="2236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09A420-FBA9-4B94-8C9B-997280AE980B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3263276" y="1657497"/>
            <a:ext cx="4109676" cy="3850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ED09D83-7837-48DE-9C36-718908F18B1A}"/>
              </a:ext>
            </a:extLst>
          </p:cNvPr>
          <p:cNvSpPr/>
          <p:nvPr/>
        </p:nvSpPr>
        <p:spPr>
          <a:xfrm>
            <a:off x="1995264" y="3259914"/>
            <a:ext cx="2172475" cy="2236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18F43A-2711-4644-B9F8-2E826BE75F30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3849587" y="2005383"/>
            <a:ext cx="4120131" cy="128728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6CCA6AB2-810F-4ED1-B96E-2767E122D082}"/>
              </a:ext>
            </a:extLst>
          </p:cNvPr>
          <p:cNvSpPr/>
          <p:nvPr/>
        </p:nvSpPr>
        <p:spPr>
          <a:xfrm>
            <a:off x="5140194" y="2581613"/>
            <a:ext cx="198720" cy="329281"/>
          </a:xfrm>
          <a:prstGeom prst="rightBrace">
            <a:avLst>
              <a:gd name="adj1" fmla="val 27911"/>
              <a:gd name="adj2" fmla="val 5181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17033C-D458-4A13-8300-F047168E9C73}"/>
              </a:ext>
            </a:extLst>
          </p:cNvPr>
          <p:cNvCxnSpPr>
            <a:cxnSpLocks/>
          </p:cNvCxnSpPr>
          <p:nvPr/>
        </p:nvCxnSpPr>
        <p:spPr>
          <a:xfrm flipV="1">
            <a:off x="5428649" y="2526075"/>
            <a:ext cx="1990255" cy="2201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3374758C-D4E2-49EF-986B-09C1FE92B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537" y="3371732"/>
            <a:ext cx="2941365" cy="22663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5" name="Right Brace 34">
            <a:extLst>
              <a:ext uri="{FF2B5EF4-FFF2-40B4-BE49-F238E27FC236}">
                <a16:creationId xmlns:a16="http://schemas.microsoft.com/office/drawing/2014/main" id="{A1201C41-EAB0-4CD6-9A34-914534D684B9}"/>
              </a:ext>
            </a:extLst>
          </p:cNvPr>
          <p:cNvSpPr/>
          <p:nvPr/>
        </p:nvSpPr>
        <p:spPr>
          <a:xfrm>
            <a:off x="6559899" y="3548429"/>
            <a:ext cx="198720" cy="671605"/>
          </a:xfrm>
          <a:prstGeom prst="rightBrace">
            <a:avLst>
              <a:gd name="adj1" fmla="val 27911"/>
              <a:gd name="adj2" fmla="val 5181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5DBEDE-A847-4252-AE20-10983A32F011}"/>
              </a:ext>
            </a:extLst>
          </p:cNvPr>
          <p:cNvCxnSpPr>
            <a:cxnSpLocks/>
          </p:cNvCxnSpPr>
          <p:nvPr/>
        </p:nvCxnSpPr>
        <p:spPr>
          <a:xfrm>
            <a:off x="6934564" y="4010140"/>
            <a:ext cx="929275" cy="6879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DE41C9D-3DA4-4E6A-8927-5429F09E128B}"/>
              </a:ext>
            </a:extLst>
          </p:cNvPr>
          <p:cNvSpPr/>
          <p:nvPr/>
        </p:nvSpPr>
        <p:spPr>
          <a:xfrm>
            <a:off x="2013267" y="2220317"/>
            <a:ext cx="867895" cy="2236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1533B2-D65F-4ED5-B8C1-CCA2017D5A22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2881162" y="1977890"/>
            <a:ext cx="4512840" cy="35424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0B3A32B-631C-45E2-BCCA-C0798CAAA248}"/>
              </a:ext>
            </a:extLst>
          </p:cNvPr>
          <p:cNvSpPr/>
          <p:nvPr/>
        </p:nvSpPr>
        <p:spPr>
          <a:xfrm>
            <a:off x="3439629" y="2197927"/>
            <a:ext cx="1799925" cy="223637"/>
          </a:xfrm>
          <a:prstGeom prst="borderCallout1">
            <a:avLst>
              <a:gd name="adj1" fmla="val 164287"/>
              <a:gd name="adj2" fmla="val -14338"/>
              <a:gd name="adj3" fmla="val 129715"/>
              <a:gd name="adj4" fmla="val 4829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Apply a style to text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8D92C100-1C2F-48D3-B29E-5C7E9BF99EDD}"/>
              </a:ext>
            </a:extLst>
          </p:cNvPr>
          <p:cNvSpPr/>
          <p:nvPr/>
        </p:nvSpPr>
        <p:spPr>
          <a:xfrm>
            <a:off x="2881162" y="2941961"/>
            <a:ext cx="1799925" cy="223637"/>
          </a:xfrm>
          <a:prstGeom prst="borderCallout1">
            <a:avLst>
              <a:gd name="adj1" fmla="val -93950"/>
              <a:gd name="adj2" fmla="val -37867"/>
              <a:gd name="adj3" fmla="val 596"/>
              <a:gd name="adj4" fmla="val -250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* Use bullets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C5FBEE31-5C89-4529-95FB-DA9ADAF30BF6}"/>
              </a:ext>
            </a:extLst>
          </p:cNvPr>
          <p:cNvSpPr/>
          <p:nvPr/>
        </p:nvSpPr>
        <p:spPr>
          <a:xfrm>
            <a:off x="8030741" y="3920802"/>
            <a:ext cx="218343" cy="16302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Reporting Workflow – Organizational Benefit Beyond the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835627"/>
            <a:ext cx="11906250" cy="460375"/>
          </a:xfrm>
        </p:spPr>
        <p:txBody>
          <a:bodyPr/>
          <a:lstStyle/>
          <a:p>
            <a:r>
              <a:rPr lang="en-US" sz="2000" dirty="0"/>
              <a:t>“Final” Reporting Workflow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42631" y="1230543"/>
            <a:ext cx="11612067" cy="251845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Clinical study report preparation is a team effort</a:t>
            </a:r>
          </a:p>
          <a:p>
            <a:pPr lvl="1"/>
            <a:r>
              <a:rPr lang="en-US" sz="1600" dirty="0"/>
              <a:t>Often (expertly) managed by regulatory documentation specialists with their own domain toolsets</a:t>
            </a:r>
          </a:p>
          <a:p>
            <a:pPr lvl="1"/>
            <a:r>
              <a:rPr lang="en-US" sz="1600" dirty="0"/>
              <a:t>Adherence to regulatory publishing format and content guidelines ensures quality and transferability of reports between sponsor and regulatory agencies, within agency divisions, across national regulatory boundaries, etc.</a:t>
            </a:r>
          </a:p>
          <a:p>
            <a:pPr lvl="1"/>
            <a:r>
              <a:rPr lang="en-US" sz="1600" dirty="0"/>
              <a:t>When documentation experts receive report components that do not follow template standards, it can take hours to correct formatting issues alone</a:t>
            </a:r>
          </a:p>
          <a:p>
            <a:r>
              <a:rPr lang="en-US" sz="2000" dirty="0" err="1"/>
              <a:t>RsNLME</a:t>
            </a:r>
            <a:r>
              <a:rPr lang="en-US" sz="2000" dirty="0"/>
              <a:t> can lend harmonization to the overall reporting workflow within an organization</a:t>
            </a:r>
          </a:p>
          <a:p>
            <a:pPr lvl="1"/>
            <a:r>
              <a:rPr lang="en-US" sz="1600" dirty="0"/>
              <a:t>Allows analyst to format outputs to downstream requirements at time of creation</a:t>
            </a:r>
          </a:p>
          <a:p>
            <a:pPr lvl="1"/>
            <a:r>
              <a:rPr lang="en-US" sz="1600" dirty="0">
                <a:hlinkClick r:id="rId2"/>
              </a:rPr>
              <a:t>https://certara.github.io/R-model-results/articles/rmd_styling.html#use-ms-word-docx-style-template-1</a:t>
            </a:r>
            <a:r>
              <a:rPr lang="en-US" sz="1600" dirty="0"/>
              <a:t> </a:t>
            </a:r>
          </a:p>
          <a:p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80AE95-7F50-44F9-91D9-4B01957D5D9E}"/>
              </a:ext>
            </a:extLst>
          </p:cNvPr>
          <p:cNvGrpSpPr/>
          <p:nvPr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CE84BB-600D-4C38-BF53-6810DA042BCE}"/>
                </a:ext>
              </a:extLst>
            </p:cNvPr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Slide Number Placeholder 2">
              <a:extLst>
                <a:ext uri="{FF2B5EF4-FFF2-40B4-BE49-F238E27FC236}">
                  <a16:creationId xmlns:a16="http://schemas.microsoft.com/office/drawing/2014/main" id="{E94A4B29-F16F-40DD-BDCA-6A1BFE2307A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11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B74B59-C528-452C-B58B-6EFF787577F0}"/>
                </a:ext>
              </a:extLst>
            </p:cNvPr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21CB983E-4C53-4665-9F0A-145F8DCC7F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9" y="6539791"/>
            <a:ext cx="1180979" cy="26912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A36980AB-8BBA-4962-8A29-39B2DADC8A73}"/>
              </a:ext>
            </a:extLst>
          </p:cNvPr>
          <p:cNvGrpSpPr/>
          <p:nvPr/>
        </p:nvGrpSpPr>
        <p:grpSpPr>
          <a:xfrm>
            <a:off x="3256202" y="3864266"/>
            <a:ext cx="8265976" cy="2415820"/>
            <a:chOff x="1913448" y="4002399"/>
            <a:chExt cx="7911966" cy="227768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B6CF772-4C09-4367-94F1-0FC8BBBCC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3448" y="4002399"/>
              <a:ext cx="7911966" cy="227768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CC3B747-3BB9-44DE-A13E-61926E9C6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811535">
              <a:off x="2660847" y="4376946"/>
              <a:ext cx="167652" cy="169094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330B857-B446-4BB3-BBEC-D1E4F9151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811535">
              <a:off x="3417692" y="4564111"/>
              <a:ext cx="167652" cy="16909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66577EB-4D40-41A4-B211-F5B204428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97965" y="5347101"/>
              <a:ext cx="202278" cy="16516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E5821A4-A20B-4ED3-9773-0A18A8C54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92019" y="5980122"/>
              <a:ext cx="227146" cy="24711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0138E36-C285-4E7F-B74E-6FC251D3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9701" y="4656601"/>
              <a:ext cx="227146" cy="247115"/>
            </a:xfrm>
            <a:prstGeom prst="rect">
              <a:avLst/>
            </a:prstGeom>
          </p:spPr>
        </p:pic>
        <p:pic>
          <p:nvPicPr>
            <p:cNvPr id="37" name="Picture 36" descr="A group of fruits and vegetables&#10;&#10;Description automatically generated with low confidence">
              <a:extLst>
                <a:ext uri="{FF2B5EF4-FFF2-40B4-BE49-F238E27FC236}">
                  <a16:creationId xmlns:a16="http://schemas.microsoft.com/office/drawing/2014/main" id="{04EC3EE4-1AF4-4715-ADC3-CCE218E0A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5061134" y="4119319"/>
              <a:ext cx="488916" cy="320240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BAE34301-2D20-4D82-9151-DB98A36597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1331" y="4622778"/>
            <a:ext cx="981541" cy="1018120"/>
          </a:xfrm>
          <a:prstGeom prst="rect">
            <a:avLst/>
          </a:prstGeom>
        </p:spPr>
      </p:pic>
      <p:sp>
        <p:nvSpPr>
          <p:cNvPr id="41" name="Right Arrow 10">
            <a:extLst>
              <a:ext uri="{FF2B5EF4-FFF2-40B4-BE49-F238E27FC236}">
                <a16:creationId xmlns:a16="http://schemas.microsoft.com/office/drawing/2014/main" id="{0810B7D2-8594-4455-AB71-7F32A2E641AD}"/>
              </a:ext>
            </a:extLst>
          </p:cNvPr>
          <p:cNvSpPr/>
          <p:nvPr/>
        </p:nvSpPr>
        <p:spPr>
          <a:xfrm>
            <a:off x="2363470" y="5100954"/>
            <a:ext cx="892732" cy="1895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F1402B8-7F52-4D8F-9291-B0BC6E284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7413" y="4911298"/>
            <a:ext cx="174247" cy="18956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9F810E9-98C4-46DD-A751-62DD88D00505}"/>
              </a:ext>
            </a:extLst>
          </p:cNvPr>
          <p:cNvSpPr txBox="1"/>
          <p:nvPr/>
        </p:nvSpPr>
        <p:spPr>
          <a:xfrm>
            <a:off x="1338715" y="5572399"/>
            <a:ext cx="110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PMX Analyst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D508D7-03AC-49F4-9123-E205A2FF8B5A}"/>
              </a:ext>
            </a:extLst>
          </p:cNvPr>
          <p:cNvSpPr txBox="1"/>
          <p:nvPr/>
        </p:nvSpPr>
        <p:spPr>
          <a:xfrm>
            <a:off x="2439850" y="518680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RsNLME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847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Use Case for Today’s Demonstration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“Preliminary” Analysis…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54219" y="1308212"/>
            <a:ext cx="11612067" cy="4754336"/>
          </a:xfrm>
        </p:spPr>
        <p:txBody>
          <a:bodyPr/>
          <a:lstStyle/>
          <a:p>
            <a:r>
              <a:rPr lang="en-US" sz="2000" dirty="0"/>
              <a:t>Very common use case</a:t>
            </a:r>
          </a:p>
          <a:p>
            <a:pPr lvl="1"/>
            <a:r>
              <a:rPr lang="en-US" sz="1800" dirty="0"/>
              <a:t>Analyst receives new data and needs to quickly provide preliminary results to team to inform next steps decisions 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/>
              <a:t>Focus on a key question, usual delivery mechanism is a “data memo” or slide deck</a:t>
            </a:r>
          </a:p>
          <a:p>
            <a:pPr lvl="1"/>
            <a:r>
              <a:rPr lang="en-US" sz="1800" dirty="0"/>
              <a:t>“Final” deliverable process too slow (e.g., competing project resources) or unable (e.g., blinding) to support</a:t>
            </a:r>
          </a:p>
          <a:p>
            <a:r>
              <a:rPr lang="en-US" sz="2000" dirty="0"/>
              <a:t>Analyst adapts to meet the needs of the team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B5E655-AB49-439C-BA75-8536C1A0B634}"/>
              </a:ext>
            </a:extLst>
          </p:cNvPr>
          <p:cNvGrpSpPr/>
          <p:nvPr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E920625-27EA-4F71-B2BC-61CC5358B6D8}"/>
                </a:ext>
              </a:extLst>
            </p:cNvPr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Slide Number Placeholder 2">
              <a:extLst>
                <a:ext uri="{FF2B5EF4-FFF2-40B4-BE49-F238E27FC236}">
                  <a16:creationId xmlns:a16="http://schemas.microsoft.com/office/drawing/2014/main" id="{8A85D41C-C0C4-4943-842D-86F88C54DCE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12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DDEE534-45CF-49C8-8CBB-707F56EBE88D}"/>
                </a:ext>
              </a:extLst>
            </p:cNvPr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782BC48D-8711-4E0C-86C5-080A2488A3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9" y="6539791"/>
            <a:ext cx="1180979" cy="2691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4E90A4-B74B-4011-B4FE-867BD0976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942" y="3531140"/>
            <a:ext cx="8355622" cy="253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9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2EED34B-A742-48D8-A9D0-976F0184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6732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7A31-33A1-48D1-847C-D8FD0B3D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RsNLME</a:t>
            </a:r>
            <a:r>
              <a:rPr lang="en-US" dirty="0"/>
              <a:t>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4ECC9-E55D-4036-9BFD-18B3E3457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Accessible and Interactive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7962B-8C1B-4EAE-9ADC-6F9820FA2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750" y="1343025"/>
            <a:ext cx="11612067" cy="48269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demo: </a:t>
            </a:r>
          </a:p>
          <a:p>
            <a:pPr lvl="1"/>
            <a:r>
              <a:rPr lang="en-US" dirty="0">
                <a:hlinkClick r:id="rId2"/>
              </a:rPr>
              <a:t>https://github.com/certara/RsNLME-Rmd-Report-Example</a:t>
            </a:r>
            <a:endParaRPr lang="en-US" dirty="0"/>
          </a:p>
          <a:p>
            <a:r>
              <a:rPr lang="en-US" dirty="0" err="1"/>
              <a:t>RsNLME</a:t>
            </a:r>
            <a:r>
              <a:rPr lang="en-US" dirty="0"/>
              <a:t> Documentation: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Packagedown</a:t>
            </a:r>
            <a:r>
              <a:rPr lang="en-US" dirty="0"/>
              <a:t>” websites for all </a:t>
            </a:r>
            <a:r>
              <a:rPr lang="en-US" dirty="0" err="1"/>
              <a:t>RsNLME</a:t>
            </a:r>
            <a:r>
              <a:rPr lang="en-US" dirty="0"/>
              <a:t> packages.  Includes example vignettes, references, basic and advanced use cases</a:t>
            </a:r>
          </a:p>
          <a:p>
            <a:pPr lvl="2"/>
            <a:r>
              <a:rPr lang="en-US" dirty="0"/>
              <a:t>  </a:t>
            </a:r>
            <a:r>
              <a:rPr lang="en-US" dirty="0">
                <a:hlinkClick r:id="rId3"/>
              </a:rPr>
              <a:t>https://certara.github.io/R-RsNLME/index.html</a:t>
            </a:r>
            <a:endParaRPr lang="en-US" dirty="0"/>
          </a:p>
          <a:p>
            <a:r>
              <a:rPr lang="en-US" dirty="0"/>
              <a:t>Certara R Solutions Documentation:  </a:t>
            </a:r>
          </a:p>
          <a:p>
            <a:pPr lvl="1"/>
            <a:r>
              <a:rPr lang="en-US" dirty="0"/>
              <a:t>The central hub for information on Certara R tools.  </a:t>
            </a:r>
            <a:r>
              <a:rPr lang="en-US" dirty="0" err="1"/>
              <a:t>Certara.R</a:t>
            </a:r>
            <a:r>
              <a:rPr lang="en-US" dirty="0"/>
              <a:t> is available on CRAN</a:t>
            </a:r>
          </a:p>
          <a:p>
            <a:pPr lvl="2"/>
            <a:r>
              <a:rPr lang="en-US" dirty="0">
                <a:hlinkClick r:id="rId4"/>
              </a:rPr>
              <a:t>https://certara.github.io/R-Certara/</a:t>
            </a:r>
            <a:endParaRPr lang="en-US" dirty="0"/>
          </a:p>
          <a:p>
            <a:r>
              <a:rPr lang="en-US" dirty="0"/>
              <a:t>Interactive </a:t>
            </a:r>
            <a:r>
              <a:rPr lang="en-US" dirty="0" err="1"/>
              <a:t>RsNLME</a:t>
            </a:r>
            <a:r>
              <a:rPr lang="en-US" dirty="0"/>
              <a:t> Tutorial using the R </a:t>
            </a:r>
            <a:r>
              <a:rPr lang="en-US" dirty="0" err="1"/>
              <a:t>learnr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Designed for novice R/</a:t>
            </a:r>
            <a:r>
              <a:rPr lang="en-US" dirty="0" err="1"/>
              <a:t>RsNLME</a:t>
            </a:r>
            <a:r>
              <a:rPr lang="en-US" dirty="0"/>
              <a:t> user</a:t>
            </a:r>
          </a:p>
          <a:p>
            <a:pPr lvl="1"/>
            <a:r>
              <a:rPr lang="en-US" dirty="0"/>
              <a:t>Allows “hands on” use of </a:t>
            </a:r>
            <a:r>
              <a:rPr lang="en-US" dirty="0" err="1"/>
              <a:t>RsNLME</a:t>
            </a:r>
            <a:r>
              <a:rPr lang="en-US" dirty="0"/>
              <a:t> without any installation/sales calls/etc.  </a:t>
            </a:r>
          </a:p>
          <a:p>
            <a:pPr lvl="2"/>
            <a:r>
              <a:rPr lang="en-US" dirty="0">
                <a:hlinkClick r:id="rId5"/>
              </a:rPr>
              <a:t>https://pharmacometrics.shinyapps.io/rsnlmecommandlinetutorialfinal/</a:t>
            </a:r>
            <a:endParaRPr lang="en-US" dirty="0"/>
          </a:p>
          <a:p>
            <a:r>
              <a:rPr lang="en-US" dirty="0"/>
              <a:t>Certara R School Coming in April !!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latin typeface="Ubuntu"/>
              </a:rPr>
              <a:t>Series of guided webinars, exercises</a:t>
            </a:r>
            <a:r>
              <a:rPr lang="en-US" b="0" i="0" dirty="0">
                <a:solidFill>
                  <a:srgbClr val="333333"/>
                </a:solidFill>
                <a:effectLst/>
                <a:latin typeface="Ubuntu"/>
              </a:rPr>
              <a:t>, and interactive tutorials for the use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Ubuntu"/>
              </a:rPr>
              <a:t>RsNLME</a:t>
            </a:r>
            <a:r>
              <a:rPr lang="en-US" b="0" i="0" dirty="0">
                <a:solidFill>
                  <a:srgbClr val="333333"/>
                </a:solidFill>
                <a:effectLst/>
                <a:latin typeface="Ubuntu"/>
              </a:rPr>
              <a:t> in Pharmacometrics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Ubuntu"/>
              </a:rPr>
              <a:t>We will cover everything from R installation/environment setup to creating interactive dashboards to communicate your analysis </a:t>
            </a:r>
            <a:r>
              <a:rPr lang="en-US" dirty="0">
                <a:solidFill>
                  <a:srgbClr val="333333"/>
                </a:solidFill>
                <a:latin typeface="Ubuntu"/>
              </a:rPr>
              <a:t>results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https://certara.github.io/R-Certara/articles/lessons.html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7264C0-FAB0-4D86-8736-62563ECCFB92}"/>
              </a:ext>
            </a:extLst>
          </p:cNvPr>
          <p:cNvGrpSpPr/>
          <p:nvPr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3EA68F-7DFA-4503-B924-C4169AFA098F}"/>
                </a:ext>
              </a:extLst>
            </p:cNvPr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Slide Number Placeholder 2">
              <a:extLst>
                <a:ext uri="{FF2B5EF4-FFF2-40B4-BE49-F238E27FC236}">
                  <a16:creationId xmlns:a16="http://schemas.microsoft.com/office/drawing/2014/main" id="{2D194523-1913-442C-BD12-C1433CCC7A1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14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DAECAD-77EB-46F5-BA78-2E7D464EA52C}"/>
                </a:ext>
              </a:extLst>
            </p:cNvPr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C9C2ECC-F948-40A5-88CC-FBBF06DE82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9" y="6539791"/>
            <a:ext cx="1180979" cy="2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28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usiness people characters Vector Clipart image - Free stock photo - Public Domain photo - CC0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57" y="2854203"/>
            <a:ext cx="6365630" cy="2983889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8223942" y="0"/>
            <a:ext cx="1600200" cy="253218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?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5545218" y="791308"/>
            <a:ext cx="1600200" cy="1471246"/>
          </a:xfrm>
          <a:prstGeom prst="wedgeEllipseCallout">
            <a:avLst>
              <a:gd name="adj1" fmla="val -5448"/>
              <a:gd name="adj2" fmla="val 71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2368264" y="334107"/>
            <a:ext cx="1600200" cy="2224271"/>
          </a:xfrm>
          <a:prstGeom prst="wedgeEllipseCallout">
            <a:avLst>
              <a:gd name="adj1" fmla="val 40705"/>
              <a:gd name="adj2" fmla="val 6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-177552" y="6076965"/>
            <a:ext cx="6691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Ideas?  Suggestions?  Please contact keith.nieforth@certara.com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D30659-9CDD-4389-9B75-9A2A65F3F34C}"/>
              </a:ext>
            </a:extLst>
          </p:cNvPr>
          <p:cNvGrpSpPr/>
          <p:nvPr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A8B9E2-532D-4082-B34C-A67764C901AE}"/>
                </a:ext>
              </a:extLst>
            </p:cNvPr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Slide Number Placeholder 2">
              <a:extLst>
                <a:ext uri="{FF2B5EF4-FFF2-40B4-BE49-F238E27FC236}">
                  <a16:creationId xmlns:a16="http://schemas.microsoft.com/office/drawing/2014/main" id="{7824BCB6-05A5-4F35-A616-98FFA37CD79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15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27E613-5A17-4DC7-A28D-1BEBBD525F87}"/>
                </a:ext>
              </a:extLst>
            </p:cNvPr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ECF6F63-FB70-4142-89BF-21C5F2C479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9" y="6539791"/>
            <a:ext cx="1180979" cy="2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891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43400" y="3036094"/>
            <a:ext cx="7848600" cy="460375"/>
          </a:xfrm>
        </p:spPr>
        <p:txBody>
          <a:bodyPr/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Accelerating Medicines, Together</a:t>
            </a:r>
          </a:p>
          <a:p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Questions?</a:t>
            </a:r>
          </a:p>
          <a:p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For more information on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RsNLME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please visit: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hlinkClick r:id="rId2"/>
              </a:rPr>
              <a:t>https://www.certara.com/software/r-speaks-nlme-rsnlme/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52" y="1542104"/>
            <a:ext cx="4858513" cy="110715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46CCDD9-7842-4E9F-8B1B-95909A149D43}"/>
              </a:ext>
            </a:extLst>
          </p:cNvPr>
          <p:cNvGrpSpPr/>
          <p:nvPr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53AA3E-75B5-4F7B-A134-1D0F405C3D2C}"/>
                </a:ext>
              </a:extLst>
            </p:cNvPr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Slide Number Placeholder 2">
              <a:extLst>
                <a:ext uri="{FF2B5EF4-FFF2-40B4-BE49-F238E27FC236}">
                  <a16:creationId xmlns:a16="http://schemas.microsoft.com/office/drawing/2014/main" id="{BC86D34C-D6A2-44C3-B65E-2A23756A566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16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C80C21-6A93-4E3B-B913-9D19353461FF}"/>
                </a:ext>
              </a:extLst>
            </p:cNvPr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62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Webinar Logistics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4827" y="2707784"/>
            <a:ext cx="8170746" cy="9015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186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36688"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All attendees are muted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04827" y="1442971"/>
            <a:ext cx="8170746" cy="9015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186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indent="65088"/>
            <a:r>
              <a:rPr lang="en-US" sz="2800" dirty="0">
                <a:solidFill>
                  <a:schemeClr val="tx1"/>
                </a:solidFill>
              </a:rPr>
              <a:t>1-hour webinar with Q &amp; 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04827" y="4043201"/>
            <a:ext cx="8170747" cy="9015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1867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Use the Questions panel to ask questions</a:t>
            </a:r>
          </a:p>
        </p:txBody>
      </p:sp>
      <p:pic>
        <p:nvPicPr>
          <p:cNvPr id="12" name="Picture 11" descr="File:High-contrast-audio-volume-muted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60" y="2693583"/>
            <a:ext cx="854639" cy="85463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325643" y="4080077"/>
            <a:ext cx="555173" cy="587828"/>
          </a:xfrm>
          <a:prstGeom prst="rect">
            <a:avLst/>
          </a:prstGeom>
          <a:solidFill>
            <a:srgbClr val="186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4414" y="459823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8679C"/>
                </a:solidFill>
              </a:rPr>
              <a:t>Q&amp;A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4F32E3-9442-423D-8BE0-F177CCE0B505}"/>
              </a:ext>
            </a:extLst>
          </p:cNvPr>
          <p:cNvGrpSpPr/>
          <p:nvPr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B8C50C-4323-42C6-B98A-969EEB3D83D8}"/>
                </a:ext>
              </a:extLst>
            </p:cNvPr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Slide Number Placeholder 2">
              <a:extLst>
                <a:ext uri="{FF2B5EF4-FFF2-40B4-BE49-F238E27FC236}">
                  <a16:creationId xmlns:a16="http://schemas.microsoft.com/office/drawing/2014/main" id="{06187230-B6F0-403F-AC6C-1D868C367C8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2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729BE2-6B69-47F5-A388-F4634D1C0DD9}"/>
                </a:ext>
              </a:extLst>
            </p:cNvPr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7252C62-72FB-4F9B-8E98-40FF9A3970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9" y="6539791"/>
            <a:ext cx="1180979" cy="269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382D76-60AD-48F1-AF16-5AFD87FA4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160" y="1547873"/>
            <a:ext cx="749659" cy="69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5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Webinar Topics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graphicFrame>
        <p:nvGraphicFramePr>
          <p:cNvPr id="5" name="Diagram 4"/>
          <p:cNvGraphicFramePr/>
          <p:nvPr/>
        </p:nvGraphicFramePr>
        <p:xfrm>
          <a:off x="5105399" y="1087821"/>
          <a:ext cx="6734503" cy="4825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C0632B3D-044C-4F5C-A069-A54EFF121E3A}"/>
              </a:ext>
            </a:extLst>
          </p:cNvPr>
          <p:cNvGrpSpPr/>
          <p:nvPr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269B74-96E4-449F-B410-C08A5CA5FA37}"/>
                </a:ext>
              </a:extLst>
            </p:cNvPr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Slide Number Placeholder 2">
              <a:extLst>
                <a:ext uri="{FF2B5EF4-FFF2-40B4-BE49-F238E27FC236}">
                  <a16:creationId xmlns:a16="http://schemas.microsoft.com/office/drawing/2014/main" id="{AAD28D20-CE28-4E5F-9377-EF322C37915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3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7C738-DB31-415F-8EE3-D97A18A78F30}"/>
                </a:ext>
              </a:extLst>
            </p:cNvPr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8AF6F60-E46E-4DFC-A38A-015F7F744A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9" y="6539791"/>
            <a:ext cx="1180979" cy="2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5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RsNLME</a:t>
            </a:r>
            <a:r>
              <a:rPr lang="en-US" dirty="0"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/>
              <a:t>A Certara supported environment for </a:t>
            </a:r>
            <a:r>
              <a:rPr lang="en-US" sz="2400" b="1" dirty="0" err="1"/>
              <a:t>pharmacometric</a:t>
            </a:r>
            <a:r>
              <a:rPr lang="en-US" sz="2400" b="1" dirty="0"/>
              <a:t> work in R</a:t>
            </a:r>
            <a:endParaRPr lang="en-US" b="1" dirty="0"/>
          </a:p>
          <a:p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9872" y="1767285"/>
            <a:ext cx="5429190" cy="4349736"/>
          </a:xfrm>
        </p:spPr>
        <p:txBody>
          <a:bodyPr/>
          <a:lstStyle/>
          <a:p>
            <a:r>
              <a:rPr lang="en-US" sz="2000" dirty="0" err="1"/>
              <a:t>RsNLME</a:t>
            </a:r>
            <a:r>
              <a:rPr lang="en-US" sz="2000" dirty="0"/>
              <a:t> is a collection of open source R packages </a:t>
            </a:r>
          </a:p>
          <a:p>
            <a:r>
              <a:rPr lang="en-US" sz="2000" dirty="0"/>
              <a:t>Supports </a:t>
            </a:r>
            <a:r>
              <a:rPr lang="en-US" sz="2000" dirty="0" err="1"/>
              <a:t>pharmacometric</a:t>
            </a:r>
            <a:r>
              <a:rPr lang="en-US" sz="2000" dirty="0"/>
              <a:t> modeling using </a:t>
            </a:r>
            <a:r>
              <a:rPr lang="en-US" sz="2000" dirty="0" err="1"/>
              <a:t>Certara’s</a:t>
            </a:r>
            <a:r>
              <a:rPr lang="en-US" sz="2000" dirty="0"/>
              <a:t> NLME engine, and </a:t>
            </a:r>
            <a:r>
              <a:rPr lang="en-US" sz="2000" dirty="0" err="1"/>
              <a:t>Pharmacometrics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Modeling Language (PML) directly from the R command line</a:t>
            </a:r>
          </a:p>
          <a:p>
            <a:r>
              <a:rPr lang="en-US" sz="2000" dirty="0"/>
              <a:t>Key workflow steps are supported by intuitive </a:t>
            </a:r>
            <a:r>
              <a:rPr lang="en-US" sz="2000" dirty="0" err="1"/>
              <a:t>RShiny</a:t>
            </a:r>
            <a:r>
              <a:rPr lang="en-US" sz="2000" dirty="0"/>
              <a:t> apps, which generate R code for you as </a:t>
            </a:r>
            <a:br>
              <a:rPr lang="en-US" sz="2000" dirty="0"/>
            </a:br>
            <a:r>
              <a:rPr lang="en-US" sz="2000" dirty="0"/>
              <a:t>either a final product, or a starting point for something custom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0D9FF3-4B4E-4CDF-9E53-581EAE211424}"/>
              </a:ext>
            </a:extLst>
          </p:cNvPr>
          <p:cNvSpPr txBox="1"/>
          <p:nvPr/>
        </p:nvSpPr>
        <p:spPr>
          <a:xfrm>
            <a:off x="6803184" y="5478239"/>
            <a:ext cx="4806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https://certara.github.io/R-RsNLME/index.html</a:t>
            </a:r>
            <a:endParaRPr lang="en-US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62EF78-63C7-4892-AF8A-E9BD2B940401}"/>
              </a:ext>
            </a:extLst>
          </p:cNvPr>
          <p:cNvGrpSpPr/>
          <p:nvPr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97ABBA-6232-4CC3-B618-810A418A4927}"/>
                </a:ext>
              </a:extLst>
            </p:cNvPr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Slide Number Placeholder 2">
              <a:extLst>
                <a:ext uri="{FF2B5EF4-FFF2-40B4-BE49-F238E27FC236}">
                  <a16:creationId xmlns:a16="http://schemas.microsoft.com/office/drawing/2014/main" id="{50228A0F-4480-44C9-8E03-F35C4DEB78D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4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7DC4CA-2463-4829-9452-6482EC7AC146}"/>
                </a:ext>
              </a:extLst>
            </p:cNvPr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F9BC11A-F117-41CD-AE0F-35329FDBA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9" y="6539791"/>
            <a:ext cx="1180979" cy="2691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581B0A-D69C-43DA-A30D-46D140F45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843" y="1670325"/>
            <a:ext cx="4804064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1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We Build </a:t>
            </a:r>
            <a:r>
              <a:rPr lang="en-US" dirty="0" err="1"/>
              <a:t>RsNLME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840609"/>
            <a:ext cx="11906250" cy="786060"/>
          </a:xfrm>
        </p:spPr>
        <p:txBody>
          <a:bodyPr/>
          <a:lstStyle/>
          <a:p>
            <a:r>
              <a:rPr lang="en-US" b="1" dirty="0"/>
              <a:t>To extend the capability of our PMX tools, and to help users and organizations realize the benefits of R in their PMX workflows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43709" y="1696626"/>
            <a:ext cx="11612067" cy="466213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User Perspective</a:t>
            </a:r>
            <a:endParaRPr lang="en-US" sz="1400" dirty="0"/>
          </a:p>
          <a:p>
            <a:pPr lvl="1"/>
            <a:r>
              <a:rPr lang="en-US" sz="1800" dirty="0"/>
              <a:t>R is hard.  </a:t>
            </a:r>
            <a:r>
              <a:rPr lang="en-US" sz="1800" dirty="0" err="1"/>
              <a:t>RsNLME</a:t>
            </a:r>
            <a:r>
              <a:rPr lang="en-US" sz="1800" dirty="0"/>
              <a:t> helps to lower the learning curve</a:t>
            </a:r>
          </a:p>
          <a:p>
            <a:pPr lvl="2"/>
            <a:r>
              <a:rPr lang="en-US" sz="1800" dirty="0"/>
              <a:t>“Tools that teach”</a:t>
            </a:r>
          </a:p>
          <a:p>
            <a:pPr lvl="1"/>
            <a:r>
              <a:rPr lang="en-US" sz="1800" dirty="0"/>
              <a:t>Can gradually transition from Phoenix into R with familiar</a:t>
            </a:r>
            <a:br>
              <a:rPr lang="en-US" sz="1800" dirty="0"/>
            </a:br>
            <a:r>
              <a:rPr lang="en-US" sz="1800" dirty="0"/>
              <a:t>modeling syntax </a:t>
            </a:r>
          </a:p>
          <a:p>
            <a:pPr lvl="1"/>
            <a:r>
              <a:rPr lang="en-US" sz="1800" dirty="0" err="1"/>
              <a:t>RsNLME</a:t>
            </a:r>
            <a:r>
              <a:rPr lang="en-US" sz="1800" dirty="0"/>
              <a:t> is free for students/academia</a:t>
            </a:r>
          </a:p>
          <a:p>
            <a:pPr lvl="2"/>
            <a:r>
              <a:rPr lang="en-US" sz="1800" dirty="0"/>
              <a:t>Learn early on tools that industry uses</a:t>
            </a:r>
            <a:endParaRPr lang="en-US" sz="2000" dirty="0"/>
          </a:p>
          <a:p>
            <a:r>
              <a:rPr lang="en-US" sz="2000" dirty="0"/>
              <a:t>Organizational Perspective</a:t>
            </a:r>
          </a:p>
          <a:p>
            <a:pPr lvl="1"/>
            <a:r>
              <a:rPr lang="en-US" sz="1800" dirty="0"/>
              <a:t>Full-Scope, Scalable Solutions</a:t>
            </a:r>
          </a:p>
          <a:p>
            <a:pPr lvl="2"/>
            <a:r>
              <a:rPr lang="en-US" sz="1800" dirty="0"/>
              <a:t>Combination of Phoenix, </a:t>
            </a:r>
            <a:r>
              <a:rPr lang="en-US" sz="1800" dirty="0" err="1"/>
              <a:t>RsNLME</a:t>
            </a:r>
            <a:r>
              <a:rPr lang="en-US" sz="1800" dirty="0"/>
              <a:t> (+\- </a:t>
            </a:r>
            <a:r>
              <a:rPr lang="en-US" sz="1800" dirty="0" err="1"/>
              <a:t>Pirana</a:t>
            </a:r>
            <a:r>
              <a:rPr lang="en-US" sz="1800" dirty="0"/>
              <a:t>) provides an environment that supports full spectrum </a:t>
            </a:r>
            <a:br>
              <a:rPr lang="en-US" sz="1800" dirty="0"/>
            </a:br>
            <a:r>
              <a:rPr lang="en-US" sz="1800" dirty="0"/>
              <a:t>of analyst skill levels and analysis complexity</a:t>
            </a:r>
          </a:p>
          <a:p>
            <a:pPr lvl="2"/>
            <a:r>
              <a:rPr lang="en-US" sz="1800" dirty="0"/>
              <a:t>A junior scientist can progress from NCA in </a:t>
            </a:r>
            <a:r>
              <a:rPr lang="en-US" sz="1800" dirty="0" err="1"/>
              <a:t>WinNonlin</a:t>
            </a:r>
            <a:r>
              <a:rPr lang="en-US" sz="1800" dirty="0"/>
              <a:t> to command line population modeling in R on the same systems</a:t>
            </a:r>
          </a:p>
          <a:p>
            <a:pPr lvl="1"/>
            <a:r>
              <a:rPr lang="en-US" sz="1800" dirty="0"/>
              <a:t>Fully Supported by Certara</a:t>
            </a:r>
          </a:p>
          <a:p>
            <a:pPr lvl="2"/>
            <a:r>
              <a:rPr lang="en-US" sz="1800" dirty="0"/>
              <a:t>Analysis “language” tools like R can be challenging to support</a:t>
            </a:r>
          </a:p>
          <a:p>
            <a:pPr lvl="2"/>
            <a:r>
              <a:rPr lang="en-US" sz="1800" dirty="0"/>
              <a:t>Often involves significant overhead for business</a:t>
            </a:r>
          </a:p>
          <a:p>
            <a:pPr lvl="1"/>
            <a:r>
              <a:rPr lang="en-US" sz="1800" dirty="0"/>
              <a:t>Workflow support beyond “core” PMX analysis</a:t>
            </a:r>
          </a:p>
          <a:p>
            <a:pPr lvl="2"/>
            <a:r>
              <a:rPr lang="en-US" sz="1800" dirty="0"/>
              <a:t>e.g., configurable to downstream document format requirements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1815189"/>
            <a:ext cx="3213730" cy="20200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057" y="4853218"/>
            <a:ext cx="3194581" cy="149364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A12AE0D-7EA4-4D59-81E5-43B78EBF5FE3}"/>
              </a:ext>
            </a:extLst>
          </p:cNvPr>
          <p:cNvGrpSpPr/>
          <p:nvPr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E3F8E7-835E-4F7B-A35C-F2AE259F283B}"/>
                </a:ext>
              </a:extLst>
            </p:cNvPr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Slide Number Placeholder 2">
              <a:extLst>
                <a:ext uri="{FF2B5EF4-FFF2-40B4-BE49-F238E27FC236}">
                  <a16:creationId xmlns:a16="http://schemas.microsoft.com/office/drawing/2014/main" id="{BA376E1B-CD90-43D0-8DC8-368846D3995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5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6D1FF-3502-4FC2-BB82-088485C4AD6B}"/>
                </a:ext>
              </a:extLst>
            </p:cNvPr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203973D-4D90-4308-8216-87E3F2B8D5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9" y="6539791"/>
            <a:ext cx="1180979" cy="2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2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5D4A-441A-4045-AA32-FC47E6DE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Tools for Professional Development Organizations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795FB28-655A-4199-B3D1-009BF9C58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Multidimensional Solutions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F0A3-9A05-46DF-B2ED-0DFE8BAC67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8441" y="1633706"/>
            <a:ext cx="5107743" cy="4202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Capability</a:t>
            </a:r>
          </a:p>
          <a:p>
            <a:r>
              <a:rPr lang="en-US" sz="1800" dirty="0"/>
              <a:t>Features that support the most advanced job requirements</a:t>
            </a:r>
          </a:p>
          <a:p>
            <a:pPr marL="0" indent="0">
              <a:buNone/>
            </a:pPr>
            <a:r>
              <a:rPr lang="en-US" sz="1800" dirty="0"/>
              <a:t>Scalability</a:t>
            </a:r>
          </a:p>
          <a:p>
            <a:r>
              <a:rPr lang="en-US" sz="1800" dirty="0"/>
              <a:t>Solutions that can grow with an</a:t>
            </a:r>
            <a:br>
              <a:rPr lang="en-US" sz="1800" dirty="0"/>
            </a:br>
            <a:r>
              <a:rPr lang="en-US" sz="1800" dirty="0"/>
              <a:t>individual and with an organization</a:t>
            </a:r>
          </a:p>
          <a:p>
            <a:pPr marL="0" indent="0">
              <a:buNone/>
            </a:pPr>
            <a:r>
              <a:rPr lang="en-US" sz="1800" dirty="0"/>
              <a:t>Stability</a:t>
            </a:r>
          </a:p>
          <a:p>
            <a:r>
              <a:rPr lang="en-US" sz="1800" dirty="0"/>
              <a:t>Holistic and progressive design plan</a:t>
            </a:r>
            <a:br>
              <a:rPr lang="en-US" sz="1800" dirty="0"/>
            </a:br>
            <a:r>
              <a:rPr lang="en-US" sz="1800" dirty="0"/>
              <a:t>that will not leave individuals or</a:t>
            </a:r>
            <a:br>
              <a:rPr lang="en-US" sz="1800" dirty="0"/>
            </a:br>
            <a:r>
              <a:rPr lang="en-US" sz="1800" dirty="0"/>
              <a:t>organizations stranded</a:t>
            </a:r>
          </a:p>
          <a:p>
            <a:pPr marL="0" indent="0">
              <a:buNone/>
            </a:pPr>
            <a:r>
              <a:rPr lang="en-US" sz="1800" dirty="0"/>
              <a:t>Support</a:t>
            </a:r>
          </a:p>
          <a:p>
            <a:r>
              <a:rPr lang="en-US" sz="1800" dirty="0"/>
              <a:t>Backed by a world class support organization</a:t>
            </a:r>
          </a:p>
          <a:p>
            <a:pPr algn="ctr"/>
            <a:endParaRPr lang="en-US" sz="1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FF7111-993F-4C3B-AA86-4E0E10D9514F}"/>
              </a:ext>
            </a:extLst>
          </p:cNvPr>
          <p:cNvGrpSpPr/>
          <p:nvPr/>
        </p:nvGrpSpPr>
        <p:grpSpPr>
          <a:xfrm>
            <a:off x="6096000" y="1024363"/>
            <a:ext cx="4953658" cy="4950987"/>
            <a:chOff x="6588768" y="1024363"/>
            <a:chExt cx="3669657" cy="370509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8E5FF6-9E88-4E8A-947D-407625723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8768" y="1024363"/>
              <a:ext cx="3669657" cy="3705093"/>
            </a:xfrm>
            <a:prstGeom prst="rect">
              <a:avLst/>
            </a:prstGeom>
          </p:spPr>
        </p:pic>
        <p:pic>
          <p:nvPicPr>
            <p:cNvPr id="20" name="Picture 19" descr="Logo&#10;&#10;Description automatically generated">
              <a:extLst>
                <a:ext uri="{FF2B5EF4-FFF2-40B4-BE49-F238E27FC236}">
                  <a16:creationId xmlns:a16="http://schemas.microsoft.com/office/drawing/2014/main" id="{141CB569-4393-4359-BE34-1747CDC4D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5067" y="2756321"/>
              <a:ext cx="794608" cy="18107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BC1BEE-1A9D-4555-87FF-AB53D7CD5280}"/>
              </a:ext>
            </a:extLst>
          </p:cNvPr>
          <p:cNvGrpSpPr/>
          <p:nvPr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BDEACD-FD6F-48C2-88F8-C28D2E553382}"/>
                </a:ext>
              </a:extLst>
            </p:cNvPr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Slide Number Placeholder 2">
              <a:extLst>
                <a:ext uri="{FF2B5EF4-FFF2-40B4-BE49-F238E27FC236}">
                  <a16:creationId xmlns:a16="http://schemas.microsoft.com/office/drawing/2014/main" id="{0CFB2192-3688-48E9-96BD-0951FE906CB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6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928572-D08A-47AC-9B5F-95BF2DEA5917}"/>
                </a:ext>
              </a:extLst>
            </p:cNvPr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9045F42-C9D3-4B1C-9077-3E13C274FB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9" y="6539791"/>
            <a:ext cx="1180979" cy="2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0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9374-CBAC-4B66-9352-0CFBB2D0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A3E77-5BD4-491F-BF46-8F14E6778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RsNLME</a:t>
            </a:r>
            <a:r>
              <a:rPr lang="en-US" dirty="0"/>
              <a:t> with R Markdown for Reporting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0E866-2C7C-48B2-9B5E-2A768345EB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750" y="1547019"/>
            <a:ext cx="11612067" cy="47013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is R Markdown?</a:t>
            </a:r>
          </a:p>
          <a:p>
            <a:pPr lvl="1"/>
            <a:r>
              <a:rPr lang="en-US" dirty="0"/>
              <a:t>Authoring framework for data science </a:t>
            </a:r>
          </a:p>
          <a:p>
            <a:pPr lvl="1"/>
            <a:r>
              <a:rPr lang="en-US" dirty="0"/>
              <a:t>Allows you to combine written text and code in a single script to produce a complete document</a:t>
            </a:r>
          </a:p>
          <a:p>
            <a:pPr lvl="1"/>
            <a:r>
              <a:rPr lang="en-US" dirty="0"/>
              <a:t>Efficiently create reproducible, high quality documents in html, pdf or Word format</a:t>
            </a:r>
          </a:p>
          <a:p>
            <a:pPr lvl="1"/>
            <a:r>
              <a:rPr lang="en-US" dirty="0">
                <a:hlinkClick r:id="rId3"/>
              </a:rPr>
              <a:t>https://rmarkdown.rstudio.com/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We’ll create an example data memo in html format	</a:t>
            </a:r>
          </a:p>
          <a:p>
            <a:pPr lvl="1"/>
            <a:r>
              <a:rPr lang="en-US" dirty="0"/>
              <a:t>Why html?</a:t>
            </a:r>
          </a:p>
          <a:p>
            <a:pPr lvl="2"/>
            <a:r>
              <a:rPr lang="en-US" dirty="0"/>
              <a:t>Extremely “dense” document format</a:t>
            </a:r>
          </a:p>
          <a:p>
            <a:pPr lvl="2"/>
            <a:r>
              <a:rPr lang="en-US" dirty="0"/>
              <a:t>Can summarize a large amount of information </a:t>
            </a:r>
            <a:br>
              <a:rPr lang="en-US" dirty="0"/>
            </a:br>
            <a:r>
              <a:rPr lang="en-US" dirty="0"/>
              <a:t>in a small, easily navigable space</a:t>
            </a:r>
          </a:p>
          <a:p>
            <a:pPr lvl="1"/>
            <a:r>
              <a:rPr lang="en-US" dirty="0"/>
              <a:t>Readily transferrable and readable by any browser (smartphone too!) </a:t>
            </a:r>
          </a:p>
          <a:p>
            <a:endParaRPr lang="en-US" dirty="0"/>
          </a:p>
          <a:p>
            <a:r>
              <a:rPr lang="en-US" dirty="0"/>
              <a:t>We will also show how to use </a:t>
            </a:r>
            <a:r>
              <a:rPr lang="en-US" dirty="0" err="1"/>
              <a:t>RsNLME</a:t>
            </a:r>
            <a:r>
              <a:rPr lang="en-US" dirty="0"/>
              <a:t> shiny applications </a:t>
            </a:r>
            <a:br>
              <a:rPr lang="en-US" dirty="0"/>
            </a:br>
            <a:r>
              <a:rPr lang="en-US" dirty="0"/>
              <a:t>to help with some of the code</a:t>
            </a:r>
          </a:p>
          <a:p>
            <a:endParaRPr lang="en-US" dirty="0"/>
          </a:p>
          <a:p>
            <a:r>
              <a:rPr lang="en-US" dirty="0"/>
              <a:t>This full demo is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https://github.com/certara/RsNLME-Rmd-Report-Example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BA0F07-EC58-4EED-9376-933A60E59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085" y="2733805"/>
            <a:ext cx="3813360" cy="327626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579B3F1-B8D1-47BF-B90E-FE5EFC5CD38A}"/>
              </a:ext>
            </a:extLst>
          </p:cNvPr>
          <p:cNvGrpSpPr/>
          <p:nvPr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57A3BF-C912-4074-B1DF-FDD975DB2053}"/>
                </a:ext>
              </a:extLst>
            </p:cNvPr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Slide Number Placeholder 2">
              <a:extLst>
                <a:ext uri="{FF2B5EF4-FFF2-40B4-BE49-F238E27FC236}">
                  <a16:creationId xmlns:a16="http://schemas.microsoft.com/office/drawing/2014/main" id="{5D6AD401-094D-4F4F-AA30-C4040C6BEB2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7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4F5CB4-8031-4F98-B790-3A0F98A1D56C}"/>
                </a:ext>
              </a:extLst>
            </p:cNvPr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776E52F-2010-458E-9E0A-2D4B61D669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9" y="6539791"/>
            <a:ext cx="1180979" cy="2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2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PMX Workflow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Sources to Final Deliverables (reports, submissions packages)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9EF34-2FC2-411F-8B6B-959C4BAA33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246" y="1547019"/>
            <a:ext cx="4850683" cy="4507272"/>
          </a:xfrm>
        </p:spPr>
        <p:txBody>
          <a:bodyPr/>
          <a:lstStyle/>
          <a:p>
            <a:r>
              <a:rPr lang="en-US" sz="2000" dirty="0"/>
              <a:t>Analysis conduct is generally a long, iterative process</a:t>
            </a:r>
          </a:p>
          <a:p>
            <a:r>
              <a:rPr lang="en-US" sz="2000" dirty="0"/>
              <a:t>Report is consolidation of outputs from different stages of analysis, sometimes separated by weeks, months</a:t>
            </a:r>
          </a:p>
          <a:p>
            <a:r>
              <a:rPr lang="en-US" sz="2000" dirty="0"/>
              <a:t>Waiting until end of analysis to start report is inefficient</a:t>
            </a:r>
          </a:p>
          <a:p>
            <a:pPr lvl="1"/>
            <a:r>
              <a:rPr lang="en-US" sz="1800" dirty="0"/>
              <a:t>Tasks that can be done in parallel are instead done in sequence</a:t>
            </a:r>
          </a:p>
          <a:p>
            <a:pPr lvl="1"/>
            <a:r>
              <a:rPr lang="en-US" sz="1800" dirty="0"/>
              <a:t>Can result in “unplanned” iteration if issues are discovered upon creation of what should be final displays</a:t>
            </a:r>
          </a:p>
          <a:p>
            <a:pPr lvl="2"/>
            <a:r>
              <a:rPr lang="en-US" sz="1600" dirty="0"/>
              <a:t>Size of “iteration loop” is larger when wait as well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5CA9F7-D3E3-4A35-AC3B-1355B750F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325" y="1343025"/>
            <a:ext cx="6307279" cy="4938600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484BE179-822F-4BAE-AE76-BC0D5F36A14E}"/>
              </a:ext>
            </a:extLst>
          </p:cNvPr>
          <p:cNvSpPr/>
          <p:nvPr/>
        </p:nvSpPr>
        <p:spPr>
          <a:xfrm rot="1469093">
            <a:off x="9155053" y="2015158"/>
            <a:ext cx="209627" cy="2352400"/>
          </a:xfrm>
          <a:prstGeom prst="downArrow">
            <a:avLst>
              <a:gd name="adj1" fmla="val 50000"/>
              <a:gd name="adj2" fmla="val 11489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8C171C5-FA30-4B5D-A951-F7342A92B073}"/>
              </a:ext>
            </a:extLst>
          </p:cNvPr>
          <p:cNvSpPr/>
          <p:nvPr/>
        </p:nvSpPr>
        <p:spPr>
          <a:xfrm rot="18018770">
            <a:off x="7457422" y="3149008"/>
            <a:ext cx="223516" cy="1570841"/>
          </a:xfrm>
          <a:prstGeom prst="downArrow">
            <a:avLst>
              <a:gd name="adj1" fmla="val 50000"/>
              <a:gd name="adj2" fmla="val 11489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1FCBF3F-2325-4D88-8E0C-DB444EE908B8}"/>
              </a:ext>
            </a:extLst>
          </p:cNvPr>
          <p:cNvSpPr/>
          <p:nvPr/>
        </p:nvSpPr>
        <p:spPr>
          <a:xfrm rot="1623746">
            <a:off x="9415409" y="3312429"/>
            <a:ext cx="209842" cy="999791"/>
          </a:xfrm>
          <a:prstGeom prst="downArrow">
            <a:avLst>
              <a:gd name="adj1" fmla="val 50000"/>
              <a:gd name="adj2" fmla="val 11489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2366839-2B1C-4F38-A632-B9DDE039EC69}"/>
              </a:ext>
            </a:extLst>
          </p:cNvPr>
          <p:cNvSpPr/>
          <p:nvPr/>
        </p:nvSpPr>
        <p:spPr>
          <a:xfrm rot="7185999">
            <a:off x="9736276" y="4539795"/>
            <a:ext cx="209842" cy="999791"/>
          </a:xfrm>
          <a:prstGeom prst="downArrow">
            <a:avLst>
              <a:gd name="adj1" fmla="val 50000"/>
              <a:gd name="adj2" fmla="val 11489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E75C3408-07E5-4AC8-8BBB-D4591DC00C1E}"/>
              </a:ext>
            </a:extLst>
          </p:cNvPr>
          <p:cNvSpPr/>
          <p:nvPr/>
        </p:nvSpPr>
        <p:spPr>
          <a:xfrm rot="14761661">
            <a:off x="7467113" y="4404296"/>
            <a:ext cx="204135" cy="1479661"/>
          </a:xfrm>
          <a:prstGeom prst="downArrow">
            <a:avLst>
              <a:gd name="adj1" fmla="val 50000"/>
              <a:gd name="adj2" fmla="val 11489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73517C8-767B-4540-A942-4182E69C753E}"/>
              </a:ext>
            </a:extLst>
          </p:cNvPr>
          <p:cNvSpPr/>
          <p:nvPr/>
        </p:nvSpPr>
        <p:spPr>
          <a:xfrm rot="16200000">
            <a:off x="7444158" y="3947743"/>
            <a:ext cx="211374" cy="1269388"/>
          </a:xfrm>
          <a:prstGeom prst="downArrow">
            <a:avLst>
              <a:gd name="adj1" fmla="val 50000"/>
              <a:gd name="adj2" fmla="val 11489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2A0BB1-EFBF-4484-9C74-CCB455EE76E0}"/>
              </a:ext>
            </a:extLst>
          </p:cNvPr>
          <p:cNvGrpSpPr/>
          <p:nvPr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0AB4FF-29BA-495E-890C-D33639B8EC97}"/>
                </a:ext>
              </a:extLst>
            </p:cNvPr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Slide Number Placeholder 2">
              <a:extLst>
                <a:ext uri="{FF2B5EF4-FFF2-40B4-BE49-F238E27FC236}">
                  <a16:creationId xmlns:a16="http://schemas.microsoft.com/office/drawing/2014/main" id="{6427A843-491E-49DA-9E9E-3C62D18E83A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8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96069F-0613-4931-B137-756A9AAFABE3}"/>
                </a:ext>
              </a:extLst>
            </p:cNvPr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40BF2BD-B5D4-4053-8921-3B2B5335AF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9" y="6539791"/>
            <a:ext cx="1180979" cy="26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980C-CEEB-4D4E-A098-9A193D42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Report in Parallel with Conducting the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8C22A-D4FE-4EE7-A656-51832CFF20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Capture report objects at the time of creation in the analysis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E1D82-C7C7-4314-BA83-C9F26758F9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750" y="1446887"/>
            <a:ext cx="11612067" cy="4722907"/>
          </a:xfrm>
        </p:spPr>
        <p:txBody>
          <a:bodyPr/>
          <a:lstStyle/>
          <a:p>
            <a:r>
              <a:rPr lang="en-US" sz="2000" dirty="0"/>
              <a:t>Creating report elements when problem is fresh in mind</a:t>
            </a:r>
          </a:p>
          <a:p>
            <a:r>
              <a:rPr lang="en-US" sz="2000" dirty="0"/>
              <a:t>Identify issues earlier than waiting until analysis completion</a:t>
            </a:r>
          </a:p>
          <a:p>
            <a:r>
              <a:rPr lang="en-US" sz="2000" dirty="0"/>
              <a:t>Very little lag time between analysis completion and report delivery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11723-B895-459A-9E4F-AD22BB08C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83" y="3269023"/>
            <a:ext cx="3048707" cy="20561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DFB0B8-AC46-4DFF-8AEF-B03B7399813C}"/>
              </a:ext>
            </a:extLst>
          </p:cNvPr>
          <p:cNvSpPr txBox="1"/>
          <p:nvPr/>
        </p:nvSpPr>
        <p:spPr>
          <a:xfrm>
            <a:off x="1020557" y="2884706"/>
            <a:ext cx="15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RsNLME</a:t>
            </a:r>
            <a:r>
              <a:rPr lang="en-US" dirty="0"/>
              <a:t> Script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286CA-B598-453D-9C0B-E5002869FE21}"/>
              </a:ext>
            </a:extLst>
          </p:cNvPr>
          <p:cNvSpPr txBox="1"/>
          <p:nvPr/>
        </p:nvSpPr>
        <p:spPr>
          <a:xfrm>
            <a:off x="4889644" y="2899401"/>
            <a:ext cx="191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RMarkdown</a:t>
            </a:r>
            <a:r>
              <a:rPr lang="en-US" dirty="0"/>
              <a:t> Script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08240D-D922-4A52-AC99-A4785743E5EC}"/>
              </a:ext>
            </a:extLst>
          </p:cNvPr>
          <p:cNvSpPr txBox="1"/>
          <p:nvPr/>
        </p:nvSpPr>
        <p:spPr>
          <a:xfrm>
            <a:off x="4890228" y="5443871"/>
            <a:ext cx="1911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Report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3116BD-6733-424A-91AA-9D744B6C7EEE}"/>
              </a:ext>
            </a:extLst>
          </p:cNvPr>
          <p:cNvSpPr txBox="1"/>
          <p:nvPr/>
        </p:nvSpPr>
        <p:spPr>
          <a:xfrm>
            <a:off x="862536" y="5443871"/>
            <a:ext cx="1911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Conduct Analysis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318999B-1A3F-4BDC-87B6-E06523C05E61}"/>
              </a:ext>
            </a:extLst>
          </p:cNvPr>
          <p:cNvSpPr/>
          <p:nvPr/>
        </p:nvSpPr>
        <p:spPr>
          <a:xfrm>
            <a:off x="3389632" y="3346821"/>
            <a:ext cx="581891" cy="378691"/>
          </a:xfrm>
          <a:prstGeom prst="rightArrow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Object 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65E94F-0359-468C-86A5-A01FDDA21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908" y="3114973"/>
            <a:ext cx="3574703" cy="22961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BA2754CE-AB5A-45D2-ABF7-AB3F7D096738}"/>
              </a:ext>
            </a:extLst>
          </p:cNvPr>
          <p:cNvSpPr/>
          <p:nvPr/>
        </p:nvSpPr>
        <p:spPr>
          <a:xfrm>
            <a:off x="7580419" y="4001495"/>
            <a:ext cx="581891" cy="378691"/>
          </a:xfrm>
          <a:prstGeom prst="rightArrow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“knit”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370568-1B7A-4F01-B408-98CBBA02E2F9}"/>
              </a:ext>
            </a:extLst>
          </p:cNvPr>
          <p:cNvSpPr txBox="1"/>
          <p:nvPr/>
        </p:nvSpPr>
        <p:spPr>
          <a:xfrm>
            <a:off x="9490152" y="2745641"/>
            <a:ext cx="12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Memo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9F8104A-BE37-42C1-95C1-25701551F46B}"/>
              </a:ext>
            </a:extLst>
          </p:cNvPr>
          <p:cNvSpPr/>
          <p:nvPr/>
        </p:nvSpPr>
        <p:spPr>
          <a:xfrm>
            <a:off x="3534007" y="4297116"/>
            <a:ext cx="581891" cy="378691"/>
          </a:xfrm>
          <a:prstGeom prst="rightArrow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Object 3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FD91A7B-B68C-46F4-93C6-0209994D1561}"/>
              </a:ext>
            </a:extLst>
          </p:cNvPr>
          <p:cNvSpPr/>
          <p:nvPr/>
        </p:nvSpPr>
        <p:spPr>
          <a:xfrm>
            <a:off x="3460499" y="3798448"/>
            <a:ext cx="581891" cy="378691"/>
          </a:xfrm>
          <a:prstGeom prst="rightArrow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Object 2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CE1E3F8-0F49-48D8-8CA1-E488D0EBDBB0}"/>
              </a:ext>
            </a:extLst>
          </p:cNvPr>
          <p:cNvSpPr/>
          <p:nvPr/>
        </p:nvSpPr>
        <p:spPr>
          <a:xfrm>
            <a:off x="3630256" y="4771026"/>
            <a:ext cx="581891" cy="378691"/>
          </a:xfrm>
          <a:prstGeom prst="rightArrow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Object 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442394-FCE9-463C-BDCD-052A010311FA}"/>
              </a:ext>
            </a:extLst>
          </p:cNvPr>
          <p:cNvGrpSpPr/>
          <p:nvPr/>
        </p:nvGrpSpPr>
        <p:grpSpPr>
          <a:xfrm>
            <a:off x="0" y="6469834"/>
            <a:ext cx="12192000" cy="388166"/>
            <a:chOff x="0" y="6469834"/>
            <a:chExt cx="12192000" cy="38816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FD024B3-9A9A-4845-A246-B3C0FDE29D37}"/>
                </a:ext>
              </a:extLst>
            </p:cNvPr>
            <p:cNvSpPr/>
            <p:nvPr userDrawn="1"/>
          </p:nvSpPr>
          <p:spPr>
            <a:xfrm>
              <a:off x="0" y="6469834"/>
              <a:ext cx="12192000" cy="388166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Slide Number Placeholder 2">
              <a:extLst>
                <a:ext uri="{FF2B5EF4-FFF2-40B4-BE49-F238E27FC236}">
                  <a16:creationId xmlns:a16="http://schemas.microsoft.com/office/drawing/2014/main" id="{C5E82CCD-F54F-468C-B64B-4971AC725C5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21901" y="6492875"/>
              <a:ext cx="7620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sz="1100" kern="1200">
                  <a:solidFill>
                    <a:srgbClr val="AFB1B5"/>
                  </a:solidFill>
                  <a:latin typeface="Calibri"/>
                  <a:ea typeface="+mn-ea"/>
                  <a:cs typeface="Calibri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fld id="{3F6DD8DD-95CC-45B4-BB09-341FA71668E3}" type="slidenum">
                <a:rPr lang="en-US" sz="1100" smtClean="0">
                  <a:solidFill>
                    <a:schemeClr val="tx1"/>
                  </a:solidFill>
                </a:rPr>
                <a:pPr algn="l"/>
                <a:t>9</a:t>
              </a:fld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542C61-A7B6-4AB8-832E-2173221FC709}"/>
                </a:ext>
              </a:extLst>
            </p:cNvPr>
            <p:cNvSpPr txBox="1"/>
            <p:nvPr userDrawn="1"/>
          </p:nvSpPr>
          <p:spPr>
            <a:xfrm>
              <a:off x="4533900" y="6562990"/>
              <a:ext cx="3124200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latin typeface="Calibri"/>
                  <a:cs typeface="Calibri"/>
                </a:rPr>
                <a:t>© Copyright 2022 Certara, L.P.  All rights reserved.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C73124A2-E8D3-4777-96B8-05A1200A2E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689" y="6539791"/>
            <a:ext cx="1180979" cy="269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8FD760-8A5E-4FB2-BC93-1ACA68468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687" y="3268733"/>
            <a:ext cx="3145069" cy="20561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09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tara_2022">
      <a:dk1>
        <a:srgbClr val="000000"/>
      </a:dk1>
      <a:lt1>
        <a:srgbClr val="FFFFFF"/>
      </a:lt1>
      <a:dk2>
        <a:srgbClr val="2C3B96"/>
      </a:dk2>
      <a:lt2>
        <a:srgbClr val="F2F2F2"/>
      </a:lt2>
      <a:accent1>
        <a:srgbClr val="000000"/>
      </a:accent1>
      <a:accent2>
        <a:srgbClr val="0093BC"/>
      </a:accent2>
      <a:accent3>
        <a:srgbClr val="FDBB30"/>
      </a:accent3>
      <a:accent4>
        <a:srgbClr val="2C3B96"/>
      </a:accent4>
      <a:accent5>
        <a:srgbClr val="8B181B"/>
      </a:accent5>
      <a:accent6>
        <a:srgbClr val="415364"/>
      </a:accent6>
      <a:hlink>
        <a:srgbClr val="2C3B96"/>
      </a:hlink>
      <a:folHlink>
        <a:srgbClr val="8B181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1384</Words>
  <Application>Microsoft Office PowerPoint</Application>
  <PresentationFormat>Widescreen</PresentationFormat>
  <Paragraphs>178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Lucida Grande</vt:lpstr>
      <vt:lpstr>Ubuntu</vt:lpstr>
      <vt:lpstr>Arial</vt:lpstr>
      <vt:lpstr>Calibri</vt:lpstr>
      <vt:lpstr>Calibri Light</vt:lpstr>
      <vt:lpstr>Courier New</vt:lpstr>
      <vt:lpstr>Segoe UI</vt:lpstr>
      <vt:lpstr>Segoe UI Semibold</vt:lpstr>
      <vt:lpstr>Office Theme</vt:lpstr>
      <vt:lpstr>PowerPoint Presentation</vt:lpstr>
      <vt:lpstr>Webinar Logistics</vt:lpstr>
      <vt:lpstr>Webinar Topics</vt:lpstr>
      <vt:lpstr>What is RsNLME?</vt:lpstr>
      <vt:lpstr>Why Did We Build RsNLME?</vt:lpstr>
      <vt:lpstr>Professional Tools for Professional Development Organizations</vt:lpstr>
      <vt:lpstr>Demo</vt:lpstr>
      <vt:lpstr>The PMX Workflow</vt:lpstr>
      <vt:lpstr>Build the Report in Parallel with Conducting the Analysis</vt:lpstr>
      <vt:lpstr>R Markdown Code Pictorial </vt:lpstr>
      <vt:lpstr>Reporting Workflow – Organizational Benefit Beyond the Analysis</vt:lpstr>
      <vt:lpstr>Use Case for Today’s Demonstration</vt:lpstr>
      <vt:lpstr>Demo</vt:lpstr>
      <vt:lpstr>RsNLME Resources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2022-03-02T17:17:34Z</dcterms:created>
  <dcterms:modified xsi:type="dcterms:W3CDTF">2022-03-02T17:18:59Z</dcterms:modified>
</cp:coreProperties>
</file>