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75" r:id="rId11"/>
    <p:sldMasterId id="2147483677" r:id="rId12"/>
    <p:sldMasterId id="2147483679" r:id="rId13"/>
    <p:sldMasterId id="2147483681" r:id="rId14"/>
    <p:sldMasterId id="2147483683" r:id="rId15"/>
    <p:sldMasterId id="2147483685" r:id="rId16"/>
    <p:sldMasterId id="2147483687" r:id="rId17"/>
  </p:sldMasterIdLst>
  <p:sldIdLst>
    <p:sldId id="256" r:id="rId18"/>
    <p:sldId id="258" r:id="rId19"/>
    <p:sldId id="257" r:id="rId20"/>
    <p:sldId id="270" r:id="rId21"/>
    <p:sldId id="259" r:id="rId22"/>
    <p:sldId id="260" r:id="rId23"/>
    <p:sldId id="269" r:id="rId24"/>
    <p:sldId id="268" r:id="rId25"/>
    <p:sldId id="267" r:id="rId26"/>
    <p:sldId id="262" r:id="rId27"/>
    <p:sldId id="266" r:id="rId28"/>
    <p:sldId id="263" r:id="rId29"/>
    <p:sldId id="264" r:id="rId30"/>
    <p:sldId id="265" r:id="rId31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23A166-3318-4930-B1BA-D0B52D274B3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025B047F-A084-4174-AA1C-CD45C0FE86E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70A6D9F-5D0E-4CCE-9419-1C8BCAB85D1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E324B770-F34B-4A36-AEAB-B2F338522F0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14582DF-3838-484E-9DB5-7CEC97F334E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71B7FFE4-B9CF-4495-B8EF-BFF8C505683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E5B2FE3-CFB3-41A5-967C-CA56C769709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3BFF632-4150-4D4A-AFF5-CFDA5AF8988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46157BA-5728-4FD5-B081-AAC39F8F525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DE38B8B7-30FF-4961-850E-C5A84495671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16758134-E0E1-4508-B5D7-64F02D86D11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3632DA-3AD7-40EF-BA5E-3C765FB1A5B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D09FA8CB-5448-46EB-8DEE-7A29EC5B924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B91E3A6E-1DC0-4651-833A-A4A74790FAF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B93DD4B1-3B29-4F27-AA11-46D5DBC6FC2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5FDD2F4F-8389-436F-8963-5DDA4F52FD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CE182BDF-722F-423E-99BC-BEFF134E0E7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84A67F0-1596-436B-9563-D604B056B4F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E46839-8D83-44AC-A278-FF7366A98A9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F6ED629-478D-4867-BD42-84621559349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6C0AF0A-51F8-420C-8DC6-E0E9040775F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343DE72-7B2C-4A3C-8DEE-C978CAB6B3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9209CB6-ABD9-4FB5-A9E3-67DC5623EF7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D9F3D01-270D-499C-A702-892006F239D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jpe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7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2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 useBgFill="1">
        <p:nvSpPr>
          <p:cNvPr id="6" name="Freeform 11"/>
          <p:cNvSpPr/>
          <p:nvPr/>
        </p:nvSpPr>
        <p:spPr>
          <a:xfrm>
            <a:off x="-15840" y="0"/>
            <a:ext cx="11683440" cy="6587640"/>
          </a:xfrm>
          <a:custGeom>
            <a:avLst/>
            <a:gdLst>
              <a:gd name="textAreaLeft" fmla="*/ 0 w 11683440"/>
              <a:gd name="textAreaRight" fmla="*/ 11683800 w 11683440"/>
              <a:gd name="textAreaTop" fmla="*/ 0 h 6587640"/>
              <a:gd name="textAreaBottom" fmla="*/ 6588000 h 6587640"/>
            </a:gdLst>
            <a:ahLst/>
            <a:cxnLst/>
            <a:rect l="textAreaLeft" t="textAreaTop" r="textAreaRight" b="textAreaBottom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520" dist="152031" dir="438401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Freeform 13"/>
          <p:cNvSpPr/>
          <p:nvPr/>
        </p:nvSpPr>
        <p:spPr>
          <a:xfrm>
            <a:off x="0" y="4282200"/>
            <a:ext cx="11328840" cy="2028600"/>
          </a:xfrm>
          <a:custGeom>
            <a:avLst/>
            <a:gdLst>
              <a:gd name="textAreaLeft" fmla="*/ 0 w 11328840"/>
              <a:gd name="textAreaRight" fmla="*/ 11329200 w 11328840"/>
              <a:gd name="textAreaTop" fmla="*/ 0 h 2028600"/>
              <a:gd name="textAreaBottom" fmla="*/ 2028960 h 2028600"/>
            </a:gdLst>
            <a:ahLst/>
            <a:cxnLst/>
            <a:rect l="textAreaLeft" t="textAreaTop" r="textAreaRight" b="textAreaBottom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rotWithShape="0">
            <a:gsLst>
              <a:gs pos="34000">
                <a:srgbClr val="B80E0F"/>
              </a:gs>
              <a:gs pos="100000">
                <a:srgbClr val="5C0707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0" y="0"/>
            <a:ext cx="8719200" cy="456480"/>
          </a:xfrm>
          <a:custGeom>
            <a:avLst/>
            <a:gdLst>
              <a:gd name="textAreaLeft" fmla="*/ 0 w 8719200"/>
              <a:gd name="textAreaRight" fmla="*/ 8719560 w 8719200"/>
              <a:gd name="textAreaTop" fmla="*/ 0 h 456480"/>
              <a:gd name="textAreaBottom" fmla="*/ 456840 h 456480"/>
            </a:gdLst>
            <a:ahLst/>
            <a:cxnLst/>
            <a:rect l="textAreaLeft" t="textAreaTop" r="textAreaRight" b="textAreaBottom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34000">
                <a:srgbClr val="B80E0F"/>
              </a:gs>
              <a:gs pos="100000">
                <a:srgbClr val="5C0707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Freeform 14"/>
          <p:cNvSpPr/>
          <p:nvPr/>
        </p:nvSpPr>
        <p:spPr>
          <a:xfrm rot="21420000">
            <a:off x="-161640" y="293040"/>
            <a:ext cx="11366640" cy="5751360"/>
          </a:xfrm>
          <a:custGeom>
            <a:avLst/>
            <a:gdLst>
              <a:gd name="textAreaLeft" fmla="*/ 0 w 11366640"/>
              <a:gd name="textAreaRight" fmla="*/ 11367000 w 11366640"/>
              <a:gd name="textAreaTop" fmla="*/ 0 h 5751360"/>
              <a:gd name="textAreaBottom" fmla="*/ 5751720 h 5751360"/>
            </a:gdLst>
            <a:ahLst/>
            <a:cxnLst/>
            <a:rect l="textAreaLeft" t="textAreaTop" r="textAreaRight" b="textAreaBottom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550">
            <a:solidFill>
              <a:srgbClr val="000000">
                <a:lumMod val="50000"/>
                <a:lumOff val="50000"/>
              </a:srgbClr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85000" lnSpcReduction="9999"/>
          </a:bodyPr>
          <a:lstStyle/>
          <a:p>
            <a:pPr indent="0" algn="r" defTabSz="914400">
              <a:lnSpc>
                <a:spcPct val="90000"/>
              </a:lnSpc>
              <a:buNone/>
            </a:pPr>
            <a:r>
              <a:rPr lang="es-ES" sz="80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80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 rot="21420000">
            <a:off x="4948200" y="4578480"/>
            <a:ext cx="6143400" cy="1162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54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s-ES" sz="54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5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 rot="21420000">
            <a:off x="-5400" y="4882680"/>
            <a:ext cx="4046760" cy="119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 rot="21420000">
            <a:off x="9851400" y="383256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2400" b="0" u="none" strike="noStrike" cap="all">
                <a:solidFill>
                  <a:schemeClr val="dk1">
                    <a:lumMod val="50000"/>
                    <a:lumOff val="25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FF3C7E1-6559-45FD-8A17-61F6D234AFCA}" type="slidenum">
              <a:rPr lang="es-ES" sz="2400" b="0" u="none" strike="noStrike" cap="all">
                <a:solidFill>
                  <a:schemeClr val="dk1">
                    <a:lumMod val="50000"/>
                    <a:lumOff val="25000"/>
                  </a:schemeClr>
                </a:solidFill>
                <a:uFillTx/>
                <a:latin typeface="Impact"/>
              </a:rPr>
              <a:t>‹Nº›</a:t>
            </a:fld>
            <a:endParaRPr lang="en-US" sz="2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5-Point Star 24"/>
          <p:cNvSpPr/>
          <p:nvPr/>
        </p:nvSpPr>
        <p:spPr>
          <a:xfrm rot="21420000">
            <a:off x="4221360" y="5111280"/>
            <a:ext cx="515160" cy="51516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cap="all">
                <a:solidFill>
                  <a:schemeClr val="dk1"/>
                </a:solidFill>
                <a:uFillTx/>
                <a:latin typeface="Impact"/>
              </a:rPr>
              <a:t>Click to edit the outline text format</a:t>
            </a: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u="none" strike="noStrike" cap="all">
                <a:solidFill>
                  <a:schemeClr val="dk1"/>
                </a:solidFill>
                <a:uFillTx/>
                <a:latin typeface="Impact"/>
              </a:rPr>
              <a:t>Second Outline Level</a:t>
            </a:r>
          </a:p>
          <a:p>
            <a:pPr marL="1296000" lvl="2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 cap="all">
                <a:solidFill>
                  <a:schemeClr val="dk1"/>
                </a:solidFill>
                <a:uFillTx/>
                <a:latin typeface="Impact"/>
              </a:rPr>
              <a:t>Third Outline Level</a:t>
            </a:r>
          </a:p>
          <a:p>
            <a:pPr marL="1728000" lvl="3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 cap="all">
                <a:solidFill>
                  <a:schemeClr val="dk1"/>
                </a:solidFill>
                <a:uFillTx/>
                <a:latin typeface="Impact"/>
              </a:rPr>
              <a:t>Fourth Outline Level</a:t>
            </a:r>
          </a:p>
          <a:p>
            <a:pPr marL="2160000" lvl="4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cap="all">
                <a:solidFill>
                  <a:schemeClr val="dk1"/>
                </a:solidFill>
                <a:uFillTx/>
                <a:latin typeface="Impact"/>
              </a:rPr>
              <a:t>Fifth Outline Level</a:t>
            </a:r>
          </a:p>
          <a:p>
            <a:pPr marL="2592000" lvl="5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cap="all">
                <a:solidFill>
                  <a:schemeClr val="dk1"/>
                </a:solidFill>
                <a:uFillTx/>
                <a:latin typeface="Impact"/>
              </a:rPr>
              <a:t>Sixth Outline Level</a:t>
            </a:r>
          </a:p>
          <a:p>
            <a:pPr marL="3024000" lvl="6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cap="all">
                <a:solidFill>
                  <a:schemeClr val="dk1"/>
                </a:solidFill>
                <a:uFillTx/>
                <a:latin typeface="Impac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6" descr="Brickwork-HD-R1a.jpg"/>
          <p:cNvPicPr/>
          <p:nvPr/>
        </p:nvPicPr>
        <p:blipFill>
          <a:blip r:embed="rId1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1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1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 idx="28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 idx="29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sldNum" idx="30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6784C26-1B4A-47B0-A0ED-08535460884B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3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3193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3742200"/>
            <a:ext cx="10394280" cy="1639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u="none" strike="noStrike" cap="all">
                <a:solidFill>
                  <a:schemeClr val="lt1">
                    <a:lumMod val="50000"/>
                  </a:schemeClr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 idx="31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ftr" idx="32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sldNum" idx="33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035A449-4741-4867-887F-4EB27EF20091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4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4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7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8824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994000" y="2063520"/>
            <a:ext cx="50860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dt" idx="34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ftr" idx="35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55" name="PlaceHolder 6"/>
          <p:cNvSpPr>
            <a:spLocks noGrp="1"/>
          </p:cNvSpPr>
          <p:nvPr>
            <p:ph type="sldNum" idx="36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66AE79A-D5A7-4E23-AE73-BCFF46FAA21A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60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61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3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1157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8360" y="2063520"/>
            <a:ext cx="4855680" cy="67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6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85800" y="2861640"/>
            <a:ext cx="5088240" cy="251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18280" y="2063520"/>
            <a:ext cx="4863960" cy="67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6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994000" y="2861640"/>
            <a:ext cx="5088240" cy="251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dt" idx="37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ftr" idx="38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1" name="PlaceHolder 8"/>
          <p:cNvSpPr>
            <a:spLocks noGrp="1"/>
          </p:cNvSpPr>
          <p:nvPr>
            <p:ph type="sldNum" idx="39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D480A427-8D5E-42F5-AFC5-0B54949938DF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7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7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dt" idx="40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ftr" idx="41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sldNum" idx="42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BED0D4D3-B730-4423-812D-91B90AB2065B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8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8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87" name="PlaceHolder 1"/>
          <p:cNvSpPr>
            <a:spLocks noGrp="1"/>
          </p:cNvSpPr>
          <p:nvPr>
            <p:ph type="dt" idx="43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44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9" name="PlaceHolder 3"/>
          <p:cNvSpPr>
            <a:spLocks noGrp="1"/>
          </p:cNvSpPr>
          <p:nvPr>
            <p:ph type="sldNum" idx="45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DCED6C32-1BAA-4B12-A4A6-DCCD4DA90393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91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92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3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4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93720" y="685800"/>
            <a:ext cx="4126680" cy="2022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lnSpcReduction="9999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36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36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6120" y="685800"/>
            <a:ext cx="6033960" cy="468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93720" y="2709000"/>
            <a:ext cx="4126680" cy="26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46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47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00" name="PlaceHolder 6"/>
          <p:cNvSpPr>
            <a:spLocks noGrp="1"/>
          </p:cNvSpPr>
          <p:nvPr>
            <p:ph type="sldNum" idx="48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1371B121-ADD8-4ABF-954D-40296D0DCFA8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202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203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4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5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000" cy="2022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36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36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482240" y="0"/>
            <a:ext cx="3597840" cy="507132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32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3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85800" y="2709000"/>
            <a:ext cx="6345000" cy="2361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 idx="49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 idx="50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 idx="51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6481010-C953-4997-B836-FA598F27C0B5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9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20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4106160"/>
            <a:ext cx="10394280" cy="588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32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10392120" cy="319464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32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3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5800" y="4703040"/>
            <a:ext cx="10394280" cy="682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4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5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8" name="PlaceHolder 6"/>
          <p:cNvSpPr>
            <a:spLocks noGrp="1"/>
          </p:cNvSpPr>
          <p:nvPr>
            <p:ph type="sldNum" idx="6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FD8293AC-7172-4258-BC49-8BFA0F88CFB6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30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31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3194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48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4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4106160"/>
            <a:ext cx="10394280" cy="12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7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8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 idx="9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AD69D8C-F7CB-4F3E-9E23-77B7A3B16A2A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0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41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21760" y="685800"/>
            <a:ext cx="9524520" cy="291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48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4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550160" y="3610080"/>
            <a:ext cx="8667720" cy="37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5800" y="4106160"/>
            <a:ext cx="10396440" cy="126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10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11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 idx="12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1AE4F57-2B16-4ABA-A550-900360DED7BD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TextBox 12"/>
          <p:cNvSpPr/>
          <p:nvPr/>
        </p:nvSpPr>
        <p:spPr>
          <a:xfrm>
            <a:off x="685800" y="8928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000" b="0" u="none" strike="noStrike" cap="all">
                <a:solidFill>
                  <a:schemeClr val="dk1"/>
                </a:solidFill>
                <a:uFillTx/>
                <a:latin typeface="Impact"/>
              </a:rPr>
              <a:t>“</a:t>
            </a:r>
            <a:endParaRPr lang="en-US" sz="8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TextBox 13"/>
          <p:cNvSpPr/>
          <p:nvPr/>
        </p:nvSpPr>
        <p:spPr>
          <a:xfrm>
            <a:off x="10473120" y="292284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8000" b="0" u="none" strike="noStrike" cap="all">
                <a:solidFill>
                  <a:schemeClr val="dk1"/>
                </a:solidFill>
                <a:uFillTx/>
                <a:latin typeface="Impact"/>
              </a:rPr>
              <a:t>”</a:t>
            </a:r>
            <a:endParaRPr lang="en-US" sz="8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5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5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723680"/>
            <a:ext cx="10394280" cy="2511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8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4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4247640"/>
            <a:ext cx="10394280" cy="114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13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14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15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1715BF4-C013-4339-8B87-32A6FE4AE132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6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6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2639520"/>
            <a:ext cx="3309840" cy="273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234680" y="20635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234680" y="2639520"/>
            <a:ext cx="3309840" cy="273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7770240" y="20635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7770240" y="2639520"/>
            <a:ext cx="3309840" cy="273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4" name="PlaceHolder 8"/>
          <p:cNvSpPr>
            <a:spLocks noGrp="1"/>
          </p:cNvSpPr>
          <p:nvPr>
            <p:ph type="dt" idx="16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9"/>
          <p:cNvSpPr>
            <a:spLocks noGrp="1"/>
          </p:cNvSpPr>
          <p:nvPr>
            <p:ph type="ftr" idx="17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6" name="PlaceHolder 10"/>
          <p:cNvSpPr>
            <a:spLocks noGrp="1"/>
          </p:cNvSpPr>
          <p:nvPr>
            <p:ph type="sldNum" idx="18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C6437C6-7273-4B5D-B504-3FC7BBDE9253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78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79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91920" y="38131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2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09840" cy="153648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6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91920" y="4389120"/>
            <a:ext cx="330984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237560" y="38131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2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236120" y="2063520"/>
            <a:ext cx="3309840" cy="153504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6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236120" y="4389120"/>
            <a:ext cx="330984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7768800" y="38131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2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7768800" y="2063520"/>
            <a:ext cx="3309840" cy="153684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6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91" name="PlaceHolder 10"/>
          <p:cNvSpPr>
            <a:spLocks noGrp="1"/>
          </p:cNvSpPr>
          <p:nvPr>
            <p:ph type="body"/>
          </p:nvPr>
        </p:nvSpPr>
        <p:spPr>
          <a:xfrm>
            <a:off x="7768800" y="4389120"/>
            <a:ext cx="330984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92" name="PlaceHolder 11"/>
          <p:cNvSpPr>
            <a:spLocks noGrp="1"/>
          </p:cNvSpPr>
          <p:nvPr>
            <p:ph type="dt" idx="19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12"/>
          <p:cNvSpPr>
            <a:spLocks noGrp="1"/>
          </p:cNvSpPr>
          <p:nvPr>
            <p:ph type="ftr" idx="20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4" name="PlaceHolder 13"/>
          <p:cNvSpPr>
            <a:spLocks noGrp="1"/>
          </p:cNvSpPr>
          <p:nvPr>
            <p:ph type="sldNum" idx="21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38A8121-AC64-46AF-B173-6ED8E949F257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9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9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r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22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23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sldNum" idx="24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9AB1CB1-BEAA-485B-AF81-FBFD04A46DFB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0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0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816040" y="685800"/>
            <a:ext cx="2264400" cy="46882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904160" cy="46882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25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ftr" idx="26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sldNum" idx="27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80CF850-315B-4EA1-9DA4-54589D34767E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1680" y="4262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8000" u="none" strike="noStrike" cap="all" dirty="0">
                <a:solidFill>
                  <a:schemeClr val="accent1"/>
                </a:solidFill>
                <a:uFillTx/>
                <a:latin typeface="Impact"/>
              </a:rPr>
              <a:t>PROYECTO ALQUILER PELICULAS</a:t>
            </a:r>
            <a:endParaRPr lang="en-US" sz="8000" u="none" strike="noStrike" dirty="0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81680" y="3076560"/>
            <a:ext cx="806760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u="none" strike="noStrike" cap="all">
                <a:solidFill>
                  <a:srgbClr val="1F2328"/>
                </a:solidFill>
                <a:uFillTx/>
                <a:latin typeface="-apple-system"/>
              </a:rPr>
              <a:t>Equipo: 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u="none" strike="noStrike" cap="all">
                <a:solidFill>
                  <a:srgbClr val="1F2328"/>
                </a:solidFill>
                <a:uFillTx/>
                <a:latin typeface="-apple-system"/>
              </a:rPr>
              <a:t>Ginés Ochoa, Daniel Miranda, Ana Cascante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4" name="Imagen 4"/>
          <p:cNvPicPr/>
          <p:nvPr/>
        </p:nvPicPr>
        <p:blipFill>
          <a:blip r:embed="rId2"/>
          <a:stretch/>
        </p:blipFill>
        <p:spPr>
          <a:xfrm>
            <a:off x="8839080" y="3076560"/>
            <a:ext cx="3352320" cy="378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5800" y="374904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54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APRENDIZAJE SOFT SKILLS</a:t>
            </a:r>
            <a:endParaRPr lang="en-US" sz="5400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87960" y="1889784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ORGANIZACIÓN EFECTIVA CON TRELLO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División CLARA DE TAREAS CON GITHUB KANVAN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Colaboración CON GITHUB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#COORDINACIÓN Y TRABAJO EN EQUIPO MEDIANTE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reuniones semanales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mentorías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E995DAD5-5DDA-A38A-3DF5-61FC857C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7784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85800" y="33192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54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LOGROS</a:t>
            </a:r>
            <a:endParaRPr lang="en-US" sz="5400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87960" y="1639008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ALCANCE: DESARROLLAR, TESTEAR Y COLABORAR EN EQUIPO EN UN ENTORNO PROFESIONAL SIMULADO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FOCO: TESTING, PERO INTEGRANDO TODO EL CICLO DE VIDA DE UN PROYECTO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RESULTADO: UNA APLICACIÓN FUNCIONAL CON PRUEBAS ROBUSTAS Y HERRAMIENTAS DE CALIDAD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SUPERAR LAS ADVERSIDADES CON PROFESIONALIDAD y agilidad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REORGANIZAR EL TRABAJO EN FUNCIÓN DE LAS CIRCUNSTANCIAS</a:t>
            </a:r>
            <a:endParaRPr lang="es-ES" sz="2000" cap="all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A5EBF-6A3F-30D7-C3D9-A1DCE91D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44" y="427248"/>
            <a:ext cx="10396440" cy="1151640"/>
          </a:xfrm>
        </p:spPr>
        <p:txBody>
          <a:bodyPr/>
          <a:lstStyle/>
          <a:p>
            <a:pPr algn="ctr"/>
            <a:r>
              <a:rPr lang="es-ES" sz="44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MEJORAS FUTURAS EN EL PROYECTO</a:t>
            </a:r>
            <a:endParaRPr lang="es-E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8EC6C315-1897-9AAD-E4F8-4258D2A7120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1344" y="2121012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#seguir mejorando el diseño responsive</a:t>
            </a: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#aumentar cobertura de testing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</a:t>
            </a: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un futuro </a:t>
            </a: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sprint-&gt;</a:t>
            </a: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 security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REALIZAR LA Autentificación usuario 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DIVERSIFICAR LOS Permisos usuarios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Crea</a:t>
            </a: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ción rol administrador 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0762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8532A-E562-58F2-2555-84E257B93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0401D-3918-89AA-0A64-42F721A9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76" y="107208"/>
            <a:ext cx="10396440" cy="1151640"/>
          </a:xfrm>
        </p:spPr>
        <p:txBody>
          <a:bodyPr/>
          <a:lstStyle/>
          <a:p>
            <a:pPr algn="ctr"/>
            <a:r>
              <a:rPr lang="es-ES" sz="44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Conclusiones y agradecimientos</a:t>
            </a:r>
            <a:endParaRPr lang="es-E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63A00C69-196F-CB9B-7C12-4BFC8E9A8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98860" y="2029572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#conclusiones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gran aprendizaje y oportunidad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#agradecimientos</a:t>
            </a:r>
            <a:endParaRPr lang="es-E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ORIENTACIÓN LABORAL Y NETWORKING fundación adecco 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APRENDIZAJE CON EL PROFESORADO DE certidevs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AGILE TRAINING CON LOS ASESORES thinking with you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TUTORIZACIÓN DE PROYECTOS CON LOS Mentores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compañeros DEL CURSO POR LA IMPLICACIÓN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beta testing voluntario grupo 1</a:t>
            </a:r>
          </a:p>
          <a:p>
            <a:pPr marL="228600" lvl="1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endParaRPr lang="es-ES" sz="1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endParaRPr lang="es-ES" sz="2000" cap="all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893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4000" y="-109728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40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PRESENTACIÓN equipo</a:t>
            </a:r>
            <a:endParaRPr lang="en-US" sz="4000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18" name="Marcador de contenido 5"/>
          <p:cNvGraphicFramePr/>
          <p:nvPr>
            <p:extLst>
              <p:ext uri="{D42A27DB-BD31-4B8C-83A1-F6EECF244321}">
                <p14:modId xmlns:p14="http://schemas.microsoft.com/office/powerpoint/2010/main" val="462924446"/>
              </p:ext>
            </p:extLst>
          </p:nvPr>
        </p:nvGraphicFramePr>
        <p:xfrm>
          <a:off x="216540" y="838080"/>
          <a:ext cx="11331360" cy="4688640"/>
        </p:xfrm>
        <a:graphic>
          <a:graphicData uri="http://schemas.openxmlformats.org/drawingml/2006/table">
            <a:tbl>
              <a:tblPr/>
              <a:tblGrid>
                <a:gridCol w="197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</a:t>
                      </a:r>
                      <a:endParaRPr lang="en-US" sz="1800" b="0" u="none" strike="noStrike" dirty="0">
                        <a:solidFill>
                          <a:srgbClr val="FFFFFF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>
                      <a:noFill/>
                    </a:lnR>
                    <a:lnT w="9360">
                      <a:solidFill>
                        <a:srgbClr val="930B0B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1" u="none" strike="noStrike" dirty="0"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GINES</a:t>
                      </a:r>
                      <a:endParaRPr lang="en-US" sz="1800" b="0" u="none" strike="noStrike" dirty="0">
                        <a:solidFill>
                          <a:srgbClr val="FFFFFF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930B0B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1" u="none" strike="noStrike" dirty="0"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</a:t>
                      </a:r>
                      <a:endParaRPr lang="en-US" sz="1800" b="0" u="none" strike="noStrike" dirty="0">
                        <a:solidFill>
                          <a:srgbClr val="FFFFFF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930B0B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1" u="none" strike="noStrike" dirty="0"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</a:t>
                      </a:r>
                      <a:endParaRPr lang="en-US" sz="1800" b="0" u="none" strike="noStrike" dirty="0">
                        <a:solidFill>
                          <a:srgbClr val="FFFFFF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>
                      <a:solidFill>
                        <a:srgbClr val="930B0B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B80E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LINKEDIN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www.linkedin.com/in/ginés-ochoa</a:t>
                      </a:r>
                      <a:endParaRPr lang="es-ES" sz="1800" b="0" u="none" strike="noStrike" dirty="0">
                        <a:solidFill>
                          <a:schemeClr val="dk1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www.linkedin.com/in/</a:t>
                      </a: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daniel-miranda-alba-30bb4b28a/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www.linkedin.com/in/</a:t>
                      </a: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ana-cascante-rodriguez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https://github.com/GinesOchoa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https://github.com/Daniel-Miranda-Alba/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anaacr91/</a:t>
                      </a:r>
                      <a:r>
                        <a:rPr lang="es-ES" sz="1800" b="0" u="none" strike="noStrike" dirty="0" err="1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Proyectos_Ana</a:t>
                      </a: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 err="1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Cascante_Github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FORMACIÓN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FPGS DAM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FPGS ASIR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FPGS DAW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JAVA+SELENIUM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JAVA+SELENIUM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es-ES" sz="1800" b="0" u="none" strike="noStrike" dirty="0">
                        <a:solidFill>
                          <a:schemeClr val="dk1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JAVA+SELENIUM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 b="0" u="none" strike="noStrike" dirty="0">
                        <a:solidFill>
                          <a:schemeClr val="dk1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FUTUROS CURSOS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ISTQB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ISTQB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ISTQB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ORGANIZACIÓN PROYECTO</a:t>
                      </a: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VALORACIONES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CATEGORÍA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USUARIO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22581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PARTE COMÚN</a:t>
                      </a: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PELÍCULA Y RENTAL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221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48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Objetivos y colaboración</a:t>
            </a:r>
            <a:endParaRPr lang="en-US" sz="4800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87960" y="2286984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Desarrollo completo de la aplicación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Enfoque en AUTOMATION testing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Trabajar en equipo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SIMULACIÓN PROFESIONAL EN ENTORNO </a:t>
            </a: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AGILE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Coordinación y Profesionalidad: cobertura testing NOTABLE</a:t>
            </a: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#COLABORACIÓN</a:t>
            </a: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COORDINACIÓN EQUIPO mediante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GIT, GITHUB, DISCORD, TEAMS, WHATSAPP, GMAIL, meet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endParaRPr lang="es-E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endParaRPr lang="es-E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  <a:p>
            <a:pPr marL="228600" lvl="1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endParaRPr lang="es-ES" sz="100" cap="all" dirty="0">
              <a:solidFill>
                <a:schemeClr val="dk1"/>
              </a:solidFill>
              <a:latin typeface="Impact"/>
            </a:endParaRPr>
          </a:p>
          <a:p>
            <a:pPr marL="228600" lvl="1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endParaRPr lang="en-US" sz="1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EAE5-58B1-E37E-8542-06B7AB5B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233405"/>
            <a:ext cx="10396440" cy="1151640"/>
          </a:xfrm>
        </p:spPr>
        <p:txBody>
          <a:bodyPr/>
          <a:lstStyle/>
          <a:p>
            <a:r>
              <a:rPr lang="es-ES" dirty="0"/>
              <a:t>                                       SONARCLOUD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5E8514-2F30-ACED-FB33-2137BABD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23" y="1385045"/>
            <a:ext cx="592537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4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TECNOLOGÍAS Y MARCO DE TRABAJO</a:t>
            </a:r>
            <a:endParaRPr lang="en-US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23368" y="177354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lnSpcReduction="9999"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#DESARROLLO WEB GUIADO POR PRUEBAS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LENGUAJE: JAVA 23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FRAMEWORK: SPRING BOOT CON THYMELEAF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tabLst>
                <a:tab pos="0" algn="l"/>
              </a:tabLst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#DISEÑO: </a:t>
            </a: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MODELO-VISTA-CONTROLADOR, REPOSITORIOS, SERVICIO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USUARIO, CATEGORIA, PELICULA, VALORACIÓN Y SERVICIO: Rental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tabLst>
                <a:tab pos="0" algn="l"/>
              </a:tabLst>
            </a:pPr>
            <a:r>
              <a:rPr lang="en-U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#TRABAJAR EN UN ENTORNO AGILE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Marco DE TRABAJO SCRUM, TRABAJAR POR objetivos en cada SPRINT</a:t>
            </a:r>
            <a:endParaRPr lang="en-US" sz="2000" cap="all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87960" y="-64008"/>
            <a:ext cx="1039428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Testing</a:t>
            </a:r>
            <a:endParaRPr lang="en-US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87960" y="653083"/>
            <a:ext cx="10394280" cy="555183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#HERRAMIENTAS TESTING: DETALLADAS A CONTINUACIÓN POR TIPO DE TEST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Testing unitario: junit 5, mockito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Testing integración parcial: junit 5, mockito, spring test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Testing integración completa: junit5, spring, base de datos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Testing interfaz usuario: selenium webdriver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INTEGRACIÓN CONTINUA: GITHUB ACTIONS Y </a:t>
            </a: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sonarcloud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REPORTING TESTING CON JACOCO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api testing con swagger y postman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tabLst>
                <a:tab pos="0" algn="l"/>
              </a:tabLst>
            </a:pPr>
            <a:r>
              <a:rPr lang="es-ES" sz="16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#Dockerizar y despliegue de la aplicación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9116DB7-3015-4046-6802-323F1E80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68" t="1178" r="8274"/>
          <a:stretch/>
        </p:blipFill>
        <p:spPr>
          <a:xfrm>
            <a:off x="1340128" y="470608"/>
            <a:ext cx="6419088" cy="48981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4B4BE3-C556-B140-2E80-9C7C7892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54" t="13832" r="53578" b="25307"/>
          <a:stretch/>
        </p:blipFill>
        <p:spPr>
          <a:xfrm>
            <a:off x="8263126" y="1133857"/>
            <a:ext cx="2835633" cy="16001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9EE3EC-5FCE-3BD8-7AE6-347F7B473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126" y="3255136"/>
            <a:ext cx="2835633" cy="182905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8BC7C3-53AB-57A6-6C20-CAA81431DB12}"/>
              </a:ext>
            </a:extLst>
          </p:cNvPr>
          <p:cNvSpPr txBox="1"/>
          <p:nvPr/>
        </p:nvSpPr>
        <p:spPr>
          <a:xfrm>
            <a:off x="3389376" y="101276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SWAGGER Y POSTMAN </a:t>
            </a:r>
          </a:p>
        </p:txBody>
      </p:sp>
    </p:spTree>
    <p:extLst>
      <p:ext uri="{BB962C8B-B14F-4D97-AF65-F5344CB8AC3E}">
        <p14:creationId xmlns:p14="http://schemas.microsoft.com/office/powerpoint/2010/main" val="21815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46C016F-0157-6BA3-9B1C-592F9336F5E1}"/>
              </a:ext>
            </a:extLst>
          </p:cNvPr>
          <p:cNvSpPr txBox="1"/>
          <p:nvPr/>
        </p:nvSpPr>
        <p:spPr>
          <a:xfrm>
            <a:off x="2584704" y="183572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REPORTING JACOCO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9B35D3-AAD1-855B-DA5C-7FF37547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700" b="43135"/>
          <a:stretch/>
        </p:blipFill>
        <p:spPr>
          <a:xfrm>
            <a:off x="1332870" y="702068"/>
            <a:ext cx="4877696" cy="26443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4B98E1-DA12-2A81-584B-02485B4A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0718"/>
          <a:stretch/>
        </p:blipFill>
        <p:spPr>
          <a:xfrm>
            <a:off x="7335642" y="368238"/>
            <a:ext cx="3322320" cy="19243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6D9045-2069-DC8F-CEC3-CF3F8C7E2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70" y="3603284"/>
            <a:ext cx="9325092" cy="19243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064254-3D37-06D0-8E3E-1192944E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397"/>
          <a:stretch/>
        </p:blipFill>
        <p:spPr>
          <a:xfrm>
            <a:off x="7335642" y="2292557"/>
            <a:ext cx="3322320" cy="10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D2F00BE-C7A9-5ACE-2A00-BF8916FE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06" y="588788"/>
            <a:ext cx="8983726" cy="54262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FE69DA-7914-F37D-6CC0-879A70D8E128}"/>
              </a:ext>
            </a:extLst>
          </p:cNvPr>
          <p:cNvSpPr txBox="1"/>
          <p:nvPr/>
        </p:nvSpPr>
        <p:spPr>
          <a:xfrm>
            <a:off x="5202301" y="219456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402836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302</TotalTime>
  <Words>486</Words>
  <Application>Microsoft Office PowerPoint</Application>
  <PresentationFormat>Panorámica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17</vt:i4>
      </vt:variant>
      <vt:variant>
        <vt:lpstr>Títulos de diapositiva</vt:lpstr>
      </vt:variant>
      <vt:variant>
        <vt:i4>14</vt:i4>
      </vt:variant>
    </vt:vector>
  </HeadingPairs>
  <TitlesOfParts>
    <vt:vector size="38" baseType="lpstr">
      <vt:lpstr>-apple-system</vt:lpstr>
      <vt:lpstr>Arial</vt:lpstr>
      <vt:lpstr>Cascadia Code</vt:lpstr>
      <vt:lpstr>Impact</vt:lpstr>
      <vt:lpstr>Symbol</vt:lpstr>
      <vt:lpstr>Times New Roman</vt:lpstr>
      <vt:lpstr>Wingdings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PROYECTO ALQUILER PELICULAS</vt:lpstr>
      <vt:lpstr>PRESENTACIÓN equipo</vt:lpstr>
      <vt:lpstr>Objetivos y colaboración</vt:lpstr>
      <vt:lpstr>                                       SONARCLOUD</vt:lpstr>
      <vt:lpstr>TECNOLOGÍAS Y MARCO DE TRABAJO</vt:lpstr>
      <vt:lpstr>Testing</vt:lpstr>
      <vt:lpstr>Presentación de PowerPoint</vt:lpstr>
      <vt:lpstr>Presentación de PowerPoint</vt:lpstr>
      <vt:lpstr>Presentación de PowerPoint</vt:lpstr>
      <vt:lpstr>APRENDIZAJE SOFT SKILLS</vt:lpstr>
      <vt:lpstr>Presentación de PowerPoint</vt:lpstr>
      <vt:lpstr>LOGROS</vt:lpstr>
      <vt:lpstr>MEJORAS FUTURAS EN EL PROYECTO</vt:lpstr>
      <vt:lpstr>Conclusiones y agradecimientos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 Cascante Rodriguez</dc:creator>
  <dc:description/>
  <cp:lastModifiedBy>Ana Cascante Rodriguez</cp:lastModifiedBy>
  <cp:revision>114</cp:revision>
  <dcterms:created xsi:type="dcterms:W3CDTF">2024-11-30T15:44:20Z</dcterms:created>
  <dcterms:modified xsi:type="dcterms:W3CDTF">2024-12-18T10:14:41Z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