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4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6E3C-9374-46F8-AFE9-ACAD19BD4237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2FC-1FA2-4B86-9DD7-6257FEA5F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9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6E3C-9374-46F8-AFE9-ACAD19BD4237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2FC-1FA2-4B86-9DD7-6257FEA5F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04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6E3C-9374-46F8-AFE9-ACAD19BD4237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2FC-1FA2-4B86-9DD7-6257FEA5F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3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6E3C-9374-46F8-AFE9-ACAD19BD4237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2FC-1FA2-4B86-9DD7-6257FEA5F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8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6E3C-9374-46F8-AFE9-ACAD19BD4237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2FC-1FA2-4B86-9DD7-6257FEA5F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6E3C-9374-46F8-AFE9-ACAD19BD4237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2FC-1FA2-4B86-9DD7-6257FEA5F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37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6E3C-9374-46F8-AFE9-ACAD19BD4237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2FC-1FA2-4B86-9DD7-6257FEA5F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7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6E3C-9374-46F8-AFE9-ACAD19BD4237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2FC-1FA2-4B86-9DD7-6257FEA5F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8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6E3C-9374-46F8-AFE9-ACAD19BD4237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2FC-1FA2-4B86-9DD7-6257FEA5F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56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6E3C-9374-46F8-AFE9-ACAD19BD4237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2FC-1FA2-4B86-9DD7-6257FEA5F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1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6E3C-9374-46F8-AFE9-ACAD19BD4237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2FC-1FA2-4B86-9DD7-6257FEA5F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9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B6E3C-9374-46F8-AFE9-ACAD19BD4237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642FC-1FA2-4B86-9DD7-6257FEA5F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0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3" Type="http://schemas.openxmlformats.org/officeDocument/2006/relationships/image" Target="../media/image1626.svg"/><Relationship Id="rId12" Type="http://schemas.openxmlformats.org/officeDocument/2006/relationships/image" Target="../media/image541.sv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4.png"/><Relationship Id="rId4" Type="http://schemas.openxmlformats.org/officeDocument/2006/relationships/image" Target="../media/image2.png"/><Relationship Id="rId14" Type="http://schemas.openxmlformats.org/officeDocument/2006/relationships/image" Target="../media/image57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211485" y="1360984"/>
            <a:ext cx="2176040" cy="326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59376" y="1626963"/>
            <a:ext cx="1689903" cy="122691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Web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Browser</a:t>
            </a:r>
            <a:endParaRPr lang="ko-KR" altLang="en-US" sz="120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59376" y="3119859"/>
            <a:ext cx="1689903" cy="122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Mobile App</a:t>
            </a:r>
            <a:endParaRPr lang="ko-KR" altLang="en-US" sz="120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5411" y="1327227"/>
            <a:ext cx="1689903" cy="12269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Web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Server</a:t>
            </a:r>
            <a:endParaRPr lang="ko-KR" altLang="en-US" sz="120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99162" y="1327227"/>
            <a:ext cx="1689903" cy="7066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API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Server</a:t>
            </a:r>
            <a:endParaRPr lang="ko-KR" altLang="en-US" sz="120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99161" y="4230547"/>
            <a:ext cx="1689903" cy="122691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AI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Bot</a:t>
            </a:r>
            <a:endParaRPr lang="ko-KR" altLang="en-US" sz="120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22" name="직선 연결선 21"/>
          <p:cNvCxnSpPr>
            <a:stCxn id="6" idx="3"/>
            <a:endCxn id="7" idx="1"/>
          </p:cNvCxnSpPr>
          <p:nvPr/>
        </p:nvCxnSpPr>
        <p:spPr>
          <a:xfrm flipV="1">
            <a:off x="5995314" y="1680573"/>
            <a:ext cx="803848" cy="260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0" idx="1"/>
            <a:endCxn id="55" idx="2"/>
          </p:cNvCxnSpPr>
          <p:nvPr/>
        </p:nvCxnSpPr>
        <p:spPr>
          <a:xfrm rot="10800000">
            <a:off x="2299505" y="4624574"/>
            <a:ext cx="4499656" cy="2194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7" idx="3"/>
            <a:endCxn id="26" idx="1"/>
          </p:cNvCxnSpPr>
          <p:nvPr/>
        </p:nvCxnSpPr>
        <p:spPr>
          <a:xfrm>
            <a:off x="8489065" y="1680573"/>
            <a:ext cx="725068" cy="19765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0" idx="3"/>
            <a:endCxn id="26" idx="1"/>
          </p:cNvCxnSpPr>
          <p:nvPr/>
        </p:nvCxnSpPr>
        <p:spPr>
          <a:xfrm flipV="1">
            <a:off x="8489064" y="3657117"/>
            <a:ext cx="725069" cy="1186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26892" y="5457464"/>
            <a:ext cx="824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Python</a:t>
            </a:r>
          </a:p>
          <a:p>
            <a:r>
              <a:rPr lang="en-US" altLang="ko-KR" sz="120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ChatGPT</a:t>
            </a:r>
            <a:endParaRPr lang="ko-KR" altLang="en-US" sz="120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59" name="꺾인 연결선 58"/>
          <p:cNvCxnSpPr>
            <a:stCxn id="55" idx="3"/>
            <a:endCxn id="6" idx="1"/>
          </p:cNvCxnSpPr>
          <p:nvPr/>
        </p:nvCxnSpPr>
        <p:spPr>
          <a:xfrm flipV="1">
            <a:off x="3387525" y="1940686"/>
            <a:ext cx="917886" cy="10520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67517" y="2595671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Nginx</a:t>
            </a:r>
            <a:endParaRPr lang="ko-KR" altLang="en-US" sz="120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48958" y="5133373"/>
            <a:ext cx="786064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User</a:t>
            </a:r>
            <a:endParaRPr lang="ko-KR" altLang="en-US" sz="120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12" name="꺾인 연결선 11"/>
          <p:cNvCxnSpPr>
            <a:stCxn id="3" idx="0"/>
            <a:endCxn id="55" idx="1"/>
          </p:cNvCxnSpPr>
          <p:nvPr/>
        </p:nvCxnSpPr>
        <p:spPr>
          <a:xfrm rot="5400000" flipH="1" flipV="1">
            <a:off x="-143560" y="3778329"/>
            <a:ext cx="2140594" cy="5694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331495" y="4435642"/>
            <a:ext cx="609600" cy="8341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33181" y="4948707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push</a:t>
            </a:r>
            <a:endParaRPr lang="ko-KR" altLang="en-US" sz="120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214133" y="1360984"/>
            <a:ext cx="2176040" cy="4592266"/>
            <a:chOff x="9213448" y="2110444"/>
            <a:chExt cx="2176040" cy="4592266"/>
          </a:xfrm>
        </p:grpSpPr>
        <p:sp>
          <p:nvSpPr>
            <p:cNvPr id="26" name="직사각형 25"/>
            <p:cNvSpPr/>
            <p:nvPr/>
          </p:nvSpPr>
          <p:spPr>
            <a:xfrm>
              <a:off x="9213448" y="2110444"/>
              <a:ext cx="2176040" cy="4592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8" name="원통 7"/>
            <p:cNvSpPr/>
            <p:nvPr/>
          </p:nvSpPr>
          <p:spPr>
            <a:xfrm>
              <a:off x="9498954" y="3679781"/>
              <a:ext cx="1585732" cy="112274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NoSQL</a:t>
              </a:r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9" name="원통 8"/>
            <p:cNvSpPr/>
            <p:nvPr/>
          </p:nvSpPr>
          <p:spPr>
            <a:xfrm>
              <a:off x="9508602" y="2345799"/>
              <a:ext cx="1585732" cy="112274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RDB</a:t>
              </a:r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4881" y="3164268"/>
              <a:ext cx="1030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RDS</a:t>
              </a:r>
            </a:p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PostgreSQL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221679" y="4672400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DynamoDB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29" name="원통 28"/>
            <p:cNvSpPr/>
            <p:nvPr/>
          </p:nvSpPr>
          <p:spPr>
            <a:xfrm>
              <a:off x="9508602" y="5219256"/>
              <a:ext cx="1585732" cy="112274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File 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Storage</a:t>
              </a:r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682542" y="6333378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S3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300780" y="3954845"/>
            <a:ext cx="678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Flutter</a:t>
            </a:r>
            <a:endParaRPr lang="ko-KR" altLang="en-US" sz="120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1" name="Graphic 8" descr="Amazon Simple Storage Service (Amazon S3) service icon.">
            <a:extLst>
              <a:ext uri="{FF2B5EF4-FFF2-40B4-BE49-F238E27FC236}">
                <a16:creationId xmlns:a16="http://schemas.microsoft.com/office/drawing/2014/main" id="{503A6B4D-DEE3-46F9-B451-2A59ED89E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 bwMode="auto">
          <a:xfrm>
            <a:off x="9023878" y="5260736"/>
            <a:ext cx="959436" cy="95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3" descr="Amazon DynamoDB service icon.">
            <a:extLst>
              <a:ext uri="{FF2B5EF4-FFF2-40B4-BE49-F238E27FC236}">
                <a16:creationId xmlns:a16="http://schemas.microsoft.com/office/drawing/2014/main" id="{780C44B0-24CB-0E46-8E63-78BE7112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/>
        </p:blipFill>
        <p:spPr bwMode="auto">
          <a:xfrm>
            <a:off x="8994239" y="311069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9FC6C023-BFA8-421E-9385-3F03F9615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/>
        </p:blipFill>
        <p:spPr bwMode="auto">
          <a:xfrm>
            <a:off x="9207175" y="174865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Spring Boot] 프레임워크, 라이브러리, Spring Boot란?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61" y="2035947"/>
            <a:ext cx="1689903" cy="72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tGPT Logo PNG Images With Transparent Background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97" y="4303940"/>
            <a:ext cx="1028826" cy="1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2487335" y="-965536"/>
            <a:ext cx="1356113" cy="984576"/>
            <a:chOff x="3387525" y="-964640"/>
            <a:chExt cx="1356113" cy="984576"/>
          </a:xfrm>
        </p:grpSpPr>
        <p:sp>
          <p:nvSpPr>
            <p:cNvPr id="54" name="TextBox 53"/>
            <p:cNvSpPr txBox="1"/>
            <p:nvPr/>
          </p:nvSpPr>
          <p:spPr>
            <a:xfrm>
              <a:off x="3762453" y="-477948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Nginx</a:t>
              </a:r>
              <a:endParaRPr lang="ko-KR" altLang="en-US" sz="120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56820" y="-743754"/>
              <a:ext cx="10175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Web Server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387525" y="-964640"/>
              <a:ext cx="1356113" cy="984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33428" y="-1528518"/>
            <a:ext cx="1356113" cy="984576"/>
            <a:chOff x="3838187" y="-640518"/>
            <a:chExt cx="1356113" cy="984576"/>
          </a:xfrm>
        </p:grpSpPr>
        <p:grpSp>
          <p:nvGrpSpPr>
            <p:cNvPr id="57" name="그룹 56"/>
            <p:cNvGrpSpPr/>
            <p:nvPr/>
          </p:nvGrpSpPr>
          <p:grpSpPr>
            <a:xfrm>
              <a:off x="4120622" y="-419632"/>
              <a:ext cx="791242" cy="542805"/>
              <a:chOff x="4052154" y="-404924"/>
              <a:chExt cx="791242" cy="54280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103275" y="-139118"/>
                <a:ext cx="694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View.js</a:t>
                </a:r>
                <a:endParaRPr lang="ko-KR" altLang="en-US" sz="120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052154" y="-404924"/>
                <a:ext cx="7912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Browser</a:t>
                </a:r>
                <a:endParaRPr lang="ko-KR" altLang="en-US" sz="120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  <p:sp>
          <p:nvSpPr>
            <p:cNvPr id="58" name="직사각형 57"/>
            <p:cNvSpPr/>
            <p:nvPr/>
          </p:nvSpPr>
          <p:spPr>
            <a:xfrm>
              <a:off x="3838187" y="-640518"/>
              <a:ext cx="1356113" cy="984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33428" y="-365379"/>
            <a:ext cx="1356113" cy="984576"/>
            <a:chOff x="4014285" y="-764828"/>
            <a:chExt cx="1356113" cy="984576"/>
          </a:xfrm>
        </p:grpSpPr>
        <p:grpSp>
          <p:nvGrpSpPr>
            <p:cNvPr id="64" name="그룹 63"/>
            <p:cNvGrpSpPr/>
            <p:nvPr/>
          </p:nvGrpSpPr>
          <p:grpSpPr>
            <a:xfrm>
              <a:off x="4327393" y="-543942"/>
              <a:ext cx="704497" cy="542805"/>
              <a:chOff x="4052154" y="-404924"/>
              <a:chExt cx="704497" cy="542805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077875" y="-139118"/>
                <a:ext cx="678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Flutter</a:t>
                </a:r>
                <a:endParaRPr lang="ko-KR" altLang="en-US" sz="120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052154" y="-404924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Mobile</a:t>
                </a:r>
                <a:endParaRPr lang="ko-KR" altLang="en-US" sz="120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4014285" y="-764828"/>
              <a:ext cx="1356113" cy="984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288843" y="-1534114"/>
            <a:ext cx="1356113" cy="984576"/>
            <a:chOff x="4288843" y="-1534114"/>
            <a:chExt cx="1356113" cy="984576"/>
          </a:xfrm>
        </p:grpSpPr>
        <p:sp>
          <p:nvSpPr>
            <p:cNvPr id="68" name="TextBox 67"/>
            <p:cNvSpPr txBox="1"/>
            <p:nvPr/>
          </p:nvSpPr>
          <p:spPr>
            <a:xfrm>
              <a:off x="4441916" y="-1047422"/>
              <a:ext cx="10499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Spring Boot</a:t>
              </a:r>
              <a:endParaRPr lang="ko-KR" altLang="en-US" sz="120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96610" y="-1313228"/>
              <a:ext cx="940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API Server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288843" y="-1534114"/>
              <a:ext cx="1356113" cy="984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305411" y="-332029"/>
            <a:ext cx="1356113" cy="984576"/>
            <a:chOff x="4305411" y="-332029"/>
            <a:chExt cx="1356113" cy="984576"/>
          </a:xfrm>
        </p:grpSpPr>
        <p:grpSp>
          <p:nvGrpSpPr>
            <p:cNvPr id="39" name="그룹 38"/>
            <p:cNvGrpSpPr/>
            <p:nvPr/>
          </p:nvGrpSpPr>
          <p:grpSpPr>
            <a:xfrm>
              <a:off x="4571303" y="-203476"/>
              <a:ext cx="824328" cy="727471"/>
              <a:chOff x="7432850" y="-994093"/>
              <a:chExt cx="824328" cy="727471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7432850" y="-728287"/>
                <a:ext cx="8243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ChatGPT</a:t>
                </a:r>
              </a:p>
              <a:p>
                <a:pPr algn="ctr"/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Python</a:t>
                </a:r>
                <a:endParaRPr lang="ko-KR" altLang="en-US" sz="120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535635" y="-994093"/>
                <a:ext cx="6187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AI Bot</a:t>
                </a:r>
                <a:endParaRPr lang="ko-KR" altLang="en-US" sz="120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  <p:sp>
          <p:nvSpPr>
            <p:cNvPr id="73" name="직사각형 72"/>
            <p:cNvSpPr/>
            <p:nvPr/>
          </p:nvSpPr>
          <p:spPr>
            <a:xfrm>
              <a:off x="4305411" y="-332029"/>
              <a:ext cx="1356113" cy="984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746190" y="-1470296"/>
            <a:ext cx="1585732" cy="1122745"/>
            <a:chOff x="6746190" y="-1470296"/>
            <a:chExt cx="1585732" cy="1122745"/>
          </a:xfrm>
        </p:grpSpPr>
        <p:sp>
          <p:nvSpPr>
            <p:cNvPr id="77" name="원통 76"/>
            <p:cNvSpPr/>
            <p:nvPr/>
          </p:nvSpPr>
          <p:spPr>
            <a:xfrm>
              <a:off x="6746190" y="-1470296"/>
              <a:ext cx="1585732" cy="1122745"/>
            </a:xfrm>
            <a:prstGeom prst="ca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023595" y="-864637"/>
              <a:ext cx="1030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PostgreSQL</a:t>
              </a:r>
            </a:p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AWS RDS</a:t>
              </a:r>
              <a:endParaRPr lang="ko-KR" altLang="en-US" sz="120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233524" y="-1130443"/>
              <a:ext cx="611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ORDB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819256" y="-1488124"/>
            <a:ext cx="1585732" cy="1122745"/>
            <a:chOff x="9342700" y="-1454774"/>
            <a:chExt cx="1585732" cy="1122745"/>
          </a:xfrm>
        </p:grpSpPr>
        <p:sp>
          <p:nvSpPr>
            <p:cNvPr id="81" name="원통 80"/>
            <p:cNvSpPr/>
            <p:nvPr/>
          </p:nvSpPr>
          <p:spPr>
            <a:xfrm>
              <a:off x="9342700" y="-1454774"/>
              <a:ext cx="1585732" cy="1122745"/>
            </a:xfrm>
            <a:prstGeom prst="ca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631262" y="-864037"/>
              <a:ext cx="1008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Amazon</a:t>
              </a:r>
            </a:p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DynamoDB</a:t>
              </a:r>
              <a:endParaRPr lang="ko-KR" altLang="en-US" sz="120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792363" y="-1114921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NoSQL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1144208" y="-850045"/>
            <a:ext cx="1585732" cy="1122745"/>
            <a:chOff x="11144208" y="-850045"/>
            <a:chExt cx="1585732" cy="1122745"/>
          </a:xfrm>
        </p:grpSpPr>
        <p:sp>
          <p:nvSpPr>
            <p:cNvPr id="84" name="원통 83"/>
            <p:cNvSpPr/>
            <p:nvPr/>
          </p:nvSpPr>
          <p:spPr>
            <a:xfrm>
              <a:off x="11144208" y="-850045"/>
              <a:ext cx="1585732" cy="1122745"/>
            </a:xfrm>
            <a:prstGeom prst="ca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440015" y="-170408"/>
              <a:ext cx="9941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Amazon S3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414848" y="-421292"/>
              <a:ext cx="1044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File Storage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47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그룹 1054"/>
          <p:cNvGrpSpPr/>
          <p:nvPr/>
        </p:nvGrpSpPr>
        <p:grpSpPr>
          <a:xfrm>
            <a:off x="1154851" y="1039813"/>
            <a:ext cx="9983899" cy="5362575"/>
            <a:chOff x="270187" y="771525"/>
            <a:chExt cx="9983899" cy="5362575"/>
          </a:xfrm>
        </p:grpSpPr>
        <p:sp>
          <p:nvSpPr>
            <p:cNvPr id="170" name="직사각형 169"/>
            <p:cNvSpPr/>
            <p:nvPr/>
          </p:nvSpPr>
          <p:spPr>
            <a:xfrm>
              <a:off x="1897755" y="771525"/>
              <a:ext cx="1838647" cy="32594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꺾인 연결선 131"/>
            <p:cNvCxnSpPr/>
            <p:nvPr/>
          </p:nvCxnSpPr>
          <p:spPr>
            <a:xfrm rot="10800000" flipV="1">
              <a:off x="948245" y="3421062"/>
              <a:ext cx="1172847" cy="1437482"/>
            </a:xfrm>
            <a:prstGeom prst="bentConnector2">
              <a:avLst/>
            </a:prstGeom>
            <a:ln w="19050"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/>
            <p:cNvSpPr/>
            <p:nvPr/>
          </p:nvSpPr>
          <p:spPr>
            <a:xfrm>
              <a:off x="270187" y="4525169"/>
              <a:ext cx="1356113" cy="984576"/>
            </a:xfrm>
            <a:prstGeom prst="rect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67586" y="771525"/>
              <a:ext cx="4179464" cy="32721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536693" y="2661372"/>
              <a:ext cx="1356113" cy="9845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grpSp>
          <p:nvGrpSpPr>
            <p:cNvPr id="1052" name="그룹 1051"/>
            <p:cNvGrpSpPr/>
            <p:nvPr/>
          </p:nvGrpSpPr>
          <p:grpSpPr>
            <a:xfrm>
              <a:off x="2121091" y="1156880"/>
              <a:ext cx="1356113" cy="984576"/>
              <a:chOff x="2121091" y="1067980"/>
              <a:chExt cx="1356113" cy="984576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121091" y="1067980"/>
                <a:ext cx="1356113" cy="984576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2403526" y="1288866"/>
                <a:ext cx="791242" cy="542805"/>
                <a:chOff x="4052154" y="-404924"/>
                <a:chExt cx="791242" cy="542805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4103275" y="-139118"/>
                  <a:ext cx="6949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smtClean="0">
                      <a:solidFill>
                        <a:srgbClr val="0000FF"/>
                      </a:solidFill>
                      <a:latin typeface="Noto Sans KR Medium" panose="020B0600000000000000" pitchFamily="34" charset="-127"/>
                      <a:ea typeface="Noto Sans KR Medium" panose="020B0600000000000000" pitchFamily="34" charset="-127"/>
                    </a:rPr>
                    <a:t>View.js</a:t>
                  </a:r>
                  <a:endParaRPr lang="ko-KR" altLang="en-US" sz="120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052154" y="-404924"/>
                  <a:ext cx="7912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smtClean="0">
                      <a:latin typeface="Noto Sans KR Medium" panose="020B0600000000000000" pitchFamily="34" charset="-127"/>
                      <a:ea typeface="Noto Sans KR Medium" panose="020B0600000000000000" pitchFamily="34" charset="-127"/>
                    </a:rPr>
                    <a:t>Browser</a:t>
                  </a:r>
                  <a:endParaRPr lang="ko-KR" altLang="en-US" sz="1200">
                    <a:latin typeface="Noto Sans KR Medium" panose="020B0600000000000000" pitchFamily="34" charset="-127"/>
                    <a:ea typeface="Noto Sans KR Medium" panose="020B0600000000000000" pitchFamily="34" charset="-127"/>
                  </a:endParaRPr>
                </a:p>
              </p:txBody>
            </p:sp>
          </p:grpSp>
        </p:grpSp>
        <p:grpSp>
          <p:nvGrpSpPr>
            <p:cNvPr id="1051" name="그룹 1050"/>
            <p:cNvGrpSpPr/>
            <p:nvPr/>
          </p:nvGrpSpPr>
          <p:grpSpPr>
            <a:xfrm>
              <a:off x="2121091" y="2684299"/>
              <a:ext cx="1356113" cy="984576"/>
              <a:chOff x="2121091" y="2595399"/>
              <a:chExt cx="1356113" cy="984576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121091" y="2595399"/>
                <a:ext cx="1356113" cy="984576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grpSp>
            <p:nvGrpSpPr>
              <p:cNvPr id="64" name="그룹 63"/>
              <p:cNvGrpSpPr/>
              <p:nvPr/>
            </p:nvGrpSpPr>
            <p:grpSpPr>
              <a:xfrm>
                <a:off x="2434199" y="2816285"/>
                <a:ext cx="704497" cy="542805"/>
                <a:chOff x="4052154" y="-404924"/>
                <a:chExt cx="704497" cy="542805"/>
              </a:xfrm>
            </p:grpSpPr>
            <p:sp>
              <p:nvSpPr>
                <p:cNvPr id="66" name="TextBox 65"/>
                <p:cNvSpPr txBox="1"/>
                <p:nvPr/>
              </p:nvSpPr>
              <p:spPr>
                <a:xfrm>
                  <a:off x="4077875" y="-139118"/>
                  <a:ext cx="67877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smtClean="0">
                      <a:solidFill>
                        <a:srgbClr val="0000FF"/>
                      </a:solidFill>
                      <a:latin typeface="Noto Sans KR Medium" panose="020B0600000000000000" pitchFamily="34" charset="-127"/>
                      <a:ea typeface="Noto Sans KR Medium" panose="020B0600000000000000" pitchFamily="34" charset="-127"/>
                    </a:rPr>
                    <a:t>Flutter</a:t>
                  </a:r>
                  <a:endParaRPr lang="ko-KR" altLang="en-US" sz="120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4052154" y="-404924"/>
                  <a:ext cx="6815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smtClean="0">
                      <a:latin typeface="Noto Sans KR Medium" panose="020B0600000000000000" pitchFamily="34" charset="-127"/>
                      <a:ea typeface="Noto Sans KR Medium" panose="020B0600000000000000" pitchFamily="34" charset="-127"/>
                    </a:rPr>
                    <a:t>Mobile</a:t>
                  </a:r>
                  <a:endParaRPr lang="ko-KR" altLang="en-US" sz="1200">
                    <a:latin typeface="Noto Sans KR Medium" panose="020B0600000000000000" pitchFamily="34" charset="-127"/>
                    <a:ea typeface="Noto Sans KR Medium" panose="020B0600000000000000" pitchFamily="34" charset="-127"/>
                  </a:endParaRPr>
                </a:p>
              </p:txBody>
            </p:sp>
          </p:grpSp>
        </p:grpSp>
        <p:grpSp>
          <p:nvGrpSpPr>
            <p:cNvPr id="1053" name="그룹 1052"/>
            <p:cNvGrpSpPr/>
            <p:nvPr/>
          </p:nvGrpSpPr>
          <p:grpSpPr>
            <a:xfrm>
              <a:off x="4332411" y="1156880"/>
              <a:ext cx="1356113" cy="984576"/>
              <a:chOff x="4332411" y="1067980"/>
              <a:chExt cx="1356113" cy="98457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4332411" y="1067980"/>
                <a:ext cx="1356113" cy="984576"/>
              </a:xfrm>
              <a:prstGeom prst="rect">
                <a:avLst/>
              </a:prstGeom>
              <a:solidFill>
                <a:schemeClr val="accent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707339" y="1554672"/>
                <a:ext cx="6062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Nginx</a:t>
                </a:r>
                <a:endParaRPr lang="ko-KR" altLang="en-US" sz="120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501706" y="1288866"/>
                <a:ext cx="10175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Web Server</a:t>
                </a:r>
                <a:endParaRPr lang="ko-KR" altLang="en-US" sz="120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  <p:grpSp>
          <p:nvGrpSpPr>
            <p:cNvPr id="1054" name="그룹 1053"/>
            <p:cNvGrpSpPr/>
            <p:nvPr/>
          </p:nvGrpSpPr>
          <p:grpSpPr>
            <a:xfrm>
              <a:off x="4325860" y="2674072"/>
              <a:ext cx="1356113" cy="984576"/>
              <a:chOff x="4325860" y="2585172"/>
              <a:chExt cx="1356113" cy="984576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4325860" y="2585172"/>
                <a:ext cx="1356113" cy="984576"/>
              </a:xfrm>
              <a:prstGeom prst="rect">
                <a:avLst/>
              </a:prstGeom>
              <a:solidFill>
                <a:schemeClr val="accent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478933" y="3071864"/>
                <a:ext cx="10499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Spring Boot</a:t>
                </a:r>
                <a:endParaRPr lang="ko-KR" altLang="en-US" sz="120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533627" y="2806058"/>
                <a:ext cx="9405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API Server</a:t>
                </a:r>
                <a:endParaRPr lang="ko-KR" altLang="en-US" sz="120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793619" y="2882258"/>
              <a:ext cx="715260" cy="542805"/>
              <a:chOff x="7487384" y="-994093"/>
              <a:chExt cx="715260" cy="542805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7487384" y="-728287"/>
                <a:ext cx="7152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Python</a:t>
                </a:r>
                <a:endParaRPr lang="ko-KR" altLang="en-US" sz="120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535635" y="-994093"/>
                <a:ext cx="6187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chemeClr val="bg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AI Bot</a:t>
                </a:r>
                <a:endParaRPr lang="ko-KR" altLang="en-US" sz="120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1860550" y="4167514"/>
              <a:ext cx="6286500" cy="1966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2150670" y="4460692"/>
              <a:ext cx="1585732" cy="1122745"/>
              <a:chOff x="6746190" y="-1470296"/>
              <a:chExt cx="1585732" cy="1122745"/>
            </a:xfrm>
            <a:solidFill>
              <a:schemeClr val="accent1"/>
            </a:solidFill>
          </p:grpSpPr>
          <p:sp>
            <p:nvSpPr>
              <p:cNvPr id="77" name="원통 76"/>
              <p:cNvSpPr/>
              <p:nvPr/>
            </p:nvSpPr>
            <p:spPr>
              <a:xfrm>
                <a:off x="6746190" y="-1470296"/>
                <a:ext cx="1585732" cy="1122745"/>
              </a:xfrm>
              <a:prstGeom prst="can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023595" y="-864637"/>
                <a:ext cx="1030923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PostgreSQL</a:t>
                </a:r>
              </a:p>
              <a:p>
                <a:pPr algn="ctr"/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AWS RDS</a:t>
                </a:r>
                <a:endParaRPr lang="ko-KR" altLang="en-US" sz="120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233524" y="-1111393"/>
                <a:ext cx="611065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ORDB</a:t>
                </a:r>
                <a:endParaRPr lang="ko-KR" altLang="en-US" sz="120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4204901" y="4460692"/>
              <a:ext cx="1585732" cy="1122745"/>
              <a:chOff x="9342700" y="-1454774"/>
              <a:chExt cx="1585732" cy="1122745"/>
            </a:xfrm>
            <a:solidFill>
              <a:schemeClr val="accent1"/>
            </a:solidFill>
          </p:grpSpPr>
          <p:sp>
            <p:nvSpPr>
              <p:cNvPr id="81" name="원통 80"/>
              <p:cNvSpPr/>
              <p:nvPr/>
            </p:nvSpPr>
            <p:spPr>
              <a:xfrm>
                <a:off x="9342700" y="-1454774"/>
                <a:ext cx="1585732" cy="1122745"/>
              </a:xfrm>
              <a:prstGeom prst="can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9631262" y="-864037"/>
                <a:ext cx="100860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Amazon</a:t>
                </a:r>
              </a:p>
              <a:p>
                <a:pPr algn="ctr"/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DynamoDB</a:t>
                </a:r>
                <a:endParaRPr lang="ko-KR" altLang="en-US" sz="120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9792363" y="-1114921"/>
                <a:ext cx="686406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NoSQL</a:t>
                </a:r>
                <a:endParaRPr lang="ko-KR" altLang="en-US" sz="120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6259131" y="4460692"/>
              <a:ext cx="1585732" cy="1122745"/>
              <a:chOff x="11144208" y="-850045"/>
              <a:chExt cx="1585732" cy="1122745"/>
            </a:xfrm>
            <a:solidFill>
              <a:schemeClr val="accent1"/>
            </a:solidFill>
          </p:grpSpPr>
          <p:sp>
            <p:nvSpPr>
              <p:cNvPr id="84" name="원통 83"/>
              <p:cNvSpPr/>
              <p:nvPr/>
            </p:nvSpPr>
            <p:spPr>
              <a:xfrm>
                <a:off x="11144208" y="-850045"/>
                <a:ext cx="1585732" cy="1122745"/>
              </a:xfrm>
              <a:prstGeom prst="can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1440015" y="-170408"/>
                <a:ext cx="994118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Amazon S3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414848" y="-421292"/>
                <a:ext cx="104445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File Storage</a:t>
                </a:r>
                <a:endParaRPr lang="ko-KR" altLang="en-US" sz="120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  <p:cxnSp>
          <p:nvCxnSpPr>
            <p:cNvPr id="25" name="직선 연결선 24"/>
            <p:cNvCxnSpPr>
              <a:stCxn id="58" idx="3"/>
              <a:endCxn id="49" idx="1"/>
            </p:cNvCxnSpPr>
            <p:nvPr/>
          </p:nvCxnSpPr>
          <p:spPr>
            <a:xfrm>
              <a:off x="3477204" y="1649168"/>
              <a:ext cx="8552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70" idx="2"/>
              <a:endCxn id="35" idx="0"/>
            </p:cNvCxnSpPr>
            <p:nvPr/>
          </p:nvCxnSpPr>
          <p:spPr>
            <a:xfrm flipH="1">
              <a:off x="5003800" y="3658648"/>
              <a:ext cx="117" cy="508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꺾인 연결선 92"/>
            <p:cNvCxnSpPr>
              <a:stCxn id="73" idx="2"/>
              <a:endCxn id="35" idx="0"/>
            </p:cNvCxnSpPr>
            <p:nvPr/>
          </p:nvCxnSpPr>
          <p:spPr>
            <a:xfrm rot="5400000">
              <a:off x="5848492" y="2801256"/>
              <a:ext cx="521566" cy="221095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49" idx="2"/>
              <a:endCxn id="70" idx="0"/>
            </p:cNvCxnSpPr>
            <p:nvPr/>
          </p:nvCxnSpPr>
          <p:spPr>
            <a:xfrm flipH="1">
              <a:off x="5003917" y="2141456"/>
              <a:ext cx="6551" cy="5326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꺾인 연결선 100"/>
            <p:cNvCxnSpPr>
              <a:stCxn id="58" idx="2"/>
              <a:endCxn id="70" idx="0"/>
            </p:cNvCxnSpPr>
            <p:nvPr/>
          </p:nvCxnSpPr>
          <p:spPr>
            <a:xfrm rot="16200000" flipH="1">
              <a:off x="3635224" y="1305379"/>
              <a:ext cx="532616" cy="220476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>
              <a:stCxn id="65" idx="3"/>
              <a:endCxn id="70" idx="1"/>
            </p:cNvCxnSpPr>
            <p:nvPr/>
          </p:nvCxnSpPr>
          <p:spPr>
            <a:xfrm flipV="1">
              <a:off x="3477204" y="3166360"/>
              <a:ext cx="848656" cy="102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/>
            <p:cNvSpPr/>
            <p:nvPr/>
          </p:nvSpPr>
          <p:spPr>
            <a:xfrm>
              <a:off x="582333" y="1252208"/>
              <a:ext cx="786064" cy="78606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User</a:t>
              </a:r>
              <a:endParaRPr lang="ko-KR" altLang="en-US" sz="120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cxnSp>
          <p:nvCxnSpPr>
            <p:cNvPr id="112" name="직선 연결선 111"/>
            <p:cNvCxnSpPr>
              <a:stCxn id="111" idx="6"/>
              <a:endCxn id="58" idx="1"/>
            </p:cNvCxnSpPr>
            <p:nvPr/>
          </p:nvCxnSpPr>
          <p:spPr>
            <a:xfrm>
              <a:off x="1368397" y="1645240"/>
              <a:ext cx="752694" cy="3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꺾인 연결선 114"/>
            <p:cNvCxnSpPr>
              <a:stCxn id="111" idx="6"/>
              <a:endCxn id="65" idx="1"/>
            </p:cNvCxnSpPr>
            <p:nvPr/>
          </p:nvCxnSpPr>
          <p:spPr>
            <a:xfrm>
              <a:off x="1368397" y="1645240"/>
              <a:ext cx="752694" cy="15313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7227627" y="898164"/>
              <a:ext cx="826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Cloud</a:t>
              </a:r>
            </a:p>
            <a:p>
              <a:pPr algn="ctr"/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AWS EC2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17415" y="4835519"/>
              <a:ext cx="661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Push</a:t>
              </a:r>
            </a:p>
            <a:p>
              <a:pPr algn="ctr"/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Server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cxnSp>
          <p:nvCxnSpPr>
            <p:cNvPr id="125" name="직선 연결선 124"/>
            <p:cNvCxnSpPr>
              <a:stCxn id="122" idx="3"/>
              <a:endCxn id="77" idx="2"/>
            </p:cNvCxnSpPr>
            <p:nvPr/>
          </p:nvCxnSpPr>
          <p:spPr>
            <a:xfrm>
              <a:off x="1626300" y="5017457"/>
              <a:ext cx="524370" cy="46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34341" y="4198307"/>
              <a:ext cx="550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Push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8521978" y="774842"/>
              <a:ext cx="1732108" cy="50925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7892806" y="3082068"/>
              <a:ext cx="629172" cy="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6" name="그룹 1045"/>
            <p:cNvGrpSpPr/>
            <p:nvPr/>
          </p:nvGrpSpPr>
          <p:grpSpPr>
            <a:xfrm>
              <a:off x="8938022" y="1302549"/>
              <a:ext cx="900021" cy="4245600"/>
              <a:chOff x="8934167" y="1289849"/>
              <a:chExt cx="900021" cy="4245600"/>
            </a:xfrm>
          </p:grpSpPr>
          <p:sp>
            <p:nvSpPr>
              <p:cNvPr id="135" name="타원 134"/>
              <p:cNvSpPr/>
              <p:nvPr/>
            </p:nvSpPr>
            <p:spPr>
              <a:xfrm>
                <a:off x="8934167" y="1289849"/>
                <a:ext cx="892312" cy="892312"/>
              </a:xfrm>
              <a:prstGeom prst="ellipse">
                <a:avLst/>
              </a:prstGeom>
              <a:solidFill>
                <a:srgbClr val="FF3399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bg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Chat</a:t>
                </a:r>
              </a:p>
              <a:p>
                <a:pPr algn="ctr"/>
                <a:r>
                  <a:rPr lang="en-US" altLang="ko-KR" sz="1200" smtClean="0">
                    <a:solidFill>
                      <a:schemeClr val="bg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GPT</a:t>
                </a:r>
                <a:endParaRPr lang="ko-KR" altLang="en-US" sz="120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8941876" y="2407612"/>
                <a:ext cx="892312" cy="892312"/>
              </a:xfrm>
              <a:prstGeom prst="ellipse">
                <a:avLst/>
              </a:prstGeom>
              <a:solidFill>
                <a:srgbClr val="FF3399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bg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Bard</a:t>
                </a:r>
                <a:endParaRPr lang="ko-KR" altLang="en-US" sz="120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8941876" y="3525375"/>
                <a:ext cx="892312" cy="8923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bg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Any</a:t>
                </a:r>
              </a:p>
              <a:p>
                <a:pPr algn="ctr"/>
                <a:r>
                  <a:rPr lang="en-US" altLang="ko-KR" sz="1200" smtClean="0">
                    <a:solidFill>
                      <a:schemeClr val="bg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thing</a:t>
                </a:r>
                <a:endParaRPr lang="ko-KR" altLang="en-US" sz="120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8941876" y="4643137"/>
                <a:ext cx="892312" cy="8923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bg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Any</a:t>
                </a:r>
              </a:p>
              <a:p>
                <a:pPr algn="ctr"/>
                <a:r>
                  <a:rPr lang="en-US" altLang="ko-KR" sz="1200" smtClean="0">
                    <a:solidFill>
                      <a:schemeClr val="bg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thing</a:t>
                </a:r>
                <a:endParaRPr lang="ko-KR" altLang="en-US" sz="120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8862376" y="898164"/>
              <a:ext cx="10513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AI 3rd-Party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857119" y="5801656"/>
              <a:ext cx="1212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Cloud Storage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934611" y="806801"/>
              <a:ext cx="9087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Front-end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1056" name="TextBox 1055"/>
          <p:cNvSpPr txBox="1"/>
          <p:nvPr/>
        </p:nvSpPr>
        <p:spPr>
          <a:xfrm>
            <a:off x="233860" y="153631"/>
            <a:ext cx="4552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MeFeed System Design</a:t>
            </a:r>
            <a:endParaRPr lang="ko-KR" altLang="en-US" sz="3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69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2782419" y="1039813"/>
            <a:ext cx="1838647" cy="182476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4852250" y="1039813"/>
            <a:ext cx="4179464" cy="327217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421357" y="2929660"/>
            <a:ext cx="1356113" cy="98457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052" name="그룹 1051"/>
          <p:cNvGrpSpPr/>
          <p:nvPr/>
        </p:nvGrpSpPr>
        <p:grpSpPr>
          <a:xfrm>
            <a:off x="3005755" y="1425168"/>
            <a:ext cx="1356113" cy="984576"/>
            <a:chOff x="2121091" y="1067980"/>
            <a:chExt cx="1356113" cy="984576"/>
          </a:xfrm>
        </p:grpSpPr>
        <p:sp>
          <p:nvSpPr>
            <p:cNvPr id="58" name="직사각형 57"/>
            <p:cNvSpPr/>
            <p:nvPr/>
          </p:nvSpPr>
          <p:spPr>
            <a:xfrm>
              <a:off x="2121091" y="1067980"/>
              <a:ext cx="1356113" cy="984576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2403526" y="1288866"/>
              <a:ext cx="791242" cy="542805"/>
              <a:chOff x="4052154" y="-404924"/>
              <a:chExt cx="791242" cy="54280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103275" y="-139118"/>
                <a:ext cx="6236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Vue.js</a:t>
                </a:r>
                <a:endParaRPr lang="ko-KR" altLang="en-US" sz="120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052154" y="-404924"/>
                <a:ext cx="7912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Browser</a:t>
                </a:r>
                <a:endParaRPr lang="ko-KR" altLang="en-US" sz="120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</p:grpSp>
      <p:grpSp>
        <p:nvGrpSpPr>
          <p:cNvPr id="1053" name="그룹 1052"/>
          <p:cNvGrpSpPr/>
          <p:nvPr/>
        </p:nvGrpSpPr>
        <p:grpSpPr>
          <a:xfrm>
            <a:off x="5217075" y="1425168"/>
            <a:ext cx="1356113" cy="984576"/>
            <a:chOff x="4332411" y="1067980"/>
            <a:chExt cx="1356113" cy="984576"/>
          </a:xfrm>
        </p:grpSpPr>
        <p:sp>
          <p:nvSpPr>
            <p:cNvPr id="49" name="직사각형 48"/>
            <p:cNvSpPr/>
            <p:nvPr/>
          </p:nvSpPr>
          <p:spPr>
            <a:xfrm>
              <a:off x="4332411" y="1067980"/>
              <a:ext cx="1356113" cy="984576"/>
            </a:xfrm>
            <a:prstGeom prst="rect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07339" y="1554672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Nginx</a:t>
              </a:r>
              <a:endParaRPr lang="ko-KR" altLang="en-US" sz="120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01706" y="1288866"/>
              <a:ext cx="10175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Web Server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1054" name="그룹 1053"/>
          <p:cNvGrpSpPr/>
          <p:nvPr/>
        </p:nvGrpSpPr>
        <p:grpSpPr>
          <a:xfrm>
            <a:off x="5210524" y="2942360"/>
            <a:ext cx="1356113" cy="984576"/>
            <a:chOff x="4325860" y="2585172"/>
            <a:chExt cx="1356113" cy="984576"/>
          </a:xfrm>
        </p:grpSpPr>
        <p:sp>
          <p:nvSpPr>
            <p:cNvPr id="70" name="직사각형 69"/>
            <p:cNvSpPr/>
            <p:nvPr/>
          </p:nvSpPr>
          <p:spPr>
            <a:xfrm>
              <a:off x="4325860" y="2585172"/>
              <a:ext cx="1356113" cy="984576"/>
            </a:xfrm>
            <a:prstGeom prst="rect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78933" y="3071864"/>
              <a:ext cx="10499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Spring Boot</a:t>
              </a:r>
              <a:endParaRPr lang="ko-KR" altLang="en-US" sz="120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33627" y="2806058"/>
              <a:ext cx="940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API Server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678283" y="3150546"/>
            <a:ext cx="715260" cy="542805"/>
            <a:chOff x="7487384" y="-994093"/>
            <a:chExt cx="715260" cy="542805"/>
          </a:xfrm>
        </p:grpSpPr>
        <p:sp>
          <p:nvSpPr>
            <p:cNvPr id="71" name="TextBox 70"/>
            <p:cNvSpPr txBox="1"/>
            <p:nvPr/>
          </p:nvSpPr>
          <p:spPr>
            <a:xfrm>
              <a:off x="7487384" y="-728287"/>
              <a:ext cx="7152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Python</a:t>
              </a:r>
              <a:endParaRPr lang="ko-KR" altLang="en-US" sz="120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35635" y="-994093"/>
              <a:ext cx="6187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AI Bot</a:t>
              </a:r>
              <a:endParaRPr lang="ko-KR" altLang="en-US" sz="120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2745214" y="4435802"/>
            <a:ext cx="6286500" cy="1966586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3035334" y="4728980"/>
            <a:ext cx="1585732" cy="1122745"/>
            <a:chOff x="6746190" y="-1470296"/>
            <a:chExt cx="1585732" cy="1122745"/>
          </a:xfrm>
          <a:solidFill>
            <a:schemeClr val="accent1"/>
          </a:solidFill>
        </p:grpSpPr>
        <p:sp>
          <p:nvSpPr>
            <p:cNvPr id="77" name="원통 76"/>
            <p:cNvSpPr/>
            <p:nvPr/>
          </p:nvSpPr>
          <p:spPr>
            <a:xfrm>
              <a:off x="6746190" y="-1470296"/>
              <a:ext cx="1585732" cy="1122745"/>
            </a:xfrm>
            <a:prstGeom prst="can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023595" y="-864637"/>
              <a:ext cx="103092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PostgreSQL</a:t>
              </a:r>
            </a:p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AWS RDS</a:t>
              </a:r>
              <a:endParaRPr lang="ko-KR" altLang="en-US" sz="120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233524" y="-1111393"/>
              <a:ext cx="61106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ORDB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089565" y="4728980"/>
            <a:ext cx="1585732" cy="1122745"/>
            <a:chOff x="9342700" y="-1454774"/>
            <a:chExt cx="1585732" cy="1122745"/>
          </a:xfrm>
          <a:solidFill>
            <a:schemeClr val="accent1"/>
          </a:solidFill>
        </p:grpSpPr>
        <p:sp>
          <p:nvSpPr>
            <p:cNvPr id="81" name="원통 80"/>
            <p:cNvSpPr/>
            <p:nvPr/>
          </p:nvSpPr>
          <p:spPr>
            <a:xfrm>
              <a:off x="9342700" y="-1454774"/>
              <a:ext cx="1585732" cy="1122745"/>
            </a:xfrm>
            <a:prstGeom prst="can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631262" y="-864037"/>
              <a:ext cx="1008609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Amazon</a:t>
              </a:r>
            </a:p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DynamoDB</a:t>
              </a:r>
              <a:endParaRPr lang="ko-KR" altLang="en-US" sz="120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792363" y="-1114921"/>
              <a:ext cx="686406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NoSQL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143795" y="4728980"/>
            <a:ext cx="1585732" cy="1122745"/>
            <a:chOff x="11144208" y="-850045"/>
            <a:chExt cx="1585732" cy="1122745"/>
          </a:xfrm>
          <a:solidFill>
            <a:schemeClr val="accent1"/>
          </a:solidFill>
        </p:grpSpPr>
        <p:sp>
          <p:nvSpPr>
            <p:cNvPr id="84" name="원통 83"/>
            <p:cNvSpPr/>
            <p:nvPr/>
          </p:nvSpPr>
          <p:spPr>
            <a:xfrm>
              <a:off x="11144208" y="-850045"/>
              <a:ext cx="1585732" cy="1122745"/>
            </a:xfrm>
            <a:prstGeom prst="can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440015" y="-170408"/>
              <a:ext cx="994118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Amazon S3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414848" y="-421292"/>
              <a:ext cx="104445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File Storage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cxnSp>
        <p:nvCxnSpPr>
          <p:cNvPr id="25" name="직선 연결선 24"/>
          <p:cNvCxnSpPr>
            <a:stCxn id="58" idx="3"/>
            <a:endCxn id="49" idx="1"/>
          </p:cNvCxnSpPr>
          <p:nvPr/>
        </p:nvCxnSpPr>
        <p:spPr>
          <a:xfrm>
            <a:off x="4361868" y="1917456"/>
            <a:ext cx="855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70" idx="2"/>
            <a:endCxn id="35" idx="0"/>
          </p:cNvCxnSpPr>
          <p:nvPr/>
        </p:nvCxnSpPr>
        <p:spPr>
          <a:xfrm flipH="1">
            <a:off x="5888464" y="3926936"/>
            <a:ext cx="117" cy="5088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73" idx="2"/>
            <a:endCxn id="35" idx="0"/>
          </p:cNvCxnSpPr>
          <p:nvPr/>
        </p:nvCxnSpPr>
        <p:spPr>
          <a:xfrm rot="5400000">
            <a:off x="6733156" y="3069544"/>
            <a:ext cx="521566" cy="221095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49" idx="2"/>
            <a:endCxn id="70" idx="0"/>
          </p:cNvCxnSpPr>
          <p:nvPr/>
        </p:nvCxnSpPr>
        <p:spPr>
          <a:xfrm flipH="1">
            <a:off x="5888581" y="2409744"/>
            <a:ext cx="6551" cy="5326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58" idx="2"/>
            <a:endCxn id="70" idx="0"/>
          </p:cNvCxnSpPr>
          <p:nvPr/>
        </p:nvCxnSpPr>
        <p:spPr>
          <a:xfrm rot="16200000" flipH="1">
            <a:off x="4519888" y="1573667"/>
            <a:ext cx="532616" cy="22047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1466997" y="1520496"/>
            <a:ext cx="786064" cy="7860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User</a:t>
            </a:r>
            <a:endParaRPr lang="ko-KR" altLang="en-US" sz="120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112" name="직선 연결선 111"/>
          <p:cNvCxnSpPr>
            <a:stCxn id="111" idx="6"/>
            <a:endCxn id="58" idx="1"/>
          </p:cNvCxnSpPr>
          <p:nvPr/>
        </p:nvCxnSpPr>
        <p:spPr>
          <a:xfrm>
            <a:off x="2253061" y="1913528"/>
            <a:ext cx="752694" cy="39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112291" y="1166452"/>
            <a:ext cx="826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Cloud</a:t>
            </a:r>
          </a:p>
          <a:p>
            <a:pPr algn="ctr"/>
            <a:r>
              <a:rPr lang="en-US" altLang="ko-KR" sz="120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AWS EC2</a:t>
            </a:r>
            <a:endParaRPr lang="ko-KR" altLang="en-US" sz="120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9406642" y="1043131"/>
            <a:ext cx="1732108" cy="287110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연결선 153"/>
          <p:cNvCxnSpPr/>
          <p:nvPr/>
        </p:nvCxnSpPr>
        <p:spPr>
          <a:xfrm>
            <a:off x="8777470" y="3350356"/>
            <a:ext cx="629172" cy="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6" name="그룹 1045"/>
          <p:cNvGrpSpPr/>
          <p:nvPr/>
        </p:nvGrpSpPr>
        <p:grpSpPr>
          <a:xfrm>
            <a:off x="9822686" y="1570837"/>
            <a:ext cx="900021" cy="2010075"/>
            <a:chOff x="8934167" y="1289849"/>
            <a:chExt cx="900021" cy="2010075"/>
          </a:xfrm>
        </p:grpSpPr>
        <p:sp>
          <p:nvSpPr>
            <p:cNvPr id="135" name="타원 134"/>
            <p:cNvSpPr/>
            <p:nvPr/>
          </p:nvSpPr>
          <p:spPr>
            <a:xfrm>
              <a:off x="8934167" y="1289849"/>
              <a:ext cx="892312" cy="892312"/>
            </a:xfrm>
            <a:prstGeom prst="ellipse">
              <a:avLst/>
            </a:prstGeom>
            <a:solidFill>
              <a:srgbClr val="FF339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Chat</a:t>
              </a:r>
            </a:p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GPT</a:t>
              </a:r>
              <a:endParaRPr lang="ko-KR" altLang="en-US" sz="120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41" name="타원 140"/>
            <p:cNvSpPr/>
            <p:nvPr/>
          </p:nvSpPr>
          <p:spPr>
            <a:xfrm>
              <a:off x="8941876" y="2407612"/>
              <a:ext cx="892312" cy="892312"/>
            </a:xfrm>
            <a:prstGeom prst="ellipse">
              <a:avLst/>
            </a:prstGeom>
            <a:solidFill>
              <a:srgbClr val="FF339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Gemini</a:t>
              </a:r>
              <a:endParaRPr lang="ko-KR" altLang="en-US" sz="100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9747040" y="1166452"/>
            <a:ext cx="1051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AI 3rd-Party</a:t>
            </a:r>
            <a:endParaRPr lang="ko-KR" altLang="en-US" sz="120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741783" y="6069944"/>
            <a:ext cx="1212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Cloud Storage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819275" y="1075089"/>
            <a:ext cx="908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Front-end</a:t>
            </a:r>
            <a:endParaRPr lang="ko-KR" altLang="en-US" sz="120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56" name="TextBox 1055"/>
          <p:cNvSpPr txBox="1"/>
          <p:nvPr/>
        </p:nvSpPr>
        <p:spPr>
          <a:xfrm>
            <a:off x="233860" y="153631"/>
            <a:ext cx="4552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MeFeed System Design</a:t>
            </a:r>
            <a:endParaRPr lang="ko-KR" altLang="en-US" sz="3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7000226" y="1692101"/>
            <a:ext cx="1356113" cy="984576"/>
            <a:chOff x="4332411" y="1067980"/>
            <a:chExt cx="1356113" cy="984576"/>
          </a:xfrm>
        </p:grpSpPr>
        <p:sp>
          <p:nvSpPr>
            <p:cNvPr id="52" name="직사각형 51"/>
            <p:cNvSpPr/>
            <p:nvPr/>
          </p:nvSpPr>
          <p:spPr>
            <a:xfrm>
              <a:off x="4332411" y="1067980"/>
              <a:ext cx="1356113" cy="984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23661" y="1466201"/>
              <a:ext cx="8921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Amazon</a:t>
              </a:r>
            </a:p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Rounte53</a:t>
              </a:r>
              <a:endParaRPr lang="ko-KR" altLang="en-US" sz="120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01706" y="1224698"/>
              <a:ext cx="10689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DNS Service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1844907" y="3196204"/>
            <a:ext cx="5145173" cy="2772993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2" name="그룹 1051"/>
          <p:cNvGrpSpPr/>
          <p:nvPr/>
        </p:nvGrpSpPr>
        <p:grpSpPr>
          <a:xfrm>
            <a:off x="2757692" y="3609365"/>
            <a:ext cx="1356113" cy="722844"/>
            <a:chOff x="2121091" y="1067980"/>
            <a:chExt cx="1356113" cy="722844"/>
          </a:xfrm>
        </p:grpSpPr>
        <p:sp>
          <p:nvSpPr>
            <p:cNvPr id="58" name="직사각형 57"/>
            <p:cNvSpPr/>
            <p:nvPr/>
          </p:nvSpPr>
          <p:spPr>
            <a:xfrm>
              <a:off x="2121091" y="1067980"/>
              <a:ext cx="1356113" cy="722844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42355" y="1290902"/>
              <a:ext cx="913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Manager1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639773" y="1523286"/>
            <a:ext cx="1585732" cy="1122745"/>
            <a:chOff x="6746190" y="-1470296"/>
            <a:chExt cx="1585732" cy="1122745"/>
          </a:xfrm>
          <a:solidFill>
            <a:schemeClr val="accent1"/>
          </a:solidFill>
        </p:grpSpPr>
        <p:sp>
          <p:nvSpPr>
            <p:cNvPr id="77" name="원통 76"/>
            <p:cNvSpPr/>
            <p:nvPr/>
          </p:nvSpPr>
          <p:spPr>
            <a:xfrm>
              <a:off x="6746190" y="-1470296"/>
              <a:ext cx="1585732" cy="1122745"/>
            </a:xfrm>
            <a:prstGeom prst="can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023595" y="-864637"/>
              <a:ext cx="103092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PostgreSQL</a:t>
              </a:r>
            </a:p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AWS RDS</a:t>
              </a:r>
              <a:endParaRPr lang="ko-KR" altLang="en-US" sz="120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233524" y="-1111393"/>
              <a:ext cx="61106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ORDB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1056" name="TextBox 1055"/>
          <p:cNvSpPr txBox="1"/>
          <p:nvPr/>
        </p:nvSpPr>
        <p:spPr>
          <a:xfrm>
            <a:off x="233860" y="153631"/>
            <a:ext cx="303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AI Bot Network</a:t>
            </a:r>
            <a:endParaRPr lang="ko-KR" altLang="en-US" sz="3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순서도: 직접 액세스 저장소 1"/>
          <p:cNvSpPr/>
          <p:nvPr/>
        </p:nvSpPr>
        <p:spPr>
          <a:xfrm>
            <a:off x="8206148" y="4085106"/>
            <a:ext cx="1514443" cy="995187"/>
          </a:xfrm>
          <a:prstGeom prst="flowChartMagneticDrum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Light" panose="020B0402040504020204" pitchFamily="34" charset="0"/>
              </a:rPr>
              <a:t>Queue</a:t>
            </a:r>
          </a:p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Kafka</a:t>
            </a:r>
            <a:endParaRPr lang="ko-KR" altLang="en-US" sz="1400">
              <a:solidFill>
                <a:schemeClr val="tx1"/>
              </a:solidFill>
              <a:latin typeface="Noto Sans Light" panose="020B0402040504020204" pitchFamily="34" charset="0"/>
              <a:ea typeface="Noto Sans KR Medium" panose="020B0600000000000000" pitchFamily="34" charset="-127"/>
              <a:cs typeface="Noto Sans Light" panose="020B0402040504020204" pitchFamily="34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5041992" y="3611254"/>
            <a:ext cx="1356113" cy="722844"/>
            <a:chOff x="2121091" y="1067980"/>
            <a:chExt cx="1356113" cy="722844"/>
          </a:xfrm>
        </p:grpSpPr>
        <p:sp>
          <p:nvSpPr>
            <p:cNvPr id="62" name="직사각형 61"/>
            <p:cNvSpPr/>
            <p:nvPr/>
          </p:nvSpPr>
          <p:spPr>
            <a:xfrm>
              <a:off x="2121091" y="1067980"/>
              <a:ext cx="1356113" cy="722844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42355" y="1290902"/>
              <a:ext cx="922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Manager2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357106" y="4986511"/>
            <a:ext cx="1037164" cy="722844"/>
            <a:chOff x="1493506" y="4877609"/>
            <a:chExt cx="1037164" cy="722844"/>
          </a:xfrm>
        </p:grpSpPr>
        <p:sp>
          <p:nvSpPr>
            <p:cNvPr id="75" name="직사각형 74"/>
            <p:cNvSpPr/>
            <p:nvPr/>
          </p:nvSpPr>
          <p:spPr>
            <a:xfrm>
              <a:off x="1493506" y="4877609"/>
              <a:ext cx="1037164" cy="722844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624238" y="5104955"/>
              <a:ext cx="884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Worker1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cxnSp>
        <p:nvCxnSpPr>
          <p:cNvPr id="90" name="직선 연결선 89"/>
          <p:cNvCxnSpPr>
            <a:stCxn id="62" idx="1"/>
            <a:endCxn id="58" idx="3"/>
          </p:cNvCxnSpPr>
          <p:nvPr/>
        </p:nvCxnSpPr>
        <p:spPr>
          <a:xfrm flipH="1" flipV="1">
            <a:off x="4113805" y="3970787"/>
            <a:ext cx="928187" cy="188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99287" y="3546718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mtClean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Health</a:t>
            </a:r>
          </a:p>
          <a:p>
            <a:pPr algn="ctr"/>
            <a:r>
              <a:rPr lang="en-US" altLang="ko-KR" sz="1200" b="1" smtClean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Check</a:t>
            </a:r>
            <a:endParaRPr lang="ko-KR" altLang="en-US" sz="1200" b="1">
              <a:latin typeface="Noto Sans Light" panose="020B0402040504020204" pitchFamily="34" charset="0"/>
              <a:ea typeface="Noto Sans KR Medium" panose="020B0600000000000000" pitchFamily="34" charset="-127"/>
              <a:cs typeface="Noto Sans Light" panose="020B0402040504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811709" y="4321268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Active-StanBy</a:t>
            </a:r>
            <a:endParaRPr lang="ko-KR" altLang="en-US" sz="1200" b="1">
              <a:latin typeface="Noto Sans Light" panose="020B0402040504020204" pitchFamily="34" charset="0"/>
              <a:ea typeface="Noto Sans KR Medium" panose="020B0600000000000000" pitchFamily="34" charset="-127"/>
              <a:cs typeface="Noto Sans Light" panose="020B0402040504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640134" y="5692199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Active-Active</a:t>
            </a:r>
            <a:endParaRPr lang="ko-KR" altLang="en-US" sz="1200" b="1">
              <a:latin typeface="Noto Sans Light" panose="020B0402040504020204" pitchFamily="34" charset="0"/>
              <a:ea typeface="Noto Sans KR Medium" panose="020B0600000000000000" pitchFamily="34" charset="-127"/>
              <a:cs typeface="Noto Sans Light" panose="020B0402040504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217240" y="4582699"/>
            <a:ext cx="761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mtClean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Logging</a:t>
            </a:r>
            <a:endParaRPr lang="ko-KR" altLang="en-US" sz="1200" b="1">
              <a:latin typeface="Noto Sans Light" panose="020B0402040504020204" pitchFamily="34" charset="0"/>
              <a:ea typeface="Noto Sans KR Medium" panose="020B0600000000000000" pitchFamily="34" charset="-127"/>
              <a:cs typeface="Noto Sans Light" panose="020B0402040504020204" pitchFamily="34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747420" y="1132671"/>
            <a:ext cx="2431897" cy="190397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MeFeed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Network</a:t>
            </a:r>
            <a:endParaRPr lang="ko-KR" altLang="en-US">
              <a:solidFill>
                <a:schemeClr val="tx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104" name="꺾인 연결선 103"/>
          <p:cNvCxnSpPr>
            <a:stCxn id="58" idx="2"/>
            <a:endCxn id="75" idx="0"/>
          </p:cNvCxnSpPr>
          <p:nvPr/>
        </p:nvCxnSpPr>
        <p:spPr>
          <a:xfrm rot="5400000">
            <a:off x="2828568" y="4379330"/>
            <a:ext cx="654302" cy="5600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77" idx="3"/>
            <a:endCxn id="58" idx="0"/>
          </p:cNvCxnSpPr>
          <p:nvPr/>
        </p:nvCxnSpPr>
        <p:spPr>
          <a:xfrm rot="16200000" flipH="1">
            <a:off x="2952527" y="3126143"/>
            <a:ext cx="963334" cy="31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77" idx="3"/>
            <a:endCxn id="62" idx="0"/>
          </p:cNvCxnSpPr>
          <p:nvPr/>
        </p:nvCxnSpPr>
        <p:spPr>
          <a:xfrm rot="16200000" flipH="1">
            <a:off x="4093733" y="1984937"/>
            <a:ext cx="965223" cy="2287410"/>
          </a:xfrm>
          <a:prstGeom prst="bentConnector3">
            <a:avLst>
              <a:gd name="adj1" fmla="val 7684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/>
          <p:cNvGrpSpPr/>
          <p:nvPr/>
        </p:nvGrpSpPr>
        <p:grpSpPr>
          <a:xfrm>
            <a:off x="3632514" y="4986341"/>
            <a:ext cx="1037164" cy="722844"/>
            <a:chOff x="1493506" y="4877609"/>
            <a:chExt cx="1037164" cy="722844"/>
          </a:xfrm>
        </p:grpSpPr>
        <p:sp>
          <p:nvSpPr>
            <p:cNvPr id="122" name="직사각형 121"/>
            <p:cNvSpPr/>
            <p:nvPr/>
          </p:nvSpPr>
          <p:spPr>
            <a:xfrm>
              <a:off x="1493506" y="4877609"/>
              <a:ext cx="1037164" cy="722844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624238" y="5104955"/>
              <a:ext cx="884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Worker2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cxnSp>
        <p:nvCxnSpPr>
          <p:cNvPr id="128" name="꺾인 연결선 127"/>
          <p:cNvCxnSpPr>
            <a:stCxn id="58" idx="2"/>
            <a:endCxn id="122" idx="0"/>
          </p:cNvCxnSpPr>
          <p:nvPr/>
        </p:nvCxnSpPr>
        <p:spPr>
          <a:xfrm rot="16200000" flipH="1">
            <a:off x="3466356" y="4301601"/>
            <a:ext cx="654132" cy="7153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62" idx="2"/>
          </p:cNvCxnSpPr>
          <p:nvPr/>
        </p:nvCxnSpPr>
        <p:spPr>
          <a:xfrm rot="5400000">
            <a:off x="4503671" y="3269912"/>
            <a:ext cx="152193" cy="228056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2" idx="1"/>
            <a:endCxn id="96" idx="3"/>
          </p:cNvCxnSpPr>
          <p:nvPr/>
        </p:nvCxnSpPr>
        <p:spPr>
          <a:xfrm rot="10800000" flipV="1">
            <a:off x="6990080" y="4582699"/>
            <a:ext cx="121606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77" idx="4"/>
            <a:endCxn id="100" idx="1"/>
          </p:cNvCxnSpPr>
          <p:nvPr/>
        </p:nvCxnSpPr>
        <p:spPr>
          <a:xfrm flipV="1">
            <a:off x="4225505" y="2084658"/>
            <a:ext cx="352191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149"/>
          <p:cNvCxnSpPr>
            <a:stCxn id="100" idx="2"/>
            <a:endCxn id="2" idx="0"/>
          </p:cNvCxnSpPr>
          <p:nvPr/>
        </p:nvCxnSpPr>
        <p:spPr>
          <a:xfrm rot="16200000" flipH="1">
            <a:off x="8439139" y="3560874"/>
            <a:ext cx="104846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02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31" y="154154"/>
            <a:ext cx="114966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3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159</Words>
  <Application>Microsoft Office PowerPoint</Application>
  <PresentationFormat>와이드스크린</PresentationFormat>
  <Paragraphs>123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Noto Sans KR</vt:lpstr>
      <vt:lpstr>Noto Sans KR Black</vt:lpstr>
      <vt:lpstr>Noto Sans KR Medium</vt:lpstr>
      <vt:lpstr>맑은 고딕</vt:lpstr>
      <vt:lpstr>Arial</vt:lpstr>
      <vt:lpstr>Noto Sans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ZHKim</dc:creator>
  <cp:lastModifiedBy>ZHKim</cp:lastModifiedBy>
  <cp:revision>19</cp:revision>
  <dcterms:created xsi:type="dcterms:W3CDTF">2023-12-03T10:27:10Z</dcterms:created>
  <dcterms:modified xsi:type="dcterms:W3CDTF">2024-03-19T12:44:55Z</dcterms:modified>
</cp:coreProperties>
</file>