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289" r:id="rId2"/>
    <p:sldId id="293" r:id="rId3"/>
    <p:sldId id="294" r:id="rId4"/>
    <p:sldId id="281" r:id="rId5"/>
    <p:sldId id="283" r:id="rId6"/>
    <p:sldId id="265" r:id="rId7"/>
    <p:sldId id="285" r:id="rId8"/>
    <p:sldId id="291" r:id="rId9"/>
    <p:sldId id="288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D01"/>
    <a:srgbClr val="0000CD"/>
    <a:srgbClr val="1C82C0"/>
    <a:srgbClr val="EE5B2F"/>
    <a:srgbClr val="45988E"/>
    <a:srgbClr val="48D1CC"/>
    <a:srgbClr val="696969"/>
    <a:srgbClr val="00BFFF"/>
    <a:srgbClr val="7FF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EE63-EAFB-43B0-AA72-95A6EB9B6918}" type="datetimeFigureOut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839-54FA-443B-A0CB-698491C76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9AC1-A9B3-14B5-49FD-2E65C6C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95243-4CB3-8206-F0B8-C6EA89C7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7FC8-3664-6B37-D4CB-BD22BD4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B5F-2B3A-41E2-8C9B-9A146BA5DB45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2C967-9C0C-1567-2184-C87454B4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E671-7D87-EB07-A06A-733681C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9E8-8173-4785-7DBD-0C8ED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D130-9576-02D1-7D9F-DB1F2395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BF27-0427-85A7-3A07-931B685C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3EA-D584-4189-A346-B52A1586DF5A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1332-1CC4-34AA-69E7-4E57E9D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BC355-C44F-798D-154B-9DD16034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9A532-F12E-8784-919E-21EA0073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9003-B9E2-86D1-478C-99E76B9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82D6-87EB-3203-22F6-56C4A5A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74-8F3C-4E9E-8468-65C6F0B59F50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EC3-ACEC-264F-9CCC-678FA4B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32760-60DC-9758-3711-BBD57BC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D07E-889E-17EE-222A-0B5DD51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C8DB-8081-387E-A6F2-2672D7F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6C0B-862A-4918-E180-7F97633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19A6-E7D4-49BA-9128-40E350D94858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5B13-6BE2-B5D4-07C6-52394EE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2BA8-158C-DB00-CF04-96213BB1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226A-FB08-F09F-BB28-746E34B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12B37-EBE9-8AA2-619E-35088B3B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1AF-BDB0-3C26-C43D-19BF7A3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405-9CAE-4E9F-8D69-3A9D872730D5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D2ED-2CF4-A780-25EA-58DCF18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21E2-BAD4-D4AD-BEE9-5F44DB8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BE2D-C662-8F70-3C33-D24F8F2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9BAA2-54CD-E9A3-180B-78329520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EF61-7C76-E47A-E5BF-64952294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CB652-76EB-00F0-F728-B0A6563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05F5-05F7-4DB1-AB34-9D2715D8F695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2214C-C72D-494E-2F36-DF4450D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1A2-D62A-39A3-F304-A741780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7E8D-CB34-E792-234B-7737BCD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F86B-BE04-CA96-CA77-AAF7C361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2FAAD-1B3B-C41D-801F-689F2E85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175B8-163E-C62C-B945-33619B89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BD9D2-2B8A-2219-35A8-80DAAC09C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61523-89BD-D5DC-3A75-B642E2E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5A52-0759-42F1-B972-9DF35B6F7F69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E237-986B-CE52-EF3E-18B1A5A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7A538-3E1A-A229-8333-5435EA0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411A-9BA2-130E-8EC1-D6F97F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FBF4C-8F5A-719B-FE37-DCBD1418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F98-5BAF-4E10-BFF4-07A90368345B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C3377-927A-7C08-0701-6BD841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3E702-D129-80A1-72D9-66BF003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5A6F-AA8B-62CF-EC6F-E2949E9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0E4C-0281-4A9D-A92C-F56F531DA030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8AEDF-C4FE-7474-CA72-3CEFB02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506E-94BC-8DAD-AF4E-07E6543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63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1056" y="118842"/>
            <a:ext cx="11985694" cy="461603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B2F3-9D46-98A8-3AC4-F90CCC1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FB2E-9E53-BD4D-3023-6957FE2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EB80D-181C-AAC0-0FD5-080415F3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24D4-4599-BB91-D5EB-F10A2B9F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195-C9BD-45A3-A71A-98887084073F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5D860-3B1C-7796-6617-883E5BF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795-3B5C-A1A6-B780-5A0BEB1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61C-59EC-1B5B-BFCA-74C9211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E82B4-99F3-32C4-CE21-90F05EEB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07515-7B05-8555-75EE-CD811269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B05C3-80C3-C40F-9640-4460B0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AE5C-1BB2-4F1F-ABD2-E757D9C24BA1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D962B-AD38-D2E3-714A-D63B57E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E6468-4239-3935-ED3D-2A83E01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1B64-C0CA-5AAF-7395-384D2C9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C7F9-88AE-136C-84F8-E71F89B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2CB8-7625-694C-999F-8040D232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61-4EBA-4879-8C2A-0E160E0CAE62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1575-0BAF-DCE3-3250-D78AA65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40D0-8C53-0A89-D401-0313BAD0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들어가기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11829292" cy="41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용어정리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명세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데이터 수집을 요청한 수집작업의 수집조건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조회가능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작업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(=Work):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서버가 수집 명세를 해석하여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서버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네트워크에 참여하여 사용자들의 데이터 수집 요청을 실질적으로 처리하는 서버</a:t>
            </a:r>
            <a:endParaRPr lang="en-US" altLang="ko-KR" sz="1600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네트워크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요청한 수집명세를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여러 개의 수집 서버들로 구성되어 있었지만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매니저 서버가 추가되어 매니저서버와 수집서버들로 구성됨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0A693-8190-61A0-945D-8C9500149875}"/>
              </a:ext>
            </a:extLst>
          </p:cNvPr>
          <p:cNvGrpSpPr/>
          <p:nvPr/>
        </p:nvGrpSpPr>
        <p:grpSpPr>
          <a:xfrm>
            <a:off x="7762875" y="1391846"/>
            <a:ext cx="3833717" cy="4437454"/>
            <a:chOff x="7800975" y="297426"/>
            <a:chExt cx="3833717" cy="44374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1984243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800975" y="846615"/>
              <a:ext cx="3833717" cy="3888265"/>
            </a:xfrm>
            <a:prstGeom prst="rect">
              <a:avLst/>
            </a:prstGeom>
            <a:solidFill>
              <a:srgbClr val="7B68EE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9190104" y="2083794"/>
              <a:ext cx="820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①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fork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0373593" y="4075417"/>
              <a:ext cx="1177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②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execute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48CCA8-8ECA-2288-8434-92FFE3F31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648998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3A233-9AEA-8CAC-76FB-A3B8F3493281}"/>
                </a:ext>
              </a:extLst>
            </p:cNvPr>
            <p:cNvSpPr txBox="1"/>
            <p:nvPr/>
          </p:nvSpPr>
          <p:spPr>
            <a:xfrm>
              <a:off x="8687576" y="297426"/>
              <a:ext cx="95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6854C04A-E523-F587-164E-852C04F0CA90}"/>
                </a:ext>
              </a:extLst>
            </p:cNvPr>
            <p:cNvSpPr/>
            <p:nvPr/>
          </p:nvSpPr>
          <p:spPr>
            <a:xfrm>
              <a:off x="8302887" y="1297501"/>
              <a:ext cx="1725986" cy="686742"/>
            </a:xfrm>
            <a:prstGeom prst="roundRect">
              <a:avLst/>
            </a:prstGeom>
            <a:solidFill>
              <a:srgbClr val="00B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IPC Service</a:t>
              </a:r>
              <a:r>
                <a: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Module</a:t>
              </a:r>
              <a:endParaRPr lang="ko-KR" altLang="en-US" sz="12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0DFAD9-0E45-B465-3067-2EEFE3ED198D}"/>
                </a:ext>
              </a:extLst>
            </p:cNvPr>
            <p:cNvGrpSpPr/>
            <p:nvPr/>
          </p:nvGrpSpPr>
          <p:grpSpPr>
            <a:xfrm>
              <a:off x="8031094" y="2583050"/>
              <a:ext cx="2318019" cy="1861699"/>
              <a:chOff x="7991475" y="2491226"/>
              <a:chExt cx="2318019" cy="186169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2B17BF-8BD5-8768-F478-A0CBE8726C04}"/>
                  </a:ext>
                </a:extLst>
              </p:cNvPr>
              <p:cNvSpPr/>
              <p:nvPr/>
            </p:nvSpPr>
            <p:spPr>
              <a:xfrm>
                <a:off x="7991475" y="2491226"/>
                <a:ext cx="2318019" cy="1861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537DFB-04ED-D69F-2E02-00D758608956}"/>
                  </a:ext>
                </a:extLst>
              </p:cNvPr>
              <p:cNvGrpSpPr/>
              <p:nvPr/>
            </p:nvGrpSpPr>
            <p:grpSpPr>
              <a:xfrm>
                <a:off x="8100651" y="2603467"/>
                <a:ext cx="2130458" cy="1635239"/>
                <a:chOff x="3548342" y="1766161"/>
                <a:chExt cx="2130458" cy="1635239"/>
              </a:xfrm>
            </p:grpSpPr>
            <p:sp>
              <p:nvSpPr>
                <p:cNvPr id="48" name="사각형: 둥근 모서리 6">
                  <a:extLst>
                    <a:ext uri="{FF2B5EF4-FFF2-40B4-BE49-F238E27FC236}">
                      <a16:creationId xmlns:a16="http://schemas.microsoft.com/office/drawing/2014/main" id="{60F10154-40E8-874D-DCB3-0CA0B07CF973}"/>
                    </a:ext>
                  </a:extLst>
                </p:cNvPr>
                <p:cNvSpPr/>
                <p:nvPr/>
              </p:nvSpPr>
              <p:spPr>
                <a:xfrm>
                  <a:off x="3548342" y="1766161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Portal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1" name="사각형: 둥근 모서리 6">
                  <a:extLst>
                    <a:ext uri="{FF2B5EF4-FFF2-40B4-BE49-F238E27FC236}">
                      <a16:creationId xmlns:a16="http://schemas.microsoft.com/office/drawing/2014/main" id="{2A43BC52-0A7A-C3E3-05D8-8357FD508F0C}"/>
                    </a:ext>
                  </a:extLst>
                </p:cNvPr>
                <p:cNvSpPr/>
                <p:nvPr/>
              </p:nvSpPr>
              <p:spPr>
                <a:xfrm>
                  <a:off x="3548342" y="2334268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News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2" name="사각형: 둥근 모서리 6">
                  <a:extLst>
                    <a:ext uri="{FF2B5EF4-FFF2-40B4-BE49-F238E27FC236}">
                      <a16:creationId xmlns:a16="http://schemas.microsoft.com/office/drawing/2014/main" id="{B96AD634-3F44-3276-7DFE-827B4D6919E3}"/>
                    </a:ext>
                  </a:extLst>
                </p:cNvPr>
                <p:cNvSpPr/>
                <p:nvPr/>
              </p:nvSpPr>
              <p:spPr>
                <a:xfrm>
                  <a:off x="3548342" y="2902375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SNS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</p:grp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89A47E33-9720-B483-3BB6-DFC5E42241BD}"/>
              </a:ext>
            </a:extLst>
          </p:cNvPr>
          <p:cNvSpPr/>
          <p:nvPr/>
        </p:nvSpPr>
        <p:spPr>
          <a:xfrm>
            <a:off x="10992255" y="3227793"/>
            <a:ext cx="1475632" cy="1082005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4B1996-D80A-13DA-B446-92ADE657B1FB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6964199" y="4608320"/>
            <a:ext cx="10287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B2FC10-A15D-AD82-0567-AB9B35369AEE}"/>
              </a:ext>
            </a:extLst>
          </p:cNvPr>
          <p:cNvSpPr txBox="1"/>
          <p:nvPr/>
        </p:nvSpPr>
        <p:spPr>
          <a:xfrm>
            <a:off x="7121699" y="4288736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BBAD7-C3E7-7041-CF95-D8762EE5659B}"/>
              </a:ext>
            </a:extLst>
          </p:cNvPr>
          <p:cNvSpPr txBox="1"/>
          <p:nvPr/>
        </p:nvSpPr>
        <p:spPr>
          <a:xfrm>
            <a:off x="568609" y="18733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Collect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F3AD0-2186-56C4-4A85-178B1F9A07AD}"/>
              </a:ext>
            </a:extLst>
          </p:cNvPr>
          <p:cNvSpPr txBox="1"/>
          <p:nvPr/>
        </p:nvSpPr>
        <p:spPr>
          <a:xfrm>
            <a:off x="131769" y="759462"/>
            <a:ext cx="6948953" cy="27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fork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워커서버에 매니저서버로부터 수집작업명세의 리스트가 전달되면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서비스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모듈은 이를 해석하여 명세에 맞는 수집 서비스 프로세스를 실행하고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실행된 명세를 제외한 리스트를 매니저서버에게 반환함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(return)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execute: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모듈에 의해 실행된 서비스 프로세스는 명세의 수집 조건에 따라 수집 사이트에 접근하여 실질적인 수집 작업을 수행한 후 작업결과를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(report)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081E3-CD09-B824-5E3F-567ADCF56F1C}"/>
              </a:ext>
            </a:extLst>
          </p:cNvPr>
          <p:cNvSpPr txBox="1"/>
          <p:nvPr/>
        </p:nvSpPr>
        <p:spPr>
          <a:xfrm rot="19025957">
            <a:off x="7170784" y="2985045"/>
            <a:ext cx="78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8A2AD4-5705-AFB6-82A0-029FC36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82716FF5-5F1F-DEF8-B67B-6326A26A15AD}"/>
              </a:ext>
            </a:extLst>
          </p:cNvPr>
          <p:cNvSpPr/>
          <p:nvPr/>
        </p:nvSpPr>
        <p:spPr>
          <a:xfrm>
            <a:off x="5398770" y="4006450"/>
            <a:ext cx="1565429" cy="1203740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CBEA5B-6216-9F41-DE8E-E188B443A6F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973209" y="2735292"/>
            <a:ext cx="1291578" cy="121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8658759" y="1662806"/>
            <a:ext cx="1388251" cy="1691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149309" y="3354251"/>
            <a:ext cx="1579344" cy="1081676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8541197">
            <a:off x="8904868" y="2161967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776176" y="2714953"/>
            <a:ext cx="1270834" cy="8648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9484577">
            <a:off x="9019018" y="2797391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728653" y="3895089"/>
            <a:ext cx="1333933" cy="16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9044723" y="3554893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28653" y="4352521"/>
            <a:ext cx="1333933" cy="1045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2377379">
            <a:off x="9044722" y="4529395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F4BF-038A-6A71-FF92-6176A8A0FD7B}"/>
              </a:ext>
            </a:extLst>
          </p:cNvPr>
          <p:cNvSpPr txBox="1"/>
          <p:nvPr/>
        </p:nvSpPr>
        <p:spPr>
          <a:xfrm>
            <a:off x="213825" y="719991"/>
            <a:ext cx="8730150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Work Report Service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수집서버에서 실행된 수집 서비스 프로세스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 Process)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 과정 중에 매니저서버에 중간보고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오류보고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완료보고 등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작업 진행 상태를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49134-F34C-7CF7-FBB8-61A70EC9BB75}"/>
              </a:ext>
            </a:extLst>
          </p:cNvPr>
          <p:cNvSpPr txBox="1"/>
          <p:nvPr/>
        </p:nvSpPr>
        <p:spPr>
          <a:xfrm>
            <a:off x="568609" y="187333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Work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Report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E1BB-5488-E588-4BCD-3B8C9EB9B87C}"/>
              </a:ext>
            </a:extLst>
          </p:cNvPr>
          <p:cNvSpPr txBox="1"/>
          <p:nvPr/>
        </p:nvSpPr>
        <p:spPr>
          <a:xfrm>
            <a:off x="194711" y="1739359"/>
            <a:ext cx="6291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중간보고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(middle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프로세스가 현재 수집작업을 정상적으로 진행하고 있는지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진행되었다면 수집량이 얼마나 되는지를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만약 수집작업이 정상적으로 진행되고 있지 않다면 매니저서버는 해당 수집서버에게 수집작업의 중단을 요청하고 다른 수집서버에게 중단된 수집작업의 재개를 요청함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오류보고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(error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프로세스는 현재 수집작업에 오류나 장애가 발생하였을 때 능동적으로 매니저서버에게 오류의 발생과 수집작업을 지속할 수 없음을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해당 수집서버의 작업을 중단시키고 다른 수집서버에게 중단된 수집작업의 재개를 요청함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완료보고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(completion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완료되면 수집 프로세스는 수집작업이 완료되었다고 매니저서버에게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3AC73332-6D05-A2A9-EFDD-69DEB09B7202}"/>
              </a:ext>
            </a:extLst>
          </p:cNvPr>
          <p:cNvSpPr/>
          <p:nvPr/>
        </p:nvSpPr>
        <p:spPr>
          <a:xfrm>
            <a:off x="10062586" y="3357535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Server-3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4E24915B-0F70-85EF-881A-64019BB245A0}"/>
              </a:ext>
            </a:extLst>
          </p:cNvPr>
          <p:cNvSpPr/>
          <p:nvPr/>
        </p:nvSpPr>
        <p:spPr>
          <a:xfrm>
            <a:off x="10047010" y="1003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Server-1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03009F63-71E8-B6D2-DAF5-7E42FF33AAC7}"/>
              </a:ext>
            </a:extLst>
          </p:cNvPr>
          <p:cNvSpPr/>
          <p:nvPr/>
        </p:nvSpPr>
        <p:spPr>
          <a:xfrm>
            <a:off x="10047010" y="2175757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Server-2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93542126-2194-9E49-39D9-C35608C58006}"/>
              </a:ext>
            </a:extLst>
          </p:cNvPr>
          <p:cNvSpPr/>
          <p:nvPr/>
        </p:nvSpPr>
        <p:spPr>
          <a:xfrm>
            <a:off x="10062586" y="4858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Server-N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/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68580406-61B7-038C-0B83-7B33236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Healthy &amp; Idle Check</a:t>
            </a:r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269411" y="1033826"/>
            <a:ext cx="7009898" cy="2713771"/>
            <a:chOff x="1472255" y="1396983"/>
            <a:chExt cx="7009898" cy="271377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8957" y="174743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2646888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(Working)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13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5865740" y="1458871"/>
              <a:ext cx="1567022" cy="900803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 smtClean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(Standby)</a:t>
              </a:r>
              <a:endParaRPr lang="ko-KR" altLang="en-US" dirty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82500" y="2071113"/>
              <a:ext cx="158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257984" y="1396983"/>
              <a:ext cx="166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</a:t>
              </a:r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) Are You Healthy?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4481330" y="2093653"/>
              <a:ext cx="11202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ii) Yes or No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4541" y="2379658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3775" y="2379657"/>
              <a:ext cx="720000" cy="80457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472255" y="2474165"/>
              <a:ext cx="14429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latin typeface="Noto Sans KR Light" panose="020B0300000000000000" pitchFamily="34" charset="-127"/>
                  <a:ea typeface="Noto Sans KR Light" panose="020B0300000000000000" pitchFamily="34" charset="-127"/>
                </a:rPr>
                <a:t>iii) Are You Idle?</a:t>
              </a:r>
              <a:endParaRPr lang="ko-KR" altLang="en-US" sz="1400" dirty="0">
                <a:latin typeface="Noto Sans KR Light" panose="020B0300000000000000" pitchFamily="34" charset="-127"/>
                <a:ea typeface="Noto Sans KR Light" panose="020B0300000000000000" pitchFamily="34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3882673" y="2423202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4249843" y="2390544"/>
              <a:ext cx="760612" cy="6644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>
              <a:off x="6068837" y="2587632"/>
              <a:ext cx="897041" cy="49999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/>
            <p:cNvGrpSpPr/>
            <p:nvPr/>
          </p:nvGrpSpPr>
          <p:grpSpPr>
            <a:xfrm>
              <a:off x="1803663" y="2750412"/>
              <a:ext cx="6678490" cy="1360342"/>
              <a:chOff x="1803663" y="2750412"/>
              <a:chExt cx="6678490" cy="1360342"/>
            </a:xfrm>
          </p:grpSpPr>
          <p:sp>
            <p:nvSpPr>
              <p:cNvPr id="11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1803663" y="320995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Worker1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4359397" y="3206001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Worker2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915131" y="3206000"/>
                <a:ext cx="1567022" cy="900803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Worker3</a:t>
                </a:r>
                <a:endParaRPr lang="en-US" altLang="ko-KR" dirty="0">
                  <a:solidFill>
                    <a:schemeClr val="tx1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  <a:p>
                <a:pPr algn="ctr"/>
                <a:r>
                  <a:rPr lang="en-US" altLang="ko-KR" dirty="0" smtClean="0">
                    <a:solidFill>
                      <a:srgbClr val="0000CD"/>
                    </a:solidFill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(Working)</a:t>
                </a:r>
                <a:endParaRPr lang="ko-KR" altLang="en-US" dirty="0">
                  <a:solidFill>
                    <a:srgbClr val="0000CD"/>
                  </a:solidFill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B92B5-FE63-538A-FA0D-2C938FE70523}"/>
                  </a:ext>
                </a:extLst>
              </p:cNvPr>
              <p:cNvSpPr txBox="1"/>
              <p:nvPr/>
            </p:nvSpPr>
            <p:spPr>
              <a:xfrm>
                <a:off x="2986196" y="2896433"/>
                <a:ext cx="1115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 smtClean="0">
                    <a:latin typeface="Noto Sans KR Light" panose="020B0300000000000000" pitchFamily="34" charset="-127"/>
                    <a:ea typeface="Noto Sans KR Light" panose="020B0300000000000000" pitchFamily="34" charset="-127"/>
                  </a:rPr>
                  <a:t>v) Yes or No</a:t>
                </a:r>
                <a:endParaRPr lang="ko-KR" altLang="en-US" sz="1400" dirty="0">
                  <a:latin typeface="Noto Sans KR Light" panose="020B0300000000000000" pitchFamily="34" charset="-127"/>
                  <a:ea typeface="Noto Sans KR Light" panose="020B0300000000000000" pitchFamily="34" charset="-127"/>
                </a:endParaRPr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9FFE6438-71E8-EE06-C32D-B15BC6D33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6368" y="2750412"/>
                <a:ext cx="897041" cy="4999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3465" y="3494735"/>
                    <a:ext cx="2789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1313" y="3507015"/>
                    <a:ext cx="2789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1" name="TextBox 50"/>
          <p:cNvSpPr txBox="1"/>
          <p:nvPr/>
        </p:nvSpPr>
        <p:spPr>
          <a:xfrm>
            <a:off x="7892143" y="822924"/>
            <a:ext cx="45937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java_multiple_files = true;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java_package = "org.chb.examples.lib";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option java_outer_classname =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NodeCondition 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 rpc areYouHealthy() returns (NodeCondition);</a:t>
            </a:r>
          </a:p>
          <a:p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 rpc areYouIdle() returns (NodeCondition);</a:t>
            </a:r>
            <a:endParaRPr lang="en-US" altLang="ko-KR" sz="120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156553" y="5681790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DB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Fatcher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29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415241" y="4460248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1565200" y="3879973"/>
            <a:ext cx="1514456" cy="64819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4678986" y="3900589"/>
            <a:ext cx="1550932" cy="6050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3811743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187547" y="5681790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2339731" y="6119532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H="1">
            <a:off x="320567" y="6156034"/>
            <a:ext cx="71341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320567" y="5805795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To App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370997" y="5805794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3940064" y="5201177"/>
            <a:ext cx="0" cy="6046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75996" y="599612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10888357" y="5651905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MSA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-17211" y="4351634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Web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35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Task Deliver &amp; Fetch</a:t>
            </a:r>
            <a:endParaRPr lang="ko-KR" altLang="en-US"/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74047" y="1245338"/>
            <a:ext cx="1567022" cy="900803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Manager</a:t>
            </a: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557558" y="2146141"/>
            <a:ext cx="0" cy="7006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32" idx="1"/>
            <a:endCxn id="11" idx="2"/>
          </p:cNvCxnSpPr>
          <p:nvPr/>
        </p:nvCxnSpPr>
        <p:spPr>
          <a:xfrm flipH="1" flipV="1">
            <a:off x="1557558" y="3747597"/>
            <a:ext cx="154" cy="604036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69257" y="2276105"/>
            <a:ext cx="132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i) Deliver Feed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11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774047" y="2846794"/>
            <a:ext cx="1567022" cy="900803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Worker1</a:t>
            </a:r>
            <a:endParaRPr lang="en-US" altLang="ko-KR" dirty="0">
              <a:solidFill>
                <a:schemeClr val="tx1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  <a:p>
            <a:pPr algn="ctr"/>
            <a:r>
              <a:rPr lang="en-US" altLang="ko-KR" smtClean="0">
                <a:solidFill>
                  <a:srgbClr val="0000CD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(Working)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3803" y="3875289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ii) Push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056664" y="236743"/>
            <a:ext cx="45937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bee4.proto</a:t>
            </a:r>
          </a:p>
          <a:p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syntax = "proto3";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java_multiple_files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true;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java_package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"org.chb.examples.lib";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option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java_outer_classname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"Bee4Proto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";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message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bool healthy = 1;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bool idle = 2;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message Feed 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int32 no = 1;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string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botType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stirng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script = 3;</a:t>
            </a: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string </a:t>
            </a:r>
            <a:r>
              <a:rPr lang="en-US" altLang="ko-KR" sz="1200" dirty="0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botAnswer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2;</a:t>
            </a:r>
            <a:endParaRPr lang="en-US" altLang="ko-KR" sz="1200" dirty="0" smtClean="0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service Bee4Service{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areYouHealthy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areYouIdle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() returns (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NodeCondition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rpc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deliver(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returns (</a:t>
            </a:r>
            <a:r>
              <a:rPr lang="en-US" altLang="ko-KR" sz="12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Feed</a:t>
            </a:r>
            <a:r>
              <a:rPr lang="en-US" altLang="ko-KR" sz="1200" dirty="0" smtClean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6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3609062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3350374" y="2841053"/>
            <a:ext cx="1567022" cy="900803"/>
          </a:xfrm>
          <a:prstGeom prst="roundRect">
            <a:avLst/>
          </a:prstGeom>
          <a:solidFill>
            <a:srgbClr val="FF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</a:rPr>
              <a:t>Fetcher</a:t>
            </a:r>
            <a:endParaRPr lang="ko-KR" altLang="en-US" dirty="0">
              <a:solidFill>
                <a:srgbClr val="0000CD"/>
              </a:solidFill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2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1032889" y="4351633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Kafka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2187659" y="3706723"/>
            <a:ext cx="983314" cy="6449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26" idx="1"/>
            <a:endCxn id="29" idx="2"/>
          </p:cNvCxnSpPr>
          <p:nvPr/>
        </p:nvCxnSpPr>
        <p:spPr>
          <a:xfrm flipV="1">
            <a:off x="4133885" y="3741856"/>
            <a:ext cx="0" cy="60977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2563791" y="4029177"/>
            <a:ext cx="1283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iii) Pop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4168577" y="3892856"/>
            <a:ext cx="1354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v</a:t>
            </a:r>
            <a:r>
              <a:rPr lang="en-US" altLang="ko-KR" sz="1400" smtClean="0">
                <a:latin typeface="Noto Sans KR Light" panose="020B0300000000000000" pitchFamily="34" charset="-127"/>
                <a:ea typeface="Noto Sans KR Light" panose="020B0300000000000000" pitchFamily="34" charset="-127"/>
              </a:rPr>
              <a:t>) Fetch Result</a:t>
            </a:r>
            <a:endParaRPr lang="ko-KR" altLang="en-US" sz="1400" dirty="0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구조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68431"/>
            <a:ext cx="9165736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(Manager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새로운 수집명세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네트워크 내의 수집서버에 전달하는 한편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수집서버의 진행 상태를 보고받아 네트워크 상에서 전체적인 수집 작업을 제어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새롭게 등록되었거나 수집이 진행되지 않은 수집명세를 가져옴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B1411-3072-2A47-7078-487A1DA108D0}"/>
              </a:ext>
            </a:extLst>
          </p:cNvPr>
          <p:cNvSpPr txBox="1"/>
          <p:nvPr/>
        </p:nvSpPr>
        <p:spPr>
          <a:xfrm>
            <a:off x="190222" y="2510230"/>
            <a:ext cx="7198805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매니저서버로부터 전달받은 수집작업을 실질적으로 수행하여 데이터를 수집함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끝나면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상태 컬럼 업데이트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진행상태를 매니저서버에게 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8EC303-3FFD-75F6-2DC0-ACA0478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F144859D-D089-8094-7781-08D963FA7687}"/>
              </a:ext>
            </a:extLst>
          </p:cNvPr>
          <p:cNvSpPr/>
          <p:nvPr/>
        </p:nvSpPr>
        <p:spPr>
          <a:xfrm>
            <a:off x="5561265" y="4436366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9B01A-10BD-DD0B-4FE5-851461138811}"/>
              </a:ext>
            </a:extLst>
          </p:cNvPr>
          <p:cNvCxnSpPr>
            <a:cxnSpLocks/>
          </p:cNvCxnSpPr>
          <p:nvPr/>
        </p:nvCxnSpPr>
        <p:spPr>
          <a:xfrm>
            <a:off x="7806924" y="4858088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DAE59F-4711-4385-FBF4-6C790ED25B66}"/>
              </a:ext>
            </a:extLst>
          </p:cNvPr>
          <p:cNvCxnSpPr>
            <a:cxnSpLocks/>
          </p:cNvCxnSpPr>
          <p:nvPr/>
        </p:nvCxnSpPr>
        <p:spPr>
          <a:xfrm rot="10800000">
            <a:off x="7813409" y="5214770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A7B05-2A61-F322-2408-3AD54D9EC53F}"/>
              </a:ext>
            </a:extLst>
          </p:cNvPr>
          <p:cNvCxnSpPr>
            <a:cxnSpLocks/>
          </p:cNvCxnSpPr>
          <p:nvPr/>
        </p:nvCxnSpPr>
        <p:spPr>
          <a:xfrm flipV="1">
            <a:off x="6684095" y="3335031"/>
            <a:ext cx="1663549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41CE51-BF3C-E601-B325-6048F002E9B9}"/>
              </a:ext>
            </a:extLst>
          </p:cNvPr>
          <p:cNvCxnSpPr>
            <a:cxnSpLocks/>
          </p:cNvCxnSpPr>
          <p:nvPr/>
        </p:nvCxnSpPr>
        <p:spPr>
          <a:xfrm flipH="1" flipV="1">
            <a:off x="9328829" y="3335031"/>
            <a:ext cx="1587942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93CB74-57C2-3696-12C1-C87028C376C7}"/>
              </a:ext>
            </a:extLst>
          </p:cNvPr>
          <p:cNvSpPr txBox="1"/>
          <p:nvPr/>
        </p:nvSpPr>
        <p:spPr>
          <a:xfrm rot="19627613">
            <a:off x="7050152" y="3520838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7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8322346" y="2497506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ACC8F2A0-9F7D-5C5B-1837-D674BE0DAFEA}"/>
              </a:ext>
            </a:extLst>
          </p:cNvPr>
          <p:cNvSpPr/>
          <p:nvPr/>
        </p:nvSpPr>
        <p:spPr>
          <a:xfrm>
            <a:off x="9793941" y="4436366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B8D9E5-C443-0F60-02D7-0317112F2C3F}"/>
              </a:ext>
            </a:extLst>
          </p:cNvPr>
          <p:cNvGrpSpPr/>
          <p:nvPr/>
        </p:nvGrpSpPr>
        <p:grpSpPr>
          <a:xfrm>
            <a:off x="5527013" y="1878189"/>
            <a:ext cx="6507116" cy="4443176"/>
            <a:chOff x="5527013" y="1878189"/>
            <a:chExt cx="6507116" cy="44431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A649B6-1985-969C-8EEC-6D430C4DA1D4}"/>
                </a:ext>
              </a:extLst>
            </p:cNvPr>
            <p:cNvSpPr txBox="1"/>
            <p:nvPr/>
          </p:nvSpPr>
          <p:spPr>
            <a:xfrm>
              <a:off x="8282094" y="446412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AC06F-AE20-2BA2-B125-475F356BF7CD}"/>
                </a:ext>
              </a:extLst>
            </p:cNvPr>
            <p:cNvSpPr txBox="1"/>
            <p:nvPr/>
          </p:nvSpPr>
          <p:spPr>
            <a:xfrm>
              <a:off x="8394653" y="5170998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report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A0F87-0B1C-50A1-0B8A-289028F1A118}"/>
                </a:ext>
              </a:extLst>
            </p:cNvPr>
            <p:cNvSpPr txBox="1"/>
            <p:nvPr/>
          </p:nvSpPr>
          <p:spPr>
            <a:xfrm rot="2116748">
              <a:off x="9813620" y="358577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B8EC7-478D-5693-40F6-AA2FDDC45ED6}"/>
                </a:ext>
              </a:extLst>
            </p:cNvPr>
            <p:cNvSpPr txBox="1"/>
            <p:nvPr/>
          </p:nvSpPr>
          <p:spPr>
            <a:xfrm>
              <a:off x="7968387" y="5493635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상황 보고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831BB9-F461-51DB-82E7-1B94B67B44A6}"/>
                </a:ext>
              </a:extLst>
            </p:cNvPr>
            <p:cNvSpPr txBox="1"/>
            <p:nvPr/>
          </p:nvSpPr>
          <p:spPr>
            <a:xfrm>
              <a:off x="8276785" y="4175297"/>
              <a:ext cx="1041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전달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873022-E919-FB0F-DEF0-0BC4FA9D8DAC}"/>
                </a:ext>
              </a:extLst>
            </p:cNvPr>
            <p:cNvSpPr txBox="1"/>
            <p:nvPr/>
          </p:nvSpPr>
          <p:spPr>
            <a:xfrm rot="19539621">
              <a:off x="6394072" y="3380983"/>
              <a:ext cx="165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새로운 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조회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3F77B8-C9F3-09CF-D8E0-E8CAC2620AE9}"/>
                </a:ext>
              </a:extLst>
            </p:cNvPr>
            <p:cNvSpPr txBox="1"/>
            <p:nvPr/>
          </p:nvSpPr>
          <p:spPr>
            <a:xfrm rot="2043659">
              <a:off x="9765256" y="3438505"/>
              <a:ext cx="1466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상태 갱신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DA85E0-54F5-9BE0-7380-FA0105E43153}"/>
                </a:ext>
              </a:extLst>
            </p:cNvPr>
            <p:cNvSpPr txBox="1"/>
            <p:nvPr/>
          </p:nvSpPr>
          <p:spPr>
            <a:xfrm>
              <a:off x="8599615" y="1878189"/>
              <a:ext cx="1454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데이터베이스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수집명세 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I/O</a:t>
              </a:r>
              <a:endPara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5A3D5C-C641-1638-EF6E-B33DE839E430}"/>
                </a:ext>
              </a:extLst>
            </p:cNvPr>
            <p:cNvSpPr txBox="1"/>
            <p:nvPr/>
          </p:nvSpPr>
          <p:spPr>
            <a:xfrm>
              <a:off x="5527013" y="5730635"/>
              <a:ext cx="2436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매니저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(=Work)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를 총괄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/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제어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30A3D9-58A7-CCB5-C55F-11D14F79196B}"/>
                </a:ext>
              </a:extLst>
            </p:cNvPr>
            <p:cNvSpPr txBox="1"/>
            <p:nvPr/>
          </p:nvSpPr>
          <p:spPr>
            <a:xfrm>
              <a:off x="9913036" y="5736590"/>
              <a:ext cx="2121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워커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실질적인 데이터 수집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AS-IS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서버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vs. TO-BE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9672993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vs. TO-BE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수집서버가 데이터베이스를 직접 조회하여 자기에게 할당된 수집명세를 가져와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1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매니저서버가 추가되어 데이터베이스 조회를 수집서버 대신 수행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매니저서버가 네트워크에 참여 중인 수집서버에게 수집명세를 분배하고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매니저서버에게 분배 받은 수집명세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149CD-A4A1-14FE-B165-3475CFD73F03}"/>
              </a:ext>
            </a:extLst>
          </p:cNvPr>
          <p:cNvGrpSpPr/>
          <p:nvPr/>
        </p:nvGrpSpPr>
        <p:grpSpPr>
          <a:xfrm>
            <a:off x="378453" y="2701459"/>
            <a:ext cx="3496362" cy="4202871"/>
            <a:chOff x="378453" y="2396659"/>
            <a:chExt cx="3496362" cy="42028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388769-A956-B9D2-ABDA-7DDC45596C9E}"/>
                </a:ext>
              </a:extLst>
            </p:cNvPr>
            <p:cNvGrpSpPr/>
            <p:nvPr/>
          </p:nvGrpSpPr>
          <p:grpSpPr>
            <a:xfrm>
              <a:off x="378453" y="2396659"/>
              <a:ext cx="3496362" cy="4202871"/>
              <a:chOff x="378453" y="2396659"/>
              <a:chExt cx="3496362" cy="420287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D8F9733-A612-1351-88D5-CEB3F3243160}"/>
                  </a:ext>
                </a:extLst>
              </p:cNvPr>
              <p:cNvSpPr/>
              <p:nvPr/>
            </p:nvSpPr>
            <p:spPr>
              <a:xfrm>
                <a:off x="389458" y="2733675"/>
                <a:ext cx="3485357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8CE4-1DC4-A8C6-E6B9-9C646105A6AC}"/>
                  </a:ext>
                </a:extLst>
              </p:cNvPr>
              <p:cNvSpPr txBox="1"/>
              <p:nvPr/>
            </p:nvSpPr>
            <p:spPr>
              <a:xfrm>
                <a:off x="378453" y="2396659"/>
                <a:ext cx="974098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</a:p>
            </p:txBody>
          </p:sp>
        </p:grpSp>
        <p:sp>
          <p:nvSpPr>
            <p:cNvPr id="43" name="사각형: 둥근 모서리 6">
              <a:extLst>
                <a:ext uri="{FF2B5EF4-FFF2-40B4-BE49-F238E27FC236}">
                  <a16:creationId xmlns:a16="http://schemas.microsoft.com/office/drawing/2014/main" id="{E9FD8DB2-389C-602E-559A-2BF17053E7DA}"/>
                </a:ext>
              </a:extLst>
            </p:cNvPr>
            <p:cNvSpPr/>
            <p:nvPr/>
          </p:nvSpPr>
          <p:spPr>
            <a:xfrm>
              <a:off x="997698" y="5074131"/>
              <a:ext cx="2245659" cy="1290918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Servers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00464-5335-17FC-62BE-A1C1F57CCF3F}"/>
                </a:ext>
              </a:extLst>
            </p:cNvPr>
            <p:cNvSpPr txBox="1"/>
            <p:nvPr/>
          </p:nvSpPr>
          <p:spPr>
            <a:xfrm>
              <a:off x="2280814" y="4326618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A5DD92-D7A1-0D3D-DB0F-2547B5ACD469}"/>
                </a:ext>
              </a:extLst>
            </p:cNvPr>
            <p:cNvSpPr txBox="1"/>
            <p:nvPr/>
          </p:nvSpPr>
          <p:spPr>
            <a:xfrm>
              <a:off x="1170253" y="432661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select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7" name="원통형 22">
              <a:extLst>
                <a:ext uri="{FF2B5EF4-FFF2-40B4-BE49-F238E27FC236}">
                  <a16:creationId xmlns:a16="http://schemas.microsoft.com/office/drawing/2014/main" id="{E434438E-934D-5915-8577-775CAD3CF4BA}"/>
                </a:ext>
              </a:extLst>
            </p:cNvPr>
            <p:cNvSpPr/>
            <p:nvPr/>
          </p:nvSpPr>
          <p:spPr>
            <a:xfrm>
              <a:off x="1595704" y="3145257"/>
              <a:ext cx="1049646" cy="875484"/>
            </a:xfrm>
            <a:prstGeom prst="can">
              <a:avLst/>
            </a:prstGeom>
            <a:solidFill>
              <a:srgbClr val="90E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DB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EE96BD-39E8-ACE1-F07A-8F3A5DF4ED15}"/>
                </a:ext>
              </a:extLst>
            </p:cNvPr>
            <p:cNvGrpSpPr/>
            <p:nvPr/>
          </p:nvGrpSpPr>
          <p:grpSpPr>
            <a:xfrm>
              <a:off x="1985539" y="4010755"/>
              <a:ext cx="295275" cy="1062510"/>
              <a:chOff x="7634583" y="2639191"/>
              <a:chExt cx="295275" cy="121843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28D02A8-B909-B07B-02FC-3575ECB3F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58" y="2651636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1DEF8A9-C26D-16BB-E204-4ABB9DF8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83" y="2639191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000C5-FDAD-B9C1-2F1D-30234855CCE2}"/>
              </a:ext>
            </a:extLst>
          </p:cNvPr>
          <p:cNvGrpSpPr/>
          <p:nvPr/>
        </p:nvGrpSpPr>
        <p:grpSpPr>
          <a:xfrm>
            <a:off x="4787393" y="2700487"/>
            <a:ext cx="7041899" cy="4214663"/>
            <a:chOff x="4655609" y="2384866"/>
            <a:chExt cx="7041899" cy="4214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6BB1D-0C1C-F9A0-99D4-73D3E3BFEF46}"/>
                </a:ext>
              </a:extLst>
            </p:cNvPr>
            <p:cNvGrpSpPr/>
            <p:nvPr/>
          </p:nvGrpSpPr>
          <p:grpSpPr>
            <a:xfrm>
              <a:off x="4655610" y="2733674"/>
              <a:ext cx="7041898" cy="3865855"/>
              <a:chOff x="4978652" y="2733674"/>
              <a:chExt cx="7041898" cy="38658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F4EA638-A183-AA3C-6CD5-E27395718085}"/>
                  </a:ext>
                </a:extLst>
              </p:cNvPr>
              <p:cNvSpPr/>
              <p:nvPr/>
            </p:nvSpPr>
            <p:spPr>
              <a:xfrm>
                <a:off x="4978652" y="2733674"/>
                <a:ext cx="7041898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A180A4B-B776-76D9-2AC8-E8C1E9CFE25F}"/>
                  </a:ext>
                </a:extLst>
              </p:cNvPr>
              <p:cNvGrpSpPr/>
              <p:nvPr/>
            </p:nvGrpSpPr>
            <p:grpSpPr>
              <a:xfrm>
                <a:off x="5324207" y="3081061"/>
                <a:ext cx="6478335" cy="3229778"/>
                <a:chOff x="4162294" y="1814111"/>
                <a:chExt cx="6478335" cy="3229778"/>
              </a:xfrm>
            </p:grpSpPr>
            <p:sp>
              <p:nvSpPr>
                <p:cNvPr id="22" name="사각형: 둥근 모서리 5">
                  <a:extLst>
                    <a:ext uri="{FF2B5EF4-FFF2-40B4-BE49-F238E27FC236}">
                      <a16:creationId xmlns:a16="http://schemas.microsoft.com/office/drawing/2014/main" id="{B4B82C7D-7B00-DCAB-050F-2DBBF628DEF8}"/>
                    </a:ext>
                  </a:extLst>
                </p:cNvPr>
                <p:cNvSpPr/>
                <p:nvPr/>
              </p:nvSpPr>
              <p:spPr>
                <a:xfrm>
                  <a:off x="4162294" y="3752971"/>
                  <a:ext cx="2245659" cy="1290918"/>
                </a:xfrm>
                <a:prstGeom prst="roundRect">
                  <a:avLst/>
                </a:prstGeom>
                <a:solidFill>
                  <a:srgbClr val="00B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Manager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A6766BE4-010C-29F9-39E6-461743BAB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7953" y="4174693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5B2640F-1AD4-8BD4-7C69-9A2D8F20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14438" y="4531375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31654-02D0-8284-546C-A6CFF0B0DA58}"/>
                    </a:ext>
                  </a:extLst>
                </p:cNvPr>
                <p:cNvSpPr txBox="1"/>
                <p:nvPr/>
              </p:nvSpPr>
              <p:spPr>
                <a:xfrm>
                  <a:off x="6883123" y="3780725"/>
                  <a:ext cx="1049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delivery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01A4BA-2105-6B82-330C-EC15EFF21503}"/>
                    </a:ext>
                  </a:extLst>
                </p:cNvPr>
                <p:cNvSpPr txBox="1"/>
                <p:nvPr/>
              </p:nvSpPr>
              <p:spPr>
                <a:xfrm>
                  <a:off x="6995682" y="4487603"/>
                  <a:ext cx="858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report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48970FF8-73F9-6A8A-A743-E5927C8A0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5124" y="2651636"/>
                  <a:ext cx="1663549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3BDF66-DD62-51EF-9F69-59E1B2BD1256}"/>
                    </a:ext>
                  </a:extLst>
                </p:cNvPr>
                <p:cNvSpPr txBox="1"/>
                <p:nvPr/>
              </p:nvSpPr>
              <p:spPr>
                <a:xfrm rot="2116748">
                  <a:off x="8414649" y="2902379"/>
                  <a:ext cx="94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update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81FE8C7-3E60-A383-1554-17A440DA8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29858" y="2651636"/>
                  <a:ext cx="1587942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14EDDC-E363-F720-E7BA-A314C7F43032}"/>
                    </a:ext>
                  </a:extLst>
                </p:cNvPr>
                <p:cNvSpPr txBox="1"/>
                <p:nvPr/>
              </p:nvSpPr>
              <p:spPr>
                <a:xfrm rot="19627613">
                  <a:off x="5651181" y="2837443"/>
                  <a:ext cx="815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select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6" name="원통형 22">
                  <a:extLst>
                    <a:ext uri="{FF2B5EF4-FFF2-40B4-BE49-F238E27FC236}">
                      <a16:creationId xmlns:a16="http://schemas.microsoft.com/office/drawing/2014/main" id="{BD88C9F6-EA65-9B12-271D-06315BB5FA52}"/>
                    </a:ext>
                  </a:extLst>
                </p:cNvPr>
                <p:cNvSpPr/>
                <p:nvPr/>
              </p:nvSpPr>
              <p:spPr>
                <a:xfrm>
                  <a:off x="6923375" y="1814111"/>
                  <a:ext cx="1049646" cy="875484"/>
                </a:xfrm>
                <a:prstGeom prst="can">
                  <a:avLst/>
                </a:prstGeom>
                <a:solidFill>
                  <a:srgbClr val="90E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9" name="사각형: 둥근 모서리 6">
                  <a:extLst>
                    <a:ext uri="{FF2B5EF4-FFF2-40B4-BE49-F238E27FC236}">
                      <a16:creationId xmlns:a16="http://schemas.microsoft.com/office/drawing/2014/main" id="{9708D0E1-6D32-C4BC-3868-C98A013AA8A3}"/>
                    </a:ext>
                  </a:extLst>
                </p:cNvPr>
                <p:cNvSpPr/>
                <p:nvPr/>
              </p:nvSpPr>
              <p:spPr>
                <a:xfrm>
                  <a:off x="8394970" y="3752971"/>
                  <a:ext cx="2245659" cy="1290918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Servers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11C5F-3287-0CB1-CF9B-A2600C7818CF}"/>
                </a:ext>
              </a:extLst>
            </p:cNvPr>
            <p:cNvSpPr txBox="1"/>
            <p:nvPr/>
          </p:nvSpPr>
          <p:spPr>
            <a:xfrm>
              <a:off x="4655609" y="2384866"/>
              <a:ext cx="1164165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TO-BE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7BDC4D-FA5D-002D-9B0F-2D332ECF43B6}"/>
              </a:ext>
            </a:extLst>
          </p:cNvPr>
          <p:cNvCxnSpPr/>
          <p:nvPr/>
        </p:nvCxnSpPr>
        <p:spPr>
          <a:xfrm>
            <a:off x="4321800" y="2949088"/>
            <a:ext cx="0" cy="4232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8663416" y="3210887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F1173C-9FFE-5895-A833-1D8E66F19186}"/>
              </a:ext>
            </a:extLst>
          </p:cNvPr>
          <p:cNvCxnSpPr>
            <a:cxnSpLocks/>
          </p:cNvCxnSpPr>
          <p:nvPr/>
        </p:nvCxnSpPr>
        <p:spPr>
          <a:xfrm rot="10800000">
            <a:off x="8682392" y="3567569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8957611" y="28169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5367B-0BF5-38F7-84A0-7F427B1427EC}"/>
              </a:ext>
            </a:extLst>
          </p:cNvPr>
          <p:cNvSpPr txBox="1"/>
          <p:nvPr/>
        </p:nvSpPr>
        <p:spPr>
          <a:xfrm>
            <a:off x="9070170" y="352379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6417757" y="2789165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DFB82-3E4B-9DF0-EA7D-9682FD262F24}"/>
              </a:ext>
            </a:extLst>
          </p:cNvPr>
          <p:cNvSpPr txBox="1"/>
          <p:nvPr/>
        </p:nvSpPr>
        <p:spPr>
          <a:xfrm>
            <a:off x="568609" y="18733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B787-B63A-34DA-278F-6EBAE125D5BD}"/>
              </a:ext>
            </a:extLst>
          </p:cNvPr>
          <p:cNvSpPr txBox="1"/>
          <p:nvPr/>
        </p:nvSpPr>
        <p:spPr>
          <a:xfrm>
            <a:off x="210308" y="768431"/>
            <a:ext cx="10830586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 서비스</a:t>
            </a: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등의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서비스를 주요하게 제공함으로써 데이터 수집의 연속성과 안정성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속도의 성능 상의 목표를 달성함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작업명세 전달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(Task Delivery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매니저서버가 미처리된 수집명세를 수집서버에게 전달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수집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전달받은 수집명세에 따라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작업현황 보고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(Work Report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수집 진행상황을 매니저서버에게 수시로 보고함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B86C-F339-8561-B8BD-A9E560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10259908" y="2789165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9" y="759462"/>
            <a:ext cx="814487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주기적으로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수집명세 리스트를 가져옴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수집명세 리스트를 분할하여 수집서버에게 전달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working: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명세리스트를 전달받은 수집서버는 리스트에서 실행 가능한 수집명세를 실행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④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실행된 수집명세를 리스트에서 제외한 후 리스트를 매니저서버에게 반환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8109141" cy="461665"/>
            <a:chOff x="4743397" y="1441059"/>
            <a:chExt cx="8109141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775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Task Delivery Service</a:t>
              </a:r>
              <a:endPara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B44-E3E6-6A23-4718-E5AD0D29742A}"/>
              </a:ext>
            </a:extLst>
          </p:cNvPr>
          <p:cNvGrpSpPr/>
          <p:nvPr/>
        </p:nvGrpSpPr>
        <p:grpSpPr>
          <a:xfrm>
            <a:off x="1153136" y="1154901"/>
            <a:ext cx="11038864" cy="5176049"/>
            <a:chOff x="734846" y="1039925"/>
            <a:chExt cx="11038864" cy="5176049"/>
          </a:xfrm>
        </p:grpSpPr>
        <p:sp>
          <p:nvSpPr>
            <p:cNvPr id="28" name="직사각형 27"/>
            <p:cNvSpPr/>
            <p:nvPr/>
          </p:nvSpPr>
          <p:spPr>
            <a:xfrm>
              <a:off x="10142639" y="1159485"/>
              <a:ext cx="1631071" cy="824948"/>
            </a:xfrm>
            <a:prstGeom prst="rect">
              <a:avLst/>
            </a:prstGeom>
            <a:solidFill>
              <a:srgbClr val="7B68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③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Working…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072CF-89A2-D95D-84E7-99E7D5DF18F6}"/>
                </a:ext>
              </a:extLst>
            </p:cNvPr>
            <p:cNvGrpSpPr/>
            <p:nvPr/>
          </p:nvGrpSpPr>
          <p:grpSpPr>
            <a:xfrm>
              <a:off x="734846" y="1039925"/>
              <a:ext cx="9551652" cy="5176049"/>
              <a:chOff x="734846" y="1039925"/>
              <a:chExt cx="9551652" cy="517604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1743B3E-2632-BC27-82CC-7DCCFBDDF81F}"/>
                  </a:ext>
                </a:extLst>
              </p:cNvPr>
              <p:cNvGrpSpPr/>
              <p:nvPr/>
            </p:nvGrpSpPr>
            <p:grpSpPr>
              <a:xfrm>
                <a:off x="8394970" y="1039925"/>
                <a:ext cx="1891528" cy="4933392"/>
                <a:chOff x="8394970" y="1039925"/>
                <a:chExt cx="1891528" cy="4933392"/>
              </a:xfrm>
            </p:grpSpPr>
            <p:sp>
              <p:nvSpPr>
                <p:cNvPr id="14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3393570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Server-3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5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1039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Server-1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7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2211792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Server-2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8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4894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Server-N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535CB64-1607-886F-582A-B27C2A0B9EE6}"/>
                  </a:ext>
                </a:extLst>
              </p:cNvPr>
              <p:cNvGrpSpPr/>
              <p:nvPr/>
            </p:nvGrpSpPr>
            <p:grpSpPr>
              <a:xfrm>
                <a:off x="734846" y="1143531"/>
                <a:ext cx="7674021" cy="5072443"/>
                <a:chOff x="734846" y="1143531"/>
                <a:chExt cx="7674021" cy="5072443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60010-61CB-6148-DF47-A8AC800788A1}"/>
                    </a:ext>
                  </a:extLst>
                </p:cNvPr>
                <p:cNvGrpSpPr/>
                <p:nvPr/>
              </p:nvGrpSpPr>
              <p:grpSpPr>
                <a:xfrm>
                  <a:off x="6413170" y="2043223"/>
                  <a:ext cx="1743011" cy="4172751"/>
                  <a:chOff x="6413170" y="2043223"/>
                  <a:chExt cx="1743011" cy="4172751"/>
                </a:xfrm>
              </p:grpSpPr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9FFE6438-71E8-EE06-C32D-B15BC6D33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6181" y="2043223"/>
                    <a:ext cx="0" cy="41727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3B92B5-FE63-538A-FA0D-2C938FE705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170" y="5634763"/>
                    <a:ext cx="16160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 u="sng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Asynchronous</a:t>
                    </a:r>
                    <a:endParaRPr lang="ko-KR" altLang="en-US" sz="1600" b="1" u="sng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CC9D4A9-EB6E-3E73-E681-744D12E90B28}"/>
                    </a:ext>
                  </a:extLst>
                </p:cNvPr>
                <p:cNvGrpSpPr/>
                <p:nvPr/>
              </p:nvGrpSpPr>
              <p:grpSpPr>
                <a:xfrm>
                  <a:off x="734846" y="1143531"/>
                  <a:ext cx="7674021" cy="4171597"/>
                  <a:chOff x="734846" y="1143531"/>
                  <a:chExt cx="7674021" cy="4171597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93644AA1-7E49-E59A-C1AF-07CA2137735D}"/>
                      </a:ext>
                    </a:extLst>
                  </p:cNvPr>
                  <p:cNvGrpSpPr/>
                  <p:nvPr/>
                </p:nvGrpSpPr>
                <p:grpSpPr>
                  <a:xfrm>
                    <a:off x="734846" y="3628797"/>
                    <a:ext cx="5667190" cy="1686331"/>
                    <a:chOff x="734846" y="3628797"/>
                    <a:chExt cx="5667190" cy="1686331"/>
                  </a:xfrm>
                </p:grpSpPr>
                <p:sp>
                  <p:nvSpPr>
                    <p:cNvPr id="24" name="원통형 22">
                      <a:extLst>
                        <a:ext uri="{FF2B5EF4-FFF2-40B4-BE49-F238E27FC236}">
                          <a16:creationId xmlns:a16="http://schemas.microsoft.com/office/drawing/2014/main" id="{3208C589-D7A2-2761-C0F6-2FBC4D60C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46" y="4004623"/>
                      <a:ext cx="1049646" cy="875484"/>
                    </a:xfrm>
                    <a:prstGeom prst="can">
                      <a:avLst/>
                    </a:prstGeom>
                    <a:solidFill>
                      <a:srgbClr val="90EE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7A4751AD-F588-61B5-FDBE-F1DFFB9F1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492" y="4095487"/>
                      <a:ext cx="1348270" cy="346878"/>
                      <a:chOff x="1784492" y="4095487"/>
                      <a:chExt cx="1348270" cy="346878"/>
                    </a:xfrm>
                  </p:grpSpPr>
                  <p:cxnSp>
                    <p:nvCxnSpPr>
                      <p:cNvPr id="27" name="직선 화살표 연결선 26">
                        <a:extLst>
                          <a:ext uri="{FF2B5EF4-FFF2-40B4-BE49-F238E27FC236}">
                            <a16:creationId xmlns:a16="http://schemas.microsoft.com/office/drawing/2014/main" id="{D3BF4B69-D8B1-C849-B4E1-2B186D38FAA0}"/>
                          </a:ext>
                        </a:extLst>
                      </p:cNvPr>
                      <p:cNvCxnSpPr>
                        <a:cxnSpLocks/>
                        <a:stCxn id="10" idx="1"/>
                        <a:endCxn id="24" idx="4"/>
                      </p:cNvCxnSpPr>
                      <p:nvPr/>
                    </p:nvCxnSpPr>
                    <p:spPr>
                      <a:xfrm flipH="1">
                        <a:off x="1784492" y="4442365"/>
                        <a:ext cx="134827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11697A9-896F-E5A3-780B-407D22EE0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0253" y="4095487"/>
                        <a:ext cx="99674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① </a:t>
                        </a:r>
                        <a:r>
                          <a:rPr lang="en-US" altLang="ko-KR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select</a:t>
                        </a:r>
                        <a:endPara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FD498749-22A8-F272-532D-EA49C1C3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2762" y="3628797"/>
                      <a:ext cx="3269274" cy="1686331"/>
                      <a:chOff x="3132762" y="3628797"/>
                      <a:chExt cx="3269274" cy="1686331"/>
                    </a:xfrm>
                  </p:grpSpPr>
                  <p:sp>
                    <p:nvSpPr>
                      <p:cNvPr id="10" name="사각형: 둥근 모서리 5">
                        <a:extLst>
                          <a:ext uri="{FF2B5EF4-FFF2-40B4-BE49-F238E27FC236}">
                            <a16:creationId xmlns:a16="http://schemas.microsoft.com/office/drawing/2014/main" id="{05157B58-D063-8713-B9A4-1D30A19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2762" y="3840495"/>
                        <a:ext cx="1565429" cy="1203740"/>
                      </a:xfrm>
                      <a:prstGeom prst="roundRect">
                        <a:avLst/>
                      </a:prstGeom>
                      <a:solidFill>
                        <a:srgbClr val="00B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Manager</a:t>
                        </a:r>
                      </a:p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Server</a:t>
                        </a:r>
                        <a:endParaRPr lang="ko-KR" altLang="en-US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0" name="사각형: 둥근 모서리 6">
                        <a:extLst>
                          <a:ext uri="{FF2B5EF4-FFF2-40B4-BE49-F238E27FC236}">
                            <a16:creationId xmlns:a16="http://schemas.microsoft.com/office/drawing/2014/main" id="{AB44BB17-F789-907C-FA72-DAAE6781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051" y="3628797"/>
                        <a:ext cx="2484985" cy="1686331"/>
                      </a:xfrm>
                      <a:prstGeom prst="roundRect">
                        <a:avLst>
                          <a:gd name="adj" fmla="val 5130"/>
                        </a:avLst>
                      </a:prstGeom>
                      <a:solidFill>
                        <a:srgbClr val="00BFFF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1" name="사각형: 둥근 모서리 6">
                        <a:extLst>
                          <a:ext uri="{FF2B5EF4-FFF2-40B4-BE49-F238E27FC236}">
                            <a16:creationId xmlns:a16="http://schemas.microsoft.com/office/drawing/2014/main" id="{E6D41967-3DFC-42F1-0A60-29A76FDE6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3739139"/>
                        <a:ext cx="1300743" cy="637788"/>
                      </a:xfrm>
                      <a:prstGeom prst="roundRect">
                        <a:avLst/>
                      </a:prstGeom>
                      <a:solidFill>
                        <a:srgbClr val="90EE90">
                          <a:alpha val="7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Task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Delivery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Service Process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3" name="사각형: 둥근 모서리 6">
                        <a:extLst>
                          <a:ext uri="{FF2B5EF4-FFF2-40B4-BE49-F238E27FC236}">
                            <a16:creationId xmlns:a16="http://schemas.microsoft.com/office/drawing/2014/main" id="{0BC18982-ACC8-3198-EC7E-EAEC11CA4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4485954"/>
                        <a:ext cx="1300246" cy="637788"/>
                      </a:xfrm>
                      <a:prstGeom prst="roundRect">
                        <a:avLst/>
                      </a:prstGeom>
                      <a:solidFill>
                        <a:srgbClr val="00BFFF">
                          <a:alpha val="5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IPC Service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Module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BB6E445-02A7-9422-A946-EDB70A58C489}"/>
                      </a:ext>
                    </a:extLst>
                  </p:cNvPr>
                  <p:cNvGrpSpPr/>
                  <p:nvPr/>
                </p:nvGrpSpPr>
                <p:grpSpPr>
                  <a:xfrm>
                    <a:off x="6165517" y="1143531"/>
                    <a:ext cx="2243350" cy="2866295"/>
                    <a:chOff x="6165517" y="1143531"/>
                    <a:chExt cx="2243350" cy="2866295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952" y="1143531"/>
                      <a:ext cx="12044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②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delivery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9" name="연결선: 꺾임 8">
                      <a:extLst>
                        <a:ext uri="{FF2B5EF4-FFF2-40B4-BE49-F238E27FC236}">
                          <a16:creationId xmlns:a16="http://schemas.microsoft.com/office/drawing/2014/main" id="{8394CAE2-7E6E-9EBB-92BC-1AAB311912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5517" y="1479565"/>
                      <a:ext cx="2243350" cy="253026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BD8FD02A-E1F7-3ACF-A67D-86186E7BE11B}"/>
                      </a:ext>
                    </a:extLst>
                  </p:cNvPr>
                  <p:cNvGrpSpPr/>
                  <p:nvPr/>
                </p:nvGrpSpPr>
                <p:grpSpPr>
                  <a:xfrm>
                    <a:off x="6162710" y="1782664"/>
                    <a:ext cx="2232259" cy="3082985"/>
                    <a:chOff x="6162710" y="1782664"/>
                    <a:chExt cx="2232259" cy="3082985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7864" y="4527095"/>
                      <a:ext cx="1032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④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return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36" name="연결선: 꺾임 35">
                      <a:extLst>
                        <a:ext uri="{FF2B5EF4-FFF2-40B4-BE49-F238E27FC236}">
                          <a16:creationId xmlns:a16="http://schemas.microsoft.com/office/drawing/2014/main" id="{3E02D372-AF9F-8BC8-C494-909BFDC43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2710" y="1782664"/>
                      <a:ext cx="2232259" cy="3080552"/>
                    </a:xfrm>
                    <a:prstGeom prst="bentConnector3">
                      <a:avLst>
                        <a:gd name="adj1" fmla="val 63509"/>
                      </a:avLst>
                    </a:prstGeom>
                    <a:ln w="1905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2E2B-69A1-88E4-6765-65F1AB0C4EC8}"/>
              </a:ext>
            </a:extLst>
          </p:cNvPr>
          <p:cNvSpPr txBox="1"/>
          <p:nvPr/>
        </p:nvSpPr>
        <p:spPr>
          <a:xfrm>
            <a:off x="147346" y="2497737"/>
            <a:ext cx="7080304" cy="1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Asynchronous(</a:t>
            </a: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비동기적</a:t>
            </a: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)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수집명세 리스트는 다른 수집서버의 응답을 기다리지 않고 비동기적으로 여러 수집서버에 전달되어 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~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④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의 과정에 따라 처리됨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0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8" y="759462"/>
            <a:ext cx="1157060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 리스트 분할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 Delivery Service Process(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이하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‘TDSP’)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조회한 수집명세 리스트를 분할하여 각 수집서버에게 분배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수집명세가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 기록될 때 해당 수집명세를 처리해야 할 서버의 정보를 입력함으로써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 수집명세를 분배하지만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특정 사용자의 수집명세만 처리하여 발생하는 병목현상 때문에 다른 사용자의 요청 처리가 지연될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TDSP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가 수집명세 리스트를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가져온 수집명세 리스트를 섞은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(mixing)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후에 수집서버에게 수집명세를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C884A7-BD60-86C4-8AF2-DE8DA64032B2}"/>
              </a:ext>
            </a:extLst>
          </p:cNvPr>
          <p:cNvGrpSpPr/>
          <p:nvPr/>
        </p:nvGrpSpPr>
        <p:grpSpPr>
          <a:xfrm>
            <a:off x="261070" y="2650783"/>
            <a:ext cx="11370996" cy="1491162"/>
            <a:chOff x="261070" y="3049620"/>
            <a:chExt cx="11370996" cy="149116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56246E-FDBC-A2D4-5844-568802B6B4EE}"/>
                </a:ext>
              </a:extLst>
            </p:cNvPr>
            <p:cNvGrpSpPr/>
            <p:nvPr/>
          </p:nvGrpSpPr>
          <p:grpSpPr>
            <a:xfrm>
              <a:off x="261070" y="3190315"/>
              <a:ext cx="3882414" cy="1282820"/>
              <a:chOff x="291829" y="3618690"/>
              <a:chExt cx="3882414" cy="1282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29A73-11A8-9FD2-7FAD-7B0FD913F4A3}"/>
                  </a:ext>
                </a:extLst>
              </p:cNvPr>
              <p:cNvSpPr txBox="1"/>
              <p:nvPr/>
            </p:nvSpPr>
            <p:spPr>
              <a:xfrm>
                <a:off x="311285" y="3647874"/>
                <a:ext cx="1510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user1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의 수집명세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658BE6-854C-E27A-A772-1C7E163942FE}"/>
                  </a:ext>
                </a:extLst>
              </p:cNvPr>
              <p:cNvSpPr txBox="1"/>
              <p:nvPr/>
            </p:nvSpPr>
            <p:spPr>
              <a:xfrm>
                <a:off x="291829" y="4085302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user2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B3EE7-2A0C-80EB-2B34-6E73C3C145BC}"/>
                  </a:ext>
                </a:extLst>
              </p:cNvPr>
              <p:cNvSpPr txBox="1"/>
              <p:nvPr/>
            </p:nvSpPr>
            <p:spPr>
              <a:xfrm>
                <a:off x="311284" y="4554090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user3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A39D2E4-1D59-05DC-AAE3-495B52849029}"/>
                  </a:ext>
                </a:extLst>
              </p:cNvPr>
              <p:cNvGrpSpPr/>
              <p:nvPr/>
            </p:nvGrpSpPr>
            <p:grpSpPr>
              <a:xfrm>
                <a:off x="1867118" y="3618690"/>
                <a:ext cx="1522752" cy="368216"/>
                <a:chOff x="2295140" y="3628418"/>
                <a:chExt cx="1522752" cy="368216"/>
              </a:xfrm>
              <a:solidFill>
                <a:srgbClr val="FFAD01"/>
              </a:solidFill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8CD60F6-03EE-1A3E-C8F3-D2E33CB4588D}"/>
                    </a:ext>
                  </a:extLst>
                </p:cNvPr>
                <p:cNvSpPr/>
                <p:nvPr/>
              </p:nvSpPr>
              <p:spPr>
                <a:xfrm>
                  <a:off x="2295140" y="3629533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E1D808-7A39-7184-B55B-9EB08695BE4C}"/>
                    </a:ext>
                  </a:extLst>
                </p:cNvPr>
                <p:cNvSpPr/>
                <p:nvPr/>
              </p:nvSpPr>
              <p:spPr>
                <a:xfrm>
                  <a:off x="3076487" y="3628418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38480A7-F8C5-7351-7AD8-8233978E3847}"/>
                  </a:ext>
                </a:extLst>
              </p:cNvPr>
              <p:cNvGrpSpPr/>
              <p:nvPr/>
            </p:nvGrpSpPr>
            <p:grpSpPr>
              <a:xfrm>
                <a:off x="1867118" y="4534409"/>
                <a:ext cx="1524265" cy="367101"/>
                <a:chOff x="2297222" y="4534409"/>
                <a:chExt cx="1524265" cy="367101"/>
              </a:xfrm>
              <a:solidFill>
                <a:srgbClr val="EE5B2F"/>
              </a:solidFill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152F4D6-62C8-5B5A-A28A-4A9C19B1047C}"/>
                    </a:ext>
                  </a:extLst>
                </p:cNvPr>
                <p:cNvSpPr/>
                <p:nvPr/>
              </p:nvSpPr>
              <p:spPr>
                <a:xfrm>
                  <a:off x="229722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08CDDF9-8616-5781-6F82-99C0C630BA6A}"/>
                    </a:ext>
                  </a:extLst>
                </p:cNvPr>
                <p:cNvSpPr/>
                <p:nvPr/>
              </p:nvSpPr>
              <p:spPr>
                <a:xfrm>
                  <a:off x="308008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33F4598-5CFC-1157-9AC1-E18B17260934}"/>
                  </a:ext>
                </a:extLst>
              </p:cNvPr>
              <p:cNvGrpSpPr/>
              <p:nvPr/>
            </p:nvGrpSpPr>
            <p:grpSpPr>
              <a:xfrm>
                <a:off x="1867118" y="4076217"/>
                <a:ext cx="2307125" cy="367101"/>
                <a:chOff x="2295139" y="4085945"/>
                <a:chExt cx="2307125" cy="367101"/>
              </a:xfrm>
              <a:solidFill>
                <a:srgbClr val="1C82C0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13EF78-9340-420A-495F-34C4F3605F50}"/>
                    </a:ext>
                  </a:extLst>
                </p:cNvPr>
                <p:cNvSpPr/>
                <p:nvPr/>
              </p:nvSpPr>
              <p:spPr>
                <a:xfrm>
                  <a:off x="229513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3B4631E-70B0-94EC-FF99-8F6E067CAA2E}"/>
                    </a:ext>
                  </a:extLst>
                </p:cNvPr>
                <p:cNvSpPr/>
                <p:nvPr/>
              </p:nvSpPr>
              <p:spPr>
                <a:xfrm>
                  <a:off x="307799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8EA1DF-E956-B589-0604-DBC90F7C7263}"/>
                    </a:ext>
                  </a:extLst>
                </p:cNvPr>
                <p:cNvSpPr/>
                <p:nvPr/>
              </p:nvSpPr>
              <p:spPr>
                <a:xfrm>
                  <a:off x="386085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F4ED887-A739-B7DE-DB05-6D37DEFB1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58" y="3609210"/>
              <a:ext cx="0" cy="3655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AD6C5B0-0860-2FEE-03A1-616BDF7F8575}"/>
                </a:ext>
              </a:extLst>
            </p:cNvPr>
            <p:cNvGrpSpPr/>
            <p:nvPr/>
          </p:nvGrpSpPr>
          <p:grpSpPr>
            <a:xfrm>
              <a:off x="5394060" y="3049620"/>
              <a:ext cx="6221795" cy="550816"/>
              <a:chOff x="5394060" y="3467911"/>
              <a:chExt cx="6221795" cy="5508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416E92B-9738-512A-7D6A-9DB99DBAD9C4}"/>
                  </a:ext>
                </a:extLst>
              </p:cNvPr>
              <p:cNvGrpSpPr/>
              <p:nvPr/>
            </p:nvGrpSpPr>
            <p:grpSpPr>
              <a:xfrm>
                <a:off x="6115498" y="3566142"/>
                <a:ext cx="5443152" cy="372668"/>
                <a:chOff x="5334624" y="3490167"/>
                <a:chExt cx="5443152" cy="372668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2820ABF0-0CCF-B616-4932-5511129922CA}"/>
                    </a:ext>
                  </a:extLst>
                </p:cNvPr>
                <p:cNvGrpSpPr/>
                <p:nvPr/>
              </p:nvGrpSpPr>
              <p:grpSpPr>
                <a:xfrm>
                  <a:off x="5334624" y="3492074"/>
                  <a:ext cx="1522752" cy="368216"/>
                  <a:chOff x="2295140" y="3628418"/>
                  <a:chExt cx="1522752" cy="368216"/>
                </a:xfrm>
                <a:solidFill>
                  <a:srgbClr val="FFAD01"/>
                </a:solidFill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54F48FB1-3256-5922-00A4-015CD00F63CE}"/>
                      </a:ext>
                    </a:extLst>
                  </p:cNvPr>
                  <p:cNvSpPr/>
                  <p:nvPr/>
                </p:nvSpPr>
                <p:spPr>
                  <a:xfrm>
                    <a:off x="2295140" y="3629533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1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D10A154-724E-FD6E-BAD2-9D82EEFEF867}"/>
                      </a:ext>
                    </a:extLst>
                  </p:cNvPr>
                  <p:cNvSpPr/>
                  <p:nvPr/>
                </p:nvSpPr>
                <p:spPr>
                  <a:xfrm>
                    <a:off x="3076487" y="3628418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4EC0A6B-9042-78A2-322D-74CFC5D3C6D2}"/>
                    </a:ext>
                  </a:extLst>
                </p:cNvPr>
                <p:cNvGrpSpPr/>
                <p:nvPr/>
              </p:nvGrpSpPr>
              <p:grpSpPr>
                <a:xfrm>
                  <a:off x="6901724" y="3490167"/>
                  <a:ext cx="2307125" cy="367101"/>
                  <a:chOff x="2295139" y="4085945"/>
                  <a:chExt cx="2307125" cy="367101"/>
                </a:xfrm>
                <a:solidFill>
                  <a:srgbClr val="45988E"/>
                </a:solidFill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C289E3D-BECB-2FF2-B329-E262B2AD9C1B}"/>
                      </a:ext>
                    </a:extLst>
                  </p:cNvPr>
                  <p:cNvSpPr/>
                  <p:nvPr/>
                </p:nvSpPr>
                <p:spPr>
                  <a:xfrm>
                    <a:off x="229513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D1B470AE-A4FE-AEE8-4AED-0EBB349A8E8F}"/>
                      </a:ext>
                    </a:extLst>
                  </p:cNvPr>
                  <p:cNvSpPr/>
                  <p:nvPr/>
                </p:nvSpPr>
                <p:spPr>
                  <a:xfrm>
                    <a:off x="307799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17DD659-92F7-0886-D5B1-8A2AACE89DC9}"/>
                      </a:ext>
                    </a:extLst>
                  </p:cNvPr>
                  <p:cNvSpPr/>
                  <p:nvPr/>
                </p:nvSpPr>
                <p:spPr>
                  <a:xfrm>
                    <a:off x="386085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F8DD240-0D23-8FBA-060E-5B6EA470C93B}"/>
                    </a:ext>
                  </a:extLst>
                </p:cNvPr>
                <p:cNvGrpSpPr/>
                <p:nvPr/>
              </p:nvGrpSpPr>
              <p:grpSpPr>
                <a:xfrm>
                  <a:off x="9253511" y="3495734"/>
                  <a:ext cx="1524265" cy="367101"/>
                  <a:chOff x="2297222" y="4534409"/>
                  <a:chExt cx="1524265" cy="367101"/>
                </a:xfrm>
                <a:solidFill>
                  <a:srgbClr val="EE5B2F"/>
                </a:solidFill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BCEF4FC0-7F17-91F6-49C1-B0CF891BAC8E}"/>
                      </a:ext>
                    </a:extLst>
                  </p:cNvPr>
                  <p:cNvSpPr/>
                  <p:nvPr/>
                </p:nvSpPr>
                <p:spPr>
                  <a:xfrm>
                    <a:off x="229722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3B1BDE6-3FFE-23F6-1638-1CC27930EE34}"/>
                      </a:ext>
                    </a:extLst>
                  </p:cNvPr>
                  <p:cNvSpPr/>
                  <p:nvPr/>
                </p:nvSpPr>
                <p:spPr>
                  <a:xfrm>
                    <a:off x="308008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999072-6547-4EBA-0E65-C67B790EA47C}"/>
                  </a:ext>
                </a:extLst>
              </p:cNvPr>
              <p:cNvSpPr txBox="1"/>
              <p:nvPr/>
            </p:nvSpPr>
            <p:spPr>
              <a:xfrm>
                <a:off x="5394060" y="3608606"/>
                <a:ext cx="626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7A558E-AF19-C3B2-F971-E2FD08000313}"/>
                  </a:ext>
                </a:extLst>
              </p:cNvPr>
              <p:cNvSpPr/>
              <p:nvPr/>
            </p:nvSpPr>
            <p:spPr>
              <a:xfrm>
                <a:off x="6049826" y="3467911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471145-F748-C715-2A15-9F08D6F43100}"/>
                </a:ext>
              </a:extLst>
            </p:cNvPr>
            <p:cNvGrpSpPr/>
            <p:nvPr/>
          </p:nvGrpSpPr>
          <p:grpSpPr>
            <a:xfrm>
              <a:off x="5344918" y="3989966"/>
              <a:ext cx="6287148" cy="550816"/>
              <a:chOff x="5344918" y="4583353"/>
              <a:chExt cx="6287148" cy="5508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86A1541-9435-0EB9-113B-44068537801D}"/>
                  </a:ext>
                </a:extLst>
              </p:cNvPr>
              <p:cNvGrpSpPr/>
              <p:nvPr/>
            </p:nvGrpSpPr>
            <p:grpSpPr>
              <a:xfrm>
                <a:off x="6115498" y="4671101"/>
                <a:ext cx="5470143" cy="367101"/>
                <a:chOff x="5624358" y="3586561"/>
                <a:chExt cx="5470143" cy="36710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FB10A-1C43-9F26-1CC4-2A0A1806DFC9}"/>
                    </a:ext>
                  </a:extLst>
                </p:cNvPr>
                <p:cNvSpPr/>
                <p:nvPr/>
              </p:nvSpPr>
              <p:spPr>
                <a:xfrm>
                  <a:off x="5624358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F31E6E6-9D96-FA7C-D07B-C596494B7359}"/>
                    </a:ext>
                  </a:extLst>
                </p:cNvPr>
                <p:cNvSpPr/>
                <p:nvPr/>
              </p:nvSpPr>
              <p:spPr>
                <a:xfrm>
                  <a:off x="7988727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36ECA3D-41A4-3761-ED1E-6403F403EAD7}"/>
                    </a:ext>
                  </a:extLst>
                </p:cNvPr>
                <p:cNvSpPr/>
                <p:nvPr/>
              </p:nvSpPr>
              <p:spPr>
                <a:xfrm>
                  <a:off x="7200604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B2AE31C-F3EC-5911-56D7-A15F7C2E36EC}"/>
                    </a:ext>
                  </a:extLst>
                </p:cNvPr>
                <p:cNvSpPr/>
                <p:nvPr/>
              </p:nvSpPr>
              <p:spPr>
                <a:xfrm>
                  <a:off x="9564973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51D710C-E0AF-0ABE-45A6-543D4542130C}"/>
                    </a:ext>
                  </a:extLst>
                </p:cNvPr>
                <p:cNvSpPr/>
                <p:nvPr/>
              </p:nvSpPr>
              <p:spPr>
                <a:xfrm>
                  <a:off x="6412481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BE4F043-041F-0D44-4ACD-E54FBCBC9BB1}"/>
                    </a:ext>
                  </a:extLst>
                </p:cNvPr>
                <p:cNvSpPr/>
                <p:nvPr/>
              </p:nvSpPr>
              <p:spPr>
                <a:xfrm>
                  <a:off x="8776850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B9EE57-2E40-3B6A-966C-98DF74F01DB8}"/>
                    </a:ext>
                  </a:extLst>
                </p:cNvPr>
                <p:cNvSpPr/>
                <p:nvPr/>
              </p:nvSpPr>
              <p:spPr>
                <a:xfrm>
                  <a:off x="10353096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F3D065-8A6D-1BEE-5F4B-0D1978DC146E}"/>
                  </a:ext>
                </a:extLst>
              </p:cNvPr>
              <p:cNvSpPr txBox="1"/>
              <p:nvPr/>
            </p:nvSpPr>
            <p:spPr>
              <a:xfrm>
                <a:off x="5344918" y="4720279"/>
                <a:ext cx="707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TO-BE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1C7FD29-0846-1337-4903-AFF7F9130B36}"/>
                  </a:ext>
                </a:extLst>
              </p:cNvPr>
              <p:cNvSpPr/>
              <p:nvPr/>
            </p:nvSpPr>
            <p:spPr>
              <a:xfrm>
                <a:off x="6066037" y="4583353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2C73F956-2845-199A-D0BA-946F9BC9C334}"/>
                </a:ext>
              </a:extLst>
            </p:cNvPr>
            <p:cNvSpPr/>
            <p:nvPr/>
          </p:nvSpPr>
          <p:spPr>
            <a:xfrm>
              <a:off x="4708187" y="3694286"/>
              <a:ext cx="350196" cy="294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03014D-E27E-126D-F0FB-7AA7C6368507}"/>
              </a:ext>
            </a:extLst>
          </p:cNvPr>
          <p:cNvSpPr txBox="1"/>
          <p:nvPr/>
        </p:nvSpPr>
        <p:spPr>
          <a:xfrm>
            <a:off x="131768" y="4385335"/>
            <a:ext cx="11484087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 수집명세의 분할 및 수집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조건 상의 수집 기간이 길다면 특정 수집명세가 특정 수집서버를 독점하여 병목현상이 발생할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수집기간이 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(heavy)’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수집명세는 단위 기간으로 쪼개어 수집명세 리스트를 새로 생성함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예를 들어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수집기간이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년인 수집명세가 있다면 연 단위로 쪼개어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수집명세를 생성하여 수집서버에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여러 수집서버에 분산되어 수집된 데이터는 최종적으로 병합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(merge)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 되어야 하므로 매니저서버는 쪼개진 수집명세에 따라 수집된 데이터를 각 수집서버로부터 가져와 병합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3922B8C-8C8A-E053-2A9C-3E2371E5A944}"/>
              </a:ext>
            </a:extLst>
          </p:cNvPr>
          <p:cNvGrpSpPr/>
          <p:nvPr/>
        </p:nvGrpSpPr>
        <p:grpSpPr>
          <a:xfrm>
            <a:off x="3151543" y="1435750"/>
            <a:ext cx="6144857" cy="4076368"/>
            <a:chOff x="1639937" y="1379626"/>
            <a:chExt cx="6144857" cy="4076368"/>
          </a:xfrm>
        </p:grpSpPr>
        <p:sp>
          <p:nvSpPr>
            <p:cNvPr id="30" name="사각형: 둥근 모서리 6">
              <a:extLst>
                <a:ext uri="{FF2B5EF4-FFF2-40B4-BE49-F238E27FC236}">
                  <a16:creationId xmlns:a16="http://schemas.microsoft.com/office/drawing/2014/main" id="{AB44BB17-F789-907C-FA72-DAAE67819B08}"/>
                </a:ext>
              </a:extLst>
            </p:cNvPr>
            <p:cNvSpPr/>
            <p:nvPr/>
          </p:nvSpPr>
          <p:spPr>
            <a:xfrm>
              <a:off x="2042766" y="2668995"/>
              <a:ext cx="2912904" cy="2786999"/>
            </a:xfrm>
            <a:prstGeom prst="roundRect">
              <a:avLst>
                <a:gd name="adj" fmla="val 3584"/>
              </a:avLst>
            </a:prstGeom>
            <a:solidFill>
              <a:srgbClr val="00B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04" name="사각형: 둥근 모서리 6">
              <a:extLst>
                <a:ext uri="{FF2B5EF4-FFF2-40B4-BE49-F238E27FC236}">
                  <a16:creationId xmlns:a16="http://schemas.microsoft.com/office/drawing/2014/main" id="{1255B7FB-BB00-A2D7-3AD7-DC58CBD04C91}"/>
                </a:ext>
              </a:extLst>
            </p:cNvPr>
            <p:cNvSpPr/>
            <p:nvPr/>
          </p:nvSpPr>
          <p:spPr>
            <a:xfrm>
              <a:off x="3525920" y="3009274"/>
              <a:ext cx="1198080" cy="2243235"/>
            </a:xfrm>
            <a:prstGeom prst="roundRect">
              <a:avLst>
                <a:gd name="adj" fmla="val 80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24FB913C-EE51-CBBE-2223-E2A82D106E32}"/>
                </a:ext>
              </a:extLst>
            </p:cNvPr>
            <p:cNvSpPr/>
            <p:nvPr/>
          </p:nvSpPr>
          <p:spPr>
            <a:xfrm>
              <a:off x="6235026" y="4440357"/>
              <a:ext cx="1534192" cy="881931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Server-N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CC45501-FE6B-9EFB-BC9B-A2CED3DC3FA1}"/>
                </a:ext>
              </a:extLst>
            </p:cNvPr>
            <p:cNvGrpSpPr/>
            <p:nvPr/>
          </p:nvGrpSpPr>
          <p:grpSpPr>
            <a:xfrm>
              <a:off x="6235026" y="1379626"/>
              <a:ext cx="1549768" cy="3079831"/>
              <a:chOff x="6235026" y="1194800"/>
              <a:chExt cx="1549768" cy="3079831"/>
            </a:xfrm>
          </p:grpSpPr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308173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Server-3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35026" y="119480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Server-1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7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2141439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Server-2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1639937" y="2231532"/>
              <a:ext cx="1565429" cy="943181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2ACC6C5-3384-CA0A-3447-3D841DAAD772}"/>
                </a:ext>
              </a:extLst>
            </p:cNvPr>
            <p:cNvGrpSpPr/>
            <p:nvPr/>
          </p:nvGrpSpPr>
          <p:grpSpPr>
            <a:xfrm>
              <a:off x="3783069" y="3143673"/>
              <a:ext cx="741407" cy="1943831"/>
              <a:chOff x="4206256" y="2253784"/>
              <a:chExt cx="741407" cy="19438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A307A1-4236-B492-98E0-F8E81BD0BDA4}"/>
                  </a:ext>
                </a:extLst>
              </p:cNvPr>
              <p:cNvSpPr/>
              <p:nvPr/>
            </p:nvSpPr>
            <p:spPr>
              <a:xfrm>
                <a:off x="4206258" y="225378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1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B1BCF22-D433-4538-4109-FAE8E372AC15}"/>
                  </a:ext>
                </a:extLst>
              </p:cNvPr>
              <p:cNvSpPr/>
              <p:nvPr/>
            </p:nvSpPr>
            <p:spPr>
              <a:xfrm>
                <a:off x="4206257" y="2667713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2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57A5B5-73BC-A9A0-67EE-E3329AC46C85}"/>
                  </a:ext>
                </a:extLst>
              </p:cNvPr>
              <p:cNvSpPr/>
              <p:nvPr/>
            </p:nvSpPr>
            <p:spPr>
              <a:xfrm>
                <a:off x="4206257" y="307567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3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2DF4-3E87-50FF-2406-9A71C3E2A07F}"/>
                  </a:ext>
                </a:extLst>
              </p:cNvPr>
              <p:cNvSpPr/>
              <p:nvPr/>
            </p:nvSpPr>
            <p:spPr>
              <a:xfrm>
                <a:off x="4206256" y="383051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K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</p:grpSp>
        <p:sp>
          <p:nvSpPr>
            <p:cNvPr id="75" name="사각형: 둥근 모서리 6">
              <a:extLst>
                <a:ext uri="{FF2B5EF4-FFF2-40B4-BE49-F238E27FC236}">
                  <a16:creationId xmlns:a16="http://schemas.microsoft.com/office/drawing/2014/main" id="{369836F7-289F-80D9-4C8B-9F7047C1B6C8}"/>
                </a:ext>
              </a:extLst>
            </p:cNvPr>
            <p:cNvSpPr/>
            <p:nvPr/>
          </p:nvSpPr>
          <p:spPr>
            <a:xfrm>
              <a:off x="2371935" y="3711148"/>
              <a:ext cx="1300743" cy="637788"/>
            </a:xfrm>
            <a:prstGeom prst="roundRect">
              <a:avLst/>
            </a:prstGeom>
            <a:solidFill>
              <a:srgbClr val="90EE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Service Process</a:t>
              </a:r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1B3AC3D-016C-A1FD-BE86-ADAAB56708A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24476" y="1820592"/>
              <a:ext cx="1710550" cy="1438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5EC0201-154A-C342-9981-95481A84285F}"/>
                </a:ext>
              </a:extLst>
            </p:cNvPr>
            <p:cNvCxnSpPr>
              <a:cxnSpLocks/>
              <a:stCxn id="53" idx="3"/>
              <a:endCxn id="17" idx="1"/>
            </p:cNvCxnSpPr>
            <p:nvPr/>
          </p:nvCxnSpPr>
          <p:spPr>
            <a:xfrm flipV="1">
              <a:off x="4524475" y="2767231"/>
              <a:ext cx="1726127" cy="97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EF54941-7679-7409-DC1B-9FA728754954}"/>
                </a:ext>
              </a:extLst>
            </p:cNvPr>
            <p:cNvCxnSpPr>
              <a:cxnSpLocks/>
              <a:stCxn id="54" idx="3"/>
              <a:endCxn id="14" idx="1"/>
            </p:cNvCxnSpPr>
            <p:nvPr/>
          </p:nvCxnSpPr>
          <p:spPr>
            <a:xfrm flipV="1">
              <a:off x="4524475" y="3707522"/>
              <a:ext cx="1726127" cy="44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DB6E509-2E0E-4122-226E-CF8302A306C6}"/>
                </a:ext>
              </a:extLst>
            </p:cNvPr>
            <p:cNvCxnSpPr>
              <a:cxnSpLocks/>
              <a:stCxn id="56" idx="3"/>
              <a:endCxn id="18" idx="1"/>
            </p:cNvCxnSpPr>
            <p:nvPr/>
          </p:nvCxnSpPr>
          <p:spPr>
            <a:xfrm flipV="1">
              <a:off x="4524474" y="4881323"/>
              <a:ext cx="1710552" cy="22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0C00C-FB5A-B0D1-DB4B-05418B58038F}"/>
              </a:ext>
            </a:extLst>
          </p:cNvPr>
          <p:cNvSpPr txBox="1"/>
          <p:nvPr/>
        </p:nvSpPr>
        <p:spPr>
          <a:xfrm>
            <a:off x="131768" y="759462"/>
            <a:ext cx="11570606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수집리스트 전달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57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1160</Words>
  <Application>Microsoft Office PowerPoint</Application>
  <PresentationFormat>와이드스크린</PresentationFormat>
  <Paragraphs>292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D2Coding</vt:lpstr>
      <vt:lpstr>HY견고딕</vt:lpstr>
      <vt:lpstr>Noto Sans CJK KR</vt:lpstr>
      <vt:lpstr>Noto Sans KR Light</vt:lpstr>
      <vt:lpstr>Noto Sans KR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대구4</dc:creator>
  <cp:lastModifiedBy>ZHKim</cp:lastModifiedBy>
  <cp:revision>44</cp:revision>
  <dcterms:created xsi:type="dcterms:W3CDTF">2022-07-28T07:09:28Z</dcterms:created>
  <dcterms:modified xsi:type="dcterms:W3CDTF">2024-10-26T10:30:26Z</dcterms:modified>
</cp:coreProperties>
</file>