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jdhani Light"/>
      <p:regular r:id="rId10"/>
      <p:bold r:id="rId11"/>
    </p:embeddedFont>
    <p:embeddedFont>
      <p:font typeface="Rajdhani"/>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jdhaniLight-bold.fntdata"/><Relationship Id="rId10" Type="http://schemas.openxmlformats.org/officeDocument/2006/relationships/font" Target="fonts/RajdhaniLight-regular.fntdata"/><Relationship Id="rId13" Type="http://schemas.openxmlformats.org/officeDocument/2006/relationships/font" Target="fonts/Rajdhani-bold.fntdata"/><Relationship Id="rId12" Type="http://schemas.openxmlformats.org/officeDocument/2006/relationships/font" Target="fonts/Rajdhani-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da25052fe_0_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Welcome to my project, Stock Patterns are Us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Stock analysis by candlestick patterns made easy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2" name="Google Shape;62;g8da25052fe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dacdabd01_1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stock market is basically on sale, and we haven’t seen an opportunity like this since 2008 when the last major recession happened. The coronavirus pandemic is far from over, soif you have a long-term time horizon and you are able to sustain yourself and your family during this period, Invest now while you have decades to recover, financially speaking</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But how can we leverage data to help us decide what stocks to buy?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That’s where Stock Patterns Are us comes in.</a:t>
            </a:r>
            <a:endParaRPr/>
          </a:p>
        </p:txBody>
      </p:sp>
      <p:sp>
        <p:nvSpPr>
          <p:cNvPr id="67" name="Google Shape;67;g8dacdabd01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f960ca76f_0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Stock Patterns Are us </a:t>
            </a:r>
            <a:r>
              <a:rPr lang="en"/>
              <a:t>is </a:t>
            </a:r>
            <a:r>
              <a:rPr lang="en"/>
              <a:t>a web platform that dynamically</a:t>
            </a:r>
            <a:r>
              <a:rPr lang="en"/>
              <a: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Scans for whether stock movement matches candlestick pattern of your choosing</a:t>
            </a:r>
            <a:endParaRPr/>
          </a:p>
          <a:p>
            <a:pPr indent="-317500" lvl="0" marL="457200" rtl="0" algn="l">
              <a:spcBef>
                <a:spcPts val="0"/>
              </a:spcBef>
              <a:spcAft>
                <a:spcPts val="0"/>
              </a:spcAft>
              <a:buSzPts val="1400"/>
              <a:buChar char="●"/>
            </a:pPr>
            <a:r>
              <a:rPr lang="en"/>
              <a:t>Indicates whether the price is likely to rise or fall </a:t>
            </a:r>
            <a:endParaRPr/>
          </a:p>
          <a:p>
            <a:pPr indent="-317500" lvl="0" marL="457200" rtl="0" algn="l">
              <a:spcBef>
                <a:spcPts val="0"/>
              </a:spcBef>
              <a:spcAft>
                <a:spcPts val="0"/>
              </a:spcAft>
              <a:buSzPts val="1400"/>
              <a:buChar char="●"/>
            </a:pPr>
            <a:r>
              <a:rPr lang="en"/>
              <a:t>Sifts through available news headlines and analyzes latest sentiment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might ask why I chose to use candlestick patterns.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Candlestick patterns are technical trading tools that investors have been using for centuries to predict price direction. While some patterns can predict more accurately than others and everything is context-based, there’s a reason why the practice exists today.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while </a:t>
            </a:r>
            <a:r>
              <a:rPr lang="en" sz="1300">
                <a:solidFill>
                  <a:srgbClr val="111111"/>
                </a:solidFill>
                <a:highlight>
                  <a:srgbClr val="FFFFFF"/>
                </a:highlight>
              </a:rPr>
              <a:t>candlestick charts basicaly show the same information as bar charts, they do so in in a different way. Candlestick charts are more visual, due to the color coding of the price bars and thicker real bodies, which are better at highlighting the difference between the open and the close.</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a:p>
            <a:pPr indent="0" lvl="0" marL="0" rtl="0" algn="l">
              <a:spcBef>
                <a:spcPts val="0"/>
              </a:spcBef>
              <a:spcAft>
                <a:spcPts val="0"/>
              </a:spcAft>
              <a:buNone/>
            </a:pPr>
            <a:r>
              <a:t/>
            </a:r>
            <a:endParaRPr sz="1300">
              <a:solidFill>
                <a:srgbClr val="111111"/>
              </a:solidFill>
              <a:highlight>
                <a:srgbClr val="FFFFFF"/>
              </a:highlight>
            </a:endParaRPr>
          </a:p>
        </p:txBody>
      </p:sp>
      <p:sp>
        <p:nvSpPr>
          <p:cNvPr id="72" name="Google Shape;72;g8f960ca76f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f960ca76f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a demo of how it works</a:t>
            </a:r>
            <a:endParaRPr/>
          </a:p>
          <a:p>
            <a:pPr indent="0" lvl="0" marL="0" rtl="0" algn="l">
              <a:spcBef>
                <a:spcPts val="0"/>
              </a:spcBef>
              <a:spcAft>
                <a:spcPts val="0"/>
              </a:spcAft>
              <a:buNone/>
            </a:pPr>
            <a:r>
              <a:t/>
            </a:r>
            <a:endParaRPr/>
          </a:p>
        </p:txBody>
      </p:sp>
      <p:sp>
        <p:nvSpPr>
          <p:cNvPr id="77" name="Google Shape;77;g8f960ca76f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C Blank 1">
  <p:cSld name="BLANK_1_1_1">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C Title">
  <p:cSld name="TITLE_1">
    <p:spTree>
      <p:nvGrpSpPr>
        <p:cNvPr id="51" name="Shape 51"/>
        <p:cNvGrpSpPr/>
        <p:nvPr/>
      </p:nvGrpSpPr>
      <p:grpSpPr>
        <a:xfrm>
          <a:off x="0" y="0"/>
          <a:ext cx="0" cy="0"/>
          <a:chOff x="0" y="0"/>
          <a:chExt cx="0" cy="0"/>
        </a:xfrm>
      </p:grpSpPr>
      <p:sp>
        <p:nvSpPr>
          <p:cNvPr id="52" name="Google Shape;52;p14"/>
          <p:cNvSpPr txBox="1"/>
          <p:nvPr>
            <p:ph type="title"/>
          </p:nvPr>
        </p:nvSpPr>
        <p:spPr>
          <a:xfrm>
            <a:off x="894888" y="1601675"/>
            <a:ext cx="7354200" cy="103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4200">
                <a:solidFill>
                  <a:srgbClr val="BFE0EB"/>
                </a:solidFill>
                <a:latin typeface="Rajdhani"/>
                <a:ea typeface="Rajdhani"/>
                <a:cs typeface="Rajdhani"/>
                <a:sym typeface="Rajdhani"/>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3" name="Google Shape;53;p14"/>
          <p:cNvSpPr txBox="1"/>
          <p:nvPr>
            <p:ph idx="1" type="subTitle"/>
          </p:nvPr>
        </p:nvSpPr>
        <p:spPr>
          <a:xfrm>
            <a:off x="905988" y="2326200"/>
            <a:ext cx="7332000" cy="904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rgbClr val="FFD966"/>
                </a:solidFill>
                <a:latin typeface="Rajdhani Light"/>
                <a:ea typeface="Rajdhani Light"/>
                <a:cs typeface="Rajdhani Light"/>
                <a:sym typeface="Rajdhani Light"/>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a:lvl1pPr>
            <a:lvl2pPr indent="-317500" lvl="1" marL="914400" rtl="0" algn="l">
              <a:spcBef>
                <a:spcPts val="1600"/>
              </a:spcBef>
              <a:spcAft>
                <a:spcPts val="0"/>
              </a:spcAft>
              <a:buClr>
                <a:schemeClr val="dk1"/>
              </a:buClr>
              <a:buSzPts val="1400"/>
              <a:buFont typeface="Arial"/>
              <a:buChar char="–"/>
              <a:defRPr/>
            </a:lvl2pPr>
            <a:lvl3pPr indent="-317500" lvl="2" marL="1371600" rtl="0" algn="l">
              <a:spcBef>
                <a:spcPts val="1600"/>
              </a:spcBef>
              <a:spcAft>
                <a:spcPts val="0"/>
              </a:spcAft>
              <a:buClr>
                <a:schemeClr val="dk1"/>
              </a:buClr>
              <a:buSzPts val="1400"/>
              <a:buFont typeface="Arial"/>
              <a:buChar char="•"/>
              <a:defRPr/>
            </a:lvl3pPr>
            <a:lvl4pPr indent="-317500" lvl="3" marL="1828800" rtl="0" algn="l">
              <a:spcBef>
                <a:spcPts val="1600"/>
              </a:spcBef>
              <a:spcAft>
                <a:spcPts val="0"/>
              </a:spcAft>
              <a:buClr>
                <a:schemeClr val="dk1"/>
              </a:buClr>
              <a:buSzPts val="1400"/>
              <a:buFont typeface="Arial"/>
              <a:buChar char="–"/>
              <a:defRPr/>
            </a:lvl4pPr>
            <a:lvl5pPr indent="-317500" lvl="4" marL="2286000" rtl="0" algn="l">
              <a:spcBef>
                <a:spcPts val="1600"/>
              </a:spcBef>
              <a:spcAft>
                <a:spcPts val="0"/>
              </a:spcAft>
              <a:buClr>
                <a:schemeClr val="dk1"/>
              </a:buClr>
              <a:buSzPts val="1400"/>
              <a:buFont typeface="Arial"/>
              <a:buChar char="»"/>
              <a:defRPr/>
            </a:lvl5pPr>
            <a:lvl6pPr indent="-317500" lvl="5" marL="2743200" rtl="0" algn="l">
              <a:spcBef>
                <a:spcPts val="1600"/>
              </a:spcBef>
              <a:spcAft>
                <a:spcPts val="0"/>
              </a:spcAft>
              <a:buClr>
                <a:schemeClr val="dk1"/>
              </a:buClr>
              <a:buSzPts val="1400"/>
              <a:buFont typeface="Arial"/>
              <a:buChar char="•"/>
              <a:defRPr/>
            </a:lvl6pPr>
            <a:lvl7pPr indent="-317500" lvl="6" marL="3200400" rtl="0" algn="l">
              <a:spcBef>
                <a:spcPts val="1600"/>
              </a:spcBef>
              <a:spcAft>
                <a:spcPts val="0"/>
              </a:spcAft>
              <a:buClr>
                <a:schemeClr val="dk1"/>
              </a:buClr>
              <a:buSzPts val="1400"/>
              <a:buFont typeface="Arial"/>
              <a:buChar char="•"/>
              <a:defRPr/>
            </a:lvl7pPr>
            <a:lvl8pPr indent="-317500" lvl="7" marL="3657600" rtl="0" algn="l">
              <a:spcBef>
                <a:spcPts val="1600"/>
              </a:spcBef>
              <a:spcAft>
                <a:spcPts val="0"/>
              </a:spcAft>
              <a:buClr>
                <a:schemeClr val="dk1"/>
              </a:buClr>
              <a:buSzPts val="1400"/>
              <a:buFont typeface="Arial"/>
              <a:buChar char="•"/>
              <a:defRPr/>
            </a:lvl8pPr>
            <a:lvl9pPr indent="-317500" lvl="8" marL="4114800" rtl="0" algn="l">
              <a:spcBef>
                <a:spcPts val="1600"/>
              </a:spcBef>
              <a:spcAft>
                <a:spcPts val="1600"/>
              </a:spcAft>
              <a:buClr>
                <a:schemeClr val="dk1"/>
              </a:buClr>
              <a:buSzPts val="1400"/>
              <a:buFont typeface="Arial"/>
              <a:buChar char="•"/>
              <a:defRPr/>
            </a:lvl9pPr>
          </a:lstStyle>
          <a:p/>
        </p:txBody>
      </p:sp>
      <p:sp>
        <p:nvSpPr>
          <p:cNvPr id="57" name="Google Shape;57;p1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8" name="Google Shape;58;p1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9" name="Google Shape;59;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C343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6"/>
          <p:cNvSpPr txBox="1"/>
          <p:nvPr>
            <p:ph type="title"/>
          </p:nvPr>
        </p:nvSpPr>
        <p:spPr>
          <a:xfrm>
            <a:off x="457200" y="2026799"/>
            <a:ext cx="8229600" cy="1089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lang="en" sz="5000">
                <a:solidFill>
                  <a:srgbClr val="FF9900"/>
                </a:solidFill>
                <a:latin typeface="Rajdhani"/>
                <a:ea typeface="Rajdhani"/>
                <a:cs typeface="Rajdhani"/>
                <a:sym typeface="Rajdhani"/>
              </a:rPr>
              <a:t>Stock Patterns ‘R’ Us</a:t>
            </a:r>
            <a:endParaRPr b="1" sz="5000">
              <a:solidFill>
                <a:srgbClr val="FF9900"/>
              </a:solidFill>
              <a:latin typeface="Rajdhani"/>
              <a:ea typeface="Rajdhani"/>
              <a:cs typeface="Rajdhani"/>
              <a:sym typeface="Rajdhani"/>
            </a:endParaRPr>
          </a:p>
          <a:p>
            <a:pPr indent="0" lvl="0" marL="0" marR="0" rtl="0" algn="ctr">
              <a:spcBef>
                <a:spcPts val="0"/>
              </a:spcBef>
              <a:spcAft>
                <a:spcPts val="0"/>
              </a:spcAft>
              <a:buClr>
                <a:schemeClr val="dk1"/>
              </a:buClr>
              <a:buFont typeface="Arial"/>
              <a:buNone/>
            </a:pPr>
            <a:r>
              <a:rPr b="1" lang="en" sz="3200">
                <a:solidFill>
                  <a:srgbClr val="FFFFFF"/>
                </a:solidFill>
                <a:latin typeface="Rajdhani"/>
                <a:ea typeface="Rajdhani"/>
                <a:cs typeface="Rajdhani"/>
                <a:sym typeface="Rajdhani"/>
              </a:rPr>
              <a:t>Stock Analysis </a:t>
            </a:r>
            <a:endParaRPr b="1" sz="3200">
              <a:solidFill>
                <a:srgbClr val="FFFFFF"/>
              </a:solidFill>
              <a:latin typeface="Rajdhani"/>
              <a:ea typeface="Rajdhani"/>
              <a:cs typeface="Rajdhani"/>
              <a:sym typeface="Rajdhani"/>
            </a:endParaRPr>
          </a:p>
          <a:p>
            <a:pPr indent="0" lvl="0" marL="0" marR="0" rtl="0" algn="ctr">
              <a:spcBef>
                <a:spcPts val="0"/>
              </a:spcBef>
              <a:spcAft>
                <a:spcPts val="0"/>
              </a:spcAft>
              <a:buClr>
                <a:schemeClr val="dk1"/>
              </a:buClr>
              <a:buFont typeface="Arial"/>
              <a:buNone/>
            </a:pPr>
            <a:r>
              <a:rPr b="1" lang="en" sz="3200">
                <a:solidFill>
                  <a:srgbClr val="FFFFFF"/>
                </a:solidFill>
                <a:latin typeface="Rajdhani"/>
                <a:ea typeface="Rajdhani"/>
                <a:cs typeface="Rajdhani"/>
                <a:sym typeface="Rajdhani"/>
              </a:rPr>
              <a:t>By Candlestick Patterns </a:t>
            </a:r>
            <a:endParaRPr b="1" sz="3200">
              <a:solidFill>
                <a:srgbClr val="FFFFFF"/>
              </a:solidFill>
              <a:latin typeface="Rajdhani"/>
              <a:ea typeface="Rajdhani"/>
              <a:cs typeface="Rajdhani"/>
              <a:sym typeface="Rajdhani"/>
            </a:endParaRPr>
          </a:p>
          <a:p>
            <a:pPr indent="0" lvl="0" marL="0" marR="0" rtl="0" algn="ctr">
              <a:spcBef>
                <a:spcPts val="0"/>
              </a:spcBef>
              <a:spcAft>
                <a:spcPts val="0"/>
              </a:spcAft>
              <a:buClr>
                <a:schemeClr val="dk1"/>
              </a:buClr>
              <a:buFont typeface="Arial"/>
              <a:buNone/>
            </a:pPr>
            <a:r>
              <a:rPr b="1" lang="en" sz="3200">
                <a:solidFill>
                  <a:srgbClr val="FFFFFF"/>
                </a:solidFill>
                <a:latin typeface="Rajdhani"/>
                <a:ea typeface="Rajdhani"/>
                <a:cs typeface="Rajdhani"/>
                <a:sym typeface="Rajdhani"/>
              </a:rPr>
              <a:t>Made Easy</a:t>
            </a:r>
            <a:endParaRPr b="1" sz="3200">
              <a:solidFill>
                <a:srgbClr val="FFFFFF"/>
              </a:solidFill>
              <a:latin typeface="Rajdhani"/>
              <a:ea typeface="Rajdhani"/>
              <a:cs typeface="Rajdhani"/>
              <a:sym typeface="Rajdhani"/>
            </a:endParaRPr>
          </a:p>
          <a:p>
            <a:pPr indent="0" lvl="0" marL="0" marR="0" rtl="0" algn="l">
              <a:spcBef>
                <a:spcPts val="0"/>
              </a:spcBef>
              <a:spcAft>
                <a:spcPts val="0"/>
              </a:spcAft>
              <a:buNone/>
            </a:pPr>
            <a:r>
              <a:t/>
            </a:r>
            <a:endParaRPr i="1"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7"/>
          <p:cNvSpPr txBox="1"/>
          <p:nvPr>
            <p:ph type="title"/>
          </p:nvPr>
        </p:nvSpPr>
        <p:spPr>
          <a:xfrm>
            <a:off x="457200" y="2026799"/>
            <a:ext cx="8229600" cy="1089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lang="en" sz="5000">
                <a:solidFill>
                  <a:srgbClr val="FF9900"/>
                </a:solidFill>
                <a:latin typeface="Rajdhani"/>
                <a:ea typeface="Rajdhani"/>
                <a:cs typeface="Rajdhani"/>
                <a:sym typeface="Rajdhani"/>
              </a:rPr>
              <a:t>THE INSPIRATION</a:t>
            </a:r>
            <a:endParaRPr b="1" sz="5000">
              <a:solidFill>
                <a:srgbClr val="FF9900"/>
              </a:solidFill>
              <a:latin typeface="Rajdhani"/>
              <a:ea typeface="Rajdhani"/>
              <a:cs typeface="Rajdhani"/>
              <a:sym typeface="Rajdhani"/>
            </a:endParaRPr>
          </a:p>
          <a:p>
            <a:pPr indent="0" lvl="0" marL="457200" rtl="0" algn="l">
              <a:spcBef>
                <a:spcPts val="0"/>
              </a:spcBef>
              <a:spcAft>
                <a:spcPts val="0"/>
              </a:spcAft>
              <a:buNone/>
            </a:pPr>
            <a:r>
              <a:t/>
            </a:r>
            <a:endParaRPr i="1" sz="1200"/>
          </a:p>
          <a:p>
            <a:pPr indent="0" lvl="0" marL="0" rtl="0" algn="l">
              <a:spcBef>
                <a:spcPts val="0"/>
              </a:spcBef>
              <a:spcAft>
                <a:spcPts val="0"/>
              </a:spcAft>
              <a:buNone/>
            </a:pPr>
            <a:r>
              <a:t/>
            </a:r>
            <a:endParaRPr i="1" sz="2300"/>
          </a:p>
          <a:p>
            <a:pPr indent="-374650" lvl="0" marL="457200" rtl="0" algn="l">
              <a:spcBef>
                <a:spcPts val="0"/>
              </a:spcBef>
              <a:spcAft>
                <a:spcPts val="0"/>
              </a:spcAft>
              <a:buSzPts val="2300"/>
              <a:buChar char="●"/>
            </a:pPr>
            <a:r>
              <a:rPr lang="en" sz="2300"/>
              <a:t>The Dow Jones Industrial Average hit its lowest level in three years. </a:t>
            </a:r>
            <a:br>
              <a:rPr lang="en" sz="2300"/>
            </a:br>
            <a:endParaRPr sz="2300"/>
          </a:p>
          <a:p>
            <a:pPr indent="-374650" lvl="0" marL="457200" rtl="0" algn="l">
              <a:spcBef>
                <a:spcPts val="0"/>
              </a:spcBef>
              <a:spcAft>
                <a:spcPts val="0"/>
              </a:spcAft>
              <a:buSzPts val="2300"/>
              <a:buChar char="●"/>
            </a:pPr>
            <a:r>
              <a:rPr lang="en" sz="2300"/>
              <a:t>In the 10 years after the market hit bottom in 2009, the S&amp;P 500 has delivered a 10-year annualized total return of 17.8%.</a:t>
            </a:r>
            <a:br>
              <a:rPr lang="en" sz="2300"/>
            </a:br>
            <a:endParaRPr sz="2300"/>
          </a:p>
          <a:p>
            <a:pPr indent="-374650" lvl="0" marL="457200" rtl="0" algn="l">
              <a:spcBef>
                <a:spcPts val="0"/>
              </a:spcBef>
              <a:spcAft>
                <a:spcPts val="0"/>
              </a:spcAft>
              <a:buSzPts val="2300"/>
              <a:buChar char="●"/>
            </a:pPr>
            <a:r>
              <a:rPr lang="en" sz="2300"/>
              <a:t>Now is the time to buy. So how can we use data to help us make decisions?</a:t>
            </a:r>
            <a:endParaRPr sz="2300"/>
          </a:p>
          <a:p>
            <a:pPr indent="0" lvl="0" marL="0" rtl="0" algn="l">
              <a:spcBef>
                <a:spcPts val="0"/>
              </a:spcBef>
              <a:spcAft>
                <a:spcPts val="0"/>
              </a:spcAft>
              <a:buNone/>
            </a:pPr>
            <a:r>
              <a:t/>
            </a:r>
            <a:endParaRPr sz="2300"/>
          </a:p>
          <a:p>
            <a:pPr indent="0" lvl="0" marL="457200" rtl="0" algn="l">
              <a:spcBef>
                <a:spcPts val="0"/>
              </a:spcBef>
              <a:spcAft>
                <a:spcPts val="0"/>
              </a:spcAft>
              <a:buNone/>
            </a:pPr>
            <a:r>
              <a:t/>
            </a:r>
            <a:endParaRPr i="1" sz="2300"/>
          </a:p>
          <a:p>
            <a:pPr indent="0" lvl="0" marL="457200" rtl="0" algn="l">
              <a:spcBef>
                <a:spcPts val="0"/>
              </a:spcBef>
              <a:spcAft>
                <a:spcPts val="0"/>
              </a:spcAft>
              <a:buNone/>
            </a:pPr>
            <a:r>
              <a:t/>
            </a:r>
            <a:endParaRPr i="1"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ph type="title"/>
          </p:nvPr>
        </p:nvSpPr>
        <p:spPr>
          <a:xfrm>
            <a:off x="457200" y="2026799"/>
            <a:ext cx="8229600" cy="1089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lang="en" sz="5000">
                <a:solidFill>
                  <a:srgbClr val="FF9900"/>
                </a:solidFill>
                <a:latin typeface="Rajdhani"/>
                <a:ea typeface="Rajdhani"/>
                <a:cs typeface="Rajdhani"/>
                <a:sym typeface="Rajdhani"/>
              </a:rPr>
              <a:t>WHAT IT DOES</a:t>
            </a:r>
            <a:endParaRPr b="1" sz="5000">
              <a:solidFill>
                <a:srgbClr val="FF9900"/>
              </a:solidFill>
              <a:latin typeface="Rajdhani"/>
              <a:ea typeface="Rajdhani"/>
              <a:cs typeface="Rajdhani"/>
              <a:sym typeface="Rajdhani"/>
            </a:endParaRPr>
          </a:p>
          <a:p>
            <a:pPr indent="0" lvl="0" marL="0" rtl="0" algn="l">
              <a:spcBef>
                <a:spcPts val="0"/>
              </a:spcBef>
              <a:spcAft>
                <a:spcPts val="0"/>
              </a:spcAft>
              <a:buNone/>
            </a:pPr>
            <a:r>
              <a:t/>
            </a:r>
            <a:endParaRPr i="1" sz="2300"/>
          </a:p>
          <a:p>
            <a:pPr indent="0" lvl="0" marL="0" rtl="0" algn="l">
              <a:spcBef>
                <a:spcPts val="0"/>
              </a:spcBef>
              <a:spcAft>
                <a:spcPts val="0"/>
              </a:spcAft>
              <a:buNone/>
            </a:pPr>
            <a:r>
              <a:rPr lang="en" sz="2300"/>
              <a:t>Stock Patterns ‘R’ Us is a web platform that dynamically:</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Scans for whether stock movement matches candlestick pattern of your choosing</a:t>
            </a:r>
            <a:br>
              <a:rPr lang="en" sz="2300"/>
            </a:br>
            <a:endParaRPr sz="2300"/>
          </a:p>
          <a:p>
            <a:pPr indent="-374650" lvl="0" marL="457200" rtl="0" algn="l">
              <a:spcBef>
                <a:spcPts val="0"/>
              </a:spcBef>
              <a:spcAft>
                <a:spcPts val="0"/>
              </a:spcAft>
              <a:buSzPts val="2300"/>
              <a:buChar char="●"/>
            </a:pPr>
            <a:r>
              <a:rPr lang="en" sz="2300"/>
              <a:t>Indicates whether the price is likely to rise (bullish) or fall (bearish)</a:t>
            </a:r>
            <a:br>
              <a:rPr lang="en" sz="2300"/>
            </a:br>
            <a:endParaRPr sz="2300"/>
          </a:p>
          <a:p>
            <a:pPr indent="-374650" lvl="0" marL="457200" rtl="0" algn="l">
              <a:spcBef>
                <a:spcPts val="0"/>
              </a:spcBef>
              <a:spcAft>
                <a:spcPts val="0"/>
              </a:spcAft>
              <a:buSzPts val="2300"/>
              <a:buChar char="●"/>
            </a:pPr>
            <a:r>
              <a:rPr lang="en" sz="2300"/>
              <a:t>Sifts through available news headlines and analyzes latest sentiment </a:t>
            </a:r>
            <a:endParaRPr sz="2300"/>
          </a:p>
          <a:p>
            <a:pPr indent="0" lvl="0" marL="0" rtl="0" algn="l">
              <a:spcBef>
                <a:spcPts val="0"/>
              </a:spcBef>
              <a:spcAft>
                <a:spcPts val="0"/>
              </a:spcAft>
              <a:buNone/>
            </a:pPr>
            <a:r>
              <a:t/>
            </a:r>
            <a:endParaRPr i="1"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9"/>
          <p:cNvSpPr txBox="1"/>
          <p:nvPr>
            <p:ph type="title"/>
          </p:nvPr>
        </p:nvSpPr>
        <p:spPr>
          <a:xfrm>
            <a:off x="457200" y="2026799"/>
            <a:ext cx="8229600" cy="1089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Arial"/>
              <a:buNone/>
            </a:pPr>
            <a:r>
              <a:rPr b="1" lang="en" sz="5000">
                <a:solidFill>
                  <a:srgbClr val="FF9900"/>
                </a:solidFill>
                <a:latin typeface="Rajdhani"/>
                <a:ea typeface="Rajdhani"/>
                <a:cs typeface="Rajdhani"/>
                <a:sym typeface="Rajdhani"/>
              </a:rPr>
              <a:t>DEMO</a:t>
            </a:r>
            <a:endParaRPr b="1" sz="5000">
              <a:solidFill>
                <a:srgbClr val="FF9900"/>
              </a:solidFill>
              <a:latin typeface="Rajdhani"/>
              <a:ea typeface="Rajdhani"/>
              <a:cs typeface="Rajdhani"/>
              <a:sym typeface="Rajdhani"/>
            </a:endParaRPr>
          </a:p>
          <a:p>
            <a:pPr indent="0" lvl="0" marL="914400" rtl="0" algn="l">
              <a:spcBef>
                <a:spcPts val="0"/>
              </a:spcBef>
              <a:spcAft>
                <a:spcPts val="0"/>
              </a:spcAft>
              <a:buNone/>
            </a:pPr>
            <a:r>
              <a:t/>
            </a:r>
            <a:endParaRPr b="1" sz="4300">
              <a:solidFill>
                <a:srgbClr val="FFFFFF"/>
              </a:solidFill>
              <a:latin typeface="Rajdhani"/>
              <a:ea typeface="Rajdhani"/>
              <a:cs typeface="Rajdhani"/>
              <a:sym typeface="Rajdhan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